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2" r:id="rId5"/>
    <p:sldId id="272" r:id="rId6"/>
    <p:sldId id="263" r:id="rId7"/>
    <p:sldId id="273" r:id="rId8"/>
    <p:sldId id="259" r:id="rId9"/>
    <p:sldId id="260" r:id="rId10"/>
    <p:sldId id="271" r:id="rId11"/>
    <p:sldId id="265" r:id="rId12"/>
    <p:sldId id="261" r:id="rId13"/>
    <p:sldId id="268" r:id="rId14"/>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98B"/>
    <a:srgbClr val="2B12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86" y="16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C"/>
          </a:p>
        </p:txBody>
      </p:sp>
      <p:sp>
        <p:nvSpPr>
          <p:cNvPr id="4" name="3 Marcador de fecha"/>
          <p:cNvSpPr>
            <a:spLocks noGrp="1"/>
          </p:cNvSpPr>
          <p:nvPr>
            <p:ph type="dt" sz="half" idx="10"/>
          </p:nvPr>
        </p:nvSpPr>
        <p:spPr/>
        <p:txBody>
          <a:bodyPr/>
          <a:lstStyle/>
          <a:p>
            <a:fld id="{01473761-C371-4441-BD78-C3AD8DEDD681}" type="datetimeFigureOut">
              <a:rPr lang="es-EC" smtClean="0"/>
              <a:pPr/>
              <a:t>21/5/2025</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D82929F5-8540-4A38-9B4E-26ABADDE1F91}" type="slidenum">
              <a:rPr lang="es-EC" smtClean="0"/>
              <a:pPr/>
              <a:t>‹Nº›</a:t>
            </a:fld>
            <a:endParaRPr lang="es-EC"/>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01473761-C371-4441-BD78-C3AD8DEDD681}" type="datetimeFigureOut">
              <a:rPr lang="es-EC" smtClean="0"/>
              <a:pPr/>
              <a:t>21/5/2025</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D82929F5-8540-4A38-9B4E-26ABADDE1F91}" type="slidenum">
              <a:rPr lang="es-EC" smtClean="0"/>
              <a:pPr/>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01473761-C371-4441-BD78-C3AD8DEDD681}" type="datetimeFigureOut">
              <a:rPr lang="es-EC" smtClean="0"/>
              <a:pPr/>
              <a:t>21/5/2025</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D82929F5-8540-4A38-9B4E-26ABADDE1F91}" type="slidenum">
              <a:rPr lang="es-EC" smtClean="0"/>
              <a:pPr/>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01473761-C371-4441-BD78-C3AD8DEDD681}" type="datetimeFigureOut">
              <a:rPr lang="es-EC" smtClean="0"/>
              <a:pPr/>
              <a:t>21/5/2025</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D82929F5-8540-4A38-9B4E-26ABADDE1F91}" type="slidenum">
              <a:rPr lang="es-EC" smtClean="0"/>
              <a:pPr/>
              <a:t>‹Nº›</a:t>
            </a:fld>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1473761-C371-4441-BD78-C3AD8DEDD681}" type="datetimeFigureOut">
              <a:rPr lang="es-EC" smtClean="0"/>
              <a:pPr/>
              <a:t>21/5/2025</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D82929F5-8540-4A38-9B4E-26ABADDE1F91}" type="slidenum">
              <a:rPr lang="es-EC" smtClean="0"/>
              <a:pPr/>
              <a:t>‹Nº›</a:t>
            </a:fld>
            <a:endParaRPr lang="es-EC"/>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fecha"/>
          <p:cNvSpPr>
            <a:spLocks noGrp="1"/>
          </p:cNvSpPr>
          <p:nvPr>
            <p:ph type="dt" sz="half" idx="10"/>
          </p:nvPr>
        </p:nvSpPr>
        <p:spPr/>
        <p:txBody>
          <a:bodyPr/>
          <a:lstStyle/>
          <a:p>
            <a:fld id="{01473761-C371-4441-BD78-C3AD8DEDD681}" type="datetimeFigureOut">
              <a:rPr lang="es-EC" smtClean="0"/>
              <a:pPr/>
              <a:t>21/5/2025</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D82929F5-8540-4A38-9B4E-26ABADDE1F91}" type="slidenum">
              <a:rPr lang="es-EC" smtClean="0"/>
              <a:pPr/>
              <a:t>‹Nº›</a:t>
            </a:fld>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7" name="6 Marcador de fecha"/>
          <p:cNvSpPr>
            <a:spLocks noGrp="1"/>
          </p:cNvSpPr>
          <p:nvPr>
            <p:ph type="dt" sz="half" idx="10"/>
          </p:nvPr>
        </p:nvSpPr>
        <p:spPr/>
        <p:txBody>
          <a:bodyPr/>
          <a:lstStyle/>
          <a:p>
            <a:fld id="{01473761-C371-4441-BD78-C3AD8DEDD681}" type="datetimeFigureOut">
              <a:rPr lang="es-EC" smtClean="0"/>
              <a:pPr/>
              <a:t>21/5/2025</a:t>
            </a:fld>
            <a:endParaRPr lang="es-EC"/>
          </a:p>
        </p:txBody>
      </p:sp>
      <p:sp>
        <p:nvSpPr>
          <p:cNvPr id="8" name="7 Marcador de pie de página"/>
          <p:cNvSpPr>
            <a:spLocks noGrp="1"/>
          </p:cNvSpPr>
          <p:nvPr>
            <p:ph type="ftr" sz="quarter" idx="11"/>
          </p:nvPr>
        </p:nvSpPr>
        <p:spPr/>
        <p:txBody>
          <a:bodyPr/>
          <a:lstStyle/>
          <a:p>
            <a:endParaRPr lang="es-EC"/>
          </a:p>
        </p:txBody>
      </p:sp>
      <p:sp>
        <p:nvSpPr>
          <p:cNvPr id="9" name="8 Marcador de número de diapositiva"/>
          <p:cNvSpPr>
            <a:spLocks noGrp="1"/>
          </p:cNvSpPr>
          <p:nvPr>
            <p:ph type="sldNum" sz="quarter" idx="12"/>
          </p:nvPr>
        </p:nvSpPr>
        <p:spPr/>
        <p:txBody>
          <a:bodyPr/>
          <a:lstStyle/>
          <a:p>
            <a:fld id="{D82929F5-8540-4A38-9B4E-26ABADDE1F91}" type="slidenum">
              <a:rPr lang="es-EC" smtClean="0"/>
              <a:pPr/>
              <a:t>‹Nº›</a:t>
            </a:fld>
            <a:endParaRPr lang="es-EC"/>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fecha"/>
          <p:cNvSpPr>
            <a:spLocks noGrp="1"/>
          </p:cNvSpPr>
          <p:nvPr>
            <p:ph type="dt" sz="half" idx="10"/>
          </p:nvPr>
        </p:nvSpPr>
        <p:spPr/>
        <p:txBody>
          <a:bodyPr/>
          <a:lstStyle/>
          <a:p>
            <a:fld id="{01473761-C371-4441-BD78-C3AD8DEDD681}" type="datetimeFigureOut">
              <a:rPr lang="es-EC" smtClean="0"/>
              <a:pPr/>
              <a:t>21/5/2025</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D82929F5-8540-4A38-9B4E-26ABADDE1F91}" type="slidenum">
              <a:rPr lang="es-EC" smtClean="0"/>
              <a:pPr/>
              <a:t>‹Nº›</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1473761-C371-4441-BD78-C3AD8DEDD681}" type="datetimeFigureOut">
              <a:rPr lang="es-EC" smtClean="0"/>
              <a:pPr/>
              <a:t>21/5/2025</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p:txBody>
          <a:bodyPr/>
          <a:lstStyle/>
          <a:p>
            <a:fld id="{D82929F5-8540-4A38-9B4E-26ABADDE1F91}" type="slidenum">
              <a:rPr lang="es-EC" smtClean="0"/>
              <a:pPr/>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1473761-C371-4441-BD78-C3AD8DEDD681}" type="datetimeFigureOut">
              <a:rPr lang="es-EC" smtClean="0"/>
              <a:pPr/>
              <a:t>21/5/2025</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D82929F5-8540-4A38-9B4E-26ABADDE1F91}" type="slidenum">
              <a:rPr lang="es-EC" smtClean="0"/>
              <a:pPr/>
              <a:t>‹Nº›</a:t>
            </a:fld>
            <a:endParaRPr lang="es-EC"/>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1473761-C371-4441-BD78-C3AD8DEDD681}" type="datetimeFigureOut">
              <a:rPr lang="es-EC" smtClean="0"/>
              <a:pPr/>
              <a:t>21/5/2025</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D82929F5-8540-4A38-9B4E-26ABADDE1F91}" type="slidenum">
              <a:rPr lang="es-EC" smtClean="0"/>
              <a:pPr/>
              <a:t>‹Nº›</a:t>
            </a:fld>
            <a:endParaRPr lang="es-EC"/>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60000"/>
                <a:lumOff val="40000"/>
              </a:schemeClr>
            </a:gs>
            <a:gs pos="0">
              <a:schemeClr val="tx2">
                <a:lumMod val="75000"/>
              </a:schemeClr>
            </a:gs>
            <a:gs pos="100000">
              <a:schemeClr val="tx2">
                <a:lumMod val="40000"/>
                <a:lumOff val="6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473761-C371-4441-BD78-C3AD8DEDD681}" type="datetimeFigureOut">
              <a:rPr lang="es-EC" smtClean="0"/>
              <a:pPr/>
              <a:t>21/5/2025</a:t>
            </a:fld>
            <a:endParaRPr lang="es-EC"/>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2929F5-8540-4A38-9B4E-26ABADDE1F91}" type="slidenum">
              <a:rPr lang="es-EC" smtClean="0"/>
              <a:pPr/>
              <a:t>‹Nº›</a:t>
            </a:fld>
            <a:endParaRPr lang="es-EC"/>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 Id="rId5" Type="http://schemas.openxmlformats.org/officeDocument/2006/relationships/image" Target="../media/image7.gif"/><Relationship Id="rId4" Type="http://schemas.openxmlformats.org/officeDocument/2006/relationships/hyperlink" Target="#link"/></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link"/><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link"/><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slide" Target="slide1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 Id="rId5" Type="http://schemas.openxmlformats.org/officeDocument/2006/relationships/image" Target="../media/image7.gif"/><Relationship Id="rId4" Type="http://schemas.openxmlformats.org/officeDocument/2006/relationships/hyperlink" Target="#link"/></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285852" y="1928802"/>
            <a:ext cx="6572296" cy="2123658"/>
          </a:xfrm>
          <a:prstGeom prst="rect">
            <a:avLst/>
          </a:prstGeom>
          <a:noFill/>
        </p:spPr>
        <p:txBody>
          <a:bodyPr wrap="square" rtlCol="0">
            <a:spAutoFit/>
          </a:bodyPr>
          <a:lstStyle/>
          <a:p>
            <a:pPr algn="ctr"/>
            <a:r>
              <a:rPr lang="es-EC" sz="6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lgerian" pitchFamily="82" charset="0"/>
              </a:rPr>
              <a:t>Índices de Biodiversidad</a:t>
            </a:r>
            <a:endParaRPr lang="es-EC" sz="6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lgerian" pitchFamily="82" charset="0"/>
            </a:endParaRPr>
          </a:p>
        </p:txBody>
      </p:sp>
      <p:pic>
        <p:nvPicPr>
          <p:cNvPr id="3" name="Picture 17" descr="Gifs de mariposas"/>
          <p:cNvPicPr>
            <a:picLocks noChangeAspect="1" noChangeArrowheads="1" noCrop="1"/>
          </p:cNvPicPr>
          <p:nvPr/>
        </p:nvPicPr>
        <p:blipFill>
          <a:blip r:embed="rId2" cstate="print"/>
          <a:srcRect/>
          <a:stretch>
            <a:fillRect/>
          </a:stretch>
        </p:blipFill>
        <p:spPr bwMode="auto">
          <a:xfrm>
            <a:off x="5143504" y="5715016"/>
            <a:ext cx="923925" cy="828676"/>
          </a:xfrm>
          <a:prstGeom prst="rect">
            <a:avLst/>
          </a:prstGeom>
          <a:noFill/>
        </p:spPr>
      </p:pic>
      <p:sp>
        <p:nvSpPr>
          <p:cNvPr id="8" name="7 CuadroTexto"/>
          <p:cNvSpPr txBox="1"/>
          <p:nvPr/>
        </p:nvSpPr>
        <p:spPr>
          <a:xfrm>
            <a:off x="6215074" y="6000768"/>
            <a:ext cx="2143140" cy="338554"/>
          </a:xfrm>
          <a:prstGeom prst="rect">
            <a:avLst/>
          </a:prstGeom>
          <a:solidFill>
            <a:schemeClr val="accent5">
              <a:lumMod val="40000"/>
              <a:lumOff val="60000"/>
            </a:schemeClr>
          </a:solidFill>
          <a:ln>
            <a:solidFill>
              <a:schemeClr val="tx2">
                <a:lumMod val="60000"/>
                <a:lumOff val="40000"/>
              </a:schemeClr>
            </a:solidFill>
          </a:ln>
          <a:scene3d>
            <a:camera prst="orthographicFront"/>
            <a:lightRig rig="threePt" dir="t"/>
          </a:scene3d>
          <a:sp3d>
            <a:bevelT/>
          </a:sp3d>
        </p:spPr>
        <p:txBody>
          <a:bodyPr wrap="square" rtlCol="0">
            <a:spAutoFit/>
          </a:bodyPr>
          <a:lstStyle/>
          <a:p>
            <a:pPr algn="ctr"/>
            <a:r>
              <a:rPr lang="es-EC" sz="1600" dirty="0" smtClean="0">
                <a:ln>
                  <a:solidFill>
                    <a:schemeClr val="accent5"/>
                  </a:solidFill>
                </a:ln>
                <a:solidFill>
                  <a:schemeClr val="accent1">
                    <a:lumMod val="50000"/>
                  </a:schemeClr>
                </a:solidFill>
              </a:rPr>
              <a:t>Magdalena Ayala H.</a:t>
            </a:r>
            <a:endParaRPr lang="es-EC" sz="1600" dirty="0">
              <a:ln>
                <a:solidFill>
                  <a:schemeClr val="accent5"/>
                </a:solidFill>
              </a:ln>
              <a:solidFill>
                <a:schemeClr val="accent1">
                  <a:lumMod val="50000"/>
                </a:schemeClr>
              </a:solidFill>
            </a:endParaRPr>
          </a:p>
        </p:txBody>
      </p:sp>
    </p:spTree>
  </p:cSld>
  <p:clrMapOvr>
    <a:masterClrMapping/>
  </p:clrMapOvr>
  <p:transition spd="med">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428596" y="1000108"/>
            <a:ext cx="7643866"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Times New Roman" pitchFamily="18" charset="0"/>
              </a:rPr>
              <a:t>Es también conocido como el índice de la diversidad de las especies o índice de dominancia, es uno de los parámetros que nos permiten medir la riqueza de organismos. </a:t>
            </a:r>
          </a:p>
          <a:p>
            <a:pPr marL="0" marR="0" lvl="0" indent="0" algn="l" defTabSz="914400" rtl="0" eaLnBrk="0" fontAlgn="base" latinLnBrk="0" hangingPunct="0">
              <a:lnSpc>
                <a:spcPct val="100000"/>
              </a:lnSpc>
              <a:spcBef>
                <a:spcPct val="0"/>
              </a:spcBef>
              <a:spcAft>
                <a:spcPct val="0"/>
              </a:spcAft>
              <a:buClrTx/>
              <a:buSzTx/>
              <a:buFontTx/>
              <a:buNone/>
              <a:tabLst/>
            </a:pPr>
            <a:endParaRPr lang="es-ES" dirty="0" smtClean="0">
              <a:latin typeface="Baskerville Old Face"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Times New Roman" pitchFamily="18" charset="0"/>
              </a:rPr>
              <a:t>En ecología, es también usado para cuantificar la biodiversidad de un hábitat. </a:t>
            </a:r>
          </a:p>
          <a:p>
            <a:pPr marL="0" marR="0" lvl="0" indent="0" algn="l" defTabSz="914400" rtl="0" eaLnBrk="0" fontAlgn="base" latinLnBrk="0" hangingPunct="0">
              <a:lnSpc>
                <a:spcPct val="100000"/>
              </a:lnSpc>
              <a:spcBef>
                <a:spcPct val="0"/>
              </a:spcBef>
              <a:spcAft>
                <a:spcPct val="0"/>
              </a:spcAft>
              <a:buClrTx/>
              <a:buSzTx/>
              <a:buFontTx/>
              <a:buNone/>
              <a:tabLst/>
            </a:pPr>
            <a:endParaRPr lang="es-ES" dirty="0" smtClean="0">
              <a:latin typeface="Baskerville Old Face"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Times New Roman" pitchFamily="18" charset="0"/>
              </a:rPr>
              <a:t>Toma un determinado número de especies presentes en el hábitat y su abundancia relativa. </a:t>
            </a:r>
            <a:endParaRPr lang="es-ES" dirty="0" smtClean="0">
              <a:latin typeface="Baskerville Old Face"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C"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Times New Roman" pitchFamily="18" charset="0"/>
              </a:rPr>
              <a:t>La fórmula para el índice de Simpson es:</a:t>
            </a:r>
            <a:endParaRPr kumimoji="0" lang="es-EC"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C" strike="noStrike" cap="none" normalizeH="0" baseline="0" dirty="0" smtClean="0">
              <a:ln>
                <a:noFill/>
              </a:ln>
              <a:solidFill>
                <a:schemeClr val="tx1"/>
              </a:solidFill>
              <a:effectLst/>
              <a:latin typeface="Baskerville Old Face" pitchFamily="18" charset="0"/>
              <a:cs typeface="Arial" pitchFamily="34" charset="0"/>
            </a:endParaRPr>
          </a:p>
        </p:txBody>
      </p:sp>
      <p:pic>
        <p:nvPicPr>
          <p:cNvPr id="28673" name="Imagen 4" descr="D=\frac{\sum_{i=1}^S n_i(n_i-1)}{N(N-1)}"/>
          <p:cNvPicPr>
            <a:picLocks noChangeAspect="1" noChangeArrowheads="1"/>
          </p:cNvPicPr>
          <p:nvPr/>
        </p:nvPicPr>
        <p:blipFill>
          <a:blip r:embed="rId2" cstate="print"/>
          <a:srcRect/>
          <a:stretch>
            <a:fillRect/>
          </a:stretch>
        </p:blipFill>
        <p:spPr bwMode="auto">
          <a:xfrm>
            <a:off x="4643438" y="3643314"/>
            <a:ext cx="2357454" cy="678487"/>
          </a:xfrm>
          <a:prstGeom prst="rect">
            <a:avLst/>
          </a:prstGeom>
          <a:noFill/>
        </p:spPr>
      </p:pic>
      <p:sp>
        <p:nvSpPr>
          <p:cNvPr id="28675" name="Rectangle 3"/>
          <p:cNvSpPr>
            <a:spLocks noChangeArrowheads="1"/>
          </p:cNvSpPr>
          <p:nvPr/>
        </p:nvSpPr>
        <p:spPr bwMode="auto">
          <a:xfrm>
            <a:off x="714348" y="4572008"/>
            <a:ext cx="7072362"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Donde: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C"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S es el número de especies, </a:t>
            </a:r>
            <a:endParaRPr kumimoji="0" lang="es-EC"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N es el total de organismos presentes (o unidades cuadradas) y </a:t>
            </a:r>
            <a:endParaRPr kumimoji="0" lang="es-EC"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n es el número de ejemplares por especie.</a:t>
            </a:r>
            <a:endParaRPr kumimoji="0" lang="es-EC"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trike="noStrike" cap="none" normalizeH="0" baseline="0" dirty="0" smtClean="0">
              <a:ln>
                <a:noFill/>
              </a:ln>
              <a:solidFill>
                <a:schemeClr val="tx1"/>
              </a:solidFill>
              <a:effectLst/>
              <a:latin typeface="Baskerville Old Face" pitchFamily="18" charset="0"/>
              <a:cs typeface="Arial" pitchFamily="34" charset="0"/>
            </a:endParaRPr>
          </a:p>
        </p:txBody>
      </p:sp>
      <p:sp>
        <p:nvSpPr>
          <p:cNvPr id="5" name="4 Rectángulo"/>
          <p:cNvSpPr/>
          <p:nvPr/>
        </p:nvSpPr>
        <p:spPr>
          <a:xfrm>
            <a:off x="2214546" y="285728"/>
            <a:ext cx="4634602" cy="461665"/>
          </a:xfrm>
          <a:prstGeom prst="rect">
            <a:avLst/>
          </a:prstGeom>
        </p:spPr>
        <p:txBody>
          <a:bodyPr wrap="none">
            <a:spAutoFit/>
          </a:bodyPr>
          <a:lstStyle/>
          <a:p>
            <a:pPr lvl="0" fontAlgn="base">
              <a:spcBef>
                <a:spcPct val="0"/>
              </a:spcBef>
              <a:spcAft>
                <a:spcPct val="0"/>
              </a:spcAft>
            </a:pPr>
            <a:r>
              <a:rPr lang="es-EC" sz="2400" b="1" dirty="0" smtClean="0">
                <a:latin typeface="Baskerville Old Face" pitchFamily="18" charset="0"/>
                <a:ea typeface="Times New Roman" pitchFamily="18" charset="0"/>
                <a:cs typeface="Times New Roman" pitchFamily="18" charset="0"/>
              </a:rPr>
              <a:t>Índice de Biodiversidad de Simpson</a:t>
            </a:r>
            <a:endParaRPr lang="es-EC" sz="2400" b="1" dirty="0" smtClean="0">
              <a:latin typeface="Baskerville Old Face" pitchFamily="18" charset="0"/>
              <a:ea typeface="Times New Roman" pitchFamily="18" charset="0"/>
              <a:cs typeface="Arial" pitchFamily="34" charset="0"/>
            </a:endParaRPr>
          </a:p>
        </p:txBody>
      </p:sp>
    </p:spTree>
  </p:cSld>
  <p:clrMapOvr>
    <a:masterClrMapping/>
  </p:clrMapOvr>
  <p:transition spd="med">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2910" y="474345"/>
            <a:ext cx="7500990" cy="2585323"/>
          </a:xfrm>
          <a:prstGeom prst="rect">
            <a:avLst/>
          </a:prstGeom>
        </p:spPr>
        <p:txBody>
          <a:bodyPr wrap="square">
            <a:spAutoFit/>
          </a:bodyPr>
          <a:lstStyle/>
          <a:p>
            <a:endParaRPr lang="es-EC" b="1" dirty="0" smtClean="0">
              <a:latin typeface="Baskerville Old Face" pitchFamily="18" charset="0"/>
            </a:endParaRPr>
          </a:p>
          <a:p>
            <a:r>
              <a:rPr lang="es-EC" dirty="0" smtClean="0">
                <a:latin typeface="Baskerville Old Face" pitchFamily="18" charset="0"/>
              </a:rPr>
              <a:t>Como su valor es inverso a la equidad, la diversidad puede calcularse como 1 – λ. Para los datos de nuestro ejemplo (Cuadro 1), el índice de Simpson para la selva es:</a:t>
            </a:r>
          </a:p>
          <a:p>
            <a:endParaRPr lang="es-EC" dirty="0" smtClean="0">
              <a:latin typeface="Baskerville Old Face" pitchFamily="18" charset="0"/>
            </a:endParaRPr>
          </a:p>
          <a:p>
            <a:r>
              <a:rPr lang="el-GR" dirty="0" smtClean="0"/>
              <a:t>λ = 0.172 + 0.072 + 0.022 + 0.102 + 0.012 + 0.022 + 0.012 + 0.032 +</a:t>
            </a:r>
            <a:r>
              <a:rPr lang="es-EC" dirty="0" smtClean="0">
                <a:latin typeface="Baskerville Old Face" pitchFamily="18" charset="0"/>
              </a:rPr>
              <a:t> + 0.022 + 0.542 + 0.022 </a:t>
            </a:r>
          </a:p>
          <a:p>
            <a:endParaRPr lang="es-EC" dirty="0" smtClean="0">
              <a:latin typeface="Baskerville Old Face" pitchFamily="18" charset="0"/>
            </a:endParaRPr>
          </a:p>
          <a:p>
            <a:r>
              <a:rPr lang="es-EC" b="1" dirty="0" smtClean="0">
                <a:latin typeface="Baskerville Old Face" pitchFamily="18" charset="0"/>
              </a:rPr>
              <a:t>= </a:t>
            </a:r>
            <a:r>
              <a:rPr lang="es-EC" dirty="0" smtClean="0">
                <a:latin typeface="Baskerville Old Face" pitchFamily="18" charset="0"/>
              </a:rPr>
              <a:t>0.34</a:t>
            </a:r>
            <a:endParaRPr lang="es-EC" dirty="0">
              <a:latin typeface="Baskerville Old Face" pitchFamily="18" charset="0"/>
            </a:endParaRPr>
          </a:p>
        </p:txBody>
      </p:sp>
      <p:pic>
        <p:nvPicPr>
          <p:cNvPr id="3" name="Picture 1">
            <a:hlinkClick r:id="rId2" action="ppaction://hlinksldjump"/>
          </p:cNvPr>
          <p:cNvPicPr>
            <a:picLocks noChangeAspect="1" noChangeArrowheads="1"/>
          </p:cNvPicPr>
          <p:nvPr/>
        </p:nvPicPr>
        <p:blipFill>
          <a:blip r:embed="rId3" cstate="print"/>
          <a:srcRect l="26367" t="20625" r="16797" b="26250"/>
          <a:stretch>
            <a:fillRect/>
          </a:stretch>
        </p:blipFill>
        <p:spPr bwMode="auto">
          <a:xfrm>
            <a:off x="428596" y="6155672"/>
            <a:ext cx="714380" cy="417335"/>
          </a:xfrm>
          <a:prstGeom prst="rect">
            <a:avLst/>
          </a:prstGeom>
          <a:ln>
            <a:noFill/>
          </a:ln>
          <a:effectLst>
            <a:outerShdw blurRad="190500" algn="tl" rotWithShape="0">
              <a:srgbClr val="000000">
                <a:alpha val="70000"/>
              </a:srgbClr>
            </a:outerShdw>
          </a:effectLst>
        </p:spPr>
      </p:pic>
      <p:pic>
        <p:nvPicPr>
          <p:cNvPr id="4" name="Picture 46" descr="Gifs ANimados Flechas (138)">
            <a:hlinkClick r:id="rId4"/>
          </p:cNvPr>
          <p:cNvPicPr>
            <a:picLocks noChangeAspect="1" noChangeArrowheads="1"/>
          </p:cNvPicPr>
          <p:nvPr/>
        </p:nvPicPr>
        <p:blipFill>
          <a:blip r:embed="rId5" cstate="print"/>
          <a:srcRect/>
          <a:stretch>
            <a:fillRect/>
          </a:stretch>
        </p:blipFill>
        <p:spPr bwMode="auto">
          <a:xfrm rot="10800000">
            <a:off x="1428728" y="2714620"/>
            <a:ext cx="342900" cy="228600"/>
          </a:xfrm>
          <a:prstGeom prst="rect">
            <a:avLst/>
          </a:prstGeom>
          <a:noFill/>
        </p:spPr>
      </p:pic>
    </p:spTree>
  </p:cSld>
  <p:clrMapOvr>
    <a:masterClrMapping/>
  </p:clrMapOvr>
  <p:transition spd="med">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714348" y="2112055"/>
            <a:ext cx="8143932"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C" strike="noStrike" cap="none" normalizeH="0" baseline="0" dirty="0" smtClean="0">
                <a:ln>
                  <a:noFill/>
                </a:ln>
                <a:solidFill>
                  <a:schemeClr val="tx1"/>
                </a:solidFill>
                <a:effectLst/>
                <a:latin typeface="Baskerville Old Face" pitchFamily="18" charset="0"/>
                <a:ea typeface="Calibri" pitchFamily="34" charset="0"/>
                <a:cs typeface="TimesNewRoman"/>
              </a:rPr>
              <a:t>A diferencia de las diversidades alfa y gamma que pueden ser medidas fácilmente en función del número de especies, la medición de la diversidad beta es de una dimensión diferente porque está basada en proporciones o diferencias. Estas proporciones pueden evaluarse con base en índices o coeficientes de similitud, de disimilitud o de distancia entre las muestras a partir de datos cualitativos (presencia ausencia de especies) o cuantitativos (abundancia proporcional de cada especie medida como número de individuos, biomasa, densidad, cobertura, etc.).</a:t>
            </a:r>
            <a:endParaRPr kumimoji="0" lang="es-EC" strike="noStrike" cap="none" normalizeH="0" baseline="0" dirty="0" smtClean="0">
              <a:ln>
                <a:noFill/>
              </a:ln>
              <a:solidFill>
                <a:schemeClr val="tx1"/>
              </a:solidFill>
              <a:effectLst/>
              <a:latin typeface="Baskerville Old Face" pitchFamily="18" charset="0"/>
              <a:cs typeface="Arial" pitchFamily="34" charset="0"/>
            </a:endParaRPr>
          </a:p>
        </p:txBody>
      </p:sp>
      <p:pic>
        <p:nvPicPr>
          <p:cNvPr id="3" name="Picture 32" descr="Gifs ANimados Flechas (44)">
            <a:hlinkClick r:id="rId2"/>
          </p:cNvPr>
          <p:cNvPicPr>
            <a:picLocks noChangeAspect="1" noChangeArrowheads="1" noCrop="1"/>
          </p:cNvPicPr>
          <p:nvPr/>
        </p:nvPicPr>
        <p:blipFill>
          <a:blip r:embed="rId3" cstate="print"/>
          <a:srcRect/>
          <a:stretch>
            <a:fillRect/>
          </a:stretch>
        </p:blipFill>
        <p:spPr bwMode="auto">
          <a:xfrm>
            <a:off x="785786" y="1000108"/>
            <a:ext cx="762005" cy="285752"/>
          </a:xfrm>
          <a:prstGeom prst="rect">
            <a:avLst/>
          </a:prstGeom>
          <a:noFill/>
        </p:spPr>
      </p:pic>
      <p:sp>
        <p:nvSpPr>
          <p:cNvPr id="4" name="3 Rectángulo"/>
          <p:cNvSpPr/>
          <p:nvPr/>
        </p:nvSpPr>
        <p:spPr>
          <a:xfrm>
            <a:off x="2753189" y="285728"/>
            <a:ext cx="3743332" cy="461665"/>
          </a:xfrm>
          <a:prstGeom prst="rect">
            <a:avLst/>
          </a:prstGeom>
        </p:spPr>
        <p:txBody>
          <a:bodyPr wrap="none">
            <a:spAutoFit/>
          </a:bodyPr>
          <a:lstStyle/>
          <a:p>
            <a:pPr lvl="0" algn="just" fontAlgn="base">
              <a:spcBef>
                <a:spcPct val="0"/>
              </a:spcBef>
              <a:spcAft>
                <a:spcPct val="0"/>
              </a:spcAft>
            </a:pPr>
            <a:r>
              <a:rPr lang="es-EC" sz="2400" b="1" dirty="0" smtClean="0">
                <a:latin typeface="Baskerville Old Face" pitchFamily="18" charset="0"/>
                <a:ea typeface="Calibri" pitchFamily="34" charset="0"/>
                <a:cs typeface="Times New Roman" pitchFamily="18" charset="0"/>
              </a:rPr>
              <a:t>Índice de Biodiversidad Beta</a:t>
            </a:r>
            <a:endParaRPr lang="es-EC" sz="2400" b="1" dirty="0" smtClean="0">
              <a:latin typeface="Baskerville Old Face" pitchFamily="18" charset="0"/>
              <a:cs typeface="Arial" pitchFamily="34" charset="0"/>
            </a:endParaRPr>
          </a:p>
        </p:txBody>
      </p:sp>
      <p:sp>
        <p:nvSpPr>
          <p:cNvPr id="5" name="4 Rectángulo"/>
          <p:cNvSpPr/>
          <p:nvPr/>
        </p:nvSpPr>
        <p:spPr>
          <a:xfrm>
            <a:off x="1500166" y="925281"/>
            <a:ext cx="6858048" cy="646331"/>
          </a:xfrm>
          <a:prstGeom prst="rect">
            <a:avLst/>
          </a:prstGeom>
        </p:spPr>
        <p:txBody>
          <a:bodyPr wrap="square">
            <a:spAutoFit/>
          </a:bodyPr>
          <a:lstStyle/>
          <a:p>
            <a:pPr lvl="0" algn="ctr" eaLnBrk="0" fontAlgn="base" hangingPunct="0">
              <a:spcBef>
                <a:spcPct val="0"/>
              </a:spcBef>
              <a:spcAft>
                <a:spcPct val="0"/>
              </a:spcAft>
            </a:pPr>
            <a:r>
              <a:rPr lang="es-EC" dirty="0" smtClean="0">
                <a:latin typeface="Baskerville Old Face" pitchFamily="18" charset="0"/>
                <a:ea typeface="Times New Roman" pitchFamily="18" charset="0"/>
                <a:cs typeface="Helvetica" charset="0"/>
              </a:rPr>
              <a:t>La diversidad beta es el grado de cambio o reemplazo en la composición de especies entre diferentes comunidades en un paisaje.</a:t>
            </a:r>
          </a:p>
        </p:txBody>
      </p:sp>
      <p:sp>
        <p:nvSpPr>
          <p:cNvPr id="6" name="5 Rectángulo"/>
          <p:cNvSpPr/>
          <p:nvPr/>
        </p:nvSpPr>
        <p:spPr>
          <a:xfrm>
            <a:off x="714348" y="4514687"/>
            <a:ext cx="8072494" cy="1200329"/>
          </a:xfrm>
          <a:prstGeom prst="rect">
            <a:avLst/>
          </a:prstGeom>
        </p:spPr>
        <p:txBody>
          <a:bodyPr wrap="square">
            <a:spAutoFit/>
          </a:bodyPr>
          <a:lstStyle/>
          <a:p>
            <a:r>
              <a:rPr lang="es-EC" dirty="0" smtClean="0">
                <a:latin typeface="Baskerville Old Face" pitchFamily="18" charset="0"/>
              </a:rPr>
              <a:t>Los índices de similitud/disimilitud, expresan el grado en el que dos muestras son semejantes por las especies presentes en ellas, por lo que son una medida inversa de la diversidad beta, que se refiere al cambio</a:t>
            </a:r>
          </a:p>
          <a:p>
            <a:r>
              <a:rPr lang="es-EC" dirty="0" smtClean="0">
                <a:latin typeface="Baskerville Old Face" pitchFamily="18" charset="0"/>
              </a:rPr>
              <a:t>de especies entre dos.</a:t>
            </a:r>
          </a:p>
        </p:txBody>
      </p:sp>
    </p:spTree>
  </p:cSld>
  <p:clrMapOvr>
    <a:masterClrMapping/>
  </p:clrMapOvr>
  <p:transition spd="med">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071538" y="357166"/>
            <a:ext cx="7215238" cy="461665"/>
          </a:xfrm>
          <a:prstGeom prst="rect">
            <a:avLst/>
          </a:prstGeom>
        </p:spPr>
        <p:txBody>
          <a:bodyPr wrap="square">
            <a:spAutoFit/>
          </a:bodyPr>
          <a:lstStyle/>
          <a:p>
            <a:pPr algn="ctr"/>
            <a:r>
              <a:rPr lang="es-EC" sz="2400" b="1" dirty="0" smtClean="0">
                <a:latin typeface="Baskerville Old Face" pitchFamily="18" charset="0"/>
              </a:rPr>
              <a:t>Coeficiente de similitud de </a:t>
            </a:r>
            <a:r>
              <a:rPr lang="es-EC" sz="2400" b="1" dirty="0" err="1" smtClean="0">
                <a:latin typeface="Baskerville Old Face" pitchFamily="18" charset="0"/>
              </a:rPr>
              <a:t>Sørensen</a:t>
            </a:r>
            <a:r>
              <a:rPr lang="es-EC" sz="2400" b="1" dirty="0" smtClean="0">
                <a:latin typeface="Baskerville Old Face" pitchFamily="18" charset="0"/>
              </a:rPr>
              <a:t> (</a:t>
            </a:r>
            <a:r>
              <a:rPr lang="es-EC" sz="2400" b="1" dirty="0" err="1" smtClean="0">
                <a:latin typeface="Baskerville Old Face" pitchFamily="18" charset="0"/>
              </a:rPr>
              <a:t>Czekanovski</a:t>
            </a:r>
            <a:r>
              <a:rPr lang="es-EC" sz="2400" b="1" dirty="0" smtClean="0">
                <a:latin typeface="Baskerville Old Face" pitchFamily="18" charset="0"/>
              </a:rPr>
              <a:t>-Dice)</a:t>
            </a:r>
          </a:p>
        </p:txBody>
      </p:sp>
      <p:sp>
        <p:nvSpPr>
          <p:cNvPr id="3074" name="Rectangle 2"/>
          <p:cNvSpPr>
            <a:spLocks noChangeArrowheads="1"/>
          </p:cNvSpPr>
          <p:nvPr/>
        </p:nvSpPr>
        <p:spPr bwMode="auto">
          <a:xfrm>
            <a:off x="642910" y="1142984"/>
            <a:ext cx="8001056"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C"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E</a:t>
            </a:r>
            <a:r>
              <a:rPr kumimoji="0" lang="es-EC" strike="noStrike" cap="none" normalizeH="0" baseline="0" dirty="0" smtClean="0">
                <a:ln>
                  <a:noFill/>
                </a:ln>
                <a:solidFill>
                  <a:schemeClr val="tx1"/>
                </a:solidFill>
                <a:effectLst/>
                <a:latin typeface="Baskerville Old Face" pitchFamily="18" charset="0"/>
                <a:ea typeface="Calibri" pitchFamily="34" charset="0"/>
                <a:cs typeface="TimesNewRoman"/>
              </a:rPr>
              <a:t>xpresan el grado en el que dos muestras son semejantes por las especies presentes en ellas, por lo que son una medida inversa de la diversidad beta, que se refiere al cambio de especies entre dos muestras.</a:t>
            </a:r>
            <a:endParaRPr kumimoji="0" lang="es-EC" strike="noStrike" cap="none" normalizeH="0" baseline="0" dirty="0" smtClean="0">
              <a:ln>
                <a:noFill/>
              </a:ln>
              <a:solidFill>
                <a:schemeClr val="tx1"/>
              </a:solidFill>
              <a:effectLst/>
              <a:latin typeface="Baskerville Old Fac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C" strike="noStrike" cap="none" normalizeH="0" baseline="0" dirty="0" smtClean="0">
              <a:ln>
                <a:noFill/>
              </a:ln>
              <a:solidFill>
                <a:schemeClr val="tx1"/>
              </a:solidFill>
              <a:effectLst/>
              <a:latin typeface="Baskerville Old Face" pitchFamily="18" charset="0"/>
              <a:cs typeface="Arial" pitchFamily="34" charset="0"/>
            </a:endParaRPr>
          </a:p>
        </p:txBody>
      </p:sp>
      <p:pic>
        <p:nvPicPr>
          <p:cNvPr id="3073" name="Imagen 8"/>
          <p:cNvPicPr>
            <a:picLocks noChangeAspect="1" noChangeArrowheads="1"/>
          </p:cNvPicPr>
          <p:nvPr/>
        </p:nvPicPr>
        <p:blipFill>
          <a:blip r:embed="rId2" cstate="print"/>
          <a:srcRect l="46117" t="64320" r="46114" b="25539"/>
          <a:stretch>
            <a:fillRect/>
          </a:stretch>
        </p:blipFill>
        <p:spPr bwMode="auto">
          <a:xfrm>
            <a:off x="4786314" y="2071678"/>
            <a:ext cx="1214446" cy="1012785"/>
          </a:xfrm>
          <a:prstGeom prst="rect">
            <a:avLst/>
          </a:prstGeom>
          <a:noFill/>
        </p:spPr>
      </p:pic>
      <p:sp>
        <p:nvSpPr>
          <p:cNvPr id="3075" name="Rectangle 3"/>
          <p:cNvSpPr>
            <a:spLocks noChangeArrowheads="1"/>
          </p:cNvSpPr>
          <p:nvPr/>
        </p:nvSpPr>
        <p:spPr bwMode="auto">
          <a:xfrm>
            <a:off x="500034" y="2353053"/>
            <a:ext cx="7429552"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C"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Índice de similitud (</a:t>
            </a:r>
            <a:r>
              <a:rPr kumimoji="0" lang="es-EC" strike="noStrike" cap="none" normalizeH="0" baseline="0" dirty="0" err="1" smtClean="0">
                <a:ln>
                  <a:noFill/>
                </a:ln>
                <a:solidFill>
                  <a:schemeClr val="tx1"/>
                </a:solidFill>
                <a:effectLst/>
                <a:latin typeface="Baskerville Old Face" pitchFamily="18" charset="0"/>
                <a:ea typeface="Calibri" pitchFamily="34" charset="0"/>
                <a:cs typeface="Times New Roman" pitchFamily="18" charset="0"/>
              </a:rPr>
              <a:t>ISc</a:t>
            </a:r>
            <a:r>
              <a:rPr kumimoji="0" lang="es-EC"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 o </a:t>
            </a:r>
            <a:r>
              <a:rPr kumimoji="0" lang="es-EC" strike="noStrike" cap="none" normalizeH="0" baseline="0" dirty="0" smtClean="0">
                <a:ln>
                  <a:noFill/>
                </a:ln>
                <a:solidFill>
                  <a:schemeClr val="tx1"/>
                </a:solidFill>
                <a:effectLst/>
                <a:latin typeface="Baskerville Old Face" pitchFamily="18" charset="0"/>
                <a:ea typeface="Calibri" pitchFamily="34" charset="0"/>
                <a:cs typeface="TimesNewRomanPSMT"/>
              </a:rPr>
              <a:t> de </a:t>
            </a:r>
            <a:r>
              <a:rPr kumimoji="0" lang="es-EC" strike="noStrike" cap="none" normalizeH="0" baseline="0" dirty="0" err="1" smtClean="0">
                <a:ln>
                  <a:noFill/>
                </a:ln>
                <a:solidFill>
                  <a:schemeClr val="tx1"/>
                </a:solidFill>
                <a:effectLst/>
                <a:latin typeface="Baskerville Old Face" pitchFamily="18" charset="0"/>
                <a:ea typeface="Calibri" pitchFamily="34" charset="0"/>
                <a:cs typeface="TimesNewRomanPSMT"/>
              </a:rPr>
              <a:t>Sorensen</a:t>
            </a:r>
            <a:r>
              <a:rPr kumimoji="0" lang="es-EC" strike="noStrike" cap="none" normalizeH="0" baseline="0" dirty="0" smtClean="0">
                <a:ln>
                  <a:noFill/>
                </a:ln>
                <a:solidFill>
                  <a:schemeClr val="tx1"/>
                </a:solidFill>
                <a:effectLst/>
                <a:latin typeface="Baskerville Old Face" pitchFamily="18" charset="0"/>
                <a:ea typeface="Calibri" pitchFamily="34" charset="0"/>
                <a:cs typeface="TimesNewRomanPSMT"/>
              </a:rPr>
              <a:t> =</a:t>
            </a:r>
          </a:p>
          <a:p>
            <a:pPr marL="0" marR="0" lvl="0" indent="0" algn="just" defTabSz="914400" rtl="0" eaLnBrk="1" fontAlgn="base" latinLnBrk="0" hangingPunct="1">
              <a:lnSpc>
                <a:spcPct val="100000"/>
              </a:lnSpc>
              <a:spcBef>
                <a:spcPct val="0"/>
              </a:spcBef>
              <a:spcAft>
                <a:spcPct val="0"/>
              </a:spcAft>
              <a:buClrTx/>
              <a:buSzTx/>
              <a:buFontTx/>
              <a:buNone/>
              <a:tabLst/>
            </a:pPr>
            <a:endParaRPr lang="es-EC" dirty="0" smtClean="0">
              <a:latin typeface="Baskerville Old Face"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C" strike="noStrike" cap="none" normalizeH="0" baseline="0" dirty="0" smtClean="0">
              <a:ln>
                <a:noFill/>
              </a:ln>
              <a:solidFill>
                <a:schemeClr val="tx1"/>
              </a:solidFill>
              <a:effectLst/>
              <a:latin typeface="Baskerville Old Fac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C" strike="noStrike" cap="none" normalizeH="0" baseline="0" dirty="0" smtClean="0">
                <a:ln>
                  <a:noFill/>
                </a:ln>
                <a:solidFill>
                  <a:schemeClr val="tx1"/>
                </a:solidFill>
                <a:effectLst/>
                <a:latin typeface="Baskerville Old Face" pitchFamily="18" charset="0"/>
                <a:ea typeface="Calibri" pitchFamily="34" charset="0"/>
                <a:cs typeface="TimesNewRomanPSMT"/>
              </a:rPr>
              <a:t>Donde:</a:t>
            </a:r>
            <a:endParaRPr kumimoji="0" lang="es-EC" strike="noStrike" cap="none" normalizeH="0" baseline="0" dirty="0" smtClean="0">
              <a:ln>
                <a:noFill/>
              </a:ln>
              <a:solidFill>
                <a:schemeClr val="tx1"/>
              </a:solidFill>
              <a:effectLst/>
              <a:latin typeface="Baskerville Old Fac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C" strike="noStrike" cap="none" normalizeH="0" baseline="0" dirty="0" smtClean="0">
              <a:ln>
                <a:noFill/>
              </a:ln>
              <a:solidFill>
                <a:schemeClr val="tx1"/>
              </a:solidFill>
              <a:effectLst/>
              <a:latin typeface="Baskerville Old Face" pitchFamily="18" charset="0"/>
              <a:ea typeface="Calibri" pitchFamily="34" charset="0"/>
              <a:cs typeface="TimesNewRomanPSM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C" strike="noStrike" cap="none" normalizeH="0" baseline="0" dirty="0" smtClean="0">
                <a:ln>
                  <a:noFill/>
                </a:ln>
                <a:solidFill>
                  <a:schemeClr val="tx1"/>
                </a:solidFill>
                <a:effectLst/>
                <a:latin typeface="Baskerville Old Face" pitchFamily="18" charset="0"/>
                <a:ea typeface="Calibri" pitchFamily="34" charset="0"/>
                <a:cs typeface="TimesNewRomanPSMT"/>
              </a:rPr>
              <a:t>A = Número de especies de una de las muestras.</a:t>
            </a:r>
            <a:endParaRPr kumimoji="0" lang="es-EC" strike="noStrike" cap="none" normalizeH="0" baseline="0" dirty="0" smtClean="0">
              <a:ln>
                <a:noFill/>
              </a:ln>
              <a:solidFill>
                <a:schemeClr val="tx1"/>
              </a:solidFill>
              <a:effectLst/>
              <a:latin typeface="Baskerville Old Fac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C" strike="noStrike" cap="none" normalizeH="0" baseline="0" dirty="0" smtClean="0">
              <a:ln>
                <a:noFill/>
              </a:ln>
              <a:solidFill>
                <a:schemeClr val="tx1"/>
              </a:solidFill>
              <a:effectLst/>
              <a:latin typeface="Baskerville Old Face" pitchFamily="18" charset="0"/>
              <a:ea typeface="Calibri" pitchFamily="34" charset="0"/>
              <a:cs typeface="TimesNewRomanPSM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C" strike="noStrike" cap="none" normalizeH="0" baseline="0" dirty="0" smtClean="0">
                <a:ln>
                  <a:noFill/>
                </a:ln>
                <a:solidFill>
                  <a:schemeClr val="tx1"/>
                </a:solidFill>
                <a:effectLst/>
                <a:latin typeface="Baskerville Old Face" pitchFamily="18" charset="0"/>
                <a:ea typeface="Calibri" pitchFamily="34" charset="0"/>
                <a:cs typeface="TimesNewRomanPSMT"/>
              </a:rPr>
              <a:t>B= Número de especies de la otra muestra.</a:t>
            </a:r>
            <a:endParaRPr kumimoji="0" lang="es-EC" strike="noStrike" cap="none" normalizeH="0" baseline="0" dirty="0" smtClean="0">
              <a:ln>
                <a:noFill/>
              </a:ln>
              <a:solidFill>
                <a:schemeClr val="tx1"/>
              </a:solidFill>
              <a:effectLst/>
              <a:latin typeface="Baskerville Old Fac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C" strike="noStrike" cap="none" normalizeH="0" baseline="0" dirty="0" smtClean="0">
              <a:ln>
                <a:noFill/>
              </a:ln>
              <a:solidFill>
                <a:schemeClr val="tx1"/>
              </a:solidFill>
              <a:effectLst/>
              <a:latin typeface="Baskerville Old Face" pitchFamily="18" charset="0"/>
              <a:ea typeface="Calibri" pitchFamily="34" charset="0"/>
              <a:cs typeface="TimesNewRomanPSM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C" strike="noStrike" cap="none" normalizeH="0" baseline="0" dirty="0" smtClean="0">
                <a:ln>
                  <a:noFill/>
                </a:ln>
                <a:solidFill>
                  <a:schemeClr val="tx1"/>
                </a:solidFill>
                <a:effectLst/>
                <a:latin typeface="Baskerville Old Face" pitchFamily="18" charset="0"/>
                <a:ea typeface="Calibri" pitchFamily="34" charset="0"/>
                <a:cs typeface="TimesNewRomanPSMT"/>
              </a:rPr>
              <a:t>C= Número de especies comunes a ambas muestras.</a:t>
            </a:r>
            <a:endParaRPr kumimoji="0" lang="es-EC" strike="noStrike" cap="none" normalizeH="0" baseline="0" dirty="0" smtClean="0">
              <a:ln>
                <a:noFill/>
              </a:ln>
              <a:solidFill>
                <a:schemeClr val="tx1"/>
              </a:solidFill>
              <a:effectLst/>
              <a:latin typeface="Baskerville Old Face" pitchFamily="18" charset="0"/>
              <a:cs typeface="Arial" pitchFamily="34" charset="0"/>
            </a:endParaRPr>
          </a:p>
        </p:txBody>
      </p:sp>
      <p:pic>
        <p:nvPicPr>
          <p:cNvPr id="8" name="Picture 2"/>
          <p:cNvPicPr>
            <a:picLocks noChangeAspect="1" noChangeArrowheads="1"/>
          </p:cNvPicPr>
          <p:nvPr/>
        </p:nvPicPr>
        <p:blipFill>
          <a:blip r:embed="rId3" cstate="print"/>
          <a:srcRect l="35351" t="80000" r="41797" b="9687"/>
          <a:stretch>
            <a:fillRect/>
          </a:stretch>
        </p:blipFill>
        <p:spPr bwMode="auto">
          <a:xfrm>
            <a:off x="2857488" y="5500702"/>
            <a:ext cx="2786082" cy="785818"/>
          </a:xfrm>
          <a:prstGeom prst="rect">
            <a:avLst/>
          </a:prstGeom>
          <a:noFill/>
          <a:ln w="9525">
            <a:noFill/>
            <a:miter lim="800000"/>
            <a:headEnd/>
            <a:tailEnd/>
          </a:ln>
        </p:spPr>
      </p:pic>
    </p:spTree>
  </p:cSld>
  <p:clrMapOvr>
    <a:masterClrMapping/>
  </p:clrMapOvr>
  <p:transition spd="med">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571480"/>
            <a:ext cx="8643998" cy="4801314"/>
          </a:xfrm>
          <a:prstGeom prst="rect">
            <a:avLst/>
          </a:prstGeom>
        </p:spPr>
        <p:txBody>
          <a:bodyPr wrap="square">
            <a:spAutoFit/>
          </a:bodyPr>
          <a:lstStyle/>
          <a:p>
            <a:pPr algn="just"/>
            <a:r>
              <a:rPr lang="es-EC" dirty="0">
                <a:latin typeface="Baskerville Old Face" pitchFamily="18" charset="0"/>
              </a:rPr>
              <a:t>Los estudios sobre medición de biodiversidad se han centrado en la búsqueda de </a:t>
            </a:r>
            <a:r>
              <a:rPr lang="es-EC" dirty="0" smtClean="0">
                <a:latin typeface="Baskerville Old Face" pitchFamily="18" charset="0"/>
              </a:rPr>
              <a:t>parámetros para </a:t>
            </a:r>
            <a:r>
              <a:rPr lang="es-EC" dirty="0">
                <a:latin typeface="Baskerville Old Face" pitchFamily="18" charset="0"/>
              </a:rPr>
              <a:t>caracterizarla como una propiedad emergente de las comunidades ecológicas</a:t>
            </a:r>
            <a:r>
              <a:rPr lang="es-EC" dirty="0" smtClean="0">
                <a:latin typeface="Baskerville Old Face" pitchFamily="18" charset="0"/>
              </a:rPr>
              <a:t>.</a:t>
            </a:r>
          </a:p>
          <a:p>
            <a:pPr algn="just"/>
            <a:endParaRPr lang="es-EC" dirty="0" smtClean="0">
              <a:latin typeface="Baskerville Old Face" pitchFamily="18" charset="0"/>
            </a:endParaRPr>
          </a:p>
          <a:p>
            <a:pPr algn="just"/>
            <a:r>
              <a:rPr lang="es-EC" dirty="0" smtClean="0">
                <a:latin typeface="Baskerville Old Face" pitchFamily="18" charset="0"/>
              </a:rPr>
              <a:t>En </a:t>
            </a:r>
            <a:r>
              <a:rPr lang="es-EC" dirty="0">
                <a:latin typeface="Baskerville Old Face" pitchFamily="18" charset="0"/>
              </a:rPr>
              <a:t>cada </a:t>
            </a:r>
            <a:r>
              <a:rPr lang="es-EC" dirty="0" smtClean="0">
                <a:latin typeface="Baskerville Old Face" pitchFamily="18" charset="0"/>
              </a:rPr>
              <a:t>unidad geográfica, en </a:t>
            </a:r>
            <a:r>
              <a:rPr lang="es-EC" dirty="0">
                <a:latin typeface="Baskerville Old Face" pitchFamily="18" charset="0"/>
              </a:rPr>
              <a:t>cada paisaje, se encuentra un número variable de comunidades. Por ello, para </a:t>
            </a:r>
            <a:r>
              <a:rPr lang="es-EC" dirty="0" smtClean="0">
                <a:latin typeface="Baskerville Old Face" pitchFamily="18" charset="0"/>
              </a:rPr>
              <a:t>comprender los </a:t>
            </a:r>
            <a:r>
              <a:rPr lang="es-EC" dirty="0">
                <a:latin typeface="Baskerville Old Face" pitchFamily="18" charset="0"/>
              </a:rPr>
              <a:t>cambios de la biodiversidad con relación a la estructura del paisaje</a:t>
            </a:r>
            <a:r>
              <a:rPr lang="es-EC" dirty="0" smtClean="0">
                <a:latin typeface="Baskerville Old Face" pitchFamily="18" charset="0"/>
              </a:rPr>
              <a:t>, es necesario </a:t>
            </a:r>
            <a:r>
              <a:rPr lang="es-EC" dirty="0">
                <a:latin typeface="Baskerville Old Face" pitchFamily="18" charset="0"/>
              </a:rPr>
              <a:t>la separación de </a:t>
            </a:r>
            <a:r>
              <a:rPr lang="es-EC" dirty="0" smtClean="0">
                <a:latin typeface="Baskerville Old Face" pitchFamily="18" charset="0"/>
              </a:rPr>
              <a:t>los componentes </a:t>
            </a:r>
            <a:r>
              <a:rPr lang="es-EC" dirty="0">
                <a:latin typeface="Baskerville Old Face" pitchFamily="18" charset="0"/>
              </a:rPr>
              <a:t>alfa, beta y </a:t>
            </a:r>
            <a:r>
              <a:rPr lang="es-EC" dirty="0" smtClean="0">
                <a:latin typeface="Baskerville Old Face" pitchFamily="18" charset="0"/>
              </a:rPr>
              <a:t>gamma. </a:t>
            </a:r>
          </a:p>
          <a:p>
            <a:pPr algn="just"/>
            <a:endParaRPr lang="es-EC" dirty="0" smtClean="0">
              <a:latin typeface="Baskerville Old Face" pitchFamily="18" charset="0"/>
            </a:endParaRPr>
          </a:p>
          <a:p>
            <a:pPr algn="just"/>
            <a:r>
              <a:rPr lang="es-EC" dirty="0" smtClean="0">
                <a:latin typeface="Baskerville Old Face" pitchFamily="18" charset="0"/>
              </a:rPr>
              <a:t>Esta </a:t>
            </a:r>
            <a:r>
              <a:rPr lang="es-EC" dirty="0">
                <a:latin typeface="Baskerville Old Face" pitchFamily="18" charset="0"/>
              </a:rPr>
              <a:t>forma de analizar la biodiversidad resulta muy conveniente en </a:t>
            </a:r>
            <a:r>
              <a:rPr lang="es-EC" dirty="0" smtClean="0">
                <a:latin typeface="Baskerville Old Face" pitchFamily="18" charset="0"/>
              </a:rPr>
              <a:t>la actualidad</a:t>
            </a:r>
            <a:endParaRPr lang="es-EC" dirty="0">
              <a:latin typeface="Baskerville Old Face" pitchFamily="18" charset="0"/>
            </a:endParaRPr>
          </a:p>
          <a:p>
            <a:pPr algn="just"/>
            <a:r>
              <a:rPr lang="es-EC" dirty="0">
                <a:latin typeface="Baskerville Old Face" pitchFamily="18" charset="0"/>
              </a:rPr>
              <a:t>ante la acelerada transformación de los ecosistemas naturales</a:t>
            </a:r>
            <a:r>
              <a:rPr lang="es-EC" dirty="0" smtClean="0">
                <a:latin typeface="Baskerville Old Face" pitchFamily="18" charset="0"/>
              </a:rPr>
              <a:t>,</a:t>
            </a:r>
          </a:p>
          <a:p>
            <a:pPr algn="just"/>
            <a:endParaRPr lang="es-EC" dirty="0" smtClean="0">
              <a:latin typeface="Baskerville Old Face" pitchFamily="18" charset="0"/>
            </a:endParaRPr>
          </a:p>
          <a:p>
            <a:pPr algn="just"/>
            <a:r>
              <a:rPr lang="es-EC" dirty="0" smtClean="0">
                <a:latin typeface="Baskerville Old Face" pitchFamily="18" charset="0"/>
              </a:rPr>
              <a:t>A </a:t>
            </a:r>
            <a:r>
              <a:rPr lang="es-EC" dirty="0">
                <a:latin typeface="Baskerville Old Face" pitchFamily="18" charset="0"/>
              </a:rPr>
              <a:t>continuación se describen distintos métodos para medir la diversidad alfa, </a:t>
            </a:r>
            <a:r>
              <a:rPr lang="es-EC" dirty="0" smtClean="0">
                <a:latin typeface="Baskerville Old Face" pitchFamily="18" charset="0"/>
              </a:rPr>
              <a:t>y beta de especies. </a:t>
            </a:r>
            <a:r>
              <a:rPr lang="es-EC" dirty="0">
                <a:latin typeface="Baskerville Old Face" pitchFamily="18" charset="0"/>
              </a:rPr>
              <a:t>Para ejemplificar su uso, se utilizarán datos </a:t>
            </a:r>
            <a:r>
              <a:rPr lang="es-EC" dirty="0" smtClean="0">
                <a:latin typeface="Baskerville Old Face" pitchFamily="18" charset="0"/>
              </a:rPr>
              <a:t>de murciélagos </a:t>
            </a:r>
            <a:r>
              <a:rPr lang="es-EC" dirty="0">
                <a:latin typeface="Baskerville Old Face" pitchFamily="18" charset="0"/>
              </a:rPr>
              <a:t>de la subfamilia </a:t>
            </a:r>
            <a:r>
              <a:rPr lang="es-EC" dirty="0" err="1">
                <a:latin typeface="Baskerville Old Face" pitchFamily="18" charset="0"/>
              </a:rPr>
              <a:t>Stenodermatinae</a:t>
            </a:r>
            <a:r>
              <a:rPr lang="es-EC" dirty="0">
                <a:latin typeface="Baskerville Old Face" pitchFamily="18" charset="0"/>
              </a:rPr>
              <a:t> (</a:t>
            </a:r>
            <a:r>
              <a:rPr lang="es-EC" dirty="0" err="1">
                <a:latin typeface="Baskerville Old Face" pitchFamily="18" charset="0"/>
              </a:rPr>
              <a:t>Quiroptera</a:t>
            </a:r>
            <a:r>
              <a:rPr lang="es-EC" dirty="0">
                <a:latin typeface="Baskerville Old Face" pitchFamily="18" charset="0"/>
              </a:rPr>
              <a:t>: </a:t>
            </a:r>
            <a:r>
              <a:rPr lang="es-EC" dirty="0" err="1">
                <a:latin typeface="Baskerville Old Face" pitchFamily="18" charset="0"/>
              </a:rPr>
              <a:t>Phyllostomidae</a:t>
            </a:r>
            <a:r>
              <a:rPr lang="es-EC" dirty="0">
                <a:latin typeface="Baskerville Old Face" pitchFamily="18" charset="0"/>
              </a:rPr>
              <a:t>) del municipio </a:t>
            </a:r>
            <a:r>
              <a:rPr lang="es-EC" dirty="0" smtClean="0">
                <a:latin typeface="Baskerville Old Face" pitchFamily="18" charset="0"/>
              </a:rPr>
              <a:t>de </a:t>
            </a:r>
            <a:r>
              <a:rPr lang="es-EC" dirty="0" err="1" smtClean="0">
                <a:latin typeface="Baskerville Old Face" pitchFamily="18" charset="0"/>
              </a:rPr>
              <a:t>Jalcomulco</a:t>
            </a:r>
            <a:r>
              <a:rPr lang="es-EC" dirty="0">
                <a:latin typeface="Baskerville Old Face" pitchFamily="18" charset="0"/>
              </a:rPr>
              <a:t>, Veracruz, </a:t>
            </a:r>
            <a:r>
              <a:rPr lang="es-EC" dirty="0" smtClean="0">
                <a:latin typeface="Baskerville Old Face" pitchFamily="18" charset="0"/>
              </a:rPr>
              <a:t>México. </a:t>
            </a:r>
          </a:p>
          <a:p>
            <a:pPr algn="just"/>
            <a:endParaRPr lang="es-EC" dirty="0" smtClean="0">
              <a:latin typeface="Baskerville Old Face" pitchFamily="18" charset="0"/>
            </a:endParaRPr>
          </a:p>
          <a:p>
            <a:pPr algn="just"/>
            <a:r>
              <a:rPr lang="es-EC" dirty="0" smtClean="0">
                <a:latin typeface="Baskerville Old Face" pitchFamily="18" charset="0"/>
              </a:rPr>
              <a:t>Los </a:t>
            </a:r>
            <a:r>
              <a:rPr lang="es-EC" dirty="0">
                <a:latin typeface="Baskerville Old Face" pitchFamily="18" charset="0"/>
              </a:rPr>
              <a:t>datos corresponden a individuos de esta subfamilia capturados en </a:t>
            </a:r>
            <a:r>
              <a:rPr lang="es-EC" dirty="0" smtClean="0">
                <a:latin typeface="Baskerville Old Face" pitchFamily="18" charset="0"/>
              </a:rPr>
              <a:t>dos comunidades </a:t>
            </a:r>
            <a:r>
              <a:rPr lang="es-EC" dirty="0">
                <a:latin typeface="Baskerville Old Face" pitchFamily="18" charset="0"/>
              </a:rPr>
              <a:t>vegetales: selva mediana y cultivo de maíz. </a:t>
            </a:r>
          </a:p>
        </p:txBody>
      </p:sp>
    </p:spTree>
  </p:cSld>
  <p:clrMapOvr>
    <a:masterClrMapping/>
  </p:clrMapOvr>
  <p:transition spd="med">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2725983" y="212058"/>
            <a:ext cx="3692036"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C" sz="2400" b="1"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Índice de Biodiversidad Alfa</a:t>
            </a:r>
            <a:endParaRPr kumimoji="0" lang="es-EC" sz="3200" b="0" strike="noStrike" cap="none" normalizeH="0" baseline="0" dirty="0" smtClean="0">
              <a:ln>
                <a:noFill/>
              </a:ln>
              <a:solidFill>
                <a:schemeClr val="tx1"/>
              </a:solidFill>
              <a:effectLst/>
              <a:latin typeface="Baskerville Old Face" pitchFamily="18" charset="0"/>
              <a:cs typeface="Arial" pitchFamily="34" charset="0"/>
            </a:endParaRPr>
          </a:p>
        </p:txBody>
      </p:sp>
      <p:sp>
        <p:nvSpPr>
          <p:cNvPr id="3" name="2 Rectángulo"/>
          <p:cNvSpPr/>
          <p:nvPr/>
        </p:nvSpPr>
        <p:spPr>
          <a:xfrm>
            <a:off x="1142976" y="857233"/>
            <a:ext cx="6446425" cy="646331"/>
          </a:xfrm>
          <a:prstGeom prst="rect">
            <a:avLst/>
          </a:prstGeom>
        </p:spPr>
        <p:txBody>
          <a:bodyPr wrap="square">
            <a:spAutoFit/>
          </a:bodyPr>
          <a:lstStyle/>
          <a:p>
            <a:pPr algn="ctr"/>
            <a:r>
              <a:rPr lang="es-EC" dirty="0" smtClean="0">
                <a:latin typeface="Baskerville Old Face" pitchFamily="18" charset="0"/>
              </a:rPr>
              <a:t>La diversidad alfa es la riqueza de especies de una comunidad particular a la que consideramos homogénea. </a:t>
            </a:r>
            <a:endParaRPr lang="es-EC" dirty="0">
              <a:latin typeface="Baskerville Old Face" pitchFamily="18" charset="0"/>
            </a:endParaRPr>
          </a:p>
        </p:txBody>
      </p:sp>
      <p:sp>
        <p:nvSpPr>
          <p:cNvPr id="5" name="4 Rectángulo"/>
          <p:cNvSpPr/>
          <p:nvPr/>
        </p:nvSpPr>
        <p:spPr>
          <a:xfrm>
            <a:off x="785786" y="2000240"/>
            <a:ext cx="7786742" cy="3970318"/>
          </a:xfrm>
          <a:prstGeom prst="rect">
            <a:avLst/>
          </a:prstGeom>
        </p:spPr>
        <p:txBody>
          <a:bodyPr wrap="square">
            <a:spAutoFit/>
          </a:bodyPr>
          <a:lstStyle/>
          <a:p>
            <a:pPr algn="just"/>
            <a:r>
              <a:rPr lang="es-EC" dirty="0" smtClean="0">
                <a:latin typeface="Baskerville Old Face" pitchFamily="18" charset="0"/>
              </a:rPr>
              <a:t>La gran mayoría de los métodos propuestos para evaluar la diversidad de especies se refieren a la diversidad dentro de las comunidades (alfa). Para diferenciar los distintos métodos en función de las variables biológicas que miden, los dividimos en dos grandes grupos:</a:t>
            </a:r>
          </a:p>
          <a:p>
            <a:pPr algn="just"/>
            <a:endParaRPr lang="es-EC" dirty="0" smtClean="0">
              <a:latin typeface="Baskerville Old Face" pitchFamily="18" charset="0"/>
            </a:endParaRPr>
          </a:p>
          <a:p>
            <a:pPr algn="just"/>
            <a:r>
              <a:rPr lang="es-EC" dirty="0" smtClean="0">
                <a:latin typeface="Baskerville Old Face" pitchFamily="18" charset="0"/>
              </a:rPr>
              <a:t> 1) Métodos basados en la cuantificación del número de especies presentes (riqueza</a:t>
            </a:r>
          </a:p>
          <a:p>
            <a:pPr algn="just"/>
            <a:r>
              <a:rPr lang="es-EC" dirty="0" smtClean="0">
                <a:latin typeface="Baskerville Old Face" pitchFamily="18" charset="0"/>
              </a:rPr>
              <a:t>específica); </a:t>
            </a:r>
          </a:p>
          <a:p>
            <a:pPr algn="just"/>
            <a:endParaRPr lang="es-EC" dirty="0" smtClean="0">
              <a:latin typeface="Baskerville Old Face" pitchFamily="18" charset="0"/>
            </a:endParaRPr>
          </a:p>
          <a:p>
            <a:pPr algn="just"/>
            <a:r>
              <a:rPr lang="es-EC" dirty="0" smtClean="0">
                <a:latin typeface="Baskerville Old Face" pitchFamily="18" charset="0"/>
              </a:rPr>
              <a:t>2) Métodos basados en la estructura de la comunidad, es decir, la distribución</a:t>
            </a:r>
          </a:p>
          <a:p>
            <a:pPr algn="just"/>
            <a:r>
              <a:rPr lang="es-EC" dirty="0" smtClean="0">
                <a:latin typeface="Baskerville Old Face" pitchFamily="18" charset="0"/>
              </a:rPr>
              <a:t>proporcional del valor de importancia de cada especie (abundancia relativa de los individuos, su biomasa, cobertura, productividad, etc.). </a:t>
            </a:r>
          </a:p>
          <a:p>
            <a:pPr algn="just"/>
            <a:endParaRPr lang="es-EC" dirty="0" smtClean="0">
              <a:latin typeface="Baskerville Old Face" pitchFamily="18" charset="0"/>
            </a:endParaRPr>
          </a:p>
          <a:p>
            <a:pPr algn="just"/>
            <a:r>
              <a:rPr lang="es-EC" dirty="0" smtClean="0">
                <a:latin typeface="Baskerville Old Face" pitchFamily="18" charset="0"/>
              </a:rPr>
              <a:t>Los métodos basados en la estructura pueden a su vez clasificarse según se basen en la dominancia o en la equidad de la comunidad.</a:t>
            </a:r>
            <a:endParaRPr lang="es-EC" dirty="0">
              <a:latin typeface="Baskerville Old Face" pitchFamily="18" charset="0"/>
            </a:endParaRPr>
          </a:p>
        </p:txBody>
      </p:sp>
      <p:pic>
        <p:nvPicPr>
          <p:cNvPr id="7" name="Picture 32" descr="Gifs ANimados Flechas (44)">
            <a:hlinkClick r:id="rId2"/>
          </p:cNvPr>
          <p:cNvPicPr>
            <a:picLocks noChangeAspect="1" noChangeArrowheads="1" noCrop="1"/>
          </p:cNvPicPr>
          <p:nvPr/>
        </p:nvPicPr>
        <p:blipFill>
          <a:blip r:embed="rId3" cstate="print"/>
          <a:srcRect/>
          <a:stretch>
            <a:fillRect/>
          </a:stretch>
        </p:blipFill>
        <p:spPr bwMode="auto">
          <a:xfrm>
            <a:off x="785786" y="928670"/>
            <a:ext cx="762005" cy="285752"/>
          </a:xfrm>
          <a:prstGeom prst="rect">
            <a:avLst/>
          </a:prstGeom>
          <a:noFill/>
        </p:spPr>
      </p:pic>
    </p:spTree>
  </p:cSld>
  <p:clrMapOvr>
    <a:masterClrMapping/>
  </p:clrMapOvr>
  <p:transition spd="med">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428596" y="928670"/>
            <a:ext cx="8358246"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Times New Roman" pitchFamily="18" charset="0"/>
              </a:rPr>
              <a:t>Es una medida utilizada en ecología para estimar la biodiversidad de una comunidad con base a la distribución numérica de los individuos de las diferentes especies en función del número de individuos existentes en la muestra analizada.</a:t>
            </a: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Helvetica"/>
              </a:rPr>
              <a:t> </a:t>
            </a:r>
          </a:p>
          <a:p>
            <a:pPr marL="0" marR="0" lvl="0" indent="0" algn="just" defTabSz="914400" rtl="0" eaLnBrk="0" fontAlgn="base" latinLnBrk="0" hangingPunct="0">
              <a:lnSpc>
                <a:spcPct val="100000"/>
              </a:lnSpc>
              <a:spcBef>
                <a:spcPct val="0"/>
              </a:spcBef>
              <a:spcAft>
                <a:spcPct val="0"/>
              </a:spcAft>
              <a:buClrTx/>
              <a:buSzTx/>
              <a:buFontTx/>
              <a:buNone/>
              <a:tabLst/>
            </a:pPr>
            <a:endParaRPr lang="es-ES" dirty="0" smtClean="0">
              <a:latin typeface="Baskerville Old Face" pitchFamily="18" charset="0"/>
              <a:ea typeface="Times New Roman" pitchFamily="18" charset="0"/>
              <a:cs typeface="Helvetic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C" strike="noStrike" cap="none" normalizeH="0" baseline="0" dirty="0" smtClean="0">
                <a:ln>
                  <a:noFill/>
                </a:ln>
                <a:solidFill>
                  <a:schemeClr val="tx1"/>
                </a:solidFill>
                <a:effectLst/>
                <a:latin typeface="Baskerville Old Face" pitchFamily="18" charset="0"/>
                <a:ea typeface="Times New Roman" pitchFamily="18" charset="0"/>
                <a:cs typeface="Helvetica"/>
              </a:rPr>
              <a:t>Se basa en la relación entre el número de especies y el número total de individuos observados, que aumenta al aumentar el tamaño de la muestra.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C"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endParaRPr>
          </a:p>
          <a:p>
            <a:pPr lvl="0" algn="just" eaLnBrk="0" fontAlgn="base" hangingPunct="0">
              <a:spcBef>
                <a:spcPct val="0"/>
              </a:spcBef>
              <a:spcAft>
                <a:spcPct val="0"/>
              </a:spcAft>
            </a:pPr>
            <a:r>
              <a:rPr lang="es-EC" dirty="0" smtClean="0">
                <a:latin typeface="Baskerville Old Face" pitchFamily="18" charset="0"/>
                <a:ea typeface="Times New Roman" pitchFamily="18" charset="0"/>
                <a:cs typeface="Arial" pitchFamily="34" charset="0"/>
              </a:rPr>
              <a:t>Se calcula a partir de: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C" strike="noStrike" cap="none" normalizeH="0" baseline="0" dirty="0" smtClean="0">
              <a:ln>
                <a:noFill/>
              </a:ln>
              <a:solidFill>
                <a:schemeClr val="tx1"/>
              </a:solidFill>
              <a:effectLst/>
              <a:latin typeface="Baskerville Old Face" pitchFamily="18" charset="0"/>
              <a:cs typeface="Arial" pitchFamily="34" charset="0"/>
            </a:endParaRPr>
          </a:p>
        </p:txBody>
      </p:sp>
      <p:sp>
        <p:nvSpPr>
          <p:cNvPr id="9217" name="Rectangle 1"/>
          <p:cNvSpPr>
            <a:spLocks noChangeArrowheads="1"/>
          </p:cNvSpPr>
          <p:nvPr/>
        </p:nvSpPr>
        <p:spPr bwMode="auto">
          <a:xfrm>
            <a:off x="2571736" y="2857496"/>
            <a:ext cx="1928826" cy="57150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0" i="1"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I=(s-1)/</a:t>
            </a:r>
            <a:r>
              <a:rPr kumimoji="0" lang="es-ES" sz="1600" b="0" i="1" u="none" strike="noStrike" cap="none" normalizeH="0" baseline="0" dirty="0" err="1" smtClean="0">
                <a:ln>
                  <a:noFill/>
                </a:ln>
                <a:solidFill>
                  <a:schemeClr val="tx1"/>
                </a:solidFill>
                <a:effectLst/>
                <a:latin typeface="Bookman Old Style" pitchFamily="18" charset="0"/>
                <a:ea typeface="Times New Roman" pitchFamily="18" charset="0"/>
                <a:cs typeface="Times New Roman" pitchFamily="18" charset="0"/>
              </a:rPr>
              <a:t>Ln</a:t>
            </a:r>
            <a:r>
              <a:rPr kumimoji="0" lang="es-ES" sz="1600" b="0" i="1"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N</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219" name="Rectangle 3"/>
          <p:cNvSpPr>
            <a:spLocks noChangeArrowheads="1"/>
          </p:cNvSpPr>
          <p:nvPr/>
        </p:nvSpPr>
        <p:spPr bwMode="auto">
          <a:xfrm>
            <a:off x="357158" y="3857628"/>
            <a:ext cx="8143932"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Donde</a:t>
            </a:r>
            <a:r>
              <a:rPr kumimoji="0" lang="en-US"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C"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 </a:t>
            </a: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I es la biodiversidad,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C"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S es el número de especies presentes, y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C"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N es el número total de individuos encontrados (pertenecientes a todas las especies).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C"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La notación </a:t>
            </a:r>
            <a:r>
              <a:rPr kumimoji="0" lang="es-ES" strike="noStrike" cap="none" normalizeH="0" baseline="0" dirty="0" err="1" smtClean="0">
                <a:ln>
                  <a:noFill/>
                </a:ln>
                <a:solidFill>
                  <a:schemeClr val="tx1"/>
                </a:solidFill>
                <a:effectLst/>
                <a:latin typeface="Baskerville Old Face" pitchFamily="18" charset="0"/>
                <a:ea typeface="Times New Roman" pitchFamily="18" charset="0"/>
                <a:cs typeface="Arial" pitchFamily="34" charset="0"/>
              </a:rPr>
              <a:t>Ln</a:t>
            </a:r>
            <a:r>
              <a:rPr kumimoji="0" lang="es-ES"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 denota el logaritmo neperiano de un número.</a:t>
            </a:r>
            <a:endParaRPr kumimoji="0" lang="es-EC"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C" strike="noStrike" cap="none" normalizeH="0" baseline="0" dirty="0" smtClean="0">
              <a:ln>
                <a:noFill/>
              </a:ln>
              <a:solidFill>
                <a:schemeClr val="tx1"/>
              </a:solidFill>
              <a:effectLst/>
              <a:latin typeface="Baskerville Old Face" pitchFamily="18" charset="0"/>
              <a:cs typeface="Arial" pitchFamily="34" charset="0"/>
            </a:endParaRPr>
          </a:p>
        </p:txBody>
      </p:sp>
      <p:sp>
        <p:nvSpPr>
          <p:cNvPr id="5" name="4 Rectángulo"/>
          <p:cNvSpPr/>
          <p:nvPr/>
        </p:nvSpPr>
        <p:spPr>
          <a:xfrm>
            <a:off x="2285984" y="357166"/>
            <a:ext cx="4257897" cy="461665"/>
          </a:xfrm>
          <a:prstGeom prst="rect">
            <a:avLst/>
          </a:prstGeom>
        </p:spPr>
        <p:txBody>
          <a:bodyPr wrap="none">
            <a:spAutoFit/>
          </a:bodyPr>
          <a:lstStyle/>
          <a:p>
            <a:pPr lvl="0" fontAlgn="base">
              <a:spcBef>
                <a:spcPct val="0"/>
              </a:spcBef>
              <a:spcAft>
                <a:spcPct val="0"/>
              </a:spcAft>
            </a:pPr>
            <a:r>
              <a:rPr lang="es-EC" sz="2400" b="1" dirty="0" smtClean="0">
                <a:latin typeface="Baskerville Old Face" pitchFamily="18" charset="0"/>
                <a:ea typeface="Times New Roman" pitchFamily="18" charset="0"/>
                <a:cs typeface="Times New Roman" pitchFamily="18" charset="0"/>
              </a:rPr>
              <a:t>Índice de Biodiversidad Margalef</a:t>
            </a:r>
            <a:endParaRPr lang="es-EC" sz="2400" b="1" dirty="0" smtClean="0">
              <a:latin typeface="Baskerville Old Face" pitchFamily="18" charset="0"/>
              <a:ea typeface="Times New Roman" pitchFamily="18" charset="0"/>
              <a:cs typeface="Arial" pitchFamily="34" charset="0"/>
            </a:endParaRPr>
          </a:p>
        </p:txBody>
      </p:sp>
    </p:spTree>
  </p:cSld>
  <p:clrMapOvr>
    <a:masterClrMapping/>
  </p:clrMapOvr>
  <p:transition spd="med">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2910" y="928670"/>
            <a:ext cx="7715304" cy="1477328"/>
          </a:xfrm>
          <a:prstGeom prst="rect">
            <a:avLst/>
          </a:prstGeom>
        </p:spPr>
        <p:txBody>
          <a:bodyPr wrap="square">
            <a:spAutoFit/>
          </a:bodyPr>
          <a:ls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EC" b="1" dirty="0" smtClean="0">
                <a:latin typeface="Baskerville Old Face" pitchFamily="18" charset="0"/>
              </a:rPr>
              <a:t>Riqueza específica (S)</a:t>
            </a:r>
          </a:p>
          <a:p>
            <a:pPr algn="just"/>
            <a:endParaRPr lang="es-EC" b="1" dirty="0" smtClean="0">
              <a:latin typeface="Baskerville Old Face" pitchFamily="18" charset="0"/>
            </a:endParaRPr>
          </a:p>
          <a:p>
            <a:pPr algn="just"/>
            <a:r>
              <a:rPr lang="es-EC" dirty="0" smtClean="0">
                <a:latin typeface="Baskerville Old Face" pitchFamily="18" charset="0"/>
              </a:rPr>
              <a:t>Número total de especies obtenido por un censo de la comunidad. Para las comunidades de selva mediana y cultivo de maíz señaladas en el Cuadro 1, la riqueza específica de murciélagos es 11 y 7 especies, respectivamente.</a:t>
            </a:r>
            <a:endParaRPr lang="es-EC" dirty="0">
              <a:latin typeface="Baskerville Old Face" pitchFamily="18" charset="0"/>
            </a:endParaRPr>
          </a:p>
        </p:txBody>
      </p:sp>
      <p:sp>
        <p:nvSpPr>
          <p:cNvPr id="3" name="2 Rectángulo"/>
          <p:cNvSpPr/>
          <p:nvPr/>
        </p:nvSpPr>
        <p:spPr>
          <a:xfrm>
            <a:off x="714316" y="2857496"/>
            <a:ext cx="7715336" cy="1754326"/>
          </a:xfrm>
          <a:prstGeom prst="rect">
            <a:avLst/>
          </a:prstGeom>
        </p:spPr>
        <p:txBody>
          <a:bodyPr wrap="square">
            <a:spAutoFit/>
          </a:bodyPr>
          <a:lstStyle/>
          <a:p>
            <a:pPr algn="just"/>
            <a:r>
              <a:rPr lang="es-EC" dirty="0" smtClean="0">
                <a:latin typeface="Baskerville Old Face" pitchFamily="18" charset="0"/>
              </a:rPr>
              <a:t>Número de individuos de murciélagos de la familia </a:t>
            </a:r>
            <a:r>
              <a:rPr lang="es-EC" dirty="0" err="1" smtClean="0">
                <a:latin typeface="Baskerville Old Face" pitchFamily="18" charset="0"/>
              </a:rPr>
              <a:t>Phyllostomidae</a:t>
            </a:r>
            <a:r>
              <a:rPr lang="es-EC" dirty="0" smtClean="0">
                <a:latin typeface="Baskerville Old Face" pitchFamily="18" charset="0"/>
              </a:rPr>
              <a:t> registrados en dos comunidades: selva y cultivo de maíz</a:t>
            </a:r>
          </a:p>
          <a:p>
            <a:pPr algn="just"/>
            <a:endParaRPr lang="es-EC" dirty="0" smtClean="0">
              <a:latin typeface="Baskerville Old Face" pitchFamily="18" charset="0"/>
            </a:endParaRPr>
          </a:p>
          <a:p>
            <a:pPr algn="just"/>
            <a:r>
              <a:rPr lang="es-EC" dirty="0" smtClean="0">
                <a:latin typeface="Baskerville Old Face" pitchFamily="18" charset="0"/>
              </a:rPr>
              <a:t>ni = número de individuos de la especie </a:t>
            </a:r>
          </a:p>
          <a:p>
            <a:pPr algn="just"/>
            <a:endParaRPr lang="es-EC" dirty="0" smtClean="0">
              <a:latin typeface="Baskerville Old Face" pitchFamily="18" charset="0"/>
            </a:endParaRPr>
          </a:p>
          <a:p>
            <a:pPr algn="just"/>
            <a:r>
              <a:rPr lang="es-EC" dirty="0" smtClean="0">
                <a:latin typeface="Baskerville Old Face" pitchFamily="18" charset="0"/>
              </a:rPr>
              <a:t>pi = abundancia proporcional de la especie  (pi = ni/N).</a:t>
            </a:r>
            <a:endParaRPr lang="es-EC" dirty="0">
              <a:latin typeface="Baskerville Old Face" pitchFamily="18" charset="0"/>
            </a:endParaRPr>
          </a:p>
        </p:txBody>
      </p:sp>
    </p:spTree>
  </p:cSld>
  <p:clrMapOvr>
    <a:masterClrMapping/>
  </p:clrMapOvr>
  <p:transition spd="med">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p:cNvPicPr>
            <a:picLocks noChangeAspect="1" noChangeArrowheads="1"/>
          </p:cNvPicPr>
          <p:nvPr/>
        </p:nvPicPr>
        <p:blipFill>
          <a:blip r:embed="rId2" cstate="print"/>
          <a:srcRect l="26367" t="20625" r="16797" b="26250"/>
          <a:stretch>
            <a:fillRect/>
          </a:stretch>
        </p:blipFill>
        <p:spPr bwMode="auto">
          <a:xfrm>
            <a:off x="285720" y="428604"/>
            <a:ext cx="8501122" cy="5786478"/>
          </a:xfrm>
          <a:prstGeom prst="rect">
            <a:avLst/>
          </a:prstGeom>
          <a:ln w="228600" cap="sq" cmpd="thickThin">
            <a:solidFill>
              <a:srgbClr val="000000"/>
            </a:solidFill>
            <a:prstDash val="solid"/>
            <a:miter lim="800000"/>
          </a:ln>
          <a:effectLst>
            <a:outerShdw blurRad="63500" sx="102000" sy="102000" algn="ctr" rotWithShape="0">
              <a:prstClr val="black">
                <a:alpha val="40000"/>
              </a:prstClr>
            </a:outerShdw>
            <a:softEdge rad="63500"/>
          </a:effectLst>
        </p:spPr>
      </p:pic>
      <p:sp>
        <p:nvSpPr>
          <p:cNvPr id="4" name="3 CuadroTexto">
            <a:hlinkClick r:id="rId3" action="ppaction://hlinksldjump"/>
          </p:cNvPr>
          <p:cNvSpPr txBox="1"/>
          <p:nvPr/>
        </p:nvSpPr>
        <p:spPr>
          <a:xfrm>
            <a:off x="8215338" y="6596390"/>
            <a:ext cx="214314" cy="261610"/>
          </a:xfrm>
          <a:prstGeom prst="rect">
            <a:avLst/>
          </a:prstGeom>
          <a:noFill/>
        </p:spPr>
        <p:txBody>
          <a:bodyPr wrap="square" rtlCol="0">
            <a:spAutoFit/>
          </a:bodyPr>
          <a:lstStyle/>
          <a:p>
            <a:r>
              <a:rPr lang="es-EC" sz="1100" dirty="0" smtClean="0"/>
              <a:t>1</a:t>
            </a:r>
            <a:endParaRPr lang="es-EC" sz="1100" dirty="0"/>
          </a:p>
        </p:txBody>
      </p:sp>
      <p:sp>
        <p:nvSpPr>
          <p:cNvPr id="6" name="5 CuadroTexto">
            <a:hlinkClick r:id="rId4" action="ppaction://hlinksldjump"/>
          </p:cNvPr>
          <p:cNvSpPr txBox="1"/>
          <p:nvPr/>
        </p:nvSpPr>
        <p:spPr>
          <a:xfrm>
            <a:off x="8520138" y="6596414"/>
            <a:ext cx="214314" cy="261610"/>
          </a:xfrm>
          <a:prstGeom prst="rect">
            <a:avLst/>
          </a:prstGeom>
          <a:noFill/>
        </p:spPr>
        <p:txBody>
          <a:bodyPr wrap="square" rtlCol="0">
            <a:spAutoFit/>
          </a:bodyPr>
          <a:lstStyle/>
          <a:p>
            <a:r>
              <a:rPr lang="es-EC" sz="1100" dirty="0" smtClean="0"/>
              <a:t>2</a:t>
            </a:r>
            <a:endParaRPr lang="es-EC" sz="1100" dirty="0"/>
          </a:p>
        </p:txBody>
      </p:sp>
    </p:spTree>
  </p:cSld>
  <p:clrMapOvr>
    <a:masterClrMapping/>
  </p:clrMapOvr>
  <p:transition spd="med">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6 Grupo"/>
          <p:cNvGrpSpPr/>
          <p:nvPr/>
        </p:nvGrpSpPr>
        <p:grpSpPr>
          <a:xfrm>
            <a:off x="642910" y="1547799"/>
            <a:ext cx="7715304" cy="4310093"/>
            <a:chOff x="571472" y="1404923"/>
            <a:chExt cx="7715304" cy="4310093"/>
          </a:xfrm>
        </p:grpSpPr>
        <p:pic>
          <p:nvPicPr>
            <p:cNvPr id="4" name="Picture 2"/>
            <p:cNvPicPr>
              <a:picLocks noChangeAspect="1" noChangeArrowheads="1"/>
            </p:cNvPicPr>
            <p:nvPr/>
          </p:nvPicPr>
          <p:blipFill>
            <a:blip r:embed="rId2" cstate="print"/>
            <a:srcRect l="36328" t="69375" r="40234" b="17500"/>
            <a:stretch>
              <a:fillRect/>
            </a:stretch>
          </p:blipFill>
          <p:spPr bwMode="auto">
            <a:xfrm>
              <a:off x="3786182" y="2047865"/>
              <a:ext cx="2857520" cy="1000132"/>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l="42968" t="58438" r="34180" b="29375"/>
            <a:stretch>
              <a:fillRect/>
            </a:stretch>
          </p:blipFill>
          <p:spPr bwMode="auto">
            <a:xfrm>
              <a:off x="3714744" y="4762509"/>
              <a:ext cx="2857520" cy="952507"/>
            </a:xfrm>
            <a:prstGeom prst="rect">
              <a:avLst/>
            </a:prstGeom>
            <a:noFill/>
            <a:ln w="9525">
              <a:noFill/>
              <a:miter lim="800000"/>
              <a:headEnd/>
              <a:tailEnd/>
            </a:ln>
          </p:spPr>
        </p:pic>
        <p:sp>
          <p:nvSpPr>
            <p:cNvPr id="6" name="5 Rectángulo"/>
            <p:cNvSpPr/>
            <p:nvPr/>
          </p:nvSpPr>
          <p:spPr>
            <a:xfrm>
              <a:off x="571472" y="1404923"/>
              <a:ext cx="7715304" cy="2862322"/>
            </a:xfrm>
            <a:prstGeom prst="rect">
              <a:avLst/>
            </a:prstGeom>
          </p:spPr>
          <p:txBody>
            <a:bodyPr wrap="square">
              <a:spAutoFit/>
            </a:bodyPr>
            <a:ls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EC" sz="2000" dirty="0" smtClean="0">
                  <a:latin typeface="Baskerville Old Face" pitchFamily="18" charset="0"/>
                </a:rPr>
                <a:t>Resultados para la selva</a:t>
              </a:r>
            </a:p>
            <a:p>
              <a:pPr algn="just"/>
              <a:endParaRPr lang="es-EC" sz="2000" dirty="0" smtClean="0">
                <a:latin typeface="Baskerville Old Face" pitchFamily="18" charset="0"/>
              </a:endParaRPr>
            </a:p>
            <a:p>
              <a:pPr algn="just"/>
              <a:endParaRPr lang="es-EC" sz="2000" dirty="0" smtClean="0">
                <a:latin typeface="Baskerville Old Face" pitchFamily="18" charset="0"/>
              </a:endParaRPr>
            </a:p>
            <a:p>
              <a:pPr algn="just"/>
              <a:endParaRPr lang="es-EC" sz="2000" dirty="0" smtClean="0">
                <a:latin typeface="Baskerville Old Face" pitchFamily="18" charset="0"/>
              </a:endParaRPr>
            </a:p>
            <a:p>
              <a:pPr algn="just"/>
              <a:endParaRPr lang="es-EC" sz="2000" dirty="0" smtClean="0">
                <a:latin typeface="Baskerville Old Face" pitchFamily="18" charset="0"/>
              </a:endParaRPr>
            </a:p>
            <a:p>
              <a:pPr algn="just"/>
              <a:endParaRPr lang="es-EC" sz="2000" dirty="0" smtClean="0">
                <a:latin typeface="Baskerville Old Face" pitchFamily="18" charset="0"/>
              </a:endParaRPr>
            </a:p>
            <a:p>
              <a:pPr algn="just"/>
              <a:endParaRPr lang="es-EC" sz="2000" dirty="0" smtClean="0">
                <a:latin typeface="Baskerville Old Face" pitchFamily="18" charset="0"/>
              </a:endParaRPr>
            </a:p>
            <a:p>
              <a:pPr algn="just"/>
              <a:endParaRPr lang="es-EC" sz="2000" dirty="0" smtClean="0">
                <a:latin typeface="Baskerville Old Face" pitchFamily="18" charset="0"/>
              </a:endParaRPr>
            </a:p>
            <a:p>
              <a:pPr algn="just"/>
              <a:r>
                <a:rPr lang="es-EC" sz="2000" dirty="0" smtClean="0">
                  <a:latin typeface="Baskerville Old Face" pitchFamily="18" charset="0"/>
                </a:rPr>
                <a:t>Resultados para el cultivo</a:t>
              </a:r>
              <a:endParaRPr lang="es-EC" sz="2000" dirty="0">
                <a:latin typeface="Baskerville Old Face" pitchFamily="18" charset="0"/>
              </a:endParaRPr>
            </a:p>
          </p:txBody>
        </p:sp>
      </p:grpSp>
      <p:sp>
        <p:nvSpPr>
          <p:cNvPr id="8" name="7 Rectángulo"/>
          <p:cNvSpPr/>
          <p:nvPr/>
        </p:nvSpPr>
        <p:spPr>
          <a:xfrm>
            <a:off x="2928926" y="428604"/>
            <a:ext cx="2488182" cy="461665"/>
          </a:xfrm>
          <a:prstGeom prst="rect">
            <a:avLst/>
          </a:prstGeom>
        </p:spPr>
        <p:txBody>
          <a:bodyPr wrap="none">
            <a:spAutoFit/>
          </a:bodyPr>
          <a:lstStyle/>
          <a:p>
            <a:pPr lvl="0" fontAlgn="base">
              <a:spcBef>
                <a:spcPct val="0"/>
              </a:spcBef>
              <a:spcAft>
                <a:spcPct val="0"/>
              </a:spcAft>
            </a:pPr>
            <a:r>
              <a:rPr lang="es-EC" sz="2400" b="1" dirty="0" smtClean="0">
                <a:latin typeface="Baskerville Old Face" pitchFamily="18" charset="0"/>
                <a:ea typeface="Times New Roman" pitchFamily="18" charset="0"/>
                <a:cs typeface="Times New Roman" pitchFamily="18" charset="0"/>
              </a:rPr>
              <a:t>Índice de Margalef</a:t>
            </a:r>
            <a:endParaRPr lang="es-EC" sz="2400" b="1" dirty="0" smtClean="0">
              <a:latin typeface="Baskerville Old Face" pitchFamily="18" charset="0"/>
              <a:ea typeface="Times New Roman" pitchFamily="18"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57158" y="928670"/>
            <a:ext cx="850109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C" sz="1600" b="0" u="none"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El índice de diversidad de Shannon considera que: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C" sz="1600" b="0" u="none"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endParaRPr>
          </a:p>
          <a:p>
            <a:pPr lvl="1" eaLnBrk="0" fontAlgn="base" hangingPunct="0">
              <a:spcBef>
                <a:spcPct val="0"/>
              </a:spcBef>
              <a:spcAft>
                <a:spcPct val="0"/>
              </a:spcAft>
            </a:pPr>
            <a:r>
              <a:rPr kumimoji="0" lang="es-EC" sz="1600" b="0" u="none"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Los individuos que se muestran al azar a partir de una población "indefinidamente grande", esto es, una población efectivamente infinita. Todas las especies están representadas en la muestra.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C" sz="1600" b="0" u="none"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EC" sz="1600" dirty="0" smtClean="0">
              <a:latin typeface="Baskerville Old Face"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C" sz="1600" b="0" u="none"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Se calcula a partir de: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C" sz="1600" b="0" u="none" strike="noStrike" cap="none" normalizeH="0" baseline="0" dirty="0" smtClean="0">
              <a:ln>
                <a:noFill/>
              </a:ln>
              <a:solidFill>
                <a:schemeClr val="tx1"/>
              </a:solidFill>
              <a:effectLst/>
              <a:latin typeface="Baskerville Old Face" pitchFamily="18" charset="0"/>
              <a:cs typeface="Arial" pitchFamily="34" charset="0"/>
            </a:endParaRPr>
          </a:p>
        </p:txBody>
      </p:sp>
      <p:pic>
        <p:nvPicPr>
          <p:cNvPr id="12289" name="Imagen 4" descr="H^\prime = -\sum_{i=1}^S p_i \ln p_i"/>
          <p:cNvPicPr>
            <a:picLocks noChangeAspect="1" noChangeArrowheads="1"/>
          </p:cNvPicPr>
          <p:nvPr/>
        </p:nvPicPr>
        <p:blipFill>
          <a:blip r:embed="rId2" cstate="print"/>
          <a:srcRect/>
          <a:stretch>
            <a:fillRect/>
          </a:stretch>
        </p:blipFill>
        <p:spPr bwMode="auto">
          <a:xfrm>
            <a:off x="2928927" y="2357430"/>
            <a:ext cx="2428892" cy="839617"/>
          </a:xfrm>
          <a:prstGeom prst="rect">
            <a:avLst/>
          </a:prstGeom>
          <a:noFill/>
        </p:spPr>
      </p:pic>
      <p:sp>
        <p:nvSpPr>
          <p:cNvPr id="12291" name="Rectangle 3"/>
          <p:cNvSpPr>
            <a:spLocks noChangeArrowheads="1"/>
          </p:cNvSpPr>
          <p:nvPr/>
        </p:nvSpPr>
        <p:spPr bwMode="auto">
          <a:xfrm>
            <a:off x="428596" y="3000372"/>
            <a:ext cx="821537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600" b="0" u="none"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
            </a:r>
            <a:br>
              <a:rPr kumimoji="0" lang="es-ES" sz="1600" b="0" u="none"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br>
            <a:r>
              <a:rPr kumimoji="0" lang="es-ES" sz="1600" b="0" u="none"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Donde: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C" sz="1600" b="0" u="none" strike="noStrike" cap="none" normalizeH="0" baseline="0" dirty="0" smtClean="0">
              <a:ln>
                <a:noFill/>
              </a:ln>
              <a:solidFill>
                <a:schemeClr val="tx1"/>
              </a:solidFill>
              <a:effectLst/>
              <a:latin typeface="Baskerville Old Fac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1600" b="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S – número de especies (la riqueza de especies) </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s-EC" sz="1600" b="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1600" b="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p</a:t>
            </a:r>
            <a:r>
              <a:rPr kumimoji="0" lang="es-ES" sz="1600" b="0" u="none" strike="noStrike" cap="none" normalizeH="0" baseline="-30000" dirty="0" smtClean="0">
                <a:ln>
                  <a:noFill/>
                </a:ln>
                <a:solidFill>
                  <a:schemeClr val="tx1"/>
                </a:solidFill>
                <a:effectLst/>
                <a:latin typeface="Baskerville Old Face" pitchFamily="18" charset="0"/>
                <a:ea typeface="Calibri" pitchFamily="34" charset="0"/>
                <a:cs typeface="Times New Roman" pitchFamily="18" charset="0"/>
              </a:rPr>
              <a:t>i</a:t>
            </a:r>
            <a:r>
              <a:rPr kumimoji="0" lang="es-ES" sz="1600" b="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 – proporción de individuos de la especie i respecto al total de individuos (es decir la abundancia relativa de la especie i): n</a:t>
            </a:r>
            <a:r>
              <a:rPr kumimoji="0" lang="es-ES" sz="1600" b="0" u="none" strike="noStrike" cap="none" normalizeH="0" baseline="-30000" dirty="0" smtClean="0">
                <a:ln>
                  <a:noFill/>
                </a:ln>
                <a:solidFill>
                  <a:schemeClr val="tx1"/>
                </a:solidFill>
                <a:effectLst/>
                <a:latin typeface="Baskerville Old Face" pitchFamily="18" charset="0"/>
                <a:ea typeface="Calibri" pitchFamily="34" charset="0"/>
                <a:cs typeface="Times New Roman" pitchFamily="18" charset="0"/>
              </a:rPr>
              <a:t> i</a:t>
            </a:r>
            <a:r>
              <a:rPr kumimoji="0" lang="es-ES" sz="1600" b="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 / N</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s-EC" sz="1600" b="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1600" b="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n</a:t>
            </a:r>
            <a:r>
              <a:rPr kumimoji="0" lang="es-ES" sz="1600" b="0" u="none" strike="noStrike" cap="none" normalizeH="0" baseline="-30000" dirty="0" smtClean="0">
                <a:ln>
                  <a:noFill/>
                </a:ln>
                <a:solidFill>
                  <a:schemeClr val="tx1"/>
                </a:solidFill>
                <a:effectLst/>
                <a:latin typeface="Baskerville Old Face" pitchFamily="18" charset="0"/>
                <a:ea typeface="Calibri" pitchFamily="34" charset="0"/>
                <a:cs typeface="Times New Roman" pitchFamily="18" charset="0"/>
              </a:rPr>
              <a:t>i</a:t>
            </a:r>
            <a:r>
              <a:rPr kumimoji="0" lang="es-ES" sz="1600" b="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 – número de individuos de la especie i </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s-EC" sz="1600" b="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1600" b="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N – número de todos los individuos de todas las especies </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s-EC" sz="1600" b="0" u="none" strike="noStrike" cap="none" normalizeH="0" baseline="0" dirty="0" smtClean="0">
              <a:ln>
                <a:noFill/>
              </a:ln>
              <a:solidFill>
                <a:schemeClr val="tx1"/>
              </a:solidFill>
              <a:effectLst/>
              <a:latin typeface="Baskerville Old Fac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0" u="none" strike="noStrike" cap="none" normalizeH="0" baseline="0" dirty="0" smtClean="0">
                <a:ln>
                  <a:noFill/>
                </a:ln>
                <a:solidFill>
                  <a:schemeClr val="tx1"/>
                </a:solidFill>
                <a:effectLst/>
                <a:latin typeface="Baskerville Old Face" pitchFamily="18" charset="0"/>
                <a:ea typeface="Times New Roman" pitchFamily="18" charset="0"/>
                <a:cs typeface="Arial" pitchFamily="34" charset="0"/>
              </a:rPr>
              <a:t>De esta forma, el índice contempla la cantidad de especies presentes en el área de estudio (riqueza de especies), y la cantidad relativa de individuos de cada una de esas especies (abundancia)</a:t>
            </a:r>
            <a:endParaRPr kumimoji="0" lang="es-ES" sz="1600" b="0" u="none" strike="noStrike" cap="none" normalizeH="0" baseline="0" dirty="0" smtClean="0">
              <a:ln>
                <a:noFill/>
              </a:ln>
              <a:solidFill>
                <a:schemeClr val="tx1"/>
              </a:solidFill>
              <a:effectLst/>
              <a:latin typeface="Baskerville Old Face" pitchFamily="18" charset="0"/>
              <a:cs typeface="Arial" pitchFamily="34" charset="0"/>
            </a:endParaRPr>
          </a:p>
        </p:txBody>
      </p:sp>
      <p:sp>
        <p:nvSpPr>
          <p:cNvPr id="12292" name="Rectangle 4"/>
          <p:cNvSpPr>
            <a:spLocks noChangeArrowheads="1"/>
          </p:cNvSpPr>
          <p:nvPr/>
        </p:nvSpPr>
        <p:spPr bwMode="auto">
          <a:xfrm>
            <a:off x="2247511" y="239562"/>
            <a:ext cx="4655442"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C" sz="2400" b="1"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Índice de Biodiversidad de Shannon</a:t>
            </a:r>
            <a:endParaRPr kumimoji="0" lang="es-EC" sz="2400" b="0" strike="noStrike" cap="none" normalizeH="0" baseline="0" dirty="0" smtClean="0">
              <a:ln>
                <a:noFill/>
              </a:ln>
              <a:solidFill>
                <a:schemeClr val="tx1"/>
              </a:solidFill>
              <a:effectLst/>
              <a:latin typeface="Baskerville Old Face" pitchFamily="18" charset="0"/>
              <a:cs typeface="Arial" pitchFamily="34" charset="0"/>
            </a:endParaRPr>
          </a:p>
        </p:txBody>
      </p:sp>
    </p:spTree>
  </p:cSld>
  <p:clrMapOvr>
    <a:masterClrMapping/>
  </p:clrMapOvr>
  <p:transition spd="med">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1357298"/>
            <a:ext cx="8786842" cy="2923877"/>
          </a:xfrm>
          <a:prstGeom prst="rect">
            <a:avLst/>
          </a:prstGeom>
        </p:spPr>
        <p:txBody>
          <a:bodyPr wrap="square">
            <a:spAutoFit/>
          </a:bodyPr>
          <a:lstStyle/>
          <a:p>
            <a:r>
              <a:rPr lang="es-EC" dirty="0" smtClean="0">
                <a:latin typeface="Baskerville Old Face" pitchFamily="18" charset="0"/>
              </a:rPr>
              <a:t>En nuestro ejemplo (Cuadro 1), el índice de Shannon para la selva es:</a:t>
            </a:r>
          </a:p>
          <a:p>
            <a:endParaRPr lang="es-EC" dirty="0" smtClean="0">
              <a:latin typeface="Baskerville Old Face" pitchFamily="18" charset="0"/>
            </a:endParaRPr>
          </a:p>
          <a:p>
            <a:endParaRPr lang="es-EC" dirty="0" smtClean="0">
              <a:latin typeface="Baskerville Old Face" pitchFamily="18" charset="0"/>
            </a:endParaRPr>
          </a:p>
          <a:p>
            <a:r>
              <a:rPr lang="es-EC" dirty="0" smtClean="0">
                <a:latin typeface="Baskerville Old Face" pitchFamily="18" charset="0"/>
              </a:rPr>
              <a:t>H’ = – [(0.17ln0.17) + (0.07ln0.07) + (0.02ln0.02) + (0.10ln0.10) + (0.01ln0.01) + (0.02ln0.02) + (0.01ln0.01) + 0.03ln0.03) + (0.02ln0.02) + (0.54ln0.54) + (0.02ln0.02)] </a:t>
            </a:r>
          </a:p>
          <a:p>
            <a:endParaRPr lang="es-EC" dirty="0" smtClean="0">
              <a:latin typeface="Baskerville Old Face" pitchFamily="18" charset="0"/>
            </a:endParaRPr>
          </a:p>
          <a:p>
            <a:r>
              <a:rPr lang="es-EC" sz="2000" b="1" dirty="0" smtClean="0">
                <a:latin typeface="Baskerville Old Face" pitchFamily="18" charset="0"/>
              </a:rPr>
              <a:t>=</a:t>
            </a:r>
            <a:r>
              <a:rPr lang="es-EC" dirty="0" smtClean="0">
                <a:latin typeface="Baskerville Old Face" pitchFamily="18" charset="0"/>
              </a:rPr>
              <a:t> – [(–0.30) + (–0.19) + (–0.07) + (–0.23) + (–0.04) + (–0.07) + (–0.05) + (–0.11) + (–0.07) + (–0.33) + (–0.08)] </a:t>
            </a:r>
          </a:p>
          <a:p>
            <a:endParaRPr lang="es-EC" dirty="0" smtClean="0">
              <a:latin typeface="Baskerville Old Face" pitchFamily="18" charset="0"/>
            </a:endParaRPr>
          </a:p>
          <a:p>
            <a:r>
              <a:rPr lang="es-EC" sz="2000" b="1" dirty="0" smtClean="0">
                <a:latin typeface="Baskerville Old Face" pitchFamily="18" charset="0"/>
              </a:rPr>
              <a:t>=</a:t>
            </a:r>
            <a:r>
              <a:rPr lang="es-EC" dirty="0" smtClean="0">
                <a:latin typeface="Baskerville Old Face" pitchFamily="18" charset="0"/>
              </a:rPr>
              <a:t> 1.53</a:t>
            </a:r>
            <a:endParaRPr lang="es-EC" dirty="0">
              <a:latin typeface="Baskerville Old Face" pitchFamily="18" charset="0"/>
            </a:endParaRPr>
          </a:p>
        </p:txBody>
      </p:sp>
      <p:pic>
        <p:nvPicPr>
          <p:cNvPr id="5" name="Picture 1">
            <a:hlinkClick r:id="rId2" action="ppaction://hlinksldjump"/>
          </p:cNvPr>
          <p:cNvPicPr>
            <a:picLocks noChangeAspect="1" noChangeArrowheads="1"/>
          </p:cNvPicPr>
          <p:nvPr/>
        </p:nvPicPr>
        <p:blipFill>
          <a:blip r:embed="rId3" cstate="print"/>
          <a:srcRect l="26367" t="20625" r="16797" b="26250"/>
          <a:stretch>
            <a:fillRect/>
          </a:stretch>
        </p:blipFill>
        <p:spPr bwMode="auto">
          <a:xfrm>
            <a:off x="428596" y="6155672"/>
            <a:ext cx="714380" cy="417335"/>
          </a:xfrm>
          <a:prstGeom prst="rect">
            <a:avLst/>
          </a:prstGeom>
          <a:ln>
            <a:noFill/>
          </a:ln>
          <a:effectLst>
            <a:outerShdw blurRad="190500" algn="tl" rotWithShape="0">
              <a:srgbClr val="000000">
                <a:alpha val="70000"/>
              </a:srgbClr>
            </a:outerShdw>
          </a:effectLst>
        </p:spPr>
      </p:pic>
      <p:pic>
        <p:nvPicPr>
          <p:cNvPr id="6" name="Picture 46" descr="Gifs ANimados Flechas (138)">
            <a:hlinkClick r:id="rId4"/>
          </p:cNvPr>
          <p:cNvPicPr>
            <a:picLocks noChangeAspect="1" noChangeArrowheads="1"/>
          </p:cNvPicPr>
          <p:nvPr/>
        </p:nvPicPr>
        <p:blipFill>
          <a:blip r:embed="rId5" cstate="print"/>
          <a:srcRect/>
          <a:stretch>
            <a:fillRect/>
          </a:stretch>
        </p:blipFill>
        <p:spPr bwMode="auto">
          <a:xfrm rot="10800000">
            <a:off x="1000100" y="4000504"/>
            <a:ext cx="342900" cy="228600"/>
          </a:xfrm>
          <a:prstGeom prst="rect">
            <a:avLst/>
          </a:prstGeom>
          <a:noFill/>
        </p:spPr>
      </p:pic>
    </p:spTree>
  </p:cSld>
  <p:clrMapOvr>
    <a:masterClrMapping/>
  </p:clrMapOvr>
  <p:transition spd="med">
    <p:split orient="vert"/>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538</TotalTime>
  <Words>1124</Words>
  <Application>Microsoft Office PowerPoint</Application>
  <PresentationFormat>Presentación en pantalla (4:3)</PresentationFormat>
  <Paragraphs>121</Paragraphs>
  <Slides>13</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13</vt:i4>
      </vt:variant>
    </vt:vector>
  </HeadingPairs>
  <TitlesOfParts>
    <vt:vector size="23" baseType="lpstr">
      <vt:lpstr>Algerian</vt:lpstr>
      <vt:lpstr>Arial</vt:lpstr>
      <vt:lpstr>Baskerville Old Face</vt:lpstr>
      <vt:lpstr>Bookman Old Style</vt:lpstr>
      <vt:lpstr>Calibri</vt:lpstr>
      <vt:lpstr>Helvetica</vt:lpstr>
      <vt:lpstr>Times New Roman</vt:lpstr>
      <vt:lpstr>TimesNewRoman</vt:lpstr>
      <vt:lpstr>TimesNewRomanPSMT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HUGO</dc:creator>
  <cp:lastModifiedBy>SPEEDMIND</cp:lastModifiedBy>
  <cp:revision>6</cp:revision>
  <dcterms:created xsi:type="dcterms:W3CDTF">2009-11-17T17:17:15Z</dcterms:created>
  <dcterms:modified xsi:type="dcterms:W3CDTF">2025-05-21T12:37:48Z</dcterms:modified>
</cp:coreProperties>
</file>