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69" r:id="rId5"/>
    <p:sldId id="281" r:id="rId6"/>
    <p:sldId id="270" r:id="rId7"/>
    <p:sldId id="258" r:id="rId8"/>
    <p:sldId id="275" r:id="rId9"/>
    <p:sldId id="263" r:id="rId10"/>
    <p:sldId id="283" r:id="rId11"/>
    <p:sldId id="276" r:id="rId12"/>
    <p:sldId id="277" r:id="rId13"/>
    <p:sldId id="278" r:id="rId14"/>
    <p:sldId id="279" r:id="rId15"/>
    <p:sldId id="28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26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1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64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4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94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0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18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34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10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93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51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4FDE8A-57A6-4317-867D-45CDBB8D7C9D}" type="datetimeFigureOut">
              <a:rPr lang="es-ES" smtClean="0"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17644A-E8E3-4CAE-905B-47CF3CD17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0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182880"/>
            <a:ext cx="9068586" cy="28868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PSICOSIS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TRASTORNOS DE NIVEL PSICÓTICO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91" y="2913017"/>
            <a:ext cx="7942217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143690" y="117567"/>
            <a:ext cx="5277395" cy="3265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b="1" u="sng" dirty="0" smtClean="0">
                <a:solidFill>
                  <a:srgbClr val="002060"/>
                </a:solidFill>
              </a:rPr>
              <a:t>ENFERMEDADES </a:t>
            </a:r>
            <a:r>
              <a:rPr lang="en-US" b="1" u="sng" dirty="0">
                <a:solidFill>
                  <a:srgbClr val="002060"/>
                </a:solidFill>
              </a:rPr>
              <a:t>CARDIOVASCULARES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insuficiencia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cardíaca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infarto</a:t>
            </a:r>
            <a:r>
              <a:rPr lang="en-US" b="1" dirty="0">
                <a:solidFill>
                  <a:srgbClr val="002060"/>
                </a:solidFill>
              </a:rPr>
              <a:t> del </a:t>
            </a:r>
            <a:r>
              <a:rPr lang="en-US" b="1" dirty="0" err="1">
                <a:solidFill>
                  <a:srgbClr val="002060"/>
                </a:solidFill>
              </a:rPr>
              <a:t>miocardio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posteriores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operaciones</a:t>
            </a:r>
            <a:r>
              <a:rPr lang="en-US" b="1" dirty="0">
                <a:solidFill>
                  <a:srgbClr val="002060"/>
                </a:solidFill>
              </a:rPr>
              <a:t> del </a:t>
            </a:r>
            <a:r>
              <a:rPr lang="en-US" b="1" dirty="0" err="1">
                <a:solidFill>
                  <a:srgbClr val="002060"/>
                </a:solidFill>
              </a:rPr>
              <a:t>corazón</a:t>
            </a:r>
            <a:r>
              <a:rPr lang="en-US" b="1" dirty="0">
                <a:solidFill>
                  <a:srgbClr val="002060"/>
                </a:solidFill>
              </a:rPr>
              <a:t>, endocarditis </a:t>
            </a:r>
            <a:r>
              <a:rPr lang="en-US" b="1" dirty="0" err="1">
                <a:solidFill>
                  <a:srgbClr val="002060"/>
                </a:solidFill>
              </a:rPr>
              <a:t>bacteriana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s-ES" b="1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2"/>
            </a:pPr>
            <a:r>
              <a:rPr lang="en-US" b="1" u="sng" dirty="0" err="1" smtClean="0">
                <a:solidFill>
                  <a:srgbClr val="002060"/>
                </a:solidFill>
              </a:rPr>
              <a:t>Osteoarticulares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artritis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reumatoidea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2"/>
            </a:pPr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3.  </a:t>
            </a:r>
            <a:r>
              <a:rPr lang="en-US" b="1" u="sng" dirty="0" smtClean="0">
                <a:solidFill>
                  <a:srgbClr val="002060"/>
                </a:solidFill>
              </a:rPr>
              <a:t>SISTÉMICAS</a:t>
            </a:r>
            <a:r>
              <a:rPr lang="en-US" b="1" dirty="0">
                <a:solidFill>
                  <a:srgbClr val="002060"/>
                </a:solidFill>
              </a:rPr>
              <a:t>: lupus </a:t>
            </a:r>
            <a:r>
              <a:rPr lang="en-US" b="1" dirty="0" err="1">
                <a:solidFill>
                  <a:srgbClr val="002060"/>
                </a:solidFill>
              </a:rPr>
              <a:t>eritematoso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sistémico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4.  HEMATOPOYÉTICAS: anemia </a:t>
            </a:r>
            <a:r>
              <a:rPr lang="en-US" b="1" dirty="0" err="1">
                <a:solidFill>
                  <a:srgbClr val="002060"/>
                </a:solidFill>
              </a:rPr>
              <a:t>perniciosa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971211" y="117567"/>
            <a:ext cx="5077099" cy="6453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9"/>
            </a:pPr>
            <a:r>
              <a:rPr lang="en-US" b="1" u="sng" dirty="0" smtClean="0">
                <a:solidFill>
                  <a:srgbClr val="002060"/>
                </a:solidFill>
              </a:rPr>
              <a:t>INTOXICACIONES </a:t>
            </a:r>
            <a:r>
              <a:rPr lang="en-US" b="1" u="sng" dirty="0">
                <a:solidFill>
                  <a:srgbClr val="002060"/>
                </a:solidFill>
              </a:rPr>
              <a:t>POR MEDICAMENTOS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atropina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y </a:t>
            </a:r>
            <a:r>
              <a:rPr lang="en-US" b="1" dirty="0" err="1">
                <a:solidFill>
                  <a:srgbClr val="002060"/>
                </a:solidFill>
              </a:rPr>
              <a:t>cortisona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barbitúricos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cafeína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Parkisonil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Trihexifenidilo</a:t>
            </a:r>
            <a:r>
              <a:rPr lang="en-US" b="1" dirty="0" smtClean="0">
                <a:solidFill>
                  <a:srgbClr val="002060"/>
                </a:solidFill>
              </a:rPr>
              <a:t>).</a:t>
            </a:r>
          </a:p>
          <a:p>
            <a:pPr marL="342900" indent="-342900">
              <a:buAutoNum type="arabicPeriod" startAt="9"/>
            </a:pPr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10. </a:t>
            </a:r>
            <a:r>
              <a:rPr lang="en-US" b="1" u="sng" dirty="0">
                <a:solidFill>
                  <a:srgbClr val="002060"/>
                </a:solidFill>
              </a:rPr>
              <a:t>INTOXICACIONES POR SUSTANCIAS INDUSTRIALES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anilina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acetona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gasolina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benceno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manganeso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arsénico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monóxido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carbono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mercurio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plomo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compuestos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organofosforados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11. </a:t>
            </a:r>
            <a:r>
              <a:rPr lang="en-US" b="1" u="sng" dirty="0">
                <a:solidFill>
                  <a:srgbClr val="002060"/>
                </a:solidFill>
              </a:rPr>
              <a:t>OTRAS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psicosis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puerperales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posparto</a:t>
            </a:r>
            <a:r>
              <a:rPr lang="en-US" b="1" dirty="0">
                <a:solidFill>
                  <a:srgbClr val="002060"/>
                </a:solidFill>
              </a:rPr>
              <a:t>),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el </a:t>
            </a:r>
            <a:r>
              <a:rPr lang="en-US" b="1" dirty="0" err="1">
                <a:solidFill>
                  <a:srgbClr val="002060"/>
                </a:solidFill>
              </a:rPr>
              <a:t>curso</a:t>
            </a:r>
            <a:r>
              <a:rPr lang="en-US" b="1" dirty="0">
                <a:solidFill>
                  <a:srgbClr val="002060"/>
                </a:solidFill>
              </a:rPr>
              <a:t> de enfermedades </a:t>
            </a:r>
            <a:r>
              <a:rPr lang="en-US" b="1" dirty="0" err="1">
                <a:solidFill>
                  <a:srgbClr val="002060"/>
                </a:solidFill>
              </a:rPr>
              <a:t>endocrinometabólicas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etcetera.</a:t>
            </a:r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 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61257" y="3722914"/>
            <a:ext cx="5355772" cy="30305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5"/>
            </a:pPr>
            <a:r>
              <a:rPr lang="en-US" b="1" u="sng" dirty="0" smtClean="0">
                <a:solidFill>
                  <a:srgbClr val="002060"/>
                </a:solidFill>
              </a:rPr>
              <a:t>RENALES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insuficiencia</a:t>
            </a:r>
            <a:r>
              <a:rPr lang="en-US" b="1" dirty="0">
                <a:solidFill>
                  <a:srgbClr val="002060"/>
                </a:solidFill>
              </a:rPr>
              <a:t> renal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5"/>
            </a:pPr>
            <a:endParaRPr lang="es-ES" b="1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6"/>
            </a:pPr>
            <a:r>
              <a:rPr lang="en-US" b="1" u="sng" dirty="0" err="1" smtClean="0">
                <a:solidFill>
                  <a:srgbClr val="002060"/>
                </a:solidFill>
              </a:rPr>
              <a:t>DEFICITARIAS</a:t>
            </a:r>
            <a:r>
              <a:rPr lang="en-US" b="1" dirty="0" err="1" smtClean="0">
                <a:solidFill>
                  <a:srgbClr val="002060"/>
                </a:solidFill>
              </a:rPr>
              <a:t>:viatminas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 startAt="6"/>
            </a:pPr>
            <a:endParaRPr lang="es-ES" b="1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7"/>
            </a:pPr>
            <a:r>
              <a:rPr lang="en-US" b="1" u="sng" dirty="0" smtClean="0">
                <a:solidFill>
                  <a:srgbClr val="002060"/>
                </a:solidFill>
              </a:rPr>
              <a:t>TUMORALES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neoplasias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malignas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 startAt="7"/>
            </a:pPr>
            <a:endParaRPr lang="es-E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8.  </a:t>
            </a:r>
            <a:r>
              <a:rPr lang="en-US" b="1" u="sng" dirty="0">
                <a:solidFill>
                  <a:srgbClr val="002060"/>
                </a:solidFill>
              </a:rPr>
              <a:t>INFECCIOSAS</a:t>
            </a:r>
            <a:r>
              <a:rPr lang="en-US" b="1" dirty="0" smtClean="0">
                <a:solidFill>
                  <a:srgbClr val="002060"/>
                </a:solidFill>
              </a:rPr>
              <a:t>:, </a:t>
            </a:r>
            <a:r>
              <a:rPr lang="en-US" b="1" dirty="0">
                <a:solidFill>
                  <a:srgbClr val="002060"/>
                </a:solidFill>
              </a:rPr>
              <a:t>gripe, </a:t>
            </a:r>
            <a:r>
              <a:rPr lang="en-US" b="1" dirty="0" err="1">
                <a:solidFill>
                  <a:srgbClr val="002060"/>
                </a:solidFill>
              </a:rPr>
              <a:t>neumonías</a:t>
            </a:r>
            <a:r>
              <a:rPr lang="en-US" b="1" dirty="0">
                <a:solidFill>
                  <a:srgbClr val="002060"/>
                </a:solidFill>
              </a:rPr>
              <a:t>, hepatitis, </a:t>
            </a:r>
            <a:r>
              <a:rPr lang="en-US" b="1" dirty="0" err="1">
                <a:solidFill>
                  <a:srgbClr val="002060"/>
                </a:solidFill>
              </a:rPr>
              <a:t>paludismo</a:t>
            </a:r>
            <a:r>
              <a:rPr lang="en-US" b="1" dirty="0">
                <a:solidFill>
                  <a:srgbClr val="002060"/>
                </a:solidFill>
              </a:rPr>
              <a:t>, tuberculosis.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7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31073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DEMENCIAS</a:t>
            </a: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87828"/>
            <a:ext cx="10515600" cy="627017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término francés </a:t>
            </a:r>
            <a:r>
              <a:rPr lang="es-ES" b="1" dirty="0" err="1">
                <a:solidFill>
                  <a:srgbClr val="002060"/>
                </a:solidFill>
              </a:rPr>
              <a:t>démence</a:t>
            </a:r>
            <a:r>
              <a:rPr lang="es-ES" b="1" dirty="0">
                <a:solidFill>
                  <a:srgbClr val="002060"/>
                </a:solidFill>
              </a:rPr>
              <a:t>, empleado por Esquirol en su obra Las Enfermedades Mentales (París, 1838)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Es </a:t>
            </a:r>
            <a:r>
              <a:rPr lang="es-ES" b="1" dirty="0">
                <a:solidFill>
                  <a:srgbClr val="002060"/>
                </a:solidFill>
              </a:rPr>
              <a:t>un síndrome encefálico orgánico </a:t>
            </a:r>
            <a:r>
              <a:rPr lang="es-ES" b="1" dirty="0" smtClean="0">
                <a:solidFill>
                  <a:srgbClr val="002060"/>
                </a:solidFill>
              </a:rPr>
              <a:t>crónico, caracterizado </a:t>
            </a:r>
            <a:r>
              <a:rPr lang="es-ES" b="1" dirty="0">
                <a:solidFill>
                  <a:srgbClr val="002060"/>
                </a:solidFill>
              </a:rPr>
              <a:t>por  graves problemas de </a:t>
            </a:r>
            <a:r>
              <a:rPr lang="es-ES" b="1" dirty="0">
                <a:solidFill>
                  <a:srgbClr val="FF0000"/>
                </a:solidFill>
              </a:rPr>
              <a:t>memoria y múltiples funciones cerebrales como la inteligencia, juicio, el cálculo, la comprensión, el pensamiento abstracto, la orientación y el aprendizaje.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CLASIFICACIÓN</a:t>
            </a:r>
          </a:p>
          <a:p>
            <a:pPr marL="0" indent="0" algn="ctr">
              <a:buNone/>
            </a:pPr>
            <a:endParaRPr lang="es-ES" b="1" dirty="0" smtClean="0">
              <a:solidFill>
                <a:srgbClr val="002060"/>
              </a:solidFill>
            </a:endParaRP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Demencia </a:t>
            </a:r>
            <a:r>
              <a:rPr lang="es-ES" b="1" dirty="0">
                <a:solidFill>
                  <a:srgbClr val="002060"/>
                </a:solidFill>
              </a:rPr>
              <a:t>en la enfermedad de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Alzheimer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s-ES" b="1" dirty="0">
              <a:solidFill>
                <a:srgbClr val="002060"/>
              </a:solidFill>
            </a:endParaRP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Demencia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</a:t>
            </a:r>
            <a:r>
              <a:rPr lang="es-ES" b="1" dirty="0">
                <a:solidFill>
                  <a:srgbClr val="002060"/>
                </a:solidFill>
              </a:rPr>
              <a:t> (Demencia vascular de comienzo agudo, demencia vascular por infartos múltiples, demencia vascular subcortical, demencia vascular mixta</a:t>
            </a:r>
            <a:r>
              <a:rPr lang="es-ES" b="1" dirty="0" smtClean="0">
                <a:solidFill>
                  <a:srgbClr val="002060"/>
                </a:solidFill>
              </a:rPr>
              <a:t>).</a:t>
            </a:r>
          </a:p>
          <a:p>
            <a:pPr lvl="0"/>
            <a:endParaRPr lang="es-ES" b="1" dirty="0">
              <a:solidFill>
                <a:srgbClr val="002060"/>
              </a:solidFill>
            </a:endParaRP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Demencia </a:t>
            </a:r>
            <a:r>
              <a:rPr lang="es-ES" b="1" dirty="0">
                <a:solidFill>
                  <a:srgbClr val="002060"/>
                </a:solidFill>
              </a:rPr>
              <a:t>en la enfermedad de Pick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es-ES" b="1" dirty="0">
              <a:solidFill>
                <a:srgbClr val="002060"/>
              </a:solidFill>
            </a:endParaRP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Demencia </a:t>
            </a:r>
            <a:r>
              <a:rPr lang="es-ES" b="1" dirty="0">
                <a:solidFill>
                  <a:srgbClr val="002060"/>
                </a:solidFill>
              </a:rPr>
              <a:t>en la enfermedad de </a:t>
            </a:r>
            <a:r>
              <a:rPr lang="es-ES" b="1" dirty="0" err="1">
                <a:solidFill>
                  <a:srgbClr val="002060"/>
                </a:solidFill>
              </a:rPr>
              <a:t>Creutzfeldt</a:t>
            </a:r>
            <a:r>
              <a:rPr lang="es-ES" b="1" dirty="0">
                <a:solidFill>
                  <a:srgbClr val="002060"/>
                </a:solidFill>
              </a:rPr>
              <a:t>-Jakob, Demencia en la enfermedad de Huntington.</a:t>
            </a: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Demencia en </a:t>
            </a:r>
            <a:r>
              <a:rPr lang="es-ES" b="1" dirty="0">
                <a:solidFill>
                  <a:srgbClr val="002060"/>
                </a:solidFill>
              </a:rPr>
              <a:t>la Enfermedad de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s-ES" b="1" dirty="0" smtClean="0">
              <a:solidFill>
                <a:srgbClr val="002060"/>
              </a:solidFill>
            </a:endParaRPr>
          </a:p>
          <a:p>
            <a:pPr lvl="0"/>
            <a:endParaRPr lang="es-ES" b="1" dirty="0">
              <a:solidFill>
                <a:srgbClr val="002060"/>
              </a:solidFill>
            </a:endParaRPr>
          </a:p>
          <a:p>
            <a:r>
              <a:rPr lang="es-ES" b="1" u="sng" dirty="0">
                <a:solidFill>
                  <a:srgbClr val="002060"/>
                </a:solidFill>
              </a:rPr>
              <a:t>Otras</a:t>
            </a:r>
            <a:r>
              <a:rPr lang="es-ES" b="1" dirty="0">
                <a:solidFill>
                  <a:srgbClr val="002060"/>
                </a:solidFill>
              </a:rPr>
              <a:t>: la </a:t>
            </a:r>
            <a:r>
              <a:rPr lang="es-ES" b="1" dirty="0" smtClean="0">
                <a:solidFill>
                  <a:srgbClr val="002060"/>
                </a:solidFill>
              </a:rPr>
              <a:t>D. </a:t>
            </a:r>
            <a:r>
              <a:rPr lang="es-ES" b="1" dirty="0" err="1">
                <a:solidFill>
                  <a:srgbClr val="002060"/>
                </a:solidFill>
              </a:rPr>
              <a:t>vasc</a:t>
            </a:r>
            <a:r>
              <a:rPr lang="es-ES" b="1" dirty="0">
                <a:solidFill>
                  <a:srgbClr val="002060"/>
                </a:solidFill>
              </a:rPr>
              <a:t>. de </a:t>
            </a:r>
            <a:r>
              <a:rPr lang="es-ES" b="1" dirty="0" err="1">
                <a:solidFill>
                  <a:srgbClr val="002060"/>
                </a:solidFill>
              </a:rPr>
              <a:t>Binswanger</a:t>
            </a:r>
            <a:r>
              <a:rPr lang="es-ES" b="1" dirty="0">
                <a:solidFill>
                  <a:srgbClr val="002060"/>
                </a:solidFill>
              </a:rPr>
              <a:t>, la </a:t>
            </a:r>
            <a:r>
              <a:rPr lang="es-ES" b="1" dirty="0" smtClean="0">
                <a:solidFill>
                  <a:srgbClr val="002060"/>
                </a:solidFill>
              </a:rPr>
              <a:t>D. </a:t>
            </a:r>
            <a:r>
              <a:rPr lang="es-ES" b="1" dirty="0">
                <a:solidFill>
                  <a:srgbClr val="002060"/>
                </a:solidFill>
              </a:rPr>
              <a:t>con Cuerpos de </a:t>
            </a:r>
            <a:r>
              <a:rPr lang="es-ES" b="1" dirty="0" err="1">
                <a:solidFill>
                  <a:srgbClr val="002060"/>
                </a:solidFill>
              </a:rPr>
              <a:t>Lewy</a:t>
            </a:r>
            <a:r>
              <a:rPr lang="es-ES" b="1" dirty="0">
                <a:solidFill>
                  <a:srgbClr val="002060"/>
                </a:solidFill>
              </a:rPr>
              <a:t>, la hidrocefalia </a:t>
            </a:r>
            <a:r>
              <a:rPr lang="es-ES" b="1" dirty="0" err="1">
                <a:solidFill>
                  <a:srgbClr val="002060"/>
                </a:solidFill>
              </a:rPr>
              <a:t>normotensa</a:t>
            </a:r>
            <a:r>
              <a:rPr lang="es-ES" b="1" dirty="0">
                <a:solidFill>
                  <a:srgbClr val="002060"/>
                </a:solidFill>
              </a:rPr>
              <a:t>, la parálisis </a:t>
            </a:r>
            <a:r>
              <a:rPr lang="es-ES" b="1" dirty="0" err="1">
                <a:solidFill>
                  <a:srgbClr val="002060"/>
                </a:solidFill>
              </a:rPr>
              <a:t>supranuclear</a:t>
            </a:r>
            <a:r>
              <a:rPr lang="es-ES" b="1" dirty="0">
                <a:solidFill>
                  <a:srgbClr val="002060"/>
                </a:solidFill>
              </a:rPr>
              <a:t> progresiva, la esclerosis múltiple, el </a:t>
            </a:r>
            <a:r>
              <a:rPr lang="es-ES" b="1" u="sng" dirty="0">
                <a:solidFill>
                  <a:srgbClr val="002060"/>
                </a:solidFill>
              </a:rPr>
              <a:t>complejo demencia/SIDA </a:t>
            </a:r>
            <a:r>
              <a:rPr lang="es-ES" b="1" dirty="0">
                <a:solidFill>
                  <a:srgbClr val="002060"/>
                </a:solidFill>
              </a:rPr>
              <a:t>y la degeneración </a:t>
            </a:r>
            <a:r>
              <a:rPr lang="es-ES" b="1" dirty="0" err="1">
                <a:solidFill>
                  <a:srgbClr val="002060"/>
                </a:solidFill>
              </a:rPr>
              <a:t>talámica</a:t>
            </a:r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69818"/>
            <a:ext cx="10058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rgbClr val="002060"/>
                </a:solidFill>
              </a:rPr>
              <a:t>OTROS TRASTORNOS ORGÁNICOS</a:t>
            </a: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b="1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6" y="901337"/>
            <a:ext cx="11403874" cy="553865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ALUCINOSIS ORGÁNICA.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Trastorno con alucinaciones persistentes o recurrentes, habitualmente visuales o auditivas, que ocurren en estado de plena conciencia, y que pueden ser o no ser reconocidas como tales por la persona afectada.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TRASTORNO CATATÓNICO ORGÁNICO.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>
                <a:solidFill>
                  <a:srgbClr val="002060"/>
                </a:solidFill>
              </a:rPr>
              <a:t>Trastorno en el que la actividad psicomotriz se haya disminuida (estupor)  o aumentada (excitación), asociado a otros síntomas catatónicos, como el negativismo.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SÍNDROME POSTENCEFÁLICO. </a:t>
            </a:r>
          </a:p>
          <a:p>
            <a:r>
              <a:rPr lang="es-ES" b="1" dirty="0" smtClean="0">
                <a:solidFill>
                  <a:srgbClr val="002060"/>
                </a:solidFill>
              </a:rPr>
              <a:t>Cambio </a:t>
            </a:r>
            <a:r>
              <a:rPr lang="es-ES" b="1" dirty="0">
                <a:solidFill>
                  <a:srgbClr val="002060"/>
                </a:solidFill>
              </a:rPr>
              <a:t>residual, no específico y variable del comportamiento, que aparece después de la recuperación de una encefalitis viral o bacteriana. El síndrome es reversible, lo que constituye su diferencia principal con respecto a los trastornos de la personalidad de origen orgánico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6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22250"/>
            <a:ext cx="11861800" cy="632301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SÍNDROME POSTCONCUSIONAL.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Este síndrome aparece después de un traumatismo en la cabeza (habitualmente con pérdida de la conciencia) presentándose con variados síntomas: cefalea, vértigo, fatiga, irritabilidad, dificultad para la concentración y ejecución de actividades mentales, deterioro de la memoria, insomnio, reducción de la tolerancia al estrés, la excitación emocional y al alcohol</a:t>
            </a:r>
            <a:r>
              <a:rPr lang="es-ES" dirty="0" smtClean="0">
                <a:solidFill>
                  <a:srgbClr val="002060"/>
                </a:solidFill>
              </a:rPr>
              <a:t>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  </a:t>
            </a:r>
            <a:r>
              <a:rPr lang="pt-BR" b="1" dirty="0" smtClean="0">
                <a:solidFill>
                  <a:srgbClr val="002060"/>
                </a:solidFill>
              </a:rPr>
              <a:t>TRANSTORNOS AMNÉSICOS O SÍNDROME AMNÉSICO ORGÂNICO. </a:t>
            </a:r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Se </a:t>
            </a:r>
            <a:r>
              <a:rPr lang="es-ES" dirty="0">
                <a:solidFill>
                  <a:srgbClr val="002060"/>
                </a:solidFill>
              </a:rPr>
              <a:t>expresa de manera individual por un síndrome amnésico-</a:t>
            </a:r>
            <a:r>
              <a:rPr lang="es-ES" dirty="0" err="1">
                <a:solidFill>
                  <a:srgbClr val="002060"/>
                </a:solidFill>
              </a:rPr>
              <a:t>confabulatorio</a:t>
            </a:r>
            <a:r>
              <a:rPr lang="es-ES" dirty="0">
                <a:solidFill>
                  <a:srgbClr val="002060"/>
                </a:solidFill>
              </a:rPr>
              <a:t>, conservación relativa de otras funciones cognitivas y discreta disminución de las capacidades intelectuales. La toma de memoria afecta, sobre todo, la memoria reciente y de evocación,  no la inmediata- hasta 5 minutos de retención. Se ve como secuela  de encefalitis por herpes simple y de intoxicaciones graves.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2060"/>
                </a:solidFill>
              </a:rPr>
              <a:t>PSICOSIS EPILÉPTICA.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Se deben separar los trastornos que cursan con claridad de conciencia y los que no.</a:t>
            </a:r>
          </a:p>
          <a:p>
            <a:pPr marL="0" lvl="0" indent="0">
              <a:buNone/>
            </a:pPr>
            <a:r>
              <a:rPr lang="es-ES" dirty="0" smtClean="0">
                <a:solidFill>
                  <a:srgbClr val="002060"/>
                </a:solidFill>
              </a:rPr>
              <a:t>Tumor </a:t>
            </a:r>
            <a:r>
              <a:rPr lang="es-ES" dirty="0">
                <a:solidFill>
                  <a:srgbClr val="002060"/>
                </a:solidFill>
              </a:rPr>
              <a:t>cerebral. Crecimiento anormal de las  células en los tejidos del cerebro. Los tumores cerebrales pueden ser benignos (no cancerosos) o malignos (cancerosos).</a:t>
            </a:r>
          </a:p>
          <a:p>
            <a:pPr marL="0" lvl="0" indent="0">
              <a:buNone/>
            </a:pPr>
            <a:r>
              <a:rPr lang="es-ES" dirty="0">
                <a:solidFill>
                  <a:srgbClr val="002060"/>
                </a:solidFill>
              </a:rPr>
              <a:t>Traumatismo Craneoencefálico (TCE). Es cualquier lesión física, o deterioro funcional del contenido craneal, secundario a un intercambio brusco de energía mecánica, producido por accidentes de tráfico, laborales, caídas o agresiones.</a:t>
            </a:r>
          </a:p>
          <a:p>
            <a:r>
              <a:rPr lang="es-ES" dirty="0">
                <a:solidFill>
                  <a:srgbClr val="002060"/>
                </a:solidFill>
              </a:rPr>
              <a:t> 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9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09" y="130629"/>
            <a:ext cx="11625942" cy="6544491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>
                <a:solidFill>
                  <a:srgbClr val="002060"/>
                </a:solidFill>
              </a:rPr>
              <a:t>TRATAMIENTO DE LOS TRASTORNOS ORGÁNICOS</a:t>
            </a:r>
            <a:r>
              <a:rPr lang="es-ES" sz="2800" dirty="0">
                <a:solidFill>
                  <a:srgbClr val="002060"/>
                </a:solidFill>
              </a:rPr>
              <a:t/>
            </a:r>
            <a:br>
              <a:rPr lang="es-ES" sz="2800" dirty="0">
                <a:solidFill>
                  <a:srgbClr val="002060"/>
                </a:solidFill>
              </a:rPr>
            </a:br>
            <a:endParaRPr lang="es-ES" sz="28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509" y="862149"/>
            <a:ext cx="11625942" cy="5172891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84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0" y="117566"/>
            <a:ext cx="8059783" cy="331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Diagnosticada </a:t>
            </a:r>
            <a:r>
              <a:rPr lang="es-ES" b="1" dirty="0">
                <a:solidFill>
                  <a:srgbClr val="002060"/>
                </a:solidFill>
              </a:rPr>
              <a:t>la noxa  se impondrá el tratamiento específico para su eliminación y el tratamiento sintomático para la cura o mejoría de los trastornos </a:t>
            </a:r>
            <a:r>
              <a:rPr lang="es-ES" b="1" dirty="0" smtClean="0">
                <a:solidFill>
                  <a:srgbClr val="002060"/>
                </a:solidFill>
              </a:rPr>
              <a:t>psiquiátricos</a:t>
            </a:r>
          </a:p>
          <a:p>
            <a:pPr lvl="0" algn="ctr"/>
            <a:r>
              <a:rPr lang="es-ES" b="1" u="sng" dirty="0" smtClean="0">
                <a:solidFill>
                  <a:srgbClr val="C00000"/>
                </a:solidFill>
              </a:rPr>
              <a:t>SIENDO EL PRIMERO PRIORITARIO</a:t>
            </a:r>
            <a:r>
              <a:rPr lang="es-ES" b="1" dirty="0" smtClean="0">
                <a:solidFill>
                  <a:srgbClr val="C00000"/>
                </a:solidFill>
              </a:rPr>
              <a:t>, </a:t>
            </a:r>
            <a:r>
              <a:rPr lang="es-ES" b="1" dirty="0">
                <a:solidFill>
                  <a:srgbClr val="C00000"/>
                </a:solidFill>
              </a:rPr>
              <a:t>por lo que regularmente estos pacientes deben ser hospitalizados en salas de cuidados intensivos de medicina (Unidad de Cuidados Intensivos o Unidad de Cuidados Intermedios). </a:t>
            </a:r>
          </a:p>
          <a:p>
            <a:pPr algn="ctr"/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3579223" y="3174274"/>
            <a:ext cx="8229599" cy="3683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</a:t>
            </a:r>
            <a:r>
              <a:rPr lang="es-ES" b="1" dirty="0">
                <a:solidFill>
                  <a:srgbClr val="C00000"/>
                </a:solidFill>
              </a:rPr>
              <a:t>médico debe </a:t>
            </a:r>
            <a:r>
              <a:rPr lang="es-ES" b="1" dirty="0" smtClean="0">
                <a:solidFill>
                  <a:srgbClr val="C00000"/>
                </a:solidFill>
              </a:rPr>
              <a:t>SER </a:t>
            </a:r>
            <a:r>
              <a:rPr lang="es-ES" b="1" u="sng" dirty="0" smtClean="0">
                <a:solidFill>
                  <a:srgbClr val="C00000"/>
                </a:solidFill>
              </a:rPr>
              <a:t>CAUTELOSO Y NO IMPONER UN TRATAMIENTO INMEDIATO </a:t>
            </a:r>
            <a:r>
              <a:rPr lang="es-ES" b="1" dirty="0" smtClean="0">
                <a:solidFill>
                  <a:srgbClr val="C00000"/>
                </a:solidFill>
              </a:rPr>
              <a:t>para </a:t>
            </a:r>
            <a:r>
              <a:rPr lang="es-ES" b="1" dirty="0">
                <a:solidFill>
                  <a:srgbClr val="C00000"/>
                </a:solidFill>
              </a:rPr>
              <a:t>las alteraciones psiquiátricas que pueden encubrir  a la patología somática  causante del </a:t>
            </a:r>
            <a:r>
              <a:rPr lang="es-ES" b="1" dirty="0" smtClean="0">
                <a:solidFill>
                  <a:srgbClr val="C00000"/>
                </a:solidFill>
              </a:rPr>
              <a:t>trastorno.</a:t>
            </a:r>
          </a:p>
          <a:p>
            <a:pPr algn="ctr"/>
            <a:r>
              <a:rPr lang="es-ES" b="1" u="sng" dirty="0" smtClean="0">
                <a:solidFill>
                  <a:srgbClr val="002060"/>
                </a:solidFill>
              </a:rPr>
              <a:t>EL MEDICO DEBE SER paciente</a:t>
            </a:r>
            <a:r>
              <a:rPr lang="es-ES" b="1" dirty="0">
                <a:solidFill>
                  <a:srgbClr val="002060"/>
                </a:solidFill>
              </a:rPr>
              <a:t>, porque en ocasiones aunque desaparezca la causa orgánica causante del proceso, demorarán en atenuarse o desaparecer las manifestaciones psiquiátricas, inclusive con el tratamiento psiquiátrico correcto.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274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 </a:t>
            </a:r>
            <a: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es-E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s-ES" sz="6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545" y="2530183"/>
            <a:ext cx="38469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52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CONCEPTO</a:t>
            </a: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" y="483326"/>
            <a:ext cx="11965577" cy="63746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.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NIVEL DE FUNCIONAMIENTO PSICOLÓGICO CONDICIONADO POR UNA O MÁS  DE LAS SIGUIENTES CARACTERÍSTICAS: </a:t>
            </a:r>
            <a:endParaRPr lang="es-ES" dirty="0" smtClean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1-Pérdida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  <a:endParaRPr lang="es-ES" b="1" dirty="0" smtClean="0">
              <a:solidFill>
                <a:srgbClr val="002060"/>
              </a:solidFill>
            </a:endParaRPr>
          </a:p>
          <a:p>
            <a:pPr lvl="1"/>
            <a:endParaRPr lang="es-ES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2-Incapacidad </a:t>
            </a:r>
            <a:r>
              <a:rPr lang="es-ES" b="1" dirty="0">
                <a:solidFill>
                  <a:srgbClr val="002060"/>
                </a:solidFill>
              </a:rPr>
              <a:t>habitual para </a:t>
            </a:r>
            <a:r>
              <a:rPr lang="es-ES" b="1" u="sng" dirty="0">
                <a:solidFill>
                  <a:srgbClr val="002060"/>
                </a:solidFill>
              </a:rPr>
              <a:t>llenar las demandas básicas de la vida</a:t>
            </a:r>
            <a:r>
              <a:rPr lang="es-ES" b="1" u="sng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s-ES" b="1" u="sng" dirty="0">
              <a:solidFill>
                <a:srgbClr val="002060"/>
              </a:solidFill>
            </a:endParaRPr>
          </a:p>
          <a:p>
            <a:pPr lvl="1"/>
            <a:endParaRPr lang="es-ES" b="1" u="sng" dirty="0" smtClean="0">
              <a:solidFill>
                <a:srgbClr val="002060"/>
              </a:solidFill>
            </a:endParaRPr>
          </a:p>
          <a:p>
            <a:pPr lvl="1"/>
            <a:endParaRPr lang="es-ES" b="1" u="sng" dirty="0" smtClean="0">
              <a:solidFill>
                <a:srgbClr val="002060"/>
              </a:solidFill>
            </a:endParaRPr>
          </a:p>
          <a:p>
            <a:pPr lvl="1"/>
            <a:endParaRPr lang="es-ES" i="1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3-Estilo </a:t>
            </a:r>
            <a:r>
              <a:rPr lang="es-ES" b="1" dirty="0">
                <a:solidFill>
                  <a:srgbClr val="002060"/>
                </a:solidFill>
              </a:rPr>
              <a:t>de vida </a:t>
            </a:r>
            <a:r>
              <a:rPr lang="es-ES" b="1" dirty="0" smtClean="0">
                <a:solidFill>
                  <a:srgbClr val="002060"/>
                </a:solidFill>
              </a:rPr>
              <a:t>absurdo</a:t>
            </a:r>
            <a:endParaRPr lang="es-ES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4-Estados </a:t>
            </a:r>
            <a:r>
              <a:rPr lang="es-ES" b="1" dirty="0">
                <a:solidFill>
                  <a:srgbClr val="002060"/>
                </a:solidFill>
              </a:rPr>
              <a:t>de intensa agitación o estupor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s-ES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5-Falta de juicio crítico</a:t>
            </a:r>
            <a:r>
              <a:rPr lang="es-ES" b="1" u="sng" dirty="0" smtClean="0">
                <a:solidFill>
                  <a:srgbClr val="002060"/>
                </a:solidFill>
              </a:rPr>
              <a:t>.</a:t>
            </a:r>
          </a:p>
          <a:p>
            <a:pPr lvl="1"/>
            <a:endParaRPr lang="es-ES" dirty="0" smtClean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6-Comportamientos </a:t>
            </a:r>
            <a:r>
              <a:rPr lang="es-ES" b="1" dirty="0">
                <a:solidFill>
                  <a:srgbClr val="002060"/>
                </a:solidFill>
              </a:rPr>
              <a:t>socialmente reprochables ajenos al modo de ser anterior del paciente,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047" y="1358537"/>
            <a:ext cx="2823754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002060"/>
                </a:solidFill>
              </a:rPr>
              <a:t>PRINCIPALES SÍNDROMES ASOCIADOS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37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74638"/>
            <a:ext cx="12192000" cy="643255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1-Síndrome </a:t>
            </a:r>
            <a:r>
              <a:rPr lang="es-ES" b="1" dirty="0">
                <a:solidFill>
                  <a:srgbClr val="002060"/>
                </a:solidFill>
              </a:rPr>
              <a:t>de Excitación Psicomotriz: 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o aceleración </a:t>
            </a:r>
            <a:r>
              <a:rPr lang="es-ES" dirty="0">
                <a:solidFill>
                  <a:srgbClr val="002060"/>
                </a:solidFill>
              </a:rPr>
              <a:t>de todas las funciones psíquicas y de la actividad motriz de acuerdo a la patología en que se presenta.</a:t>
            </a:r>
            <a:endParaRPr lang="es-ES" sz="2000" dirty="0">
              <a:solidFill>
                <a:srgbClr val="002060"/>
              </a:solidFill>
            </a:endParaRPr>
          </a:p>
          <a:p>
            <a:pPr lvl="0"/>
            <a:r>
              <a:rPr lang="es-ES" b="1" i="1" dirty="0">
                <a:solidFill>
                  <a:srgbClr val="002060"/>
                </a:solidFill>
              </a:rPr>
              <a:t>Con toma de conciencia: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Orgánicas</a:t>
            </a:r>
            <a:r>
              <a:rPr lang="es-ES" i="1" dirty="0">
                <a:solidFill>
                  <a:srgbClr val="002060"/>
                </a:solidFill>
              </a:rPr>
              <a:t>:</a:t>
            </a:r>
            <a:r>
              <a:rPr lang="es-ES" dirty="0">
                <a:solidFill>
                  <a:srgbClr val="002060"/>
                </a:solidFill>
              </a:rPr>
              <a:t> Psicosis sintomáticas y orgánicas.</a:t>
            </a:r>
            <a:endParaRPr lang="es-ES" sz="2000" dirty="0">
              <a:solidFill>
                <a:srgbClr val="002060"/>
              </a:solidFill>
            </a:endParaRPr>
          </a:p>
          <a:p>
            <a:pPr lvl="1"/>
            <a:r>
              <a:rPr lang="es-E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Psicógenas</a:t>
            </a:r>
            <a:r>
              <a:rPr lang="es-ES" i="1" dirty="0">
                <a:solidFill>
                  <a:srgbClr val="002060"/>
                </a:solidFill>
              </a:rPr>
              <a:t>:</a:t>
            </a:r>
            <a:r>
              <a:rPr lang="es-ES" dirty="0">
                <a:solidFill>
                  <a:srgbClr val="002060"/>
                </a:solidFill>
              </a:rPr>
              <a:t> Excitación Histérica; Psicosis Agudas;  Reacciones a estrés.</a:t>
            </a:r>
            <a:endParaRPr lang="es-ES" sz="2000" dirty="0">
              <a:solidFill>
                <a:srgbClr val="002060"/>
              </a:solidFill>
            </a:endParaRPr>
          </a:p>
          <a:p>
            <a:pPr lvl="0"/>
            <a:r>
              <a:rPr lang="es-ES" b="1" i="1" dirty="0">
                <a:solidFill>
                  <a:srgbClr val="002060"/>
                </a:solidFill>
              </a:rPr>
              <a:t>Sin toma de conciencia: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i="1" dirty="0">
                <a:solidFill>
                  <a:srgbClr val="002060"/>
                </a:solidFill>
              </a:rPr>
              <a:t>Excitación </a:t>
            </a:r>
            <a:r>
              <a:rPr lang="es-E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maníaca</a:t>
            </a:r>
            <a:r>
              <a:rPr lang="es-ES" i="1" dirty="0">
                <a:solidFill>
                  <a:srgbClr val="002060"/>
                </a:solidFill>
              </a:rPr>
              <a:t>:</a:t>
            </a:r>
            <a:r>
              <a:rPr lang="es-ES" dirty="0">
                <a:solidFill>
                  <a:srgbClr val="002060"/>
                </a:solidFill>
              </a:rPr>
              <a:t> Enfermedad Bipolar.</a:t>
            </a:r>
            <a:endParaRPr lang="es-ES" sz="2000" dirty="0">
              <a:solidFill>
                <a:srgbClr val="002060"/>
              </a:solidFill>
            </a:endParaRPr>
          </a:p>
          <a:p>
            <a:pPr lvl="1"/>
            <a:r>
              <a:rPr lang="es-ES" i="1" dirty="0">
                <a:solidFill>
                  <a:srgbClr val="002060"/>
                </a:solidFill>
              </a:rPr>
              <a:t>Excitación catatónica: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_tradnl" dirty="0">
                <a:solidFill>
                  <a:srgbClr val="002060"/>
                </a:solidFill>
              </a:rPr>
              <a:t>Esquizofrenia catatónica.        </a:t>
            </a:r>
            <a:endParaRPr lang="es-ES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2-Síndrome </a:t>
            </a:r>
            <a:r>
              <a:rPr lang="es-E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Estuporoso:  </a:t>
            </a:r>
            <a:endParaRPr lang="es-E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Disminución o ausencia de actividad motora y verbal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Fascie</a:t>
            </a:r>
            <a:r>
              <a:rPr lang="es-ES" b="1" dirty="0">
                <a:solidFill>
                  <a:srgbClr val="002060"/>
                </a:solidFill>
              </a:rPr>
              <a:t> que expresa perplejidad, pánico, tristeza. Inmovilidad, mutismo, grado variable de claridad de conciencia.</a:t>
            </a:r>
            <a:endParaRPr lang="es-ES" sz="2000" dirty="0">
              <a:solidFill>
                <a:srgbClr val="002060"/>
              </a:solidFill>
            </a:endParaRPr>
          </a:p>
          <a:p>
            <a:pPr lvl="0"/>
            <a:r>
              <a:rPr lang="es-ES" b="1" i="1" dirty="0">
                <a:solidFill>
                  <a:srgbClr val="002060"/>
                </a:solidFill>
              </a:rPr>
              <a:t>Con toma de conciencia:</a:t>
            </a:r>
            <a:r>
              <a:rPr lang="es-ES" dirty="0">
                <a:solidFill>
                  <a:srgbClr val="002060"/>
                </a:solidFill>
              </a:rPr>
              <a:t> 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dirty="0">
                <a:solidFill>
                  <a:srgbClr val="002060"/>
                </a:solidFill>
              </a:rPr>
              <a:t>Estupor Histérico; Estupor Orgánico.</a:t>
            </a:r>
            <a:endParaRPr lang="es-ES" sz="2000" dirty="0">
              <a:solidFill>
                <a:srgbClr val="002060"/>
              </a:solidFill>
            </a:endParaRPr>
          </a:p>
          <a:p>
            <a:pPr lvl="0"/>
            <a:r>
              <a:rPr lang="es-ES" b="1" i="1" dirty="0">
                <a:solidFill>
                  <a:srgbClr val="002060"/>
                </a:solidFill>
              </a:rPr>
              <a:t>Sin toma de conciencia: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dirty="0">
                <a:solidFill>
                  <a:srgbClr val="002060"/>
                </a:solidFill>
              </a:rPr>
              <a:t> Estupor depresivo; Estupor catatónico.</a:t>
            </a:r>
            <a:endParaRPr lang="es-ES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34" y="4165928"/>
            <a:ext cx="3895949" cy="25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04775"/>
            <a:ext cx="11887200" cy="6845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400" b="1" i="1" dirty="0" smtClean="0">
                <a:solidFill>
                  <a:srgbClr val="002060"/>
                </a:solidFill>
              </a:rPr>
              <a:t>3-Síndrome </a:t>
            </a:r>
            <a:r>
              <a:rPr lang="es-ES" sz="2400" b="1" i="1" dirty="0">
                <a:solidFill>
                  <a:srgbClr val="002060"/>
                </a:solidFill>
              </a:rPr>
              <a:t>Delirante:       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sz="2400" b="1" i="1" dirty="0">
                <a:solidFill>
                  <a:srgbClr val="002060"/>
                </a:solidFill>
              </a:rPr>
              <a:t>Síndrome Paranoico:</a:t>
            </a:r>
            <a:r>
              <a:rPr lang="es-ES" sz="2400" b="1" dirty="0">
                <a:solidFill>
                  <a:srgbClr val="002060"/>
                </a:solidFill>
              </a:rPr>
              <a:t>   Paranoia.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es-ES" sz="2400" b="1" i="1" dirty="0">
                <a:solidFill>
                  <a:srgbClr val="002060"/>
                </a:solidFill>
              </a:rPr>
              <a:t>Síndrome Paranoide: Reacción</a:t>
            </a:r>
            <a:r>
              <a:rPr lang="es-ES" sz="2400" b="1" dirty="0">
                <a:solidFill>
                  <a:srgbClr val="002060"/>
                </a:solidFill>
              </a:rPr>
              <a:t> Paranoide; Esquizofrenia Paranoide.</a:t>
            </a:r>
            <a:endParaRPr lang="es-ES" sz="2400" dirty="0">
              <a:solidFill>
                <a:srgbClr val="002060"/>
              </a:solidFill>
            </a:endParaRPr>
          </a:p>
          <a:p>
            <a:pPr lvl="1"/>
            <a:r>
              <a:rPr lang="pt-BR" sz="2400" b="1" i="1" dirty="0">
                <a:solidFill>
                  <a:srgbClr val="002060"/>
                </a:solidFill>
              </a:rPr>
              <a:t>Síndrome Automatismo Psíquico:</a:t>
            </a:r>
            <a:r>
              <a:rPr lang="pt-BR" sz="2400" b="1" dirty="0">
                <a:solidFill>
                  <a:srgbClr val="002060"/>
                </a:solidFill>
              </a:rPr>
              <a:t> </a:t>
            </a:r>
            <a:endParaRPr lang="es-E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2060"/>
                </a:solidFill>
              </a:rPr>
              <a:t>4-</a:t>
            </a:r>
            <a:r>
              <a:rPr lang="es-ES" sz="2400" b="1" dirty="0">
                <a:solidFill>
                  <a:srgbClr val="002060"/>
                </a:solidFill>
              </a:rPr>
              <a:t>Síndrome </a:t>
            </a:r>
            <a:r>
              <a:rPr lang="es-ES" sz="2400" b="1" dirty="0" smtClean="0">
                <a:solidFill>
                  <a:srgbClr val="002060"/>
                </a:solidFill>
              </a:rPr>
              <a:t>Esquizofrénico: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2060"/>
                </a:solidFill>
              </a:rPr>
              <a:t>Esquizofrenia Paranoide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rgbClr val="002060"/>
                </a:solidFill>
              </a:rPr>
              <a:t>Psicosis </a:t>
            </a:r>
            <a:r>
              <a:rPr lang="pt-BR" sz="2400" b="1" dirty="0">
                <a:solidFill>
                  <a:srgbClr val="002060"/>
                </a:solidFill>
              </a:rPr>
              <a:t>Alucinatórias Crônicas.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s-ES" b="1" dirty="0" smtClean="0">
                <a:solidFill>
                  <a:srgbClr val="002060"/>
                </a:solidFill>
              </a:rPr>
              <a:t>.  </a:t>
            </a:r>
            <a:endParaRPr lang="es-ES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s-ES" sz="2400" b="1" dirty="0">
                <a:solidFill>
                  <a:srgbClr val="002060"/>
                </a:solidFill>
              </a:rPr>
              <a:t>5</a:t>
            </a:r>
            <a:r>
              <a:rPr lang="es-ES" sz="2400" b="1" dirty="0" smtClean="0">
                <a:solidFill>
                  <a:srgbClr val="002060"/>
                </a:solidFill>
              </a:rPr>
              <a:t>-Síndromes </a:t>
            </a:r>
            <a:r>
              <a:rPr lang="es-ES" sz="2400" b="1" dirty="0">
                <a:solidFill>
                  <a:srgbClr val="002060"/>
                </a:solidFill>
              </a:rPr>
              <a:t>Afectivos: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s-ES_tradnl" b="1" dirty="0">
                <a:solidFill>
                  <a:srgbClr val="002060"/>
                </a:solidFill>
              </a:rPr>
              <a:t>Manifestaciones afectivas y toma de las necesidades sin afectación notable de  las </a:t>
            </a:r>
            <a:r>
              <a:rPr lang="es-ES_tradnl" b="1" dirty="0" err="1">
                <a:solidFill>
                  <a:srgbClr val="002060"/>
                </a:solidFill>
              </a:rPr>
              <a:t>sensopercepciones</a:t>
            </a:r>
            <a:r>
              <a:rPr lang="es-ES_tradnl" b="1" dirty="0">
                <a:solidFill>
                  <a:srgbClr val="002060"/>
                </a:solidFill>
              </a:rPr>
              <a:t>: </a:t>
            </a:r>
            <a:endParaRPr lang="es-ES" sz="2000" dirty="0">
              <a:solidFill>
                <a:srgbClr val="002060"/>
              </a:solidFill>
            </a:endParaRP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Síndrome maníaco:</a:t>
            </a:r>
            <a:r>
              <a:rPr lang="es-ES_tradnl" b="1" dirty="0">
                <a:solidFill>
                  <a:srgbClr val="002060"/>
                </a:solidFill>
              </a:rPr>
              <a:t> Alegría exagerada, aceleración del pensamiento e hiperactividad motora.</a:t>
            </a:r>
            <a:endParaRPr lang="es-ES" sz="2000" dirty="0">
              <a:solidFill>
                <a:srgbClr val="002060"/>
              </a:solidFill>
            </a:endParaRPr>
          </a:p>
          <a:p>
            <a:r>
              <a:rPr lang="es-ES_tradnl" b="1" dirty="0">
                <a:solidFill>
                  <a:srgbClr val="002060"/>
                </a:solidFill>
              </a:rPr>
              <a:t>Episodios maníacos, trastornos </a:t>
            </a:r>
            <a:r>
              <a:rPr lang="es-ES_tradnl" b="1" dirty="0" err="1">
                <a:solidFill>
                  <a:srgbClr val="002060"/>
                </a:solidFill>
              </a:rPr>
              <a:t>esquizoafectivos</a:t>
            </a:r>
            <a:r>
              <a:rPr lang="es-ES_tradnl" b="1" dirty="0">
                <a:solidFill>
                  <a:srgbClr val="002060"/>
                </a:solidFill>
              </a:rPr>
              <a:t>, trastornos psicóticos agudos y transitorios y  algunos trastornos del humor (afectivos) orgánicos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82563" y="234950"/>
            <a:ext cx="12009437" cy="67532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6-Síndrome </a:t>
            </a:r>
            <a:r>
              <a:rPr lang="es-E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depresivo: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_tradnl" sz="2400" b="1" dirty="0">
                <a:solidFill>
                  <a:srgbClr val="002060"/>
                </a:solidFill>
              </a:rPr>
              <a:t>De alta relevancia por conducir en sus </a:t>
            </a:r>
            <a:r>
              <a:rPr lang="es-ES_tradn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más  severas al suicidio</a:t>
            </a:r>
            <a:r>
              <a:rPr lang="es-ES_tradnl" sz="2400" b="1" dirty="0">
                <a:solidFill>
                  <a:srgbClr val="002060"/>
                </a:solidFill>
              </a:rPr>
              <a:t>. Tristeza, </a:t>
            </a:r>
            <a:r>
              <a:rPr lang="es-ES_tradnl" sz="2400" b="1" dirty="0" err="1">
                <a:solidFill>
                  <a:srgbClr val="002060"/>
                </a:solidFill>
              </a:rPr>
              <a:t>lentificación</a:t>
            </a:r>
            <a:r>
              <a:rPr lang="es-ES_tradnl" sz="2400" b="1" dirty="0">
                <a:solidFill>
                  <a:srgbClr val="002060"/>
                </a:solidFill>
              </a:rPr>
              <a:t> psíquica y motora, ideas delirantes de tipo nihilista o de negación, auto recriminaciones, toma severa de las necesidades. </a:t>
            </a:r>
            <a:endParaRPr lang="es-ES" sz="2400" dirty="0">
              <a:solidFill>
                <a:srgbClr val="002060"/>
              </a:solidFill>
            </a:endParaRPr>
          </a:p>
          <a:p>
            <a:r>
              <a:rPr lang="es-ES_tradnl" sz="2400" b="1" dirty="0">
                <a:solidFill>
                  <a:srgbClr val="002060"/>
                </a:solidFill>
              </a:rPr>
              <a:t>Trastornos bipolares, episodios depresivos recurrentes, trastornos depresivos </a:t>
            </a:r>
            <a:r>
              <a:rPr lang="es-ES_tradnl" sz="2400" b="1" dirty="0" smtClean="0">
                <a:solidFill>
                  <a:srgbClr val="002060"/>
                </a:solidFill>
              </a:rPr>
              <a:t>orgánicos</a:t>
            </a:r>
          </a:p>
          <a:p>
            <a:endParaRPr lang="es-ES_tradnl" sz="2400" b="1" dirty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7-Síndrome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Hipocondríaco: </a:t>
            </a:r>
            <a:endParaRPr lang="es-E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_tradnl" sz="2400" b="1" dirty="0">
                <a:solidFill>
                  <a:srgbClr val="002060"/>
                </a:solidFill>
              </a:rPr>
              <a:t>Excesiva preocupación por la salud, el constante temor a la muerte y la auto observación continua de las funciones corporales más significativas.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s-ES_tradnl" sz="2400" b="1" dirty="0">
                <a:solidFill>
                  <a:srgbClr val="002060"/>
                </a:solidFill>
              </a:rPr>
              <a:t>Depresiones en el nivel psicótico</a:t>
            </a:r>
            <a:endParaRPr lang="es-ES" sz="2400" b="1" dirty="0">
              <a:solidFill>
                <a:srgbClr val="002060"/>
              </a:solidFill>
            </a:endParaRPr>
          </a:p>
          <a:p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24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7126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CLASIFICACIÓN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943" y="1825624"/>
            <a:ext cx="11821886" cy="4823369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70749"/>
              </p:ext>
            </p:extLst>
          </p:nvPr>
        </p:nvGraphicFramePr>
        <p:xfrm>
          <a:off x="1264024" y="1264025"/>
          <a:ext cx="10502152" cy="5697812"/>
        </p:xfrm>
        <a:graphic>
          <a:graphicData uri="http://schemas.openxmlformats.org/drawingml/2006/table">
            <a:tbl>
              <a:tblPr firstRow="1" firstCol="1" bandRow="1"/>
              <a:tblGrid>
                <a:gridCol w="5327606">
                  <a:extLst>
                    <a:ext uri="{9D8B030D-6E8A-4147-A177-3AD203B41FA5}">
                      <a16:colId xmlns:a16="http://schemas.microsoft.com/office/drawing/2014/main" val="3062062995"/>
                    </a:ext>
                  </a:extLst>
                </a:gridCol>
                <a:gridCol w="5174546">
                  <a:extLst>
                    <a:ext uri="{9D8B030D-6E8A-4147-A177-3AD203B41FA5}">
                      <a16:colId xmlns:a16="http://schemas.microsoft.com/office/drawing/2014/main" val="2890349308"/>
                    </a:ext>
                  </a:extLst>
                </a:gridCol>
              </a:tblGrid>
              <a:tr h="48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Orgánicas y Sintomáticas</a:t>
                      </a: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Funcionales o Psicógenas</a:t>
                      </a:r>
                      <a:r>
                        <a:rPr lang="es-ES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12105"/>
                  </a:ext>
                </a:extLst>
              </a:tr>
              <a:tr h="220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1:Existe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sustrato estructural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forma de lesiones encefálicas o determinadas condiciones somáticas patológicas (infecciones, intoxicaciones, trastornos endocrino-metabólicos, traumas tumores, etc.).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1:Sin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evidencias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lesiones encefálicas o en sus envolturas, ni patología sistémica asociada.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69187"/>
                  </a:ext>
                </a:extLst>
              </a:tr>
              <a:tr h="73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Positividad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examen físico y de laboratorio.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Negatividad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clínica y de laboratorio.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663"/>
                  </a:ext>
                </a:extLst>
              </a:tr>
              <a:tr h="979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 Factores </a:t>
                      </a:r>
                      <a:r>
                        <a:rPr lang="es-ES" sz="18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etiopatogénicos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origen biológico o somático.</a:t>
                      </a:r>
                      <a:endParaRPr lang="es-ES" sz="18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 Factores </a:t>
                      </a:r>
                      <a:r>
                        <a:rPr lang="es-ES" sz="18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etiopatogénicos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fundamentalmente psicosociales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621547"/>
                  </a:ext>
                </a:extLst>
              </a:tr>
              <a:tr h="979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Antecedentes 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enfermedades  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sistémicas o de organicidad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Antecedentes</a:t>
                      </a:r>
                      <a:r>
                        <a:rPr lang="es-E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trastornos </a:t>
                      </a:r>
                      <a:r>
                        <a:rPr lang="es-ES" sz="1800" b="1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psiquiátricos. </a:t>
                      </a:r>
                      <a:endParaRPr lang="es-ES" sz="18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9626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623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35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0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DELIRIUM</a:t>
            </a:r>
            <a:r>
              <a:rPr lang="es-ES" dirty="0">
                <a:solidFill>
                  <a:srgbClr val="002060"/>
                </a:solidFill>
              </a:rPr>
              <a:t/>
            </a:r>
            <a:br>
              <a:rPr lang="es-ES" dirty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9" y="1005840"/>
            <a:ext cx="12061371" cy="5747657"/>
          </a:xfrm>
        </p:spPr>
        <p:txBody>
          <a:bodyPr>
            <a:normAutofit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</a:rPr>
              <a:t>Etimológicamente </a:t>
            </a:r>
            <a:r>
              <a:rPr lang="es-ES" b="1" dirty="0">
                <a:solidFill>
                  <a:srgbClr val="002060"/>
                </a:solidFill>
              </a:rPr>
              <a:t>es deformación o desviación de la </a:t>
            </a:r>
            <a:r>
              <a:rPr lang="es-ES" b="1" dirty="0" smtClean="0">
                <a:solidFill>
                  <a:srgbClr val="002060"/>
                </a:solidFill>
              </a:rPr>
              <a:t>realidad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s </a:t>
            </a:r>
            <a:r>
              <a:rPr lang="es-ES" b="1" dirty="0">
                <a:solidFill>
                  <a:srgbClr val="002060"/>
                </a:solidFill>
              </a:rPr>
              <a:t>un cuadro aparatoso, grave, donde el paciente corre el riesgo de accidente si no es protegido. </a:t>
            </a:r>
          </a:p>
          <a:p>
            <a:pPr lvl="0"/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>
                <a:solidFill>
                  <a:srgbClr val="002060"/>
                </a:solidFill>
              </a:rPr>
              <a:t>E</a:t>
            </a:r>
            <a:r>
              <a:rPr lang="es-ES" b="1" dirty="0" smtClean="0">
                <a:solidFill>
                  <a:srgbClr val="002060"/>
                </a:solidFill>
              </a:rPr>
              <a:t>l </a:t>
            </a:r>
            <a:r>
              <a:rPr lang="es-ES" b="1" dirty="0">
                <a:solidFill>
                  <a:srgbClr val="002060"/>
                </a:solidFill>
              </a:rPr>
              <a:t>alcoholismo la principal causa etiológica, pero también puede ser producido por otras intoxicaciones externas e internas, así como en procesos infecciosos severos o traumatismos craneales. 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La toma de la vigilia es importante, existiendo trastornos sensoperceptuales, sobre todo visuales y táctiles, cuyo contenido habitualmente desagradable o terrorífico determina el estado afectivo y la conducta frecuentemente defensiva o de escape, lo que determina agitaciones a grandes espacios con peligros de defenestración.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Una de sus manifestaciones de más valor diagnóstico es la falsa orientación fluctuante, expresada por momentos de orientación seguidos de inmediato por una desorientación total.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El paciente se muestra agitado y tembloroso. 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L</a:t>
            </a:r>
            <a:r>
              <a:rPr lang="es-ES" b="1" dirty="0" smtClean="0">
                <a:solidFill>
                  <a:srgbClr val="002060"/>
                </a:solidFill>
              </a:rPr>
              <a:t>as </a:t>
            </a:r>
            <a:r>
              <a:rPr lang="es-ES" b="1" dirty="0">
                <a:solidFill>
                  <a:srgbClr val="002060"/>
                </a:solidFill>
              </a:rPr>
              <a:t>funciones cognoscitivas y</a:t>
            </a:r>
            <a:r>
              <a:rPr lang="es-ES" b="1" dirty="0" smtClean="0">
                <a:solidFill>
                  <a:srgbClr val="002060"/>
                </a:solidFill>
              </a:rPr>
              <a:t> </a:t>
            </a:r>
            <a:r>
              <a:rPr lang="es-ES" b="1" dirty="0">
                <a:solidFill>
                  <a:srgbClr val="002060"/>
                </a:solidFill>
              </a:rPr>
              <a:t>las afectivas y las conativas influidas directamente por las graves alteraciones </a:t>
            </a:r>
            <a:r>
              <a:rPr lang="es-ES" b="1" dirty="0" err="1">
                <a:solidFill>
                  <a:srgbClr val="002060"/>
                </a:solidFill>
              </a:rPr>
              <a:t>sensopercetuales</a:t>
            </a:r>
            <a:r>
              <a:rPr lang="es-ES" b="1" dirty="0">
                <a:solidFill>
                  <a:srgbClr val="002060"/>
                </a:solidFill>
              </a:rPr>
              <a:t>, destacándose la agitación a grandes espacios, generalmente en defensa ante sus presuntos agresores y determinante de riesgos, como lanzarse al vacío o golpearse en las huidas</a:t>
            </a:r>
          </a:p>
          <a:p>
            <a:r>
              <a:rPr lang="es-ES" b="1" dirty="0">
                <a:solidFill>
                  <a:srgbClr val="002060"/>
                </a:solidFill>
              </a:rPr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17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46" y="0"/>
            <a:ext cx="11652068" cy="20639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ENFERMEDADES MÁS FRECUENTES QUE PUEDEN</a:t>
            </a:r>
            <a:br>
              <a:rPr lang="en-US" sz="3100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PROVOCAR PSICOSIS ORGANICAS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9" y="2749658"/>
            <a:ext cx="6688181" cy="36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245</TotalTime>
  <Words>1244</Words>
  <Application>Microsoft Office PowerPoint</Application>
  <PresentationFormat>Panorámica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Times New Roman</vt:lpstr>
      <vt:lpstr>Savon</vt:lpstr>
      <vt:lpstr>PSICOSIS TRASTORNOS DE NIVEL PSICÓTICO</vt:lpstr>
      <vt:lpstr>CONCEPTO </vt:lpstr>
      <vt:lpstr>PRINCIPALES SÍNDROMES ASOCIADOS </vt:lpstr>
      <vt:lpstr>Presentación de PowerPoint</vt:lpstr>
      <vt:lpstr>Presentación de PowerPoint</vt:lpstr>
      <vt:lpstr>Presentación de PowerPoint</vt:lpstr>
      <vt:lpstr>CLASIFICACIÓN</vt:lpstr>
      <vt:lpstr>DELIRIUM </vt:lpstr>
      <vt:lpstr> ENFERMEDADES MÁS FRECUENTES QUE PUEDEN  PROVOCAR PSICOSIS ORGANICAS</vt:lpstr>
      <vt:lpstr>Presentación de PowerPoint</vt:lpstr>
      <vt:lpstr>DEMENCIAS</vt:lpstr>
      <vt:lpstr>OTROS TRASTORNOS ORGÁNICOS   </vt:lpstr>
      <vt:lpstr>Presentación de PowerPoint</vt:lpstr>
      <vt:lpstr>TRATAMIENTO DE LOS TRASTORNOS ORGÁNICOS </vt:lpstr>
      <vt:lpstr>Presentación de PowerPoint</vt:lpstr>
      <vt:lpstr>GRACIAS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Psicosis. Trastornos de nivel psicótico</dc:title>
  <dc:creator>INTEL</dc:creator>
  <cp:lastModifiedBy>INTEL</cp:lastModifiedBy>
  <cp:revision>29</cp:revision>
  <dcterms:created xsi:type="dcterms:W3CDTF">2017-04-26T03:56:55Z</dcterms:created>
  <dcterms:modified xsi:type="dcterms:W3CDTF">2022-02-10T22:25:07Z</dcterms:modified>
</cp:coreProperties>
</file>