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63" r:id="rId4"/>
    <p:sldId id="259" r:id="rId5"/>
    <p:sldId id="262" r:id="rId6"/>
    <p:sldId id="260" r:id="rId7"/>
    <p:sldId id="261" r:id="rId8"/>
    <p:sldId id="266" r:id="rId9"/>
    <p:sldId id="264" r:id="rId10"/>
    <p:sldId id="265" r:id="rId11"/>
    <p:sldId id="267" r:id="rId12"/>
    <p:sldId id="268" r:id="rId13"/>
    <p:sldId id="257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45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80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19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075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23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805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014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23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658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261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932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085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525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91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18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38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BED4-51DB-405E-853E-66346C0148EE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FAEA16-D5D6-4A50-BAFD-7AEA0274DE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422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Curva Normal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576" t="37055" r="38923" b="32231"/>
          <a:stretch/>
        </p:blipFill>
        <p:spPr>
          <a:xfrm>
            <a:off x="4010297" y="3853543"/>
            <a:ext cx="3317966" cy="22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es-EC" dirty="0"/>
              <a:t>Z es positivo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280" y="992778"/>
            <a:ext cx="10515600" cy="2132421"/>
          </a:xfrm>
        </p:spPr>
        <p:txBody>
          <a:bodyPr>
            <a:normAutofit/>
          </a:bodyPr>
          <a:lstStyle/>
          <a:p>
            <a:r>
              <a:rPr lang="es-EC" sz="2800" dirty="0"/>
              <a:t>Es porque el valor a ser tipificado es mayor a la media se encuentra a la derecha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6" t="50982" r="52376" b="28304"/>
          <a:stretch/>
        </p:blipFill>
        <p:spPr>
          <a:xfrm>
            <a:off x="5290455" y="1747136"/>
            <a:ext cx="2586447" cy="151529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3090070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>
                <a:solidFill>
                  <a:srgbClr val="92D050"/>
                </a:solidFill>
              </a:rPr>
              <a:t>Z es negativo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16280" y="3890080"/>
            <a:ext cx="10515600" cy="243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Es porque el valor a ser tipificado es menor a la media y se encuentra a la izquierda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7746" t="50982" r="52376" b="28304"/>
          <a:stretch/>
        </p:blipFill>
        <p:spPr>
          <a:xfrm flipH="1">
            <a:off x="4836820" y="4710941"/>
            <a:ext cx="2908660" cy="15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es-EC" dirty="0"/>
              <a:t>Ejemplos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59768" y="1651138"/>
                <a:ext cx="8596668" cy="3880773"/>
              </a:xfrm>
            </p:spPr>
            <p:txBody>
              <a:bodyPr>
                <a:noAutofit/>
              </a:bodyPr>
              <a:lstStyle/>
              <a:p>
                <a:r>
                  <a:rPr lang="es-EC" sz="2800" dirty="0"/>
                  <a:t>Los pesos de los estudiantes de la carrera de Administración de Empresas de la UNACH dan un promedio de 77 kg con una desviación estándar de 2 kg. Calcule los valores Z de: 73kg, 79kg y 80kg</a:t>
                </a:r>
              </a:p>
              <a:p>
                <a:r>
                  <a:rPr lang="es-EC" sz="2800" dirty="0"/>
                  <a:t>73 kg</a:t>
                </a:r>
                <a14:m>
                  <m:oMath xmlns:m="http://schemas.openxmlformats.org/officeDocument/2006/math">
                    <m:r>
                      <a:rPr lang="es-EC" sz="28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2800" dirty="0"/>
                  <a:t>      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73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s-EC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sz="2800" dirty="0"/>
                  <a:t>  = -2</a:t>
                </a:r>
              </a:p>
              <a:p>
                <a:r>
                  <a:rPr lang="es-EC" sz="2800" dirty="0"/>
                  <a:t>79 kg     </a:t>
                </a:r>
                <a14:m>
                  <m:oMath xmlns:m="http://schemas.openxmlformats.org/officeDocument/2006/math">
                    <m:r>
                      <a:rPr lang="es-EC" sz="280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80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2800" dirty="0"/>
                  <a:t>      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s-EC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sz="2800" dirty="0"/>
                  <a:t>  =  1</a:t>
                </a:r>
              </a:p>
              <a:p>
                <a:r>
                  <a:rPr lang="es-EC" sz="2800" dirty="0"/>
                  <a:t>80 kg     </a:t>
                </a:r>
                <a14:m>
                  <m:oMath xmlns:m="http://schemas.openxmlformats.org/officeDocument/2006/math">
                    <m:r>
                      <a:rPr lang="es-EC" sz="280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80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2800" dirty="0"/>
                  <a:t>      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s-EC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sz="2800" dirty="0"/>
                  <a:t>  = 1,5</a:t>
                </a:r>
              </a:p>
              <a:p>
                <a:endParaRPr lang="es-EC" sz="2800" dirty="0"/>
              </a:p>
              <a:p>
                <a:endParaRPr lang="es-EC" sz="2800" dirty="0"/>
              </a:p>
              <a:p>
                <a:endParaRPr lang="es-EC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768" y="1651138"/>
                <a:ext cx="8596668" cy="3880773"/>
              </a:xfrm>
              <a:blipFill>
                <a:blip r:embed="rId2"/>
                <a:stretch>
                  <a:fillRect l="-922" t="-1572" r="-2411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6577" cy="1325563"/>
          </a:xfrm>
        </p:spPr>
        <p:txBody>
          <a:bodyPr/>
          <a:lstStyle/>
          <a:p>
            <a:r>
              <a:rPr lang="es-EC" dirty="0"/>
              <a:t>Áreas y porcentajes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0395" y="1233126"/>
            <a:ext cx="9145308" cy="4788851"/>
          </a:xfrm>
        </p:spPr>
        <p:txBody>
          <a:bodyPr>
            <a:noAutofit/>
          </a:bodyPr>
          <a:lstStyle/>
          <a:p>
            <a:r>
              <a:rPr lang="es-EC" sz="2800" dirty="0"/>
              <a:t>De los valores anteriores encontrar las áreas y porcentajes</a:t>
            </a:r>
          </a:p>
          <a:p>
            <a:endParaRPr lang="es-EC" sz="2800" dirty="0"/>
          </a:p>
          <a:p>
            <a:r>
              <a:rPr lang="es-EC" sz="2800" dirty="0"/>
              <a:t>Se ubica los valores Z en la tabla de áreas bajo la curva normal y  a continuación sus áreas, que luego se las multiplica por 100 para tener los porcentajes.</a:t>
            </a:r>
          </a:p>
          <a:p>
            <a:r>
              <a:rPr lang="es-EC" sz="2800" dirty="0"/>
              <a:t>Z = -2          = 0,4772   = 47,72%</a:t>
            </a:r>
          </a:p>
          <a:p>
            <a:r>
              <a:rPr lang="es-EC" sz="2800" dirty="0"/>
              <a:t>Z= 1            = 0,3413   = 34,13%</a:t>
            </a:r>
          </a:p>
          <a:p>
            <a:r>
              <a:rPr lang="es-EC" sz="2800" dirty="0"/>
              <a:t>Z=1,5         = 0,4332    = 43,32%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0616470" y="7938409"/>
            <a:ext cx="3608144" cy="1234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/>
              <a:t>De los valores anteriores encontrar las áreas y porcentajes</a:t>
            </a:r>
          </a:p>
          <a:p>
            <a:endParaRPr lang="es-EC"/>
          </a:p>
          <a:p>
            <a:r>
              <a:rPr lang="es-EC"/>
              <a:t>Se ubica los valores Z en la tabla de áreas bajo la curva normal y  a continuación sus áreas, que luego se las multiplica por 100 para tener los porcentajes.</a:t>
            </a:r>
          </a:p>
          <a:p>
            <a:r>
              <a:rPr lang="es-EC"/>
              <a:t>Z = -2</a:t>
            </a:r>
          </a:p>
          <a:p>
            <a:r>
              <a:rPr lang="es-EC"/>
              <a:t>Z= 1</a:t>
            </a:r>
          </a:p>
          <a:p>
            <a:r>
              <a:rPr lang="es-EC"/>
              <a:t>Z=1,5</a:t>
            </a:r>
            <a:endParaRPr lang="es-EC" dirty="0"/>
          </a:p>
        </p:txBody>
      </p:sp>
      <p:pic>
        <p:nvPicPr>
          <p:cNvPr id="13" name="Picture 2" descr="ESTADISTICA: AREA BAJO LA CUR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8" y="4571365"/>
            <a:ext cx="1308614" cy="9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H="1">
            <a:off x="4284617" y="2939143"/>
            <a:ext cx="39189" cy="2873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4.2 Propiedades de la curva normal | Métodos Cuantita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437061"/>
            <a:ext cx="10241280" cy="58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/>
          <p:cNvCxnSpPr/>
          <p:nvPr/>
        </p:nvCxnSpPr>
        <p:spPr>
          <a:xfrm flipV="1">
            <a:off x="1881052" y="5576599"/>
            <a:ext cx="8725988" cy="34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3892731" y="4439276"/>
            <a:ext cx="2175" cy="11717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235733" y="2272937"/>
            <a:ext cx="27216" cy="33381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8085908" y="3905793"/>
            <a:ext cx="65315" cy="1701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3474720" y="5788638"/>
            <a:ext cx="613954" cy="32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Z -2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799214" y="5748513"/>
            <a:ext cx="613954" cy="32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Z 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255720" y="5788638"/>
            <a:ext cx="718457" cy="32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Z 1,5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624251" y="3840480"/>
            <a:ext cx="1136469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0,4772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244046" y="4047390"/>
            <a:ext cx="991687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0,3413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44046" y="4829216"/>
            <a:ext cx="1907177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0,4332</a:t>
            </a:r>
          </a:p>
        </p:txBody>
      </p:sp>
    </p:spTree>
    <p:extLst>
      <p:ext uri="{BB962C8B-B14F-4D97-AF65-F5344CB8AC3E}">
        <p14:creationId xmlns:p14="http://schemas.microsoft.com/office/powerpoint/2010/main" val="7711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es-EC" dirty="0"/>
              <a:t>Ejercicios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5894" y="1507446"/>
            <a:ext cx="8596668" cy="3023611"/>
          </a:xfrm>
        </p:spPr>
        <p:txBody>
          <a:bodyPr>
            <a:noAutofit/>
          </a:bodyPr>
          <a:lstStyle/>
          <a:p>
            <a:pPr lvl="0"/>
            <a:r>
              <a:rPr lang="es-EC" sz="2400" dirty="0"/>
              <a:t>Hallar el área bajo la curva normal en cada uno de los siguientes casos:</a:t>
            </a:r>
          </a:p>
          <a:p>
            <a:r>
              <a:rPr lang="es-EC" sz="2400" dirty="0"/>
              <a:t>Entre  </a:t>
            </a:r>
            <a:r>
              <a:rPr lang="es-EC" sz="2400" i="1" dirty="0"/>
              <a:t>z = 0  y Z = 1.2</a:t>
            </a:r>
            <a:endParaRPr lang="es-EC" sz="2400" dirty="0"/>
          </a:p>
          <a:p>
            <a:r>
              <a:rPr lang="es-EC" sz="2400" dirty="0"/>
              <a:t>En dicha tabla se va hacia abajo en la columna encabeza­da por </a:t>
            </a:r>
            <a:r>
              <a:rPr lang="es-EC" sz="2400" i="1" dirty="0"/>
              <a:t>Z</a:t>
            </a:r>
            <a:r>
              <a:rPr lang="es-EC" sz="2400" dirty="0"/>
              <a:t>; hasta alcanzar el valor 1,2. Entonces por esa fila hacia la derecha hasta la columna encabezada por 0</a:t>
            </a:r>
          </a:p>
          <a:p>
            <a:endParaRPr lang="es-EC" sz="2400" dirty="0"/>
          </a:p>
          <a:p>
            <a:endParaRPr lang="es-EC" sz="2400" dirty="0"/>
          </a:p>
          <a:p>
            <a:r>
              <a:rPr lang="es-EC" sz="2400" dirty="0" err="1"/>
              <a:t>Ap</a:t>
            </a:r>
            <a:r>
              <a:rPr lang="es-EC" sz="2400" dirty="0"/>
              <a:t> Z=0 y z=1.2</a:t>
            </a:r>
          </a:p>
          <a:p>
            <a:r>
              <a:rPr lang="es-EC" sz="2400" dirty="0" err="1"/>
              <a:t>Ap</a:t>
            </a:r>
            <a:r>
              <a:rPr lang="es-EC" sz="2400" dirty="0"/>
              <a:t> = </a:t>
            </a:r>
            <a:r>
              <a:rPr lang="es-EC" sz="2400" dirty="0">
                <a:solidFill>
                  <a:srgbClr val="FF0000"/>
                </a:solidFill>
              </a:rPr>
              <a:t>0,3849</a:t>
            </a:r>
          </a:p>
        </p:txBody>
      </p:sp>
      <p:pic>
        <p:nvPicPr>
          <p:cNvPr id="21" name="Imagen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893" y="5152678"/>
            <a:ext cx="2043793" cy="10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6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20" y="339634"/>
            <a:ext cx="10515600" cy="5785077"/>
          </a:xfrm>
        </p:spPr>
        <p:txBody>
          <a:bodyPr/>
          <a:lstStyle/>
          <a:p>
            <a:r>
              <a:rPr lang="es-EC" dirty="0"/>
              <a:t>b)  Entre  </a:t>
            </a:r>
            <a:r>
              <a:rPr lang="es-EC" i="1" dirty="0"/>
              <a:t>z = -0.68  y Z = 0                     c) </a:t>
            </a:r>
            <a:r>
              <a:rPr lang="es-EC" dirty="0"/>
              <a:t>Entre  </a:t>
            </a:r>
            <a:r>
              <a:rPr lang="es-EC" i="1" dirty="0"/>
              <a:t>z = -0.46  y Z =2.21</a:t>
            </a: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d) Entre  </a:t>
            </a:r>
            <a:r>
              <a:rPr lang="es-EC" i="1" dirty="0"/>
              <a:t>z = 0.81  y Z =1.94                       </a:t>
            </a:r>
            <a:r>
              <a:rPr lang="es-EC" dirty="0"/>
              <a:t>e) A la izquierda de</a:t>
            </a:r>
            <a:r>
              <a:rPr lang="es-EC" i="1" dirty="0"/>
              <a:t> Z = -0.6</a:t>
            </a:r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803" y="1026523"/>
            <a:ext cx="2076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838198" y="2152246"/>
            <a:ext cx="2427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Z= -0,68 y Z= 0</a:t>
            </a:r>
          </a:p>
          <a:p>
            <a:r>
              <a:rPr lang="es-EC" dirty="0" err="1"/>
              <a:t>Ap</a:t>
            </a:r>
            <a:r>
              <a:rPr lang="es-EC" dirty="0"/>
              <a:t> : 0,2518</a:t>
            </a:r>
          </a:p>
        </p:txBody>
      </p:sp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729" y="859019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5786846" y="2152246"/>
            <a:ext cx="4624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(Z=-0,46 y Z= 0) + (Z = 0 y Z = 2,21)</a:t>
            </a:r>
          </a:p>
          <a:p>
            <a:r>
              <a:rPr lang="es-EC" dirty="0" err="1"/>
              <a:t>Ap</a:t>
            </a:r>
            <a:r>
              <a:rPr lang="es-EC" dirty="0"/>
              <a:t> : 0,1772 + 0,4864</a:t>
            </a:r>
          </a:p>
          <a:p>
            <a:r>
              <a:rPr lang="es-EC" dirty="0" err="1"/>
              <a:t>Ap</a:t>
            </a:r>
            <a:r>
              <a:rPr lang="es-EC" dirty="0"/>
              <a:t> : 0,6636</a:t>
            </a:r>
          </a:p>
        </p:txBody>
      </p:sp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63" y="3871241"/>
            <a:ext cx="2076450" cy="81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710837" y="4836481"/>
            <a:ext cx="4396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 Z=0 y Z= 1,94) - (Z = 0 y Z = 0,81)</a:t>
            </a:r>
          </a:p>
          <a:p>
            <a:r>
              <a:rPr lang="es-EC" dirty="0" err="1"/>
              <a:t>Ap</a:t>
            </a:r>
            <a:r>
              <a:rPr lang="es-EC" dirty="0"/>
              <a:t> : 0,4738 - 0,2910</a:t>
            </a:r>
          </a:p>
          <a:p>
            <a:r>
              <a:rPr lang="es-EC" dirty="0" err="1"/>
              <a:t>Ap</a:t>
            </a:r>
            <a:r>
              <a:rPr lang="es-EC" dirty="0"/>
              <a:t> : 0,1828</a:t>
            </a:r>
          </a:p>
        </p:txBody>
      </p:sp>
      <p:pic>
        <p:nvPicPr>
          <p:cNvPr id="10" name="Imagen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1889" y="3871241"/>
            <a:ext cx="194564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ángulo 10"/>
          <p:cNvSpPr/>
          <p:nvPr/>
        </p:nvSpPr>
        <p:spPr>
          <a:xfrm>
            <a:off x="6684191" y="4836481"/>
            <a:ext cx="3921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( 0,5000) - (Z = -0,6 y Z = 0)</a:t>
            </a:r>
          </a:p>
          <a:p>
            <a:r>
              <a:rPr lang="es-EC" dirty="0" err="1"/>
              <a:t>Ap</a:t>
            </a:r>
            <a:r>
              <a:rPr lang="es-EC" dirty="0"/>
              <a:t> : 0,5000 - 0,2258</a:t>
            </a:r>
          </a:p>
          <a:p>
            <a:r>
              <a:rPr lang="es-EC" dirty="0" err="1"/>
              <a:t>Ap</a:t>
            </a:r>
            <a:r>
              <a:rPr lang="es-EC" dirty="0"/>
              <a:t> : 0,2742</a:t>
            </a:r>
          </a:p>
        </p:txBody>
      </p:sp>
    </p:spTree>
    <p:extLst>
      <p:ext uri="{BB962C8B-B14F-4D97-AF65-F5344CB8AC3E}">
        <p14:creationId xmlns:p14="http://schemas.microsoft.com/office/powerpoint/2010/main" val="3761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470263"/>
            <a:ext cx="10515600" cy="5706700"/>
          </a:xfrm>
        </p:spPr>
        <p:txBody>
          <a:bodyPr/>
          <a:lstStyle/>
          <a:p>
            <a:r>
              <a:rPr lang="es-EC" dirty="0"/>
              <a:t>f) A la derecha de</a:t>
            </a:r>
            <a:r>
              <a:rPr lang="es-EC" i="1" dirty="0"/>
              <a:t> Z = -1.28    </a:t>
            </a:r>
          </a:p>
          <a:p>
            <a:endParaRPr lang="es-EC" i="1" dirty="0"/>
          </a:p>
          <a:p>
            <a:endParaRPr lang="es-EC" i="1" dirty="0"/>
          </a:p>
          <a:p>
            <a:endParaRPr lang="es-EC" i="1" dirty="0"/>
          </a:p>
          <a:p>
            <a:endParaRPr lang="es-EC" i="1" dirty="0"/>
          </a:p>
          <a:p>
            <a:endParaRPr lang="es-EC" i="1" dirty="0"/>
          </a:p>
          <a:p>
            <a:r>
              <a:rPr lang="es-EC" i="1" dirty="0"/>
              <a:t>g)</a:t>
            </a:r>
            <a:r>
              <a:rPr lang="es-EC" dirty="0"/>
              <a:t>A la derecha de</a:t>
            </a:r>
            <a:r>
              <a:rPr lang="es-EC" i="1" dirty="0"/>
              <a:t> Z = 2.05 y a la izquierda de z = -1.44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617" y="470263"/>
            <a:ext cx="1981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629" y="3463291"/>
            <a:ext cx="2085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5704477" y="1524706"/>
            <a:ext cx="3921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(Z = -1,28 y Z = 0) + ( 0,5000)  </a:t>
            </a:r>
          </a:p>
          <a:p>
            <a:r>
              <a:rPr lang="es-EC" dirty="0" err="1"/>
              <a:t>Ap</a:t>
            </a:r>
            <a:r>
              <a:rPr lang="es-EC" dirty="0"/>
              <a:t> : 0,3997 + 0,5000 </a:t>
            </a:r>
          </a:p>
          <a:p>
            <a:r>
              <a:rPr lang="es-EC" dirty="0" err="1"/>
              <a:t>Ap</a:t>
            </a:r>
            <a:r>
              <a:rPr lang="es-EC" dirty="0"/>
              <a:t> : 0,8997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29098" y="4662292"/>
            <a:ext cx="5123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1- (Z = -1,44 y Z = 0) - (Z=0 y Z= 2,05) </a:t>
            </a:r>
          </a:p>
          <a:p>
            <a:r>
              <a:rPr lang="es-EC" dirty="0" err="1"/>
              <a:t>Ap</a:t>
            </a:r>
            <a:r>
              <a:rPr lang="es-EC" dirty="0"/>
              <a:t> : 1- 0,4251 - 0,4798 </a:t>
            </a:r>
          </a:p>
          <a:p>
            <a:r>
              <a:rPr lang="es-EC" dirty="0" err="1"/>
              <a:t>Ap</a:t>
            </a:r>
            <a:r>
              <a:rPr lang="es-EC" dirty="0"/>
              <a:t> : 0,0951</a:t>
            </a:r>
          </a:p>
        </p:txBody>
      </p:sp>
    </p:spTree>
    <p:extLst>
      <p:ext uri="{BB962C8B-B14F-4D97-AF65-F5344CB8AC3E}">
        <p14:creationId xmlns:p14="http://schemas.microsoft.com/office/powerpoint/2010/main" val="12157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08364" y="637309"/>
            <a:ext cx="29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 la izquierda de Z= 1,83</a:t>
            </a:r>
            <a:endParaRPr lang="en-US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65418" y="1107572"/>
            <a:ext cx="172845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4670860" y="1903981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1,83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3633353" y="2273313"/>
            <a:ext cx="3921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( 0,5000)  + (Z = 0 y Z = 1,83) </a:t>
            </a:r>
          </a:p>
          <a:p>
            <a:r>
              <a:rPr lang="es-EC" dirty="0" err="1"/>
              <a:t>Ap</a:t>
            </a:r>
            <a:r>
              <a:rPr lang="es-EC" dirty="0"/>
              <a:t> : 0,5000 + 0,4664</a:t>
            </a:r>
          </a:p>
          <a:p>
            <a:r>
              <a:rPr lang="es-EC" dirty="0" err="1"/>
              <a:t>Ap</a:t>
            </a:r>
            <a:r>
              <a:rPr lang="es-EC" dirty="0"/>
              <a:t> : 0,9664</a:t>
            </a:r>
          </a:p>
        </p:txBody>
      </p:sp>
    </p:spTree>
    <p:extLst>
      <p:ext uri="{BB962C8B-B14F-4D97-AF65-F5344CB8AC3E}">
        <p14:creationId xmlns:p14="http://schemas.microsoft.com/office/powerpoint/2010/main" val="30879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Determinar Z conociendo las áreas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694575" cy="3880773"/>
              </a:xfrm>
            </p:spPr>
            <p:txBody>
              <a:bodyPr/>
              <a:lstStyle/>
              <a:p>
                <a:r>
                  <a:rPr lang="es-EC" sz="2000" dirty="0"/>
                  <a:t>a) El área entre 0 y</a:t>
                </a:r>
                <a:r>
                  <a:rPr lang="es-EC" sz="2000" i="1" dirty="0"/>
                  <a:t> Z es 0,3770              b) </a:t>
                </a:r>
                <a:r>
                  <a:rPr lang="es-EC" sz="2000" dirty="0"/>
                  <a:t>El área a la izquierda de </a:t>
                </a:r>
                <a:r>
                  <a:rPr lang="es-EC" sz="2000" i="1" dirty="0"/>
                  <a:t>Z es 0.8621</a:t>
                </a:r>
                <a:endParaRPr lang="es-EC" sz="1600" dirty="0"/>
              </a:p>
              <a:p>
                <a:endParaRPr lang="es-EC" i="1" dirty="0"/>
              </a:p>
              <a:p>
                <a:endParaRPr lang="es-EC" i="1" dirty="0"/>
              </a:p>
              <a:p>
                <a:endParaRPr lang="es-EC" i="1" dirty="0"/>
              </a:p>
              <a:p>
                <a:r>
                  <a:rPr lang="es-EC" sz="1800" i="1" dirty="0"/>
                  <a:t>Este</a:t>
                </a:r>
                <a:r>
                  <a:rPr lang="es-EC" i="1" dirty="0"/>
                  <a:t> </a:t>
                </a:r>
                <a:r>
                  <a:rPr lang="es-EC" sz="1600" i="1" dirty="0"/>
                  <a:t>valor se busca </a:t>
                </a:r>
              </a:p>
              <a:p>
                <a:r>
                  <a:rPr lang="es-EC" sz="1600" i="1" dirty="0"/>
                  <a:t>en L invertida en la tabla</a:t>
                </a:r>
              </a:p>
              <a:p>
                <a:r>
                  <a:rPr lang="es-EC" i="1" dirty="0"/>
                  <a:t>Z= 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C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1,16</m:t>
                    </m:r>
                  </m:oMath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694575" cy="3880773"/>
              </a:xfrm>
              <a:blipFill>
                <a:blip r:embed="rId3"/>
                <a:stretch>
                  <a:fillRect l="-252" t="-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001" y="3228431"/>
            <a:ext cx="1866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0"/>
          <a:ext cx="1333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9639" imgH="152334" progId="Equation.3">
                  <p:embed/>
                </p:oleObj>
              </mc:Choice>
              <mc:Fallback>
                <p:oleObj r:id="rId5" imgW="139639" imgH="15233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3350" cy="15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4442" y="2856956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6068240" y="4188199"/>
            <a:ext cx="5123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0,8621 - 0,5000 </a:t>
            </a:r>
          </a:p>
          <a:p>
            <a:r>
              <a:rPr lang="es-EC" dirty="0" err="1"/>
              <a:t>Ap</a:t>
            </a:r>
            <a:r>
              <a:rPr lang="es-EC" dirty="0"/>
              <a:t> : 0,3621                         </a:t>
            </a:r>
          </a:p>
          <a:p>
            <a:r>
              <a:rPr lang="es-EC" dirty="0"/>
              <a:t> Z = 1,09</a:t>
            </a:r>
          </a:p>
        </p:txBody>
      </p:sp>
    </p:spTree>
    <p:extLst>
      <p:ext uri="{BB962C8B-B14F-4D97-AF65-F5344CB8AC3E}">
        <p14:creationId xmlns:p14="http://schemas.microsoft.com/office/powerpoint/2010/main" val="27861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dirty="0"/>
              <a:t>El área entre Z=-1.5 y Z es 0.0217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724694"/>
            <a:ext cx="1952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648" y="2800894"/>
            <a:ext cx="197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5989862" y="3850231"/>
            <a:ext cx="3323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Z=-1,5 = 0,4332 – 0,0217 </a:t>
            </a:r>
          </a:p>
          <a:p>
            <a:r>
              <a:rPr lang="es-EC" dirty="0" err="1"/>
              <a:t>Ap</a:t>
            </a:r>
            <a:r>
              <a:rPr lang="es-EC" dirty="0"/>
              <a:t> : 0,4115                         </a:t>
            </a:r>
          </a:p>
          <a:p>
            <a:r>
              <a:rPr lang="es-EC" dirty="0"/>
              <a:t> Z = -1,35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31074" y="3850231"/>
            <a:ext cx="3323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0,0217  + Z=-1,5 = 0,4332</a:t>
            </a:r>
          </a:p>
          <a:p>
            <a:r>
              <a:rPr lang="es-EC" dirty="0" err="1"/>
              <a:t>Ap</a:t>
            </a:r>
            <a:r>
              <a:rPr lang="es-EC" dirty="0"/>
              <a:t> : 0,4549                    </a:t>
            </a:r>
          </a:p>
          <a:p>
            <a:r>
              <a:rPr lang="es-EC" dirty="0"/>
              <a:t> Z = -1,69</a:t>
            </a:r>
          </a:p>
        </p:txBody>
      </p:sp>
    </p:spTree>
    <p:extLst>
      <p:ext uri="{BB962C8B-B14F-4D97-AF65-F5344CB8AC3E}">
        <p14:creationId xmlns:p14="http://schemas.microsoft.com/office/powerpoint/2010/main" val="14718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812" y="1270000"/>
            <a:ext cx="9847218" cy="4778103"/>
          </a:xfrm>
        </p:spPr>
        <p:txBody>
          <a:bodyPr>
            <a:normAutofit/>
          </a:bodyPr>
          <a:lstStyle/>
          <a:p>
            <a:r>
              <a:rPr lang="es-EC" sz="2400" dirty="0"/>
              <a:t>En estadística la más importante distribución teórica de frecuencias es la distribución normal y la mayoría de procedimientos estadísticos se basan en ella</a:t>
            </a:r>
          </a:p>
          <a:p>
            <a:r>
              <a:rPr lang="es-EC" sz="2400" dirty="0"/>
              <a:t>La expresión distribución normal se refiere a que el área bajo la curva de distribución normal se distribuye en una forma determinada, siguiendo leyes matemáticas que la caracterizan.</a:t>
            </a:r>
          </a:p>
          <a:p>
            <a:r>
              <a:rPr lang="es-EC" sz="2400" dirty="0"/>
              <a:t> La distribución normal estándar tiene una media aritmética de Z = cero</a:t>
            </a:r>
          </a:p>
          <a:p>
            <a:r>
              <a:rPr lang="es-EC" sz="2400" dirty="0"/>
              <a:t>Una desviación estándar 1</a:t>
            </a:r>
          </a:p>
          <a:p>
            <a:r>
              <a:rPr lang="es-EC" sz="2400" dirty="0"/>
              <a:t> El área total bajo la curva es igual a l.00, es decir, el área total es el 100% de los casos</a:t>
            </a:r>
          </a:p>
        </p:txBody>
      </p:sp>
    </p:spTree>
    <p:extLst>
      <p:ext uri="{BB962C8B-B14F-4D97-AF65-F5344CB8AC3E}">
        <p14:creationId xmlns:p14="http://schemas.microsoft.com/office/powerpoint/2010/main" val="2495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075" y="156120"/>
            <a:ext cx="10515600" cy="719092"/>
          </a:xfrm>
        </p:spPr>
        <p:txBody>
          <a:bodyPr/>
          <a:lstStyle/>
          <a:p>
            <a:r>
              <a:rPr lang="es-EC" dirty="0"/>
              <a:t>Aplicación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2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363326" y="726318"/>
                <a:ext cx="10964349" cy="5479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media de los pesos de 500 estudiantes de un cierto colegio es. 151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la desviación típica 15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Suponiendo que los pesos se distribuyen normalmente, hallar cuántos estudiantes pesan </a:t>
                </a:r>
                <a:r>
                  <a:rPr kumimoji="0" lang="es-EC" altLang="es-EC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(a)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120 a 155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s-EC" altLang="es-EC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(b)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más de 185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c), menos de 128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d) 128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e)128 </a:t>
                </a:r>
                <a:r>
                  <a:rPr kumimoji="0" lang="es-EC" altLang="es-EC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lbs</a:t>
                </a:r>
                <a:r>
                  <a:rPr kumimoji="0" lang="es-EC" altLang="es-EC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menos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altLang="es-EC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C" alt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500 </a:t>
                </a:r>
                <a:r>
                  <a:rPr lang="es-EC" alt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endParaRPr lang="es-EC" alt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C" altLang="es-EC" sz="2400" dirty="0">
                    <a:latin typeface="Symbol" panose="05050102010706020507" pitchFamily="18" charset="2"/>
                    <a:cs typeface="Arial" panose="020B0604020202020204" pitchFamily="34" charset="0"/>
                  </a:rPr>
                  <a:t>m </a:t>
                </a:r>
                <a:r>
                  <a:rPr lang="es-EC" alt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151 </a:t>
                </a:r>
                <a:r>
                  <a:rPr lang="es-EC" alt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C" altLang="es-EC" sz="2400" dirty="0"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s-EC" alt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15 </a:t>
                </a:r>
                <a:r>
                  <a:rPr lang="es-EC" alt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r>
                  <a:rPr lang="es-EC" alt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EC" alt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C" alt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120 a 155 </a:t>
                </a:r>
                <a:r>
                  <a:rPr lang="es-EC" alt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0" lang="es-EC" altLang="es-EC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es-EC" altLang="es-EC" sz="2000" dirty="0"/>
                  <a:t>119,5</a:t>
                </a:r>
                <a:r>
                  <a:rPr lang="es-EC" sz="2000" dirty="0"/>
                  <a:t> </a:t>
                </a:r>
                <a14:m>
                  <m:oMath xmlns:m="http://schemas.openxmlformats.org/officeDocument/2006/math">
                    <m:r>
                      <a:rPr lang="es-EC" sz="20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2000" dirty="0"/>
                  <a:t>      </a:t>
                </a:r>
                <a14:m>
                  <m:oMath xmlns:m="http://schemas.openxmlformats.org/officeDocument/2006/math">
                    <m:r>
                      <a:rPr lang="es-EC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000" b="0" i="1" smtClean="0">
                            <a:latin typeface="Cambria Math" panose="02040503050406030204" pitchFamily="18" charset="0"/>
                          </a:rPr>
                          <m:t>119,5</m:t>
                        </m:r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s-EC" sz="2000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s-EC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sz="2000" dirty="0"/>
                  <a:t>  = -2,10             </a:t>
                </a:r>
              </a:p>
              <a:p>
                <a:r>
                  <a:rPr lang="es-EC" sz="2000" dirty="0"/>
                  <a:t>155,5     </a:t>
                </a:r>
                <a14:m>
                  <m:oMath xmlns:m="http://schemas.openxmlformats.org/officeDocument/2006/math">
                    <m:r>
                      <a:rPr lang="es-EC" sz="200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00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2000" dirty="0"/>
                  <a:t>      </a:t>
                </a:r>
                <a14:m>
                  <m:oMath xmlns:m="http://schemas.openxmlformats.org/officeDocument/2006/math">
                    <m:r>
                      <a:rPr lang="es-EC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000" b="0" i="1" smtClean="0">
                            <a:latin typeface="Cambria Math" panose="02040503050406030204" pitchFamily="18" charset="0"/>
                          </a:rPr>
                          <m:t>155,5</m:t>
                        </m:r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s-EC" sz="2000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s-EC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sz="2000" dirty="0"/>
                  <a:t>  =  0,30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altLang="es-EC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63326" y="726318"/>
                <a:ext cx="10964349" cy="5479320"/>
              </a:xfrm>
              <a:prstGeom prst="rect">
                <a:avLst/>
              </a:prstGeom>
              <a:blipFill>
                <a:blip r:embed="rId2"/>
                <a:stretch>
                  <a:fillRect l="-890" t="-3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0193" y="3046202"/>
            <a:ext cx="2095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6920593" y="4293600"/>
            <a:ext cx="4407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(Z=-2,10 y Z= 0) + (Z = 0 y Z = 0,30)</a:t>
            </a:r>
          </a:p>
          <a:p>
            <a:r>
              <a:rPr lang="es-EC" dirty="0" err="1"/>
              <a:t>Ap</a:t>
            </a:r>
            <a:r>
              <a:rPr lang="es-EC" dirty="0"/>
              <a:t> : 0,4821 + 0,1179</a:t>
            </a:r>
          </a:p>
          <a:p>
            <a:r>
              <a:rPr lang="es-EC" dirty="0" err="1"/>
              <a:t>Ap</a:t>
            </a:r>
            <a:r>
              <a:rPr lang="es-EC" dirty="0"/>
              <a:t> : 0,6000</a:t>
            </a:r>
          </a:p>
          <a:p>
            <a:r>
              <a:rPr lang="es-EC" dirty="0"/>
              <a:t>n = 500 * 0,6000</a:t>
            </a:r>
          </a:p>
          <a:p>
            <a:r>
              <a:rPr lang="es-EC" dirty="0"/>
              <a:t>n = 300</a:t>
            </a:r>
          </a:p>
        </p:txBody>
      </p:sp>
    </p:spTree>
    <p:extLst>
      <p:ext uri="{BB962C8B-B14F-4D97-AF65-F5344CB8AC3E}">
        <p14:creationId xmlns:p14="http://schemas.microsoft.com/office/powerpoint/2010/main" val="9867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9269"/>
                <a:ext cx="10515600" cy="5497694"/>
              </a:xfrm>
            </p:spPr>
            <p:txBody>
              <a:bodyPr/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N = 500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m 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151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 15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b) Más de 185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altLang="es-EC" dirty="0">
                    <a:latin typeface="Arial" panose="020B0604020202020204" pitchFamily="34" charset="0"/>
                  </a:rPr>
                  <a:t>  </a:t>
                </a:r>
                <a:r>
                  <a:rPr lang="es-EC" altLang="es-EC" dirty="0"/>
                  <a:t>185,5</a:t>
                </a:r>
                <a:r>
                  <a:rPr lang="es-EC" dirty="0"/>
                  <a:t>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,5 −151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dirty="0"/>
                  <a:t>  = 2,30            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9269"/>
                <a:ext cx="10515600" cy="5497694"/>
              </a:xfrm>
              <a:blipFill>
                <a:blip r:embed="rId2"/>
                <a:stretch>
                  <a:fillRect l="-522" t="-5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565" y="3143914"/>
            <a:ext cx="2095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3141074" y="4340874"/>
            <a:ext cx="3921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( 0,5000) - (Z = 0 y Z = 2,30)</a:t>
            </a:r>
          </a:p>
          <a:p>
            <a:r>
              <a:rPr lang="es-EC" dirty="0" err="1"/>
              <a:t>Ap</a:t>
            </a:r>
            <a:r>
              <a:rPr lang="es-EC" dirty="0"/>
              <a:t> : 0,5000 - 0,4893</a:t>
            </a:r>
          </a:p>
          <a:p>
            <a:r>
              <a:rPr lang="es-EC" dirty="0" err="1"/>
              <a:t>Ap</a:t>
            </a:r>
            <a:r>
              <a:rPr lang="es-EC" dirty="0"/>
              <a:t> : 0,0107</a:t>
            </a:r>
          </a:p>
          <a:p>
            <a:r>
              <a:rPr lang="es-EC" dirty="0"/>
              <a:t>n = 500 * 0,0107</a:t>
            </a:r>
          </a:p>
          <a:p>
            <a:r>
              <a:rPr lang="es-EC" dirty="0"/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151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9897"/>
                <a:ext cx="10515600" cy="5367066"/>
              </a:xfrm>
            </p:spPr>
            <p:txBody>
              <a:bodyPr>
                <a:normAutofit/>
              </a:bodyPr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N = 500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151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 15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c) Menos de 128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altLang="es-EC" dirty="0">
                    <a:latin typeface="Arial" panose="020B0604020202020204" pitchFamily="34" charset="0"/>
                  </a:rPr>
                  <a:t>  </a:t>
                </a:r>
                <a:r>
                  <a:rPr lang="es-EC" altLang="es-EC" dirty="0"/>
                  <a:t>127,5</a:t>
                </a:r>
                <a:r>
                  <a:rPr lang="es-EC" dirty="0"/>
                  <a:t>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,5 −151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dirty="0"/>
                  <a:t>  = -1,57             </a:t>
                </a:r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9897"/>
                <a:ext cx="10515600" cy="5367066"/>
              </a:xfrm>
              <a:blipFill>
                <a:blip r:embed="rId2"/>
                <a:stretch>
                  <a:fillRect l="-522" t="-6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7750" y="3367087"/>
            <a:ext cx="1971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3532959" y="4552473"/>
            <a:ext cx="3921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( 0,5000) - (Z = -1,57 y Z = 0)</a:t>
            </a:r>
          </a:p>
          <a:p>
            <a:r>
              <a:rPr lang="es-EC" dirty="0" err="1"/>
              <a:t>Ap</a:t>
            </a:r>
            <a:r>
              <a:rPr lang="es-EC" dirty="0"/>
              <a:t> : 0,5000 - 0,4418</a:t>
            </a:r>
          </a:p>
          <a:p>
            <a:r>
              <a:rPr lang="es-EC" dirty="0" err="1"/>
              <a:t>Ap</a:t>
            </a:r>
            <a:r>
              <a:rPr lang="es-EC" dirty="0"/>
              <a:t> : 0,0582</a:t>
            </a:r>
          </a:p>
          <a:p>
            <a:r>
              <a:rPr lang="es-EC" dirty="0"/>
              <a:t>n = 500 * 0,0582</a:t>
            </a:r>
          </a:p>
          <a:p>
            <a:r>
              <a:rPr lang="es-EC" dirty="0"/>
              <a:t>n = 29</a:t>
            </a:r>
          </a:p>
        </p:txBody>
      </p:sp>
    </p:spTree>
    <p:extLst>
      <p:ext uri="{BB962C8B-B14F-4D97-AF65-F5344CB8AC3E}">
        <p14:creationId xmlns:p14="http://schemas.microsoft.com/office/powerpoint/2010/main" val="15260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9451"/>
                <a:ext cx="10515600" cy="5667512"/>
              </a:xfrm>
            </p:spPr>
            <p:txBody>
              <a:bodyPr/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N = 500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151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 15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d) 128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altLang="es-EC" dirty="0">
                    <a:latin typeface="Arial" panose="020B0604020202020204" pitchFamily="34" charset="0"/>
                  </a:rPr>
                  <a:t>  </a:t>
                </a:r>
                <a:r>
                  <a:rPr lang="es-EC" altLang="es-EC" dirty="0"/>
                  <a:t>127,5</a:t>
                </a:r>
                <a:r>
                  <a:rPr lang="es-EC" dirty="0"/>
                  <a:t>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,5 −151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dirty="0"/>
                  <a:t>  = -1,57             </a:t>
                </a:r>
              </a:p>
              <a:p>
                <a:r>
                  <a:rPr lang="es-EC" dirty="0"/>
                  <a:t>128,5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,5 −151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dirty="0"/>
                  <a:t>  =  -1,50</a:t>
                </a:r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9451"/>
                <a:ext cx="10515600" cy="5667512"/>
              </a:xfrm>
              <a:blipFill>
                <a:blip r:embed="rId2"/>
                <a:stretch>
                  <a:fillRect l="-522" t="-64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5575" y="3338536"/>
            <a:ext cx="2814231" cy="13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3351164" y="4861945"/>
            <a:ext cx="4669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(Z=-1,57 y Z=0) – (Z = -1,50 y Z = 0)</a:t>
            </a:r>
          </a:p>
          <a:p>
            <a:r>
              <a:rPr lang="es-EC" dirty="0"/>
              <a:t> </a:t>
            </a:r>
            <a:r>
              <a:rPr lang="es-EC" dirty="0" err="1"/>
              <a:t>Ap</a:t>
            </a:r>
            <a:r>
              <a:rPr lang="es-EC" dirty="0"/>
              <a:t> = 0,4418 – 0,4332 </a:t>
            </a:r>
          </a:p>
          <a:p>
            <a:r>
              <a:rPr lang="es-EC" dirty="0" err="1"/>
              <a:t>Ap</a:t>
            </a:r>
            <a:r>
              <a:rPr lang="es-EC" dirty="0"/>
              <a:t> : 0,0086                         </a:t>
            </a:r>
          </a:p>
          <a:p>
            <a:r>
              <a:rPr lang="es-EC" dirty="0"/>
              <a:t> n = 500 * 0,0086</a:t>
            </a:r>
          </a:p>
          <a:p>
            <a:r>
              <a:rPr lang="es-EC" dirty="0"/>
              <a:t>n  = 4</a:t>
            </a:r>
          </a:p>
        </p:txBody>
      </p:sp>
    </p:spTree>
    <p:extLst>
      <p:ext uri="{BB962C8B-B14F-4D97-AF65-F5344CB8AC3E}">
        <p14:creationId xmlns:p14="http://schemas.microsoft.com/office/powerpoint/2010/main" val="3114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3954"/>
                <a:ext cx="10515600" cy="5563009"/>
              </a:xfrm>
            </p:spPr>
            <p:txBody>
              <a:bodyPr/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N = 500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151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s-EC" altLang="es-EC" dirty="0"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 15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C" alt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d) 128 </a:t>
                </a:r>
                <a:r>
                  <a:rPr lang="es-EC" altLang="es-EC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lbs</a:t>
                </a:r>
                <a:r>
                  <a:rPr lang="es-EC" alt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 o menos</a:t>
                </a:r>
                <a:endParaRPr lang="es-EC" dirty="0"/>
              </a:p>
              <a:p>
                <a:r>
                  <a:rPr lang="es-EC" dirty="0"/>
                  <a:t>128,5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s-EC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,5 −151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dirty="0"/>
                  <a:t>  =  -1,50</a:t>
                </a:r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3954"/>
                <a:ext cx="10515600" cy="5563009"/>
              </a:xfrm>
              <a:blipFill>
                <a:blip r:embed="rId2"/>
                <a:stretch>
                  <a:fillRect l="-522" t="-65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2555" y="2913016"/>
            <a:ext cx="3178085" cy="14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2647406" y="4511720"/>
            <a:ext cx="3921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Ap</a:t>
            </a:r>
            <a:r>
              <a:rPr lang="es-EC" dirty="0"/>
              <a:t> : ( 0,5000) - (Z = -1,50 y Z = 0)</a:t>
            </a:r>
          </a:p>
          <a:p>
            <a:r>
              <a:rPr lang="es-EC" dirty="0" err="1"/>
              <a:t>Ap</a:t>
            </a:r>
            <a:r>
              <a:rPr lang="es-EC" dirty="0"/>
              <a:t> : 0,5000 - 0,4332</a:t>
            </a:r>
          </a:p>
          <a:p>
            <a:r>
              <a:rPr lang="es-EC" dirty="0" err="1"/>
              <a:t>Ap</a:t>
            </a:r>
            <a:r>
              <a:rPr lang="es-EC" dirty="0"/>
              <a:t> : 0,0668</a:t>
            </a:r>
          </a:p>
          <a:p>
            <a:r>
              <a:rPr lang="es-EC" dirty="0"/>
              <a:t>n = 500 * 0,0668</a:t>
            </a:r>
          </a:p>
          <a:p>
            <a:r>
              <a:rPr lang="es-EC" dirty="0"/>
              <a:t>n = 33</a:t>
            </a:r>
          </a:p>
        </p:txBody>
      </p:sp>
    </p:spTree>
    <p:extLst>
      <p:ext uri="{BB962C8B-B14F-4D97-AF65-F5344CB8AC3E}">
        <p14:creationId xmlns:p14="http://schemas.microsoft.com/office/powerpoint/2010/main" val="8447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673768"/>
          </a:xfrm>
        </p:spPr>
        <p:txBody>
          <a:bodyPr>
            <a:normAutofit/>
          </a:bodyPr>
          <a:lstStyle/>
          <a:p>
            <a:r>
              <a:rPr lang="es-EC" dirty="0"/>
              <a:t>TAREA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866273"/>
            <a:ext cx="8596668" cy="5175089"/>
          </a:xfrm>
        </p:spPr>
        <p:txBody>
          <a:bodyPr>
            <a:normAutofit fontScale="92500" lnSpcReduction="20000"/>
          </a:bodyPr>
          <a:lstStyle/>
          <a:p>
            <a:r>
              <a:rPr lang="es-EC" sz="2400" dirty="0"/>
              <a:t>Se han presentado 850 aspirantes para rendir una prueba de admisión a un establecimiento educativo, obteniéndose como promedio 39,5 y una desviación estándar de 6,78, cuántos aspirantes:</a:t>
            </a:r>
          </a:p>
          <a:p>
            <a:pPr lvl="1"/>
            <a:r>
              <a:rPr lang="es-EC" sz="2000" dirty="0"/>
              <a:t>Podrían ingresar si la nota mínima es 31</a:t>
            </a:r>
          </a:p>
          <a:p>
            <a:pPr lvl="1"/>
            <a:r>
              <a:rPr lang="es-EC" sz="2000" dirty="0"/>
              <a:t>Están en el mejor 26% de ubicaciones y desde qué calificación</a:t>
            </a:r>
          </a:p>
          <a:p>
            <a:pPr lvl="1"/>
            <a:r>
              <a:rPr lang="es-EC" sz="2000" dirty="0"/>
              <a:t>Se encuentran con una calificación de 40</a:t>
            </a:r>
          </a:p>
          <a:p>
            <a:pPr lvl="1"/>
            <a:r>
              <a:rPr lang="es-EC" sz="2000" dirty="0"/>
              <a:t>Se encuentran entre  30 y 38</a:t>
            </a:r>
          </a:p>
          <a:p>
            <a:pPr lvl="1"/>
            <a:r>
              <a:rPr lang="es-EC" sz="2000" dirty="0"/>
              <a:t>Por debajo de 29</a:t>
            </a:r>
          </a:p>
          <a:p>
            <a:pPr lvl="1"/>
            <a:r>
              <a:rPr lang="es-EC" sz="2000" dirty="0"/>
              <a:t>Entre 29 y 32</a:t>
            </a:r>
          </a:p>
          <a:p>
            <a:pPr lvl="1"/>
            <a:r>
              <a:rPr lang="es-EC" sz="2000" dirty="0"/>
              <a:t>Desde 39 al 41</a:t>
            </a:r>
          </a:p>
          <a:p>
            <a:pPr lvl="1"/>
            <a:r>
              <a:rPr lang="es-EC" sz="2000" dirty="0"/>
              <a:t>Sobre 40</a:t>
            </a:r>
          </a:p>
          <a:p>
            <a:pPr lvl="1"/>
            <a:r>
              <a:rPr lang="es-EC" sz="2000" dirty="0"/>
              <a:t>23.57% mejor y desde qué calificación</a:t>
            </a:r>
          </a:p>
          <a:p>
            <a:pPr lvl="1"/>
            <a:r>
              <a:rPr lang="es-EC" sz="2000" dirty="0"/>
              <a:t>El 18% de los más bajos puntajes y desde qué calificación</a:t>
            </a:r>
          </a:p>
          <a:p>
            <a:pPr lvl="1"/>
            <a:r>
              <a:rPr lang="es-EC" sz="2000" dirty="0"/>
              <a:t>Si existe cupo para 45 desde qué </a:t>
            </a:r>
            <a:r>
              <a:rPr lang="es-EC" sz="2000"/>
              <a:t>calificación ingresan?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9576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Ecuación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41" t="43125" r="49865" b="41697"/>
          <a:stretch/>
        </p:blipFill>
        <p:spPr>
          <a:xfrm>
            <a:off x="3960183" y="1135537"/>
            <a:ext cx="3069851" cy="11103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505" t="33125" r="41332" b="40268"/>
          <a:stretch/>
        </p:blipFill>
        <p:spPr>
          <a:xfrm>
            <a:off x="328748" y="2456337"/>
            <a:ext cx="100645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r>
              <a:rPr lang="es-EC" dirty="0"/>
              <a:t>Características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869" y="940526"/>
            <a:ext cx="10813868" cy="5486400"/>
          </a:xfrm>
        </p:spPr>
        <p:txBody>
          <a:bodyPr>
            <a:noAutofit/>
          </a:bodyPr>
          <a:lstStyle/>
          <a:p>
            <a:r>
              <a:rPr lang="es-EC" sz="2000" dirty="0"/>
              <a:t>El área total debajo de la curva puede representar el número total de elementos de una población definida  = a la unidad.</a:t>
            </a:r>
          </a:p>
          <a:p>
            <a:r>
              <a:rPr lang="es-EC" sz="2000" dirty="0"/>
              <a:t> La curva es simétrica y tiene la forma de campana. </a:t>
            </a:r>
          </a:p>
          <a:p>
            <a:r>
              <a:rPr lang="es-EC" sz="2000" dirty="0"/>
              <a:t>La media aritmética, la mediana y el modo de una distribución normal son iguales a cero, coinciden con la mitad de la curva. </a:t>
            </a:r>
          </a:p>
          <a:p>
            <a:r>
              <a:rPr lang="es-EC" sz="2000" dirty="0"/>
              <a:t>La desviación estándar es igual a 1. </a:t>
            </a:r>
          </a:p>
          <a:p>
            <a:r>
              <a:rPr lang="es-EC" sz="2000" dirty="0"/>
              <a:t>La curva es asintótica, es decir que las colas de la curva no llegan a tocar el eje de las X</a:t>
            </a:r>
          </a:p>
          <a:p>
            <a:r>
              <a:rPr lang="es-EC" sz="2000" dirty="0"/>
              <a:t>La ordenada máxima (eje Y o altura de la curva) se ubica en la media aritmética (igual a 0), la puntuación normalizada (Z = 0) es igual a 0.3989 </a:t>
            </a:r>
          </a:p>
          <a:p>
            <a:r>
              <a:rPr lang="es-EC" sz="2000" dirty="0"/>
              <a:t>En una distribución normal el 68,26% de los valores bajo la curva normal se encuentra más menos </a:t>
            </a:r>
            <a:r>
              <a:rPr lang="es-EC" sz="2000" dirty="0">
                <a:solidFill>
                  <a:srgbClr val="FF0000"/>
                </a:solidFill>
              </a:rPr>
              <a:t>1 z</a:t>
            </a:r>
            <a:r>
              <a:rPr lang="es-EC" sz="2000" dirty="0"/>
              <a:t> de la media aritmética, el 95,45% de los valores más menos </a:t>
            </a:r>
            <a:r>
              <a:rPr lang="es-EC" sz="2000" dirty="0">
                <a:solidFill>
                  <a:srgbClr val="FF0000"/>
                </a:solidFill>
              </a:rPr>
              <a:t>2 z </a:t>
            </a:r>
            <a:r>
              <a:rPr lang="es-EC" sz="2000" dirty="0"/>
              <a:t>de la media aritmética; el 99,73% se encuentra más menos </a:t>
            </a:r>
            <a:r>
              <a:rPr lang="es-EC" sz="2000" dirty="0">
                <a:solidFill>
                  <a:srgbClr val="FF0000"/>
                </a:solidFill>
              </a:rPr>
              <a:t>3 z</a:t>
            </a:r>
            <a:r>
              <a:rPr lang="es-EC" sz="2000" dirty="0"/>
              <a:t> de la media aritmética; el 100% se encuentra más menos </a:t>
            </a:r>
            <a:r>
              <a:rPr lang="es-EC" sz="2000" dirty="0">
                <a:solidFill>
                  <a:srgbClr val="FF0000"/>
                </a:solidFill>
              </a:rPr>
              <a:t>4 z</a:t>
            </a:r>
            <a:r>
              <a:rPr lang="es-EC" sz="2000" dirty="0"/>
              <a:t> de la media aritmética. </a:t>
            </a:r>
          </a:p>
          <a:p>
            <a:pPr marL="0" indent="0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7610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babilidad bajo la curva normal (III) – GeoGeb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3" y="169817"/>
            <a:ext cx="10959737" cy="6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nsajes náufragos: Distribuciones de probabilidad mues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365760"/>
            <a:ext cx="10071463" cy="5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995" t="28839" r="39023" b="29197"/>
          <a:stretch/>
        </p:blipFill>
        <p:spPr>
          <a:xfrm>
            <a:off x="979714" y="822960"/>
            <a:ext cx="10238833" cy="53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822" y="653143"/>
            <a:ext cx="10935789" cy="5981020"/>
          </a:xfrm>
        </p:spPr>
        <p:txBody>
          <a:bodyPr>
            <a:normAutofit lnSpcReduction="10000"/>
          </a:bodyPr>
          <a:lstStyle/>
          <a:p>
            <a:r>
              <a:rPr lang="es-EC" sz="2400" dirty="0"/>
              <a:t>a) En el apéndice 2 de la estadística de Murray       Z 1 = 0.3413   =   34.13%  </a:t>
            </a:r>
          </a:p>
          <a:p>
            <a:r>
              <a:rPr lang="es-EC" sz="2400" dirty="0"/>
              <a:t>b) En el apéndice 2 de la estadística de Murray       Z 2 = 0.4772   =   47.72% </a:t>
            </a:r>
          </a:p>
          <a:p>
            <a:r>
              <a:rPr lang="es-EC" sz="2400" dirty="0"/>
              <a:t>Estableciendo la diferencia entre b y a, se tiene </a:t>
            </a:r>
            <a:r>
              <a:rPr lang="es-EC" sz="2400" dirty="0">
                <a:solidFill>
                  <a:schemeClr val="accent3">
                    <a:lumMod val="75000"/>
                  </a:schemeClr>
                </a:solidFill>
              </a:rPr>
              <a:t>0.1359   =   13.59%  </a:t>
            </a:r>
          </a:p>
          <a:p>
            <a:r>
              <a:rPr lang="es-EC" sz="2400" dirty="0"/>
              <a:t>c) En el apéndice 2 de la estadística de Murray       Z 3 = 0.4987   =   49.87% </a:t>
            </a:r>
          </a:p>
          <a:p>
            <a:r>
              <a:rPr lang="es-EC" sz="2400" dirty="0"/>
              <a:t>Estableciendo la diferencia entre c y b, se tiene </a:t>
            </a:r>
            <a:r>
              <a:rPr lang="es-EC" sz="2400" dirty="0">
                <a:solidFill>
                  <a:schemeClr val="accent3">
                    <a:lumMod val="75000"/>
                  </a:schemeClr>
                </a:solidFill>
              </a:rPr>
              <a:t>0.0215   =   2.15% </a:t>
            </a:r>
          </a:p>
          <a:p>
            <a:r>
              <a:rPr lang="es-EC" sz="2400" dirty="0"/>
              <a:t>d) En el apéndice 2 de la estadística de Murray       Z 4 = 0.5000   =   50,00% </a:t>
            </a:r>
          </a:p>
          <a:p>
            <a:r>
              <a:rPr lang="es-EC" sz="2400" dirty="0"/>
              <a:t>Estableciendo la diferencia entre d y c, se tiene </a:t>
            </a:r>
            <a:r>
              <a:rPr lang="es-EC" sz="2400" dirty="0">
                <a:solidFill>
                  <a:schemeClr val="accent3">
                    <a:lumMod val="75000"/>
                  </a:schemeClr>
                </a:solidFill>
              </a:rPr>
              <a:t>0.0013   =   0.13</a:t>
            </a:r>
            <a:r>
              <a:rPr lang="es-EC" sz="2400" dirty="0"/>
              <a:t>% </a:t>
            </a:r>
          </a:p>
          <a:p>
            <a:r>
              <a:rPr lang="es-EC" sz="2400" dirty="0"/>
              <a:t>Como resultado de las características, se puede concluir: </a:t>
            </a:r>
          </a:p>
          <a:p>
            <a:r>
              <a:rPr lang="es-EC" sz="2400" dirty="0">
                <a:solidFill>
                  <a:srgbClr val="0070C0"/>
                </a:solidFill>
              </a:rPr>
              <a:t>1. La curva normal es una distribución teórica </a:t>
            </a:r>
          </a:p>
          <a:p>
            <a:r>
              <a:rPr lang="es-EC" sz="2400" dirty="0">
                <a:solidFill>
                  <a:srgbClr val="0070C0"/>
                </a:solidFill>
              </a:rPr>
              <a:t>2. Como es una distribución continua es necesario que los datos sean medidos al menos a nivel de intervalo. </a:t>
            </a:r>
          </a:p>
          <a:p>
            <a:r>
              <a:rPr lang="es-EC" sz="2400" dirty="0">
                <a:solidFill>
                  <a:srgbClr val="0070C0"/>
                </a:solidFill>
              </a:rPr>
              <a:t>3. Que se pueda proyectar las características de la curva normal a la información conseguida en las puntuaciones o investigación</a:t>
            </a:r>
            <a:r>
              <a:rPr lang="es-EC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18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43"/>
          </a:xfrm>
        </p:spPr>
        <p:txBody>
          <a:bodyPr/>
          <a:lstStyle/>
          <a:p>
            <a:r>
              <a:rPr lang="es-EC" dirty="0"/>
              <a:t>Valores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16077" y="1402943"/>
                <a:ext cx="8596668" cy="3880773"/>
              </a:xfrm>
            </p:spPr>
            <p:txBody>
              <a:bodyPr>
                <a:noAutofit/>
              </a:bodyPr>
              <a:lstStyle/>
              <a:p>
                <a:r>
                  <a:rPr lang="es-EC" sz="2400" dirty="0"/>
                  <a:t>También conocido como valores estándar o valores tipificados</a:t>
                </a:r>
              </a:p>
              <a:p>
                <a:r>
                  <a:rPr lang="es-EC" sz="2400" dirty="0"/>
                  <a:t>Se obtienen mediante la siguiente ecuación</a:t>
                </a:r>
              </a:p>
              <a:p>
                <a:r>
                  <a:rPr lang="es-EC" sz="2400" dirty="0"/>
                  <a:t>Población					        Muestra</a:t>
                </a:r>
              </a:p>
              <a:p>
                <a:endParaRPr lang="es-EC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3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s-EC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C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s-EC" sz="6000" dirty="0"/>
                  <a:t>         </a:t>
                </a:r>
                <a:r>
                  <a:rPr lang="es-EC" sz="3600" dirty="0"/>
                  <a:t> </a:t>
                </a:r>
                <a14:m>
                  <m:oMath xmlns:m="http://schemas.openxmlformats.org/officeDocument/2006/math">
                    <m:r>
                      <a:rPr lang="es-EC" sz="36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C" sz="3600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36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EC" sz="3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C" sz="3600" b="0" i="1" dirty="0" smtClean="0">
                            <a:latin typeface="Cambria Math" panose="02040503050406030204" pitchFamily="18" charset="0"/>
                          </a:rPr>
                          <m:t> − </m:t>
                        </m:r>
                        <m:acc>
                          <m:accPr>
                            <m:chr m:val="̅"/>
                            <m:ctrlPr>
                              <a:rPr lang="es-EC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sz="36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s-EC" sz="3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s-EC" sz="6000" dirty="0"/>
                  <a:t>     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077" y="1402943"/>
                <a:ext cx="8596668" cy="3880773"/>
              </a:xfrm>
              <a:blipFill>
                <a:blip r:embed="rId2"/>
                <a:stretch>
                  <a:fillRect l="-567" t="-125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1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1463</TotalTime>
  <Words>1668</Words>
  <Application>Microsoft Office PowerPoint</Application>
  <PresentationFormat>Panorámica</PresentationFormat>
  <Paragraphs>204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Symbol</vt:lpstr>
      <vt:lpstr>Trebuchet MS</vt:lpstr>
      <vt:lpstr>Wingdings 3</vt:lpstr>
      <vt:lpstr>Faceta</vt:lpstr>
      <vt:lpstr>Equation.3</vt:lpstr>
      <vt:lpstr>Curva Normal</vt:lpstr>
      <vt:lpstr>Generalidades</vt:lpstr>
      <vt:lpstr>Ecuación</vt:lpstr>
      <vt:lpstr>Características</vt:lpstr>
      <vt:lpstr>Presentación de PowerPoint</vt:lpstr>
      <vt:lpstr>Presentación de PowerPoint</vt:lpstr>
      <vt:lpstr>Presentación de PowerPoint</vt:lpstr>
      <vt:lpstr>Presentación de PowerPoint</vt:lpstr>
      <vt:lpstr>Valores Z</vt:lpstr>
      <vt:lpstr>Z es positivo</vt:lpstr>
      <vt:lpstr>Ejemplos</vt:lpstr>
      <vt:lpstr>Áreas y porcentajes</vt:lpstr>
      <vt:lpstr>Presentación de PowerPoint</vt:lpstr>
      <vt:lpstr>Ejercicios</vt:lpstr>
      <vt:lpstr>Presentación de PowerPoint</vt:lpstr>
      <vt:lpstr>Presentación de PowerPoint</vt:lpstr>
      <vt:lpstr>Presentación de PowerPoint</vt:lpstr>
      <vt:lpstr>Determinar Z conociendo las áreas</vt:lpstr>
      <vt:lpstr>Presentación de PowerPoint</vt:lpstr>
      <vt:lpstr>Aplicación</vt:lpstr>
      <vt:lpstr>Presentación de PowerPoint</vt:lpstr>
      <vt:lpstr>Presentación de PowerPoint</vt:lpstr>
      <vt:lpstr>Presentación de PowerPoint</vt:lpstr>
      <vt:lpstr>Presentación de PowerPoint</vt:lpstr>
      <vt:lpstr>TAREA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Curva Normal</dc:title>
  <dc:creator>Guillermo Eduardo Montalvo larriva</dc:creator>
  <cp:lastModifiedBy>Eduardo Montalvo Larriva</cp:lastModifiedBy>
  <cp:revision>55</cp:revision>
  <dcterms:created xsi:type="dcterms:W3CDTF">2020-05-26T00:57:07Z</dcterms:created>
  <dcterms:modified xsi:type="dcterms:W3CDTF">2021-12-09T17:14:21Z</dcterms:modified>
</cp:coreProperties>
</file>