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1" r:id="rId6"/>
    <p:sldId id="258" r:id="rId7"/>
    <p:sldId id="259" r:id="rId8"/>
    <p:sldId id="260" r:id="rId9"/>
    <p:sldId id="262" r:id="rId10"/>
    <p:sldId id="265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88625-40F0-4578-A734-CDDACF7DF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2DE973-0CBC-4A99-897F-7D0BF4D71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5CED3D-5F68-4695-AB76-DCC0E148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2012F-95D4-4066-8EB0-FB9D323D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77AD60-2018-456E-9F69-CC41E701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268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91840-92B4-444F-80AF-E7F97608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88B0F6-BA25-4954-B314-E46895FC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E50B7-DFA8-4B9D-8A15-4DA8C9E0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B4386B-668F-4DD5-94EC-65FF45D9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8E55CB-B0AA-45F9-A587-F794131E2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62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D9CC34-0201-44E9-A154-CE9F94D9EC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9C461B-2847-4B3D-9F5C-084A5AC8F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77609D-9B76-43FD-BA48-B9B31AF1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5B8FC9-CC7E-4CD6-A171-22693B199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DD2BF3-539B-4E57-8944-E50A49ED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5883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6EE70-96A1-4232-AD1F-0D2286203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C031D-E838-4B22-AEFF-864D2CAA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B8696B-2674-4A9F-8A78-80AB146E0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CEFF1A-D4B9-471C-9E49-659992CF3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EBD9B9-400A-436C-A538-D1659B297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864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B23F3C-348D-49E0-8BC5-9DAF5A64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303149-63D1-40A4-B64A-11CE7AEEF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F5851A-C09C-4701-BA72-37381E21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6C5115-24D6-450C-B52C-53E422C9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B6261D-EF95-43FA-BE83-8B6CA4A50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667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980FE-5BD3-4AC8-9352-33A50CDE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208673-2109-485B-AA71-A4DF04A02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652E78-84F3-48D0-8810-A728B630D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ADEB07-4E99-4112-91F4-C904E67C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4A4C3C-C421-4B87-95A0-CF8F6285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D84A80-EAF5-4975-A9A0-F56249A78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13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86221-1E29-4561-AD38-D1497AE3A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802481-0023-48C8-A43D-8178A90B9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01D6D6-E854-406F-9BC0-18A5783F1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5C5CD0-2B35-497E-B452-9612FACEF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BAD678-6F26-458C-AB68-DA69A4963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C16287-85ED-4F18-948C-EC37A7A4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663EA3-14DB-4F8C-8A9E-6D4B6EE8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43BA35-AFD9-407D-ABDA-FBF4CB317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204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C9F43-22FF-4C0A-B8AE-1A0F30FF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9F72E86-D0CD-41D1-807C-71D60F1B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5F8D36-E459-4A5C-84C0-5DFE762D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86CB566-B876-44E3-A5BB-3EDF8E3B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064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6FD73C-AE33-4E84-B592-835AEEF0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F13495-37C1-47CB-8C97-B506C7A5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519C6B-2C4F-473C-AE94-F8096FFD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154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02D03-4FE9-4686-8E64-2CEC3A34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1BE64A-2487-44B8-98BB-C33ACCABC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E80288-7C1F-492E-95A8-BE1D3E845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3AF5BE-8838-4284-942B-3AC2C366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1E6502-8845-466B-925E-C667C75C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B2AA7B-08C3-45F4-B416-6C186872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447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94293-266D-4C8F-BB27-DFD0C0F54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D2CC178-AA50-4C9A-9304-2491BCBE0B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28EDAF-508C-4B78-9217-C2038F52E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2140EA-0BE5-4172-968F-F30081F0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32D8A9-EDF5-4C6B-B312-CC0EA3CDB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FBFA08-BFBB-42BE-9C00-A74694FC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721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60E46AF-48D7-47FE-9A8F-34040382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B07341-CBAE-4C20-B5F8-44F596DE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E7D061-40EB-43C8-B918-0F8A1C2B4B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9EC9-CD08-4D80-BF4D-FEEEC493A2C0}" type="datetimeFigureOut">
              <a:rPr lang="es-EC" smtClean="0"/>
              <a:t>12/6/23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9E0983-421D-4A73-96CD-C680DF2FB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AC15B2-BC30-49CA-B9CE-DA01F2425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712CA-87B5-4D99-BB78-C6B28A42CF0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5497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A4A7A9-8210-412D-863F-E16F5EDB2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EC" sz="3600" dirty="0">
                <a:solidFill>
                  <a:srgbClr val="080808"/>
                </a:solidFill>
              </a:rPr>
              <a:t>LITERATURA INFANTIL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6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F69AC-9797-4582-8E7C-7C7D9D95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694" y="1010093"/>
            <a:ext cx="8464166" cy="1803340"/>
          </a:xfrm>
        </p:spPr>
        <p:txBody>
          <a:bodyPr>
            <a:normAutofit fontScale="90000"/>
          </a:bodyPr>
          <a:lstStyle/>
          <a:p>
            <a:pPr algn="just"/>
            <a:r>
              <a:rPr lang="es-MX" b="1" i="1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RECUERDA</a:t>
            </a:r>
            <a:br>
              <a:rPr lang="es-MX" b="1" i="1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es-MX" b="1" i="1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/>
            </a:r>
            <a:br>
              <a:rPr lang="es-MX" b="1" i="1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es-MX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Los intereses propios de la edad  permite tener en cuenta las fases de la evolución del psiquismo del niño en lo referido a la comprensión de la inteligencia y a la madurez afectiva.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s-EC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58492-969D-499C-A4FE-3C206ECC8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5084"/>
            <a:ext cx="10515600" cy="2375232"/>
          </a:xfrm>
        </p:spPr>
        <p:txBody>
          <a:bodyPr>
            <a:normAutofit fontScale="92500" lnSpcReduction="20000"/>
          </a:bodyPr>
          <a:lstStyle/>
          <a:p>
            <a:pPr marR="0" algn="just"/>
            <a:r>
              <a:rPr lang="es-MX" sz="1800" b="1" u="none" strike="noStrike" baseline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No basta con tener un buen acervo literario si este no es de fácil acceso; por ello, una condición imprescindible para disfrutar y familiarizarse con la lectura es que los libros estén disponibles y al alcance de todas la manos, incluso de las más diminutas.</a:t>
            </a:r>
          </a:p>
          <a:p>
            <a:pPr marL="0" marR="0" indent="0" algn="just">
              <a:buNone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es-MX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MX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Debemos dar a leer a los niños de Educación </a:t>
            </a:r>
            <a:r>
              <a:rPr lang="es-MX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I</a:t>
            </a:r>
            <a:r>
              <a:rPr lang="es-MX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nicial: Cuentos, coplas, retahílas y todo el patrimonio cultural que circula en la región.</a:t>
            </a:r>
          </a:p>
          <a:p>
            <a:pPr marL="0" indent="0" algn="just">
              <a:buNone/>
            </a:pPr>
            <a:endParaRPr lang="es-MX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s-MX" sz="1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Es fundamental que los acervos estén dispuestos de una forma acogedora según las posibilidades y contextos de cada lugar </a:t>
            </a:r>
            <a:r>
              <a:rPr lang="es-MX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esto ayuda p</a:t>
            </a:r>
            <a:r>
              <a:rPr lang="es-MX" sz="1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ara leer y explorar las colecciones.</a:t>
            </a:r>
          </a:p>
          <a:p>
            <a:endParaRPr lang="es-MX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s-MX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6146" name="Picture 2" descr="Niño pensando mientras escribe algo en un papel | Vector Premium">
            <a:extLst>
              <a:ext uri="{FF2B5EF4-FFF2-40B4-BE49-F238E27FC236}">
                <a16:creationId xmlns:a16="http://schemas.microsoft.com/office/drawing/2014/main" id="{5B09E349-2CE8-4A26-9097-E356A5012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699" y="889383"/>
            <a:ext cx="199699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58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04DE34-FA58-43A0-AA27-B7908FDC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effectLst/>
              </a:rPr>
              <a:t>La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Literatura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infantil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esta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dirigida</a:t>
            </a:r>
            <a:r>
              <a:rPr lang="en-US" sz="2000" dirty="0">
                <a:solidFill>
                  <a:schemeClr val="bg1"/>
                </a:solidFill>
                <a:effectLst/>
              </a:rPr>
              <a:t> a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cierta</a:t>
            </a:r>
            <a:r>
              <a:rPr lang="en-US" sz="2000" dirty="0">
                <a:solidFill>
                  <a:schemeClr val="bg1"/>
                </a:solidFill>
                <a:effectLst/>
              </a:rPr>
              <a:t> población,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hace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referencia</a:t>
            </a:r>
            <a:r>
              <a:rPr lang="en-US" sz="2000" dirty="0">
                <a:solidFill>
                  <a:schemeClr val="bg1"/>
                </a:solidFill>
                <a:effectLst/>
              </a:rPr>
              <a:t> a una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infinidad</a:t>
            </a:r>
            <a:r>
              <a:rPr lang="en-US" sz="2000" dirty="0">
                <a:solidFill>
                  <a:schemeClr val="bg1"/>
                </a:solidFill>
                <a:effectLst/>
              </a:rPr>
              <a:t> de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relatos</a:t>
            </a:r>
            <a:r>
              <a:rPr lang="en-US" sz="2000" dirty="0">
                <a:solidFill>
                  <a:schemeClr val="bg1"/>
                </a:solidFill>
                <a:effectLst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libros</a:t>
            </a:r>
            <a:r>
              <a:rPr lang="en-US" sz="2000" dirty="0">
                <a:solidFill>
                  <a:schemeClr val="bg1"/>
                </a:solidFill>
                <a:effectLst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historias</a:t>
            </a:r>
            <a:r>
              <a:rPr lang="en-US" sz="2000" dirty="0">
                <a:solidFill>
                  <a:schemeClr val="bg1"/>
                </a:solidFill>
                <a:effectLst/>
              </a:rPr>
              <a:t> y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cuentos</a:t>
            </a:r>
            <a:r>
              <a:rPr lang="en-US" sz="2000" dirty="0">
                <a:solidFill>
                  <a:schemeClr val="bg1"/>
                </a:solidFill>
                <a:effectLst/>
              </a:rPr>
              <a:t>; es una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herramienta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adecuada</a:t>
            </a:r>
            <a:r>
              <a:rPr lang="en-US" sz="2000" dirty="0">
                <a:solidFill>
                  <a:schemeClr val="bg1"/>
                </a:solidFill>
                <a:effectLst/>
              </a:rPr>
              <a:t> dentro del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desarrollo</a:t>
            </a:r>
            <a:r>
              <a:rPr lang="en-US" sz="2000" dirty="0">
                <a:solidFill>
                  <a:schemeClr val="bg1"/>
                </a:solidFill>
                <a:effectLst/>
              </a:rPr>
              <a:t> de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enseñanza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aprendizaje</a:t>
            </a:r>
            <a:r>
              <a:rPr lang="en-US" sz="2000" dirty="0">
                <a:solidFill>
                  <a:schemeClr val="bg1"/>
                </a:solidFill>
                <a:effectLst/>
              </a:rPr>
              <a:t>.</a:t>
            </a:r>
            <a:br>
              <a:rPr lang="en-US" sz="2000" dirty="0">
                <a:solidFill>
                  <a:schemeClr val="bg1"/>
                </a:solidFill>
                <a:effectLst/>
              </a:rPr>
            </a:b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Aspectos generales en torno a la literatura infantil | OtroLunes 26">
            <a:extLst>
              <a:ext uri="{FF2B5EF4-FFF2-40B4-BE49-F238E27FC236}">
                <a16:creationId xmlns:a16="http://schemas.microsoft.com/office/drawing/2014/main" id="{CF86F7B4-FB13-496C-AD0F-BFE28FCA4B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664"/>
          <a:stretch/>
        </p:blipFill>
        <p:spPr bwMode="auto">
          <a:xfrm>
            <a:off x="580073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1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0FBF3-73FB-4373-968B-885842D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7052"/>
          </a:xfrm>
        </p:spPr>
        <p:txBody>
          <a:bodyPr>
            <a:normAutofit/>
          </a:bodyPr>
          <a:lstStyle/>
          <a:p>
            <a:r>
              <a:rPr lang="es-EC" dirty="0"/>
              <a:t>Dentro de las características de la Literatura Infantil como </a:t>
            </a:r>
            <a:r>
              <a:rPr lang="es-EC" sz="3600" b="1" i="1" dirty="0">
                <a:solidFill>
                  <a:schemeClr val="accent2">
                    <a:lumMod val="75000"/>
                  </a:schemeClr>
                </a:solidFill>
              </a:rPr>
              <a:t>MEDIO SOCIAL </a:t>
            </a:r>
            <a:r>
              <a:rPr lang="es-EC" dirty="0"/>
              <a:t>es que: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3C8226B7-C55D-4800-91E5-1BD7A2D2A7BA}"/>
              </a:ext>
            </a:extLst>
          </p:cNvPr>
          <p:cNvSpPr/>
          <p:nvPr/>
        </p:nvSpPr>
        <p:spPr>
          <a:xfrm>
            <a:off x="2179674" y="3232299"/>
            <a:ext cx="7070652" cy="219030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4000" dirty="0"/>
              <a:t>Permite crear y recrear el conocimiento </a:t>
            </a:r>
          </a:p>
        </p:txBody>
      </p:sp>
    </p:spTree>
    <p:extLst>
      <p:ext uri="{BB962C8B-B14F-4D97-AF65-F5344CB8AC3E}">
        <p14:creationId xmlns:p14="http://schemas.microsoft.com/office/powerpoint/2010/main" val="337266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59A95AC-C860-407A-A750-F41679F19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381" y="822325"/>
            <a:ext cx="10515600" cy="1325563"/>
          </a:xfrm>
        </p:spPr>
        <p:txBody>
          <a:bodyPr>
            <a:normAutofit/>
          </a:bodyPr>
          <a:lstStyle/>
          <a:p>
            <a:r>
              <a:rPr lang="es-EC" dirty="0"/>
              <a:t>En cambio como </a:t>
            </a:r>
            <a:r>
              <a:rPr lang="es-EC" sz="3600" b="1" i="1" dirty="0">
                <a:solidFill>
                  <a:schemeClr val="accent4">
                    <a:lumMod val="75000"/>
                  </a:schemeClr>
                </a:solidFill>
              </a:rPr>
              <a:t>MEDIO ESTÉTICO </a:t>
            </a:r>
            <a:r>
              <a:rPr lang="es-EC" dirty="0"/>
              <a:t>la Literatura Infantil: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5C9F967-C92A-46AA-81D5-1B2CB187DB41}"/>
              </a:ext>
            </a:extLst>
          </p:cNvPr>
          <p:cNvSpPr/>
          <p:nvPr/>
        </p:nvSpPr>
        <p:spPr>
          <a:xfrm>
            <a:off x="2052084" y="2849526"/>
            <a:ext cx="7836195" cy="2137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800" b="1" dirty="0"/>
              <a:t>Analiza y potencia la creatividad con recursos de originalidad </a:t>
            </a:r>
          </a:p>
        </p:txBody>
      </p:sp>
    </p:spTree>
    <p:extLst>
      <p:ext uri="{BB962C8B-B14F-4D97-AF65-F5344CB8AC3E}">
        <p14:creationId xmlns:p14="http://schemas.microsoft.com/office/powerpoint/2010/main" val="3178203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E7927-FFC9-4903-8ABE-3C1C563C6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61517"/>
          </a:xfrm>
        </p:spPr>
        <p:txBody>
          <a:bodyPr>
            <a:normAutofit/>
          </a:bodyPr>
          <a:lstStyle/>
          <a:p>
            <a:r>
              <a:rPr lang="es-EC" dirty="0"/>
              <a:t>Los aspectos principales que se deben considerar en la Literatura infantil son:</a:t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> </a:t>
            </a:r>
            <a:br>
              <a:rPr lang="es-EC" dirty="0"/>
            </a:br>
            <a:r>
              <a:rPr lang="es-EC" dirty="0"/>
              <a:t> </a:t>
            </a:r>
            <a:br>
              <a:rPr lang="es-EC" dirty="0"/>
            </a:br>
            <a:r>
              <a:rPr lang="es-EC" dirty="0"/>
              <a:t> </a:t>
            </a:r>
            <a:br>
              <a:rPr lang="es-EC" dirty="0"/>
            </a:br>
            <a:endParaRPr lang="es-EC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80DC09E-6840-4DC9-9E7E-B157BAC3100C}"/>
              </a:ext>
            </a:extLst>
          </p:cNvPr>
          <p:cNvSpPr/>
          <p:nvPr/>
        </p:nvSpPr>
        <p:spPr>
          <a:xfrm>
            <a:off x="3905693" y="3938885"/>
            <a:ext cx="3402419" cy="4890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/>
              <a:t>ESTÉTICA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FDB6B1F6-4210-4D33-99E2-7BD5CE32BB8B}"/>
              </a:ext>
            </a:extLst>
          </p:cNvPr>
          <p:cNvSpPr/>
          <p:nvPr/>
        </p:nvSpPr>
        <p:spPr>
          <a:xfrm>
            <a:off x="1027813" y="2977594"/>
            <a:ext cx="3051545" cy="4890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/>
              <a:t>SENCILLEZ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6AD32D80-C431-425D-9CEF-7C12702CB5B7}"/>
              </a:ext>
            </a:extLst>
          </p:cNvPr>
          <p:cNvSpPr/>
          <p:nvPr/>
        </p:nvSpPr>
        <p:spPr>
          <a:xfrm>
            <a:off x="7722781" y="5093798"/>
            <a:ext cx="3402419" cy="4890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/>
              <a:t>BREVEDAD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F5F0569-B14B-4758-B5F4-C1CEAE842E47}"/>
              </a:ext>
            </a:extLst>
          </p:cNvPr>
          <p:cNvCxnSpPr>
            <a:cxnSpLocks/>
          </p:cNvCxnSpPr>
          <p:nvPr/>
        </p:nvCxnSpPr>
        <p:spPr>
          <a:xfrm flipH="1">
            <a:off x="5996763" y="2093799"/>
            <a:ext cx="588335" cy="1737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C0CCC24-5FA0-4ED9-89C1-73D1AF38181E}"/>
              </a:ext>
            </a:extLst>
          </p:cNvPr>
          <p:cNvCxnSpPr>
            <a:cxnSpLocks/>
          </p:cNvCxnSpPr>
          <p:nvPr/>
        </p:nvCxnSpPr>
        <p:spPr>
          <a:xfrm flipH="1">
            <a:off x="3530009" y="2093799"/>
            <a:ext cx="3055089" cy="825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F59AD61-A42E-4CF3-9CA6-D6D96FDD12D2}"/>
              </a:ext>
            </a:extLst>
          </p:cNvPr>
          <p:cNvCxnSpPr>
            <a:cxnSpLocks/>
          </p:cNvCxnSpPr>
          <p:nvPr/>
        </p:nvCxnSpPr>
        <p:spPr>
          <a:xfrm>
            <a:off x="6585098" y="2093799"/>
            <a:ext cx="2622697" cy="3012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6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Canciones infantiles letra - AYUDA DOCENTE">
            <a:extLst>
              <a:ext uri="{FF2B5EF4-FFF2-40B4-BE49-F238E27FC236}">
                <a16:creationId xmlns:a16="http://schemas.microsoft.com/office/drawing/2014/main" id="{037498CC-DAB1-4987-B601-079E1276E5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51" r="-1" b="22572"/>
          <a:stretch/>
        </p:blipFill>
        <p:spPr bwMode="auto">
          <a:xfrm>
            <a:off x="5474825" y="10"/>
            <a:ext cx="6717176" cy="33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anciones infantiles – Imagenes Educativas">
            <a:extLst>
              <a:ext uri="{FF2B5EF4-FFF2-40B4-BE49-F238E27FC236}">
                <a16:creationId xmlns:a16="http://schemas.microsoft.com/office/drawing/2014/main" id="{2A5ACE1B-F7DA-4A9C-A49F-0D63F927E1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923"/>
          <a:stretch/>
        </p:blipFill>
        <p:spPr bwMode="auto">
          <a:xfrm>
            <a:off x="4650916" y="3474720"/>
            <a:ext cx="7555832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FA76D4-4698-49AC-B0B9-01A0D4FB1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420" y="1289163"/>
            <a:ext cx="3992700" cy="38771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 canciones y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poesías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pertenecen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al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género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lírico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894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4845A0EE-C4C8-4AE1-B3C6-1261368AC0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5C3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Trabalenguas cortos【La Mejor Colección】para Niños">
            <a:extLst>
              <a:ext uri="{FF2B5EF4-FFF2-40B4-BE49-F238E27FC236}">
                <a16:creationId xmlns:a16="http://schemas.microsoft.com/office/drawing/2014/main" id="{E92BCCB4-923D-4E8B-8FAE-D704005C3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9088" y="639763"/>
            <a:ext cx="4313238" cy="32734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Pinocho. Cuentos para niños">
            <a:extLst>
              <a:ext uri="{FF2B5EF4-FFF2-40B4-BE49-F238E27FC236}">
                <a16:creationId xmlns:a16="http://schemas.microsoft.com/office/drawing/2014/main" id="{0061BC84-2732-461B-8D74-B152B70C1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9088" y="3981450"/>
            <a:ext cx="4313238" cy="22383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3E950B8-7AF6-4FFA-BC8F-A8BBD0CD7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Los trabalenguas y las retahílas pertenecen a la poesia.</a:t>
            </a:r>
            <a:b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 cambio los cuentos literarios corresponden al género narrativo</a:t>
            </a:r>
          </a:p>
        </p:txBody>
      </p:sp>
    </p:spTree>
    <p:extLst>
      <p:ext uri="{BB962C8B-B14F-4D97-AF65-F5344CB8AC3E}">
        <p14:creationId xmlns:p14="http://schemas.microsoft.com/office/powerpoint/2010/main" val="1052374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A5E7D01-22C8-4E0B-94CE-AD659757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Dentro del género literario didáctico están las adivinanzas y refranes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Las mejores 14 ideas de Refranes cortos | refranes cortos, refranes,  refranes populares">
            <a:extLst>
              <a:ext uri="{FF2B5EF4-FFF2-40B4-BE49-F238E27FC236}">
                <a16:creationId xmlns:a16="http://schemas.microsoft.com/office/drawing/2014/main" id="{402DDF43-E0F0-4F9E-B279-1C694A4D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0920" y="2426818"/>
            <a:ext cx="4717211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50 ADIVINANZAS FÁCILES #2021 | Para Niños Cortas">
            <a:extLst>
              <a:ext uri="{FF2B5EF4-FFF2-40B4-BE49-F238E27FC236}">
                <a16:creationId xmlns:a16="http://schemas.microsoft.com/office/drawing/2014/main" id="{927F33B0-468C-4784-BF8C-6D6886723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610304"/>
            <a:ext cx="5455917" cy="363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0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70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A7D3C9-C868-478C-936D-41D57C69B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0040"/>
            <a:ext cx="6692827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Según Baquero Goyanes considera al cuento como el más antiguo de los géneros literarios</a:t>
            </a:r>
          </a:p>
        </p:txBody>
      </p:sp>
      <p:sp>
        <p:nvSpPr>
          <p:cNvPr id="512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Mariano Baquero Goyanes / directora Ana Luisa Baquero Goyanes | Biblioteca  Virtual Miguel de Cervantes">
            <a:extLst>
              <a:ext uri="{FF2B5EF4-FFF2-40B4-BE49-F238E27FC236}">
                <a16:creationId xmlns:a16="http://schemas.microsoft.com/office/drawing/2014/main" id="{5CAD5C5B-92AC-4476-A124-CF61D801C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1544" y="423654"/>
            <a:ext cx="4087368" cy="577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913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239</Words>
  <Application>Microsoft Office PowerPoint</Application>
  <PresentationFormat>Panorámica</PresentationFormat>
  <Paragraphs>21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de Office</vt:lpstr>
      <vt:lpstr>LITERATURA INFANTIL</vt:lpstr>
      <vt:lpstr>La Literatura infantil esta dirigida a cierta población, hace referencia a una infinidad de relatos, libros, historias y cuentos; es una herramienta adecuada dentro del desarrollo de enseñanza aprendizaje. </vt:lpstr>
      <vt:lpstr>Dentro de las características de la Literatura Infantil como MEDIO SOCIAL es que:</vt:lpstr>
      <vt:lpstr>En cambio como MEDIO ESTÉTICO la Literatura Infantil:</vt:lpstr>
      <vt:lpstr>Los aspectos principales que se deben considerar en la Literatura infantil son:        </vt:lpstr>
      <vt:lpstr>Las canciones y poesías pertenecen al género lírico</vt:lpstr>
      <vt:lpstr>Los trabalenguas y las retahílas pertenecen a la poesia.  En cambio los cuentos literarios corresponden al género narrativo</vt:lpstr>
      <vt:lpstr>Dentro del género literario didáctico están las adivinanzas y refranes</vt:lpstr>
      <vt:lpstr>Según Baquero Goyanes considera al cuento como el más antiguo de los géneros literarios</vt:lpstr>
      <vt:lpstr>RECUERDA  Los intereses propios de la edad  permite tener en cuenta las fases de la evolución del psiquismo del niño en lo referido a la comprensión de la inteligencia y a la madurez afectiva.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INFANTIL</dc:title>
  <dc:creator>Mirian Peñafiel</dc:creator>
  <cp:lastModifiedBy>Miriam Paulina Peñafiel Rodriguez</cp:lastModifiedBy>
  <cp:revision>10</cp:revision>
  <dcterms:created xsi:type="dcterms:W3CDTF">2021-07-30T22:00:09Z</dcterms:created>
  <dcterms:modified xsi:type="dcterms:W3CDTF">2023-06-13T00:33:30Z</dcterms:modified>
</cp:coreProperties>
</file>