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1" r:id="rId6"/>
    <p:sldId id="258" r:id="rId7"/>
    <p:sldId id="259" r:id="rId8"/>
    <p:sldId id="260" r:id="rId9"/>
    <p:sldId id="262" r:id="rId10"/>
    <p:sldId id="265" r:id="rId11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2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688625-40F0-4578-A734-CDDACF7DF1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A2DE973-0CBC-4A99-897F-7D0BF4D71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5CED3D-5F68-4695-AB76-DCC0E1484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EC9-CD08-4D80-BF4D-FEEEC493A2C0}" type="datetimeFigureOut">
              <a:rPr lang="es-EC" smtClean="0"/>
              <a:t>12/6/23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F2012F-95D4-4066-8EB0-FB9D323D4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77AD60-2018-456E-9F69-CC41E701A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712CA-87B5-4D99-BB78-C6B28A42CF0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02688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091840-92B4-444F-80AF-E7F97608A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C88B0F6-BA25-4954-B314-E46895FC5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0E50B7-DFA8-4B9D-8A15-4DA8C9E00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EC9-CD08-4D80-BF4D-FEEEC493A2C0}" type="datetimeFigureOut">
              <a:rPr lang="es-EC" smtClean="0"/>
              <a:t>12/6/23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B4386B-668F-4DD5-94EC-65FF45D9C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8E55CB-B0AA-45F9-A587-F794131E2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712CA-87B5-4D99-BB78-C6B28A42CF0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0629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1D9CC34-0201-44E9-A154-CE9F94D9EC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79C461B-2847-4B3D-9F5C-084A5AC8F6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77609D-9B76-43FD-BA48-B9B31AF10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EC9-CD08-4D80-BF4D-FEEEC493A2C0}" type="datetimeFigureOut">
              <a:rPr lang="es-EC" smtClean="0"/>
              <a:t>12/6/23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5B8FC9-CC7E-4CD6-A171-22693B199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DD2BF3-539B-4E57-8944-E50A49ED0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712CA-87B5-4D99-BB78-C6B28A42CF0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58830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06EE70-96A1-4232-AD1F-0D2286203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8C031D-E838-4B22-AEFF-864D2CAA7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B8696B-2674-4A9F-8A78-80AB146E0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EC9-CD08-4D80-BF4D-FEEEC493A2C0}" type="datetimeFigureOut">
              <a:rPr lang="es-EC" smtClean="0"/>
              <a:t>12/6/23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CEFF1A-D4B9-471C-9E49-659992CF3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EBD9B9-400A-436C-A538-D1659B297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712CA-87B5-4D99-BB78-C6B28A42CF0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88640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B23F3C-348D-49E0-8BC5-9DAF5A64C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6303149-63D1-40A4-B64A-11CE7AEEF7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F5851A-C09C-4701-BA72-37381E21C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EC9-CD08-4D80-BF4D-FEEEC493A2C0}" type="datetimeFigureOut">
              <a:rPr lang="es-EC" smtClean="0"/>
              <a:t>12/6/23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6C5115-24D6-450C-B52C-53E422C9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B6261D-EF95-43FA-BE83-8B6CA4A50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712CA-87B5-4D99-BB78-C6B28A42CF0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16677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1980FE-5BD3-4AC8-9352-33A50CDE5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208673-2109-485B-AA71-A4DF04A024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D652E78-84F3-48D0-8810-A728B630DE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BADEB07-4E99-4112-91F4-C904E67C7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EC9-CD08-4D80-BF4D-FEEEC493A2C0}" type="datetimeFigureOut">
              <a:rPr lang="es-EC" smtClean="0"/>
              <a:t>12/6/23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84A4C3C-C421-4B87-95A0-CF8F6285A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CD84A80-EAF5-4975-A9A0-F56249A78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712CA-87B5-4D99-BB78-C6B28A42CF0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5131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D86221-1E29-4561-AD38-D1497AE3A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7802481-0023-48C8-A43D-8178A90B9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501D6D6-E854-406F-9BC0-18A5783F13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65C5CD0-2B35-497E-B452-9612FACEFA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DBAD678-6F26-458C-AB68-DA69A4963E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BC16287-85ED-4F18-948C-EC37A7A4C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EC9-CD08-4D80-BF4D-FEEEC493A2C0}" type="datetimeFigureOut">
              <a:rPr lang="es-EC" smtClean="0"/>
              <a:t>12/6/23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C663EA3-14DB-4F8C-8A9E-6D4B6EE87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443BA35-AFD9-407D-ABDA-FBF4CB317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712CA-87B5-4D99-BB78-C6B28A42CF0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204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AC9F43-22FF-4C0A-B8AE-1A0F30FF2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9F72E86-D0CD-41D1-807C-71D60F1B5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EC9-CD08-4D80-BF4D-FEEEC493A2C0}" type="datetimeFigureOut">
              <a:rPr lang="es-EC" smtClean="0"/>
              <a:t>12/6/23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C5F8D36-E459-4A5C-84C0-5DFE762DC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86CB566-B876-44E3-A5BB-3EDF8E3B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712CA-87B5-4D99-BB78-C6B28A42CF0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0064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86FD73C-AE33-4E84-B592-835AEEF0E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EC9-CD08-4D80-BF4D-FEEEC493A2C0}" type="datetimeFigureOut">
              <a:rPr lang="es-EC" smtClean="0"/>
              <a:t>12/6/23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8F13495-37C1-47CB-8C97-B506C7A51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4519C6B-2C4F-473C-AE94-F8096FFD5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712CA-87B5-4D99-BB78-C6B28A42CF0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81547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702D03-4FE9-4686-8E64-2CEC3A344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1BE64A-2487-44B8-98BB-C33ACCABC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2E80288-7C1F-492E-95A8-BE1D3E8455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23AF5BE-8838-4284-942B-3AC2C3661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EC9-CD08-4D80-BF4D-FEEEC493A2C0}" type="datetimeFigureOut">
              <a:rPr lang="es-EC" smtClean="0"/>
              <a:t>12/6/23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31E6502-8845-466B-925E-C667C75CB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1B2AA7B-08C3-45F4-B416-6C1868721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712CA-87B5-4D99-BB78-C6B28A42CF0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84471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C94293-266D-4C8F-BB27-DFD0C0F54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D2CC178-AA50-4C9A-9304-2491BCBE0B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A28EDAF-508C-4B78-9217-C2038F52ED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2140EA-0BE5-4172-968F-F30081F01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EC9-CD08-4D80-BF4D-FEEEC493A2C0}" type="datetimeFigureOut">
              <a:rPr lang="es-EC" smtClean="0"/>
              <a:t>12/6/23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532D8A9-EDF5-4C6B-B312-CC0EA3CDB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6FBFA08-BFBB-42BE-9C00-A74694FC4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712CA-87B5-4D99-BB78-C6B28A42CF0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97216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60E46AF-48D7-47FE-9A8F-340403823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AB07341-CBAE-4C20-B5F8-44F596DE5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E7D061-40EB-43C8-B918-0F8A1C2B4B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99EC9-CD08-4D80-BF4D-FEEEC493A2C0}" type="datetimeFigureOut">
              <a:rPr lang="es-EC" smtClean="0"/>
              <a:t>12/6/23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9E0983-421D-4A73-96CD-C680DF2FBB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AC15B2-BC30-49CA-B9CE-DA01F2425A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712CA-87B5-4D99-BB78-C6B28A42CF0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54973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6A4A7A9-8210-412D-863F-E16F5EDB26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es-EC" sz="3600" dirty="0">
                <a:solidFill>
                  <a:srgbClr val="080808"/>
                </a:solidFill>
              </a:rPr>
              <a:t>LITERATURA INFANTIL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866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4F69AC-9797-4582-8E7C-7C7D9D958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4694" y="1010093"/>
            <a:ext cx="8464166" cy="1803340"/>
          </a:xfrm>
        </p:spPr>
        <p:txBody>
          <a:bodyPr>
            <a:normAutofit fontScale="90000"/>
          </a:bodyPr>
          <a:lstStyle/>
          <a:p>
            <a:pPr algn="just"/>
            <a:r>
              <a:rPr lang="es-MX" b="1" i="1" u="none" strike="noStrike" baseline="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RECUERDA</a:t>
            </a:r>
            <a:br>
              <a:rPr lang="es-MX" b="1" i="1" u="none" strike="noStrike" baseline="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</a:br>
            <a:r>
              <a:rPr lang="es-MX" b="1" i="1" u="none" strike="noStrike" baseline="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/>
            </a:r>
            <a:br>
              <a:rPr lang="es-MX" b="1" i="1" u="none" strike="noStrike" baseline="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</a:br>
            <a:r>
              <a:rPr lang="es-MX" sz="1800" b="1" i="0" u="none" strike="noStrike" baseline="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Los intereses propios de la edad  permite tener en cuenta las fases de la evolución del psiquismo del niño en lo referido a la comprensión de la inteligencia y a la madurez afectiva.</a:t>
            </a:r>
            <a:r>
              <a:rPr lang="es-EC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es-EC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2558492-969D-499C-A4FE-3C206ECC8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45084"/>
            <a:ext cx="10515600" cy="2375232"/>
          </a:xfrm>
        </p:spPr>
        <p:txBody>
          <a:bodyPr>
            <a:normAutofit fontScale="92500" lnSpcReduction="20000"/>
          </a:bodyPr>
          <a:lstStyle/>
          <a:p>
            <a:pPr marR="0" algn="just"/>
            <a:r>
              <a:rPr lang="es-MX" sz="1800" b="1" u="none" strike="noStrike" baseline="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No basta con tener un buen acervo literario si este no es de fácil acceso; por ello, una condición imprescindible para disfrutar y familiarizarse con la lectura es que los libros estén disponibles y al alcance de todas la manos, incluso de las más diminutas.</a:t>
            </a:r>
          </a:p>
          <a:p>
            <a:pPr marL="0" marR="0" indent="0" algn="just">
              <a:buNone/>
            </a:pPr>
            <a:r>
              <a:rPr lang="es-MX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/>
            <a:r>
              <a:rPr lang="es-MX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s-MX" sz="1800" b="1" i="0" u="none" strike="noStrike" baseline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Debemos dar a leer a los niños de Educación </a:t>
            </a:r>
            <a:r>
              <a:rPr lang="es-MX" sz="1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I</a:t>
            </a:r>
            <a:r>
              <a:rPr lang="es-MX" sz="1800" b="1" i="0" u="none" strike="noStrike" baseline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nicial: Cuentos, coplas, retahílas y todo el patrimonio cultural que circula en la región.</a:t>
            </a:r>
          </a:p>
          <a:p>
            <a:pPr marL="0" indent="0" algn="just">
              <a:buNone/>
            </a:pPr>
            <a:endParaRPr lang="es-MX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s-MX" sz="1800" b="1" i="0" u="none" strike="noStrike" baseline="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Es fundamental que los acervos estén dispuestos de una forma acogedora según las posibilidades y contextos de cada lugar </a:t>
            </a:r>
            <a:r>
              <a:rPr lang="es-MX" sz="1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esto ayuda p</a:t>
            </a:r>
            <a:r>
              <a:rPr lang="es-MX" sz="1800" b="1" i="0" u="none" strike="noStrike" baseline="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ara leer y explorar las colecciones.</a:t>
            </a:r>
          </a:p>
          <a:p>
            <a:endParaRPr lang="es-MX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s-MX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s-EC" dirty="0"/>
          </a:p>
        </p:txBody>
      </p:sp>
      <p:pic>
        <p:nvPicPr>
          <p:cNvPr id="6146" name="Picture 2" descr="Niño pensando mientras escribe algo en un papel | Vector Premium">
            <a:extLst>
              <a:ext uri="{FF2B5EF4-FFF2-40B4-BE49-F238E27FC236}">
                <a16:creationId xmlns:a16="http://schemas.microsoft.com/office/drawing/2014/main" id="{5B09E349-2CE8-4A26-9097-E356A50123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699" y="889383"/>
            <a:ext cx="1996995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588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A04DE34-FA58-43A0-AA27-B7908FDC3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454" y="1360481"/>
            <a:ext cx="460534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  <a:effectLst/>
              </a:rPr>
              <a:t>La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Literatura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infantil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esta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dirigida</a:t>
            </a:r>
            <a:r>
              <a:rPr lang="en-US" sz="2000" dirty="0">
                <a:solidFill>
                  <a:schemeClr val="bg1"/>
                </a:solidFill>
                <a:effectLst/>
              </a:rPr>
              <a:t> a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cierta</a:t>
            </a:r>
            <a:r>
              <a:rPr lang="en-US" sz="2000" dirty="0">
                <a:solidFill>
                  <a:schemeClr val="bg1"/>
                </a:solidFill>
                <a:effectLst/>
              </a:rPr>
              <a:t> población,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hace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referencia</a:t>
            </a:r>
            <a:r>
              <a:rPr lang="en-US" sz="2000" dirty="0">
                <a:solidFill>
                  <a:schemeClr val="bg1"/>
                </a:solidFill>
                <a:effectLst/>
              </a:rPr>
              <a:t> a una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infinidad</a:t>
            </a:r>
            <a:r>
              <a:rPr lang="en-US" sz="2000" dirty="0">
                <a:solidFill>
                  <a:schemeClr val="bg1"/>
                </a:solidFill>
                <a:effectLst/>
              </a:rPr>
              <a:t> de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relatos</a:t>
            </a:r>
            <a:r>
              <a:rPr lang="en-US" sz="2000" dirty="0">
                <a:solidFill>
                  <a:schemeClr val="bg1"/>
                </a:solidFill>
                <a:effectLst/>
              </a:rPr>
              <a:t>,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libros</a:t>
            </a:r>
            <a:r>
              <a:rPr lang="en-US" sz="2000" dirty="0">
                <a:solidFill>
                  <a:schemeClr val="bg1"/>
                </a:solidFill>
                <a:effectLst/>
              </a:rPr>
              <a:t>,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historias</a:t>
            </a:r>
            <a:r>
              <a:rPr lang="en-US" sz="2000" dirty="0">
                <a:solidFill>
                  <a:schemeClr val="bg1"/>
                </a:solidFill>
                <a:effectLst/>
              </a:rPr>
              <a:t> y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cuentos</a:t>
            </a:r>
            <a:r>
              <a:rPr lang="en-US" sz="2000" dirty="0">
                <a:solidFill>
                  <a:schemeClr val="bg1"/>
                </a:solidFill>
                <a:effectLst/>
              </a:rPr>
              <a:t>; es una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herramienta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adecuada</a:t>
            </a:r>
            <a:r>
              <a:rPr lang="en-US" sz="2000" dirty="0">
                <a:solidFill>
                  <a:schemeClr val="bg1"/>
                </a:solidFill>
                <a:effectLst/>
              </a:rPr>
              <a:t> dentro del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desarrollo</a:t>
            </a:r>
            <a:r>
              <a:rPr lang="en-US" sz="2000" dirty="0">
                <a:solidFill>
                  <a:schemeClr val="bg1"/>
                </a:solidFill>
                <a:effectLst/>
              </a:rPr>
              <a:t> de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enseñanza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</a:rPr>
              <a:t>aprendizaje</a:t>
            </a:r>
            <a:r>
              <a:rPr lang="en-US" sz="2000" dirty="0">
                <a:solidFill>
                  <a:schemeClr val="bg1"/>
                </a:solidFill>
                <a:effectLst/>
              </a:rPr>
              <a:t>.</a:t>
            </a:r>
            <a:br>
              <a:rPr lang="en-US" sz="2000" dirty="0">
                <a:solidFill>
                  <a:schemeClr val="bg1"/>
                </a:solidFill>
                <a:effectLst/>
              </a:rPr>
            </a:b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Aspectos generales en torno a la literatura infantil | OtroLunes 26">
            <a:extLst>
              <a:ext uri="{FF2B5EF4-FFF2-40B4-BE49-F238E27FC236}">
                <a16:creationId xmlns:a16="http://schemas.microsoft.com/office/drawing/2014/main" id="{CF86F7B4-FB13-496C-AD0F-BFE28FCA4B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4664"/>
          <a:stretch/>
        </p:blipFill>
        <p:spPr bwMode="auto">
          <a:xfrm>
            <a:off x="5800734" y="1057275"/>
            <a:ext cx="5917401" cy="474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D84C2E9E-0B5D-4B5F-9A1F-70EBDCE390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977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014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20FBF3-73FB-4373-968B-885842D88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97052"/>
          </a:xfrm>
        </p:spPr>
        <p:txBody>
          <a:bodyPr>
            <a:normAutofit/>
          </a:bodyPr>
          <a:lstStyle/>
          <a:p>
            <a:r>
              <a:rPr lang="es-EC" dirty="0"/>
              <a:t>Dentro de las características de la Literatura Infantil como </a:t>
            </a:r>
            <a:r>
              <a:rPr lang="es-EC" sz="3600" b="1" i="1" dirty="0">
                <a:solidFill>
                  <a:schemeClr val="accent2">
                    <a:lumMod val="75000"/>
                  </a:schemeClr>
                </a:solidFill>
              </a:rPr>
              <a:t>MEDIO SOCIAL </a:t>
            </a:r>
            <a:r>
              <a:rPr lang="es-EC" dirty="0"/>
              <a:t>es que: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3C8226B7-C55D-4800-91E5-1BD7A2D2A7BA}"/>
              </a:ext>
            </a:extLst>
          </p:cNvPr>
          <p:cNvSpPr/>
          <p:nvPr/>
        </p:nvSpPr>
        <p:spPr>
          <a:xfrm>
            <a:off x="2179674" y="3232299"/>
            <a:ext cx="7070652" cy="219030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4000" dirty="0"/>
              <a:t>Permite crear y recrear el conocimiento </a:t>
            </a:r>
          </a:p>
        </p:txBody>
      </p:sp>
    </p:spTree>
    <p:extLst>
      <p:ext uri="{BB962C8B-B14F-4D97-AF65-F5344CB8AC3E}">
        <p14:creationId xmlns:p14="http://schemas.microsoft.com/office/powerpoint/2010/main" val="3372666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D59A95AC-C860-407A-A750-F41679F19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381" y="822325"/>
            <a:ext cx="10515600" cy="1325563"/>
          </a:xfrm>
        </p:spPr>
        <p:txBody>
          <a:bodyPr>
            <a:normAutofit/>
          </a:bodyPr>
          <a:lstStyle/>
          <a:p>
            <a:r>
              <a:rPr lang="es-EC" dirty="0"/>
              <a:t>En cambio como </a:t>
            </a:r>
            <a:r>
              <a:rPr lang="es-EC" sz="3600" b="1" i="1" dirty="0">
                <a:solidFill>
                  <a:schemeClr val="accent4">
                    <a:lumMod val="75000"/>
                  </a:schemeClr>
                </a:solidFill>
              </a:rPr>
              <a:t>MEDIO ESTÉTICO </a:t>
            </a:r>
            <a:r>
              <a:rPr lang="es-EC" dirty="0"/>
              <a:t>la Literatura Infantil: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E5C9F967-C92A-46AA-81D5-1B2CB187DB41}"/>
              </a:ext>
            </a:extLst>
          </p:cNvPr>
          <p:cNvSpPr/>
          <p:nvPr/>
        </p:nvSpPr>
        <p:spPr>
          <a:xfrm>
            <a:off x="2052084" y="2849526"/>
            <a:ext cx="7836195" cy="21371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2800" b="1" dirty="0"/>
              <a:t>Analiza y potencia la creatividad con recursos de originalidad </a:t>
            </a:r>
          </a:p>
        </p:txBody>
      </p:sp>
    </p:spTree>
    <p:extLst>
      <p:ext uri="{BB962C8B-B14F-4D97-AF65-F5344CB8AC3E}">
        <p14:creationId xmlns:p14="http://schemas.microsoft.com/office/powerpoint/2010/main" val="3178203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2E7927-FFC9-4903-8ABE-3C1C563C6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61517"/>
          </a:xfrm>
        </p:spPr>
        <p:txBody>
          <a:bodyPr>
            <a:normAutofit/>
          </a:bodyPr>
          <a:lstStyle/>
          <a:p>
            <a:r>
              <a:rPr lang="es-EC" dirty="0"/>
              <a:t>Los aspectos principales que se deben considerar en la Literatura infantil son:</a:t>
            </a:r>
            <a:br>
              <a:rPr lang="es-EC" dirty="0"/>
            </a:br>
            <a:r>
              <a:rPr lang="es-EC" dirty="0"/>
              <a:t/>
            </a:r>
            <a:br>
              <a:rPr lang="es-EC" dirty="0"/>
            </a:br>
            <a:r>
              <a:rPr lang="es-EC" dirty="0"/>
              <a:t> </a:t>
            </a:r>
            <a:br>
              <a:rPr lang="es-EC" dirty="0"/>
            </a:br>
            <a:r>
              <a:rPr lang="es-EC" dirty="0"/>
              <a:t> </a:t>
            </a:r>
            <a:br>
              <a:rPr lang="es-EC" dirty="0"/>
            </a:br>
            <a:r>
              <a:rPr lang="es-EC" dirty="0"/>
              <a:t> </a:t>
            </a:r>
            <a:br>
              <a:rPr lang="es-EC" dirty="0"/>
            </a:br>
            <a:endParaRPr lang="es-EC" dirty="0"/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580DC09E-6840-4DC9-9E7E-B157BAC3100C}"/>
              </a:ext>
            </a:extLst>
          </p:cNvPr>
          <p:cNvSpPr/>
          <p:nvPr/>
        </p:nvSpPr>
        <p:spPr>
          <a:xfrm>
            <a:off x="3905693" y="3938885"/>
            <a:ext cx="3402419" cy="48909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dirty="0"/>
              <a:t>ESTÉTICA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FDB6B1F6-4210-4D33-99E2-7BD5CE32BB8B}"/>
              </a:ext>
            </a:extLst>
          </p:cNvPr>
          <p:cNvSpPr/>
          <p:nvPr/>
        </p:nvSpPr>
        <p:spPr>
          <a:xfrm>
            <a:off x="1027813" y="2977594"/>
            <a:ext cx="3051545" cy="48909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dirty="0"/>
              <a:t>SENCILLEZ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6AD32D80-C431-425D-9CEF-7C12702CB5B7}"/>
              </a:ext>
            </a:extLst>
          </p:cNvPr>
          <p:cNvSpPr/>
          <p:nvPr/>
        </p:nvSpPr>
        <p:spPr>
          <a:xfrm>
            <a:off x="7722781" y="5093798"/>
            <a:ext cx="3402419" cy="48909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dirty="0"/>
              <a:t>BREVEDAD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3F5F0569-B14B-4758-B5F4-C1CEAE842E47}"/>
              </a:ext>
            </a:extLst>
          </p:cNvPr>
          <p:cNvCxnSpPr>
            <a:cxnSpLocks/>
          </p:cNvCxnSpPr>
          <p:nvPr/>
        </p:nvCxnSpPr>
        <p:spPr>
          <a:xfrm flipH="1">
            <a:off x="5996763" y="2093799"/>
            <a:ext cx="588335" cy="1737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8C0CCC24-5FA0-4ED9-89C1-73D1AF38181E}"/>
              </a:ext>
            </a:extLst>
          </p:cNvPr>
          <p:cNvCxnSpPr>
            <a:cxnSpLocks/>
          </p:cNvCxnSpPr>
          <p:nvPr/>
        </p:nvCxnSpPr>
        <p:spPr>
          <a:xfrm flipH="1">
            <a:off x="3530009" y="2093799"/>
            <a:ext cx="3055089" cy="8253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8F59AD61-A42E-4CF3-9CA6-D6D96FDD12D2}"/>
              </a:ext>
            </a:extLst>
          </p:cNvPr>
          <p:cNvCxnSpPr>
            <a:cxnSpLocks/>
          </p:cNvCxnSpPr>
          <p:nvPr/>
        </p:nvCxnSpPr>
        <p:spPr>
          <a:xfrm>
            <a:off x="6585098" y="2093799"/>
            <a:ext cx="2622697" cy="30122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0764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0A597D97-203B-498B-95D3-E90DC96103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Canciones infantiles letra - AYUDA DOCENTE">
            <a:extLst>
              <a:ext uri="{FF2B5EF4-FFF2-40B4-BE49-F238E27FC236}">
                <a16:creationId xmlns:a16="http://schemas.microsoft.com/office/drawing/2014/main" id="{037498CC-DAB1-4987-B601-079E1276E5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51" r="-1" b="22572"/>
          <a:stretch/>
        </p:blipFill>
        <p:spPr bwMode="auto">
          <a:xfrm>
            <a:off x="5474825" y="10"/>
            <a:ext cx="6717176" cy="3383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anciones infantiles – Imagenes Educativas">
            <a:extLst>
              <a:ext uri="{FF2B5EF4-FFF2-40B4-BE49-F238E27FC236}">
                <a16:creationId xmlns:a16="http://schemas.microsoft.com/office/drawing/2014/main" id="{2A5ACE1B-F7DA-4A9C-A49F-0D63F927E1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4923"/>
          <a:stretch/>
        </p:blipFill>
        <p:spPr bwMode="auto">
          <a:xfrm>
            <a:off x="4650916" y="3474720"/>
            <a:ext cx="7555832" cy="3383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75" name="Freeform: Shape 74">
            <a:extLst>
              <a:ext uri="{FF2B5EF4-FFF2-40B4-BE49-F238E27FC236}">
                <a16:creationId xmlns:a16="http://schemas.microsoft.com/office/drawing/2014/main" id="{6A6EF10E-DF41-4BD3-8EB4-6F646531DC2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244272" cy="6858000"/>
          </a:xfrm>
          <a:custGeom>
            <a:avLst/>
            <a:gdLst>
              <a:gd name="connsiteX0" fmla="*/ 0 w 6244272"/>
              <a:gd name="connsiteY0" fmla="*/ 0 h 6858000"/>
              <a:gd name="connsiteX1" fmla="*/ 732568 w 6244272"/>
              <a:gd name="connsiteY1" fmla="*/ 0 h 6858000"/>
              <a:gd name="connsiteX2" fmla="*/ 947849 w 6244272"/>
              <a:gd name="connsiteY2" fmla="*/ 0 h 6858000"/>
              <a:gd name="connsiteX3" fmla="*/ 1823619 w 6244272"/>
              <a:gd name="connsiteY3" fmla="*/ 0 h 6858000"/>
              <a:gd name="connsiteX4" fmla="*/ 5235673 w 6244272"/>
              <a:gd name="connsiteY4" fmla="*/ 0 h 6858000"/>
              <a:gd name="connsiteX5" fmla="*/ 4933297 w 6244272"/>
              <a:gd name="connsiteY5" fmla="*/ 110269 h 6858000"/>
              <a:gd name="connsiteX6" fmla="*/ 4976910 w 6244272"/>
              <a:gd name="connsiteY6" fmla="*/ 135168 h 6858000"/>
              <a:gd name="connsiteX7" fmla="*/ 5238580 w 6244272"/>
              <a:gd name="connsiteY7" fmla="*/ 71141 h 6858000"/>
              <a:gd name="connsiteX8" fmla="*/ 5290914 w 6244272"/>
              <a:gd name="connsiteY8" fmla="*/ 88927 h 6858000"/>
              <a:gd name="connsiteX9" fmla="*/ 5264747 w 6244272"/>
              <a:gd name="connsiteY9" fmla="*/ 163625 h 6858000"/>
              <a:gd name="connsiteX10" fmla="*/ 5151357 w 6244272"/>
              <a:gd name="connsiteY10" fmla="*/ 192082 h 6858000"/>
              <a:gd name="connsiteX11" fmla="*/ 4974002 w 6244272"/>
              <a:gd name="connsiteY11" fmla="*/ 373491 h 6858000"/>
              <a:gd name="connsiteX12" fmla="*/ 5241488 w 6244272"/>
              <a:gd name="connsiteY12" fmla="*/ 352148 h 6858000"/>
              <a:gd name="connsiteX13" fmla="*/ 5288007 w 6244272"/>
              <a:gd name="connsiteY13" fmla="*/ 394834 h 6858000"/>
              <a:gd name="connsiteX14" fmla="*/ 5305452 w 6244272"/>
              <a:gd name="connsiteY14" fmla="*/ 451747 h 6858000"/>
              <a:gd name="connsiteX15" fmla="*/ 5383953 w 6244272"/>
              <a:gd name="connsiteY15" fmla="*/ 359262 h 6858000"/>
              <a:gd name="connsiteX16" fmla="*/ 5450825 w 6244272"/>
              <a:gd name="connsiteY16" fmla="*/ 334364 h 6858000"/>
              <a:gd name="connsiteX17" fmla="*/ 5471177 w 6244272"/>
              <a:gd name="connsiteY17" fmla="*/ 416176 h 6858000"/>
              <a:gd name="connsiteX18" fmla="*/ 5410121 w 6244272"/>
              <a:gd name="connsiteY18" fmla="*/ 505101 h 6858000"/>
              <a:gd name="connsiteX19" fmla="*/ 5247303 w 6244272"/>
              <a:gd name="connsiteY19" fmla="*/ 558458 h 6858000"/>
              <a:gd name="connsiteX20" fmla="*/ 5421750 w 6244272"/>
              <a:gd name="connsiteY20" fmla="*/ 558458 h 6858000"/>
              <a:gd name="connsiteX21" fmla="*/ 5622364 w 6244272"/>
              <a:gd name="connsiteY21" fmla="*/ 522887 h 6858000"/>
              <a:gd name="connsiteX22" fmla="*/ 5834608 w 6244272"/>
              <a:gd name="connsiteY22" fmla="*/ 533558 h 6858000"/>
              <a:gd name="connsiteX23" fmla="*/ 6035223 w 6244272"/>
              <a:gd name="connsiteY23" fmla="*/ 462417 h 6858000"/>
              <a:gd name="connsiteX24" fmla="*/ 6238745 w 6244272"/>
              <a:gd name="connsiteY24" fmla="*/ 465975 h 6858000"/>
              <a:gd name="connsiteX25" fmla="*/ 5337434 w 6244272"/>
              <a:gd name="connsiteY25" fmla="*/ 910606 h 6858000"/>
              <a:gd name="connsiteX26" fmla="*/ 5381046 w 6244272"/>
              <a:gd name="connsiteY26" fmla="*/ 921277 h 6858000"/>
              <a:gd name="connsiteX27" fmla="*/ 5439195 w 6244272"/>
              <a:gd name="connsiteY27" fmla="*/ 949734 h 6858000"/>
              <a:gd name="connsiteX28" fmla="*/ 5395583 w 6244272"/>
              <a:gd name="connsiteY28" fmla="*/ 1006647 h 6858000"/>
              <a:gd name="connsiteX29" fmla="*/ 5160079 w 6244272"/>
              <a:gd name="connsiteY29" fmla="*/ 1113358 h 6858000"/>
              <a:gd name="connsiteX30" fmla="*/ 5101930 w 6244272"/>
              <a:gd name="connsiteY30" fmla="*/ 1220069 h 6858000"/>
              <a:gd name="connsiteX31" fmla="*/ 5174617 w 6244272"/>
              <a:gd name="connsiteY31" fmla="*/ 1209399 h 6858000"/>
              <a:gd name="connsiteX32" fmla="*/ 5238580 w 6244272"/>
              <a:gd name="connsiteY32" fmla="*/ 1230741 h 6858000"/>
              <a:gd name="connsiteX33" fmla="*/ 5212414 w 6244272"/>
              <a:gd name="connsiteY33" fmla="*/ 1365909 h 6858000"/>
              <a:gd name="connsiteX34" fmla="*/ 4878056 w 6244272"/>
              <a:gd name="connsiteY34" fmla="*/ 1540204 h 6858000"/>
              <a:gd name="connsiteX35" fmla="*/ 4848982 w 6244272"/>
              <a:gd name="connsiteY35" fmla="*/ 1597117 h 6858000"/>
              <a:gd name="connsiteX36" fmla="*/ 4889686 w 6244272"/>
              <a:gd name="connsiteY36" fmla="*/ 1636245 h 6858000"/>
              <a:gd name="connsiteX37" fmla="*/ 4997261 w 6244272"/>
              <a:gd name="connsiteY37" fmla="*/ 1657587 h 6858000"/>
              <a:gd name="connsiteX38" fmla="*/ 4846074 w 6244272"/>
              <a:gd name="connsiteY38" fmla="*/ 1849668 h 6858000"/>
              <a:gd name="connsiteX39" fmla="*/ 4790832 w 6244272"/>
              <a:gd name="connsiteY39" fmla="*/ 1903025 h 6858000"/>
              <a:gd name="connsiteX40" fmla="*/ 4694886 w 6244272"/>
              <a:gd name="connsiteY40" fmla="*/ 1984836 h 6858000"/>
              <a:gd name="connsiteX41" fmla="*/ 4694886 w 6244272"/>
              <a:gd name="connsiteY41" fmla="*/ 2013292 h 6858000"/>
              <a:gd name="connsiteX42" fmla="*/ 4822814 w 6244272"/>
              <a:gd name="connsiteY42" fmla="*/ 2102219 h 6858000"/>
              <a:gd name="connsiteX43" fmla="*/ 5055411 w 6244272"/>
              <a:gd name="connsiteY43" fmla="*/ 2077320 h 6858000"/>
              <a:gd name="connsiteX44" fmla="*/ 4712331 w 6244272"/>
              <a:gd name="connsiteY44" fmla="*/ 2208931 h 6858000"/>
              <a:gd name="connsiteX45" fmla="*/ 5822979 w 6244272"/>
              <a:gd name="connsiteY45" fmla="*/ 1892353 h 6858000"/>
              <a:gd name="connsiteX46" fmla="*/ 5753200 w 6244272"/>
              <a:gd name="connsiteY46" fmla="*/ 1974165 h 6858000"/>
              <a:gd name="connsiteX47" fmla="*/ 5363601 w 6244272"/>
              <a:gd name="connsiteY47" fmla="*/ 2191146 h 6858000"/>
              <a:gd name="connsiteX48" fmla="*/ 5253118 w 6244272"/>
              <a:gd name="connsiteY48" fmla="*/ 2326314 h 6858000"/>
              <a:gd name="connsiteX49" fmla="*/ 5136819 w 6244272"/>
              <a:gd name="connsiteY49" fmla="*/ 2401012 h 6858000"/>
              <a:gd name="connsiteX50" fmla="*/ 4974002 w 6244272"/>
              <a:gd name="connsiteY50" fmla="*/ 2401012 h 6858000"/>
              <a:gd name="connsiteX51" fmla="*/ 4857704 w 6244272"/>
              <a:gd name="connsiteY51" fmla="*/ 2518395 h 6858000"/>
              <a:gd name="connsiteX52" fmla="*/ 4976910 w 6244272"/>
              <a:gd name="connsiteY52" fmla="*/ 2543294 h 6858000"/>
              <a:gd name="connsiteX53" fmla="*/ 5116467 w 6244272"/>
              <a:gd name="connsiteY53" fmla="*/ 2525509 h 6858000"/>
              <a:gd name="connsiteX54" fmla="*/ 5273470 w 6244272"/>
              <a:gd name="connsiteY54" fmla="*/ 2564636 h 6858000"/>
              <a:gd name="connsiteX55" fmla="*/ 5418843 w 6244272"/>
              <a:gd name="connsiteY55" fmla="*/ 2532623 h 6858000"/>
              <a:gd name="connsiteX56" fmla="*/ 5593290 w 6244272"/>
              <a:gd name="connsiteY56" fmla="*/ 2553965 h 6858000"/>
              <a:gd name="connsiteX57" fmla="*/ 5648532 w 6244272"/>
              <a:gd name="connsiteY57" fmla="*/ 2692689 h 6858000"/>
              <a:gd name="connsiteX58" fmla="*/ 5665976 w 6244272"/>
              <a:gd name="connsiteY58" fmla="*/ 2703362 h 6858000"/>
              <a:gd name="connsiteX59" fmla="*/ 5988704 w 6244272"/>
              <a:gd name="connsiteY59" fmla="*/ 2923898 h 6858000"/>
              <a:gd name="connsiteX60" fmla="*/ 6078835 w 6244272"/>
              <a:gd name="connsiteY60" fmla="*/ 2941684 h 6858000"/>
              <a:gd name="connsiteX61" fmla="*/ 5546771 w 6244272"/>
              <a:gd name="connsiteY61" fmla="*/ 3329402 h 6858000"/>
              <a:gd name="connsiteX62" fmla="*/ 5904388 w 6244272"/>
              <a:gd name="connsiteY62" fmla="*/ 3229805 h 6858000"/>
              <a:gd name="connsiteX63" fmla="*/ 5953814 w 6244272"/>
              <a:gd name="connsiteY63" fmla="*/ 3393429 h 6858000"/>
              <a:gd name="connsiteX64" fmla="*/ 5785182 w 6244272"/>
              <a:gd name="connsiteY64" fmla="*/ 3539269 h 6858000"/>
              <a:gd name="connsiteX65" fmla="*/ 5724125 w 6244272"/>
              <a:gd name="connsiteY65" fmla="*/ 3827390 h 6858000"/>
              <a:gd name="connsiteX66" fmla="*/ 5753200 w 6244272"/>
              <a:gd name="connsiteY66" fmla="*/ 4090612 h 6858000"/>
              <a:gd name="connsiteX67" fmla="*/ 5825886 w 6244272"/>
              <a:gd name="connsiteY67" fmla="*/ 4172424 h 6858000"/>
              <a:gd name="connsiteX68" fmla="*/ 5930554 w 6244272"/>
              <a:gd name="connsiteY68" fmla="*/ 4321821 h 6858000"/>
              <a:gd name="connsiteX69" fmla="*/ 5994519 w 6244272"/>
              <a:gd name="connsiteY69" fmla="*/ 4414305 h 6858000"/>
              <a:gd name="connsiteX70" fmla="*/ 6218393 w 6244272"/>
              <a:gd name="connsiteY70" fmla="*/ 4378734 h 6858000"/>
              <a:gd name="connsiteX71" fmla="*/ 5918925 w 6244272"/>
              <a:gd name="connsiteY71" fmla="*/ 4613499 h 6858000"/>
              <a:gd name="connsiteX72" fmla="*/ 6160243 w 6244272"/>
              <a:gd name="connsiteY72" fmla="*/ 4585042 h 6858000"/>
              <a:gd name="connsiteX73" fmla="*/ 6238745 w 6244272"/>
              <a:gd name="connsiteY73" fmla="*/ 4602828 h 6858000"/>
              <a:gd name="connsiteX74" fmla="*/ 6195133 w 6244272"/>
              <a:gd name="connsiteY74" fmla="*/ 4677526 h 6858000"/>
              <a:gd name="connsiteX75" fmla="*/ 6017778 w 6244272"/>
              <a:gd name="connsiteY75" fmla="*/ 4805580 h 6858000"/>
              <a:gd name="connsiteX76" fmla="*/ 5651439 w 6244272"/>
              <a:gd name="connsiteY76" fmla="*/ 5154171 h 6858000"/>
              <a:gd name="connsiteX77" fmla="*/ 6006149 w 6244272"/>
              <a:gd name="connsiteY77" fmla="*/ 4994104 h 6858000"/>
              <a:gd name="connsiteX78" fmla="*/ 5633994 w 6244272"/>
              <a:gd name="connsiteY78" fmla="*/ 5353367 h 6858000"/>
              <a:gd name="connsiteX79" fmla="*/ 5552586 w 6244272"/>
              <a:gd name="connsiteY79" fmla="*/ 5474306 h 6858000"/>
              <a:gd name="connsiteX80" fmla="*/ 5383953 w 6244272"/>
              <a:gd name="connsiteY80" fmla="*/ 5769542 h 6858000"/>
              <a:gd name="connsiteX81" fmla="*/ 5392675 w 6244272"/>
              <a:gd name="connsiteY81" fmla="*/ 5801555 h 6858000"/>
              <a:gd name="connsiteX82" fmla="*/ 5584568 w 6244272"/>
              <a:gd name="connsiteY82" fmla="*/ 5755314 h 6858000"/>
              <a:gd name="connsiteX83" fmla="*/ 5334526 w 6244272"/>
              <a:gd name="connsiteY83" fmla="*/ 6004307 h 6858000"/>
              <a:gd name="connsiteX84" fmla="*/ 5075763 w 6244272"/>
              <a:gd name="connsiteY84" fmla="*/ 6196388 h 6858000"/>
              <a:gd name="connsiteX85" fmla="*/ 5258933 w 6244272"/>
              <a:gd name="connsiteY85" fmla="*/ 6167932 h 6858000"/>
              <a:gd name="connsiteX86" fmla="*/ 5511881 w 6244272"/>
              <a:gd name="connsiteY86" fmla="*/ 6057663 h 6858000"/>
              <a:gd name="connsiteX87" fmla="*/ 5599105 w 6244272"/>
              <a:gd name="connsiteY87" fmla="*/ 6100347 h 6858000"/>
              <a:gd name="connsiteX88" fmla="*/ 5360693 w 6244272"/>
              <a:gd name="connsiteY88" fmla="*/ 6281757 h 6858000"/>
              <a:gd name="connsiteX89" fmla="*/ 5224043 w 6244272"/>
              <a:gd name="connsiteY89" fmla="*/ 6367127 h 6858000"/>
              <a:gd name="connsiteX90" fmla="*/ 5168801 w 6244272"/>
              <a:gd name="connsiteY90" fmla="*/ 6431153 h 6858000"/>
              <a:gd name="connsiteX91" fmla="*/ 5011799 w 6244272"/>
              <a:gd name="connsiteY91" fmla="*/ 6658805 h 6858000"/>
              <a:gd name="connsiteX92" fmla="*/ 4651275 w 6244272"/>
              <a:gd name="connsiteY92" fmla="*/ 6858000 h 6858000"/>
              <a:gd name="connsiteX93" fmla="*/ 1823619 w 6244272"/>
              <a:gd name="connsiteY93" fmla="*/ 6858000 h 6858000"/>
              <a:gd name="connsiteX94" fmla="*/ 947849 w 6244272"/>
              <a:gd name="connsiteY94" fmla="*/ 6858000 h 6858000"/>
              <a:gd name="connsiteX95" fmla="*/ 732568 w 6244272"/>
              <a:gd name="connsiteY95" fmla="*/ 6858000 h 6858000"/>
              <a:gd name="connsiteX96" fmla="*/ 0 w 6244272"/>
              <a:gd name="connsiteY9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6244272" h="6858000">
                <a:moveTo>
                  <a:pt x="0" y="0"/>
                </a:moveTo>
                <a:lnTo>
                  <a:pt x="732568" y="0"/>
                </a:lnTo>
                <a:lnTo>
                  <a:pt x="947849" y="0"/>
                </a:lnTo>
                <a:lnTo>
                  <a:pt x="1823619" y="0"/>
                </a:lnTo>
                <a:lnTo>
                  <a:pt x="5235673" y="0"/>
                </a:lnTo>
                <a:cubicBezTo>
                  <a:pt x="5133912" y="35571"/>
                  <a:pt x="5035058" y="78255"/>
                  <a:pt x="4933297" y="110269"/>
                </a:cubicBezTo>
                <a:cubicBezTo>
                  <a:pt x="4947835" y="145839"/>
                  <a:pt x="4962372" y="138725"/>
                  <a:pt x="4976910" y="135168"/>
                </a:cubicBezTo>
                <a:cubicBezTo>
                  <a:pt x="5064133" y="120941"/>
                  <a:pt x="5154264" y="110269"/>
                  <a:pt x="5238580" y="71141"/>
                </a:cubicBezTo>
                <a:cubicBezTo>
                  <a:pt x="5258933" y="64027"/>
                  <a:pt x="5282192" y="64027"/>
                  <a:pt x="5290914" y="88927"/>
                </a:cubicBezTo>
                <a:cubicBezTo>
                  <a:pt x="5305452" y="124497"/>
                  <a:pt x="5285100" y="145839"/>
                  <a:pt x="5264747" y="163625"/>
                </a:cubicBezTo>
                <a:cubicBezTo>
                  <a:pt x="5229858" y="195638"/>
                  <a:pt x="5189154" y="188525"/>
                  <a:pt x="5151357" y="192082"/>
                </a:cubicBezTo>
                <a:cubicBezTo>
                  <a:pt x="5046689" y="209867"/>
                  <a:pt x="4997261" y="259665"/>
                  <a:pt x="4974002" y="373491"/>
                </a:cubicBezTo>
                <a:cubicBezTo>
                  <a:pt x="5064133" y="327250"/>
                  <a:pt x="5154264" y="384162"/>
                  <a:pt x="5241488" y="352148"/>
                </a:cubicBezTo>
                <a:cubicBezTo>
                  <a:pt x="5264747" y="345034"/>
                  <a:pt x="5299637" y="355706"/>
                  <a:pt x="5288007" y="394834"/>
                </a:cubicBezTo>
                <a:cubicBezTo>
                  <a:pt x="5276378" y="430405"/>
                  <a:pt x="5238580" y="458860"/>
                  <a:pt x="5305452" y="451747"/>
                </a:cubicBezTo>
                <a:cubicBezTo>
                  <a:pt x="5354879" y="448189"/>
                  <a:pt x="5369416" y="405504"/>
                  <a:pt x="5383953" y="359262"/>
                </a:cubicBezTo>
                <a:cubicBezTo>
                  <a:pt x="5395583" y="334364"/>
                  <a:pt x="5427565" y="320135"/>
                  <a:pt x="5450825" y="334364"/>
                </a:cubicBezTo>
                <a:cubicBezTo>
                  <a:pt x="5479899" y="348592"/>
                  <a:pt x="5471177" y="387720"/>
                  <a:pt x="5471177" y="416176"/>
                </a:cubicBezTo>
                <a:cubicBezTo>
                  <a:pt x="5474085" y="469532"/>
                  <a:pt x="5450825" y="494431"/>
                  <a:pt x="5410121" y="505101"/>
                </a:cubicBezTo>
                <a:cubicBezTo>
                  <a:pt x="5360693" y="519330"/>
                  <a:pt x="5311267" y="537116"/>
                  <a:pt x="5247303" y="558458"/>
                </a:cubicBezTo>
                <a:cubicBezTo>
                  <a:pt x="5317082" y="594028"/>
                  <a:pt x="5369416" y="586915"/>
                  <a:pt x="5421750" y="558458"/>
                </a:cubicBezTo>
                <a:cubicBezTo>
                  <a:pt x="5485714" y="526444"/>
                  <a:pt x="5570030" y="483759"/>
                  <a:pt x="5622364" y="522887"/>
                </a:cubicBezTo>
                <a:cubicBezTo>
                  <a:pt x="5700865" y="579800"/>
                  <a:pt x="5764829" y="544229"/>
                  <a:pt x="5834608" y="533558"/>
                </a:cubicBezTo>
                <a:cubicBezTo>
                  <a:pt x="5979982" y="512216"/>
                  <a:pt x="5889850" y="480203"/>
                  <a:pt x="6035223" y="462417"/>
                </a:cubicBezTo>
                <a:cubicBezTo>
                  <a:pt x="6093372" y="455303"/>
                  <a:pt x="6154429" y="426847"/>
                  <a:pt x="6238745" y="465975"/>
                </a:cubicBezTo>
                <a:cubicBezTo>
                  <a:pt x="5857868" y="672284"/>
                  <a:pt x="5677606" y="658055"/>
                  <a:pt x="5337434" y="910606"/>
                </a:cubicBezTo>
                <a:cubicBezTo>
                  <a:pt x="5351971" y="935506"/>
                  <a:pt x="5366508" y="924835"/>
                  <a:pt x="5381046" y="921277"/>
                </a:cubicBezTo>
                <a:cubicBezTo>
                  <a:pt x="5404305" y="917720"/>
                  <a:pt x="5433380" y="903491"/>
                  <a:pt x="5439195" y="949734"/>
                </a:cubicBezTo>
                <a:cubicBezTo>
                  <a:pt x="5442103" y="985305"/>
                  <a:pt x="5424657" y="1003089"/>
                  <a:pt x="5395583" y="1006647"/>
                </a:cubicBezTo>
                <a:cubicBezTo>
                  <a:pt x="5311267" y="1020875"/>
                  <a:pt x="5235673" y="1070674"/>
                  <a:pt x="5160079" y="1113358"/>
                </a:cubicBezTo>
                <a:cubicBezTo>
                  <a:pt x="5125190" y="1131144"/>
                  <a:pt x="5087393" y="1156043"/>
                  <a:pt x="5101930" y="1220069"/>
                </a:cubicBezTo>
                <a:cubicBezTo>
                  <a:pt x="5131004" y="1237855"/>
                  <a:pt x="5151357" y="1212955"/>
                  <a:pt x="5174617" y="1209399"/>
                </a:cubicBezTo>
                <a:cubicBezTo>
                  <a:pt x="5197876" y="1205842"/>
                  <a:pt x="5253118" y="1220069"/>
                  <a:pt x="5238580" y="1230741"/>
                </a:cubicBezTo>
                <a:cubicBezTo>
                  <a:pt x="5171709" y="1269868"/>
                  <a:pt x="5293822" y="1365909"/>
                  <a:pt x="5212414" y="1365909"/>
                </a:cubicBezTo>
                <a:cubicBezTo>
                  <a:pt x="5078671" y="1365909"/>
                  <a:pt x="5005984" y="1536647"/>
                  <a:pt x="4878056" y="1540204"/>
                </a:cubicBezTo>
                <a:cubicBezTo>
                  <a:pt x="4857704" y="1540204"/>
                  <a:pt x="4848982" y="1572219"/>
                  <a:pt x="4848982" y="1597117"/>
                </a:cubicBezTo>
                <a:cubicBezTo>
                  <a:pt x="4848982" y="1629132"/>
                  <a:pt x="4869333" y="1632688"/>
                  <a:pt x="4889686" y="1636245"/>
                </a:cubicBezTo>
                <a:cubicBezTo>
                  <a:pt x="4921668" y="1639802"/>
                  <a:pt x="4956557" y="1597117"/>
                  <a:pt x="4997261" y="1657587"/>
                </a:cubicBezTo>
                <a:cubicBezTo>
                  <a:pt x="4921668" y="1693158"/>
                  <a:pt x="4843167" y="1728729"/>
                  <a:pt x="4846074" y="1849668"/>
                </a:cubicBezTo>
                <a:cubicBezTo>
                  <a:pt x="4846074" y="1881683"/>
                  <a:pt x="4814092" y="1895910"/>
                  <a:pt x="4790832" y="1903025"/>
                </a:cubicBezTo>
                <a:cubicBezTo>
                  <a:pt x="4750128" y="1917252"/>
                  <a:pt x="4718146" y="1938595"/>
                  <a:pt x="4694886" y="1984836"/>
                </a:cubicBezTo>
                <a:cubicBezTo>
                  <a:pt x="4694886" y="1995507"/>
                  <a:pt x="4694886" y="2002622"/>
                  <a:pt x="4694886" y="2013292"/>
                </a:cubicBezTo>
                <a:cubicBezTo>
                  <a:pt x="4700701" y="2123562"/>
                  <a:pt x="4758850" y="2120004"/>
                  <a:pt x="4822814" y="2102219"/>
                </a:cubicBezTo>
                <a:cubicBezTo>
                  <a:pt x="4898408" y="2080877"/>
                  <a:pt x="4974002" y="2038192"/>
                  <a:pt x="5055411" y="2077320"/>
                </a:cubicBezTo>
                <a:cubicBezTo>
                  <a:pt x="4942020" y="2130676"/>
                  <a:pt x="4817000" y="2134233"/>
                  <a:pt x="4712331" y="2208931"/>
                </a:cubicBezTo>
                <a:cubicBezTo>
                  <a:pt x="5101930" y="2223159"/>
                  <a:pt x="5445010" y="1984836"/>
                  <a:pt x="5822979" y="1892353"/>
                </a:cubicBezTo>
                <a:cubicBezTo>
                  <a:pt x="5811349" y="1952823"/>
                  <a:pt x="5779367" y="1967051"/>
                  <a:pt x="5753200" y="1974165"/>
                </a:cubicBezTo>
                <a:cubicBezTo>
                  <a:pt x="5613642" y="2020407"/>
                  <a:pt x="5491529" y="2112891"/>
                  <a:pt x="5363601" y="2191146"/>
                </a:cubicBezTo>
                <a:cubicBezTo>
                  <a:pt x="5311267" y="2223159"/>
                  <a:pt x="5273470" y="2258731"/>
                  <a:pt x="5253118" y="2326314"/>
                </a:cubicBezTo>
                <a:cubicBezTo>
                  <a:pt x="5235673" y="2390340"/>
                  <a:pt x="5200783" y="2418796"/>
                  <a:pt x="5136819" y="2401012"/>
                </a:cubicBezTo>
                <a:cubicBezTo>
                  <a:pt x="5084485" y="2386784"/>
                  <a:pt x="5029243" y="2393898"/>
                  <a:pt x="4974002" y="2401012"/>
                </a:cubicBezTo>
                <a:cubicBezTo>
                  <a:pt x="4912946" y="2408126"/>
                  <a:pt x="4843167" y="2479267"/>
                  <a:pt x="4857704" y="2518395"/>
                </a:cubicBezTo>
                <a:cubicBezTo>
                  <a:pt x="4886778" y="2582422"/>
                  <a:pt x="4936205" y="2550408"/>
                  <a:pt x="4976910" y="2543294"/>
                </a:cubicBezTo>
                <a:cubicBezTo>
                  <a:pt x="5026336" y="2536181"/>
                  <a:pt x="5116467" y="2518395"/>
                  <a:pt x="5116467" y="2525509"/>
                </a:cubicBezTo>
                <a:cubicBezTo>
                  <a:pt x="5148450" y="2685576"/>
                  <a:pt x="5221136" y="2564636"/>
                  <a:pt x="5273470" y="2564636"/>
                </a:cubicBezTo>
                <a:cubicBezTo>
                  <a:pt x="5322897" y="2564636"/>
                  <a:pt x="5372323" y="2546851"/>
                  <a:pt x="5418843" y="2532623"/>
                </a:cubicBezTo>
                <a:cubicBezTo>
                  <a:pt x="5479899" y="2514837"/>
                  <a:pt x="5535140" y="2546851"/>
                  <a:pt x="5593290" y="2553965"/>
                </a:cubicBezTo>
                <a:cubicBezTo>
                  <a:pt x="5645624" y="2561080"/>
                  <a:pt x="5616550" y="2653563"/>
                  <a:pt x="5648532" y="2692689"/>
                </a:cubicBezTo>
                <a:cubicBezTo>
                  <a:pt x="5654346" y="2703362"/>
                  <a:pt x="5660161" y="2703362"/>
                  <a:pt x="5665976" y="2703362"/>
                </a:cubicBezTo>
                <a:cubicBezTo>
                  <a:pt x="5683421" y="2980812"/>
                  <a:pt x="5988704" y="2913227"/>
                  <a:pt x="5988704" y="2923898"/>
                </a:cubicBezTo>
                <a:cubicBezTo>
                  <a:pt x="6014871" y="2941684"/>
                  <a:pt x="6046853" y="2899000"/>
                  <a:pt x="6078835" y="2941684"/>
                </a:cubicBezTo>
                <a:cubicBezTo>
                  <a:pt x="5942185" y="3137322"/>
                  <a:pt x="5732847" y="3183563"/>
                  <a:pt x="5546771" y="3329402"/>
                </a:cubicBezTo>
                <a:cubicBezTo>
                  <a:pt x="5700865" y="3379202"/>
                  <a:pt x="5790997" y="3208463"/>
                  <a:pt x="5904388" y="3229805"/>
                </a:cubicBezTo>
                <a:cubicBezTo>
                  <a:pt x="5959629" y="3283162"/>
                  <a:pt x="5793904" y="3368530"/>
                  <a:pt x="5953814" y="3393429"/>
                </a:cubicBezTo>
                <a:cubicBezTo>
                  <a:pt x="5884036" y="3439672"/>
                  <a:pt x="5834608" y="3485914"/>
                  <a:pt x="5785182" y="3539269"/>
                </a:cubicBezTo>
                <a:cubicBezTo>
                  <a:pt x="5700865" y="3635309"/>
                  <a:pt x="5683421" y="3699337"/>
                  <a:pt x="5724125" y="3827390"/>
                </a:cubicBezTo>
                <a:cubicBezTo>
                  <a:pt x="5750293" y="3912759"/>
                  <a:pt x="5788089" y="3991015"/>
                  <a:pt x="5753200" y="4090612"/>
                </a:cubicBezTo>
                <a:cubicBezTo>
                  <a:pt x="5729940" y="4158196"/>
                  <a:pt x="5738663" y="4204438"/>
                  <a:pt x="5825886" y="4172424"/>
                </a:cubicBezTo>
                <a:cubicBezTo>
                  <a:pt x="5918925" y="4140411"/>
                  <a:pt x="5953814" y="4200882"/>
                  <a:pt x="5930554" y="4321821"/>
                </a:cubicBezTo>
                <a:cubicBezTo>
                  <a:pt x="5916018" y="4400076"/>
                  <a:pt x="5930554" y="4424975"/>
                  <a:pt x="5994519" y="4414305"/>
                </a:cubicBezTo>
                <a:cubicBezTo>
                  <a:pt x="6064297" y="4403633"/>
                  <a:pt x="6131169" y="4353835"/>
                  <a:pt x="6218393" y="4378734"/>
                </a:cubicBezTo>
                <a:cubicBezTo>
                  <a:pt x="6148614" y="4521016"/>
                  <a:pt x="6000333" y="4478331"/>
                  <a:pt x="5918925" y="4613499"/>
                </a:cubicBezTo>
                <a:cubicBezTo>
                  <a:pt x="6014871" y="4613499"/>
                  <a:pt x="6090465" y="4613499"/>
                  <a:pt x="6160243" y="4585042"/>
                </a:cubicBezTo>
                <a:cubicBezTo>
                  <a:pt x="6189318" y="4574373"/>
                  <a:pt x="6221300" y="4560144"/>
                  <a:pt x="6238745" y="4602828"/>
                </a:cubicBezTo>
                <a:cubicBezTo>
                  <a:pt x="6259098" y="4652628"/>
                  <a:pt x="6218393" y="4670412"/>
                  <a:pt x="6195133" y="4677526"/>
                </a:cubicBezTo>
                <a:cubicBezTo>
                  <a:pt x="6128261" y="4702425"/>
                  <a:pt x="6075928" y="4759339"/>
                  <a:pt x="6017778" y="4805580"/>
                </a:cubicBezTo>
                <a:cubicBezTo>
                  <a:pt x="5892758" y="4905177"/>
                  <a:pt x="5756107" y="4990547"/>
                  <a:pt x="5651439" y="5154171"/>
                </a:cubicBezTo>
                <a:cubicBezTo>
                  <a:pt x="5782275" y="5111487"/>
                  <a:pt x="5881128" y="5011889"/>
                  <a:pt x="6006149" y="4994104"/>
                </a:cubicBezTo>
                <a:cubicBezTo>
                  <a:pt x="5898572" y="5143500"/>
                  <a:pt x="5761922" y="5243097"/>
                  <a:pt x="5633994" y="5353367"/>
                </a:cubicBezTo>
                <a:cubicBezTo>
                  <a:pt x="5596197" y="5385379"/>
                  <a:pt x="5558400" y="5406721"/>
                  <a:pt x="5552586" y="5474306"/>
                </a:cubicBezTo>
                <a:cubicBezTo>
                  <a:pt x="5535140" y="5605917"/>
                  <a:pt x="5488622" y="5712629"/>
                  <a:pt x="5383953" y="5769542"/>
                </a:cubicBezTo>
                <a:cubicBezTo>
                  <a:pt x="5383953" y="5769542"/>
                  <a:pt x="5389768" y="5790884"/>
                  <a:pt x="5392675" y="5801555"/>
                </a:cubicBezTo>
                <a:cubicBezTo>
                  <a:pt x="5456640" y="5805112"/>
                  <a:pt x="5506066" y="5726858"/>
                  <a:pt x="5584568" y="5755314"/>
                </a:cubicBezTo>
                <a:cubicBezTo>
                  <a:pt x="5506066" y="5862025"/>
                  <a:pt x="5442103" y="5954508"/>
                  <a:pt x="5334526" y="6004307"/>
                </a:cubicBezTo>
                <a:cubicBezTo>
                  <a:pt x="5247303" y="6043434"/>
                  <a:pt x="5139727" y="6068335"/>
                  <a:pt x="5075763" y="6196388"/>
                </a:cubicBezTo>
                <a:cubicBezTo>
                  <a:pt x="5148450" y="6221287"/>
                  <a:pt x="5203691" y="6189274"/>
                  <a:pt x="5258933" y="6167932"/>
                </a:cubicBezTo>
                <a:cubicBezTo>
                  <a:pt x="5343249" y="6132361"/>
                  <a:pt x="5427565" y="6093234"/>
                  <a:pt x="5511881" y="6057663"/>
                </a:cubicBezTo>
                <a:cubicBezTo>
                  <a:pt x="5543864" y="6043434"/>
                  <a:pt x="5578753" y="6036320"/>
                  <a:pt x="5599105" y="6100347"/>
                </a:cubicBezTo>
                <a:cubicBezTo>
                  <a:pt x="5491529" y="6114575"/>
                  <a:pt x="5427565" y="6199945"/>
                  <a:pt x="5360693" y="6281757"/>
                </a:cubicBezTo>
                <a:cubicBezTo>
                  <a:pt x="5322897" y="6327999"/>
                  <a:pt x="5290914" y="6388469"/>
                  <a:pt x="5224043" y="6367127"/>
                </a:cubicBezTo>
                <a:cubicBezTo>
                  <a:pt x="5189154" y="6356456"/>
                  <a:pt x="5165894" y="6388469"/>
                  <a:pt x="5168801" y="6431153"/>
                </a:cubicBezTo>
                <a:cubicBezTo>
                  <a:pt x="5183339" y="6580550"/>
                  <a:pt x="5099022" y="6630349"/>
                  <a:pt x="5011799" y="6658805"/>
                </a:cubicBezTo>
                <a:cubicBezTo>
                  <a:pt x="4883871" y="6701489"/>
                  <a:pt x="4770480" y="6786859"/>
                  <a:pt x="4651275" y="6858000"/>
                </a:cubicBezTo>
                <a:lnTo>
                  <a:pt x="1823619" y="6858000"/>
                </a:lnTo>
                <a:lnTo>
                  <a:pt x="947849" y="6858000"/>
                </a:lnTo>
                <a:lnTo>
                  <a:pt x="732568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5FA76D4-4698-49AC-B0B9-01A0D4FB1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420" y="1289163"/>
            <a:ext cx="3992700" cy="387719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Las canciones y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poesías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pertenecen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al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género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lírico</a:t>
            </a:r>
            <a:endParaRPr lang="en-US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48941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Rectangle 140">
            <a:extLst>
              <a:ext uri="{FF2B5EF4-FFF2-40B4-BE49-F238E27FC236}">
                <a16:creationId xmlns:a16="http://schemas.microsoft.com/office/drawing/2014/main" id="{4845A0EE-C4C8-4AE1-B3C6-1261368AC0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rgbClr val="5C3E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Trabalenguas cortos【La Mejor Colección】para Niños">
            <a:extLst>
              <a:ext uri="{FF2B5EF4-FFF2-40B4-BE49-F238E27FC236}">
                <a16:creationId xmlns:a16="http://schemas.microsoft.com/office/drawing/2014/main" id="{E92BCCB4-923D-4E8B-8FAE-D704005C3F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69088" y="639763"/>
            <a:ext cx="4313238" cy="32734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Pinocho. Cuentos para niños">
            <a:extLst>
              <a:ext uri="{FF2B5EF4-FFF2-40B4-BE49-F238E27FC236}">
                <a16:creationId xmlns:a16="http://schemas.microsoft.com/office/drawing/2014/main" id="{0061BC84-2732-461B-8D74-B152B70C15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69088" y="3981450"/>
            <a:ext cx="4313238" cy="22383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3E950B8-7AF6-4FFA-BC8F-A8BBD0CD7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629" y="640080"/>
            <a:ext cx="4225290" cy="55788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Los trabalenguas y las retahílas pertenecen a la poesia.</a:t>
            </a:r>
            <a:b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En cambio los cuentos literarios corresponden al género narrativo</a:t>
            </a:r>
          </a:p>
        </p:txBody>
      </p:sp>
    </p:spTree>
    <p:extLst>
      <p:ext uri="{BB962C8B-B14F-4D97-AF65-F5344CB8AC3E}">
        <p14:creationId xmlns:p14="http://schemas.microsoft.com/office/powerpoint/2010/main" val="1052374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A5E7D01-22C8-4E0B-94CE-AD6597574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351" y="433545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000">
                <a:solidFill>
                  <a:srgbClr val="FFFFFF"/>
                </a:solidFill>
              </a:rPr>
              <a:t>Dentro del género literario didáctico están las adivinanzas y refranes</a:t>
            </a:r>
          </a:p>
        </p:txBody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0" name="Picture 4" descr="Las mejores 14 ideas de Refranes cortos | refranes cortos, refranes,  refranes populares">
            <a:extLst>
              <a:ext uri="{FF2B5EF4-FFF2-40B4-BE49-F238E27FC236}">
                <a16:creationId xmlns:a16="http://schemas.microsoft.com/office/drawing/2014/main" id="{402DDF43-E0F0-4F9E-B279-1C694A4DA6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0920" y="2426818"/>
            <a:ext cx="4717211" cy="399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50 ADIVINANZAS FÁCILES #2021 | Para Niños Cortas">
            <a:extLst>
              <a:ext uri="{FF2B5EF4-FFF2-40B4-BE49-F238E27FC236}">
                <a16:creationId xmlns:a16="http://schemas.microsoft.com/office/drawing/2014/main" id="{927F33B0-468C-4784-BF8C-6D6886723A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45073" y="2610304"/>
            <a:ext cx="5455917" cy="363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2060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4" name="Rectangle 70">
            <a:extLst>
              <a:ext uri="{FF2B5EF4-FFF2-40B4-BE49-F238E27FC236}">
                <a16:creationId xmlns:a16="http://schemas.microsoft.com/office/drawing/2014/main" id="{8A94871E-96FC-4ADE-815B-41A636E34F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0A7D3C9-C868-478C-936D-41D57C69B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0040"/>
            <a:ext cx="6692827" cy="38926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Según Baquero Goyanes considera al cuento como el más antiguo de los géneros literarios</a:t>
            </a:r>
          </a:p>
        </p:txBody>
      </p:sp>
      <p:sp>
        <p:nvSpPr>
          <p:cNvPr id="5125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5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Mariano Baquero Goyanes / directora Ana Luisa Baquero Goyanes | Biblioteca  Virtual Miguel de Cervantes">
            <a:extLst>
              <a:ext uri="{FF2B5EF4-FFF2-40B4-BE49-F238E27FC236}">
                <a16:creationId xmlns:a16="http://schemas.microsoft.com/office/drawing/2014/main" id="{5CAD5C5B-92AC-4476-A124-CF61D801CF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81544" y="423654"/>
            <a:ext cx="4087368" cy="5774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99138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239</Words>
  <Application>Microsoft Office PowerPoint</Application>
  <PresentationFormat>Panorámica</PresentationFormat>
  <Paragraphs>21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Tema de Office</vt:lpstr>
      <vt:lpstr>LITERATURA INFANTIL</vt:lpstr>
      <vt:lpstr>La Literatura infantil esta dirigida a cierta población, hace referencia a una infinidad de relatos, libros, historias y cuentos; es una herramienta adecuada dentro del desarrollo de enseñanza aprendizaje. </vt:lpstr>
      <vt:lpstr>Dentro de las características de la Literatura Infantil como MEDIO SOCIAL es que:</vt:lpstr>
      <vt:lpstr>En cambio como MEDIO ESTÉTICO la Literatura Infantil:</vt:lpstr>
      <vt:lpstr>Los aspectos principales que se deben considerar en la Literatura infantil son:        </vt:lpstr>
      <vt:lpstr>Las canciones y poesías pertenecen al género lírico</vt:lpstr>
      <vt:lpstr>Los trabalenguas y las retahílas pertenecen a la poesia.  En cambio los cuentos literarios corresponden al género narrativo</vt:lpstr>
      <vt:lpstr>Dentro del género literario didáctico están las adivinanzas y refranes</vt:lpstr>
      <vt:lpstr>Según Baquero Goyanes considera al cuento como el más antiguo de los géneros literarios</vt:lpstr>
      <vt:lpstr>RECUERDA  Los intereses propios de la edad  permite tener en cuenta las fases de la evolución del psiquismo del niño en lo referido a la comprensión de la inteligencia y a la madurez afectiva.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LITERATURA INFANTIL</dc:title>
  <dc:creator>Mirian Peñafiel</dc:creator>
  <cp:lastModifiedBy>Miriam Paulina Peñafiel Rodriguez</cp:lastModifiedBy>
  <cp:revision>10</cp:revision>
  <dcterms:created xsi:type="dcterms:W3CDTF">2021-07-30T22:00:09Z</dcterms:created>
  <dcterms:modified xsi:type="dcterms:W3CDTF">2023-06-13T00:33:30Z</dcterms:modified>
</cp:coreProperties>
</file>