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DM Sans" pitchFamily="2" charset="0"/>
      <p:regular r:id="rId13"/>
      <p:bold r:id="rId14"/>
    </p:embeddedFont>
    <p:embeddedFont>
      <p:font typeface="Libre Baskerville" panose="02000000000000000000" pitchFamily="2" charset="0"/>
      <p:regular r:id="rId15"/>
    </p:embeddedFont>
  </p:embeddedFontLst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7" d="100"/>
          <a:sy n="57" d="100"/>
        </p:scale>
        <p:origin x="8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46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23" y="2096095"/>
            <a:ext cx="4958834" cy="4037409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224945" y="820936"/>
            <a:ext cx="7666911" cy="3639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150"/>
              </a:lnSpc>
              <a:buNone/>
            </a:pPr>
            <a:r>
              <a:rPr lang="en-US" sz="57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Historia de la filosofía: de la antigüedad a la contemporaneidad</a:t>
            </a:r>
            <a:endParaRPr lang="en-US" sz="5700" dirty="0"/>
          </a:p>
        </p:txBody>
      </p:sp>
      <p:sp>
        <p:nvSpPr>
          <p:cNvPr id="5" name="Text 1"/>
          <p:cNvSpPr/>
          <p:nvPr/>
        </p:nvSpPr>
        <p:spPr>
          <a:xfrm>
            <a:off x="6224945" y="4776907"/>
            <a:ext cx="7666911" cy="20252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historia de la filosofía es un fascinante viaje a través del pensamiento humano, desde los orígenes de la antigua Grecia hasta las corrientes filosóficas más recientes. A lo largo de los siglos, los filósofos han explorado cuestiones fundamentales sobre la naturaleza de la realidad, el conocimiento, la ética y la existencia, dejando una impronta duradera en nuestra comprensión del mundo y de nosotros mismos.</a:t>
            </a:r>
            <a:endParaRPr lang="en-US" sz="1650" dirty="0"/>
          </a:p>
        </p:txBody>
      </p:sp>
      <p:sp>
        <p:nvSpPr>
          <p:cNvPr id="6" name="Shape 2"/>
          <p:cNvSpPr/>
          <p:nvPr/>
        </p:nvSpPr>
        <p:spPr>
          <a:xfrm>
            <a:off x="6224945" y="7055287"/>
            <a:ext cx="337542" cy="337542"/>
          </a:xfrm>
          <a:prstGeom prst="roundRect">
            <a:avLst>
              <a:gd name="adj" fmla="val 27087253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6D1A152-DD50-82AD-1F44-5B1A82C6E200}"/>
              </a:ext>
            </a:extLst>
          </p:cNvPr>
          <p:cNvSpPr/>
          <p:nvPr/>
        </p:nvSpPr>
        <p:spPr>
          <a:xfrm>
            <a:off x="12361333" y="7518400"/>
            <a:ext cx="2269067" cy="71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8783" y="717352"/>
            <a:ext cx="8426648" cy="6597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Filosofía y el Sentido de la Vida</a:t>
            </a:r>
            <a:endParaRPr lang="en-US" sz="4150" dirty="0"/>
          </a:p>
        </p:txBody>
      </p:sp>
      <p:sp>
        <p:nvSpPr>
          <p:cNvPr id="3" name="Shape 1"/>
          <p:cNvSpPr/>
          <p:nvPr/>
        </p:nvSpPr>
        <p:spPr>
          <a:xfrm>
            <a:off x="738783" y="1799273"/>
            <a:ext cx="6470928" cy="2582108"/>
          </a:xfrm>
          <a:prstGeom prst="roundRect">
            <a:avLst>
              <a:gd name="adj" fmla="val 3434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4" name="Text 2"/>
          <p:cNvSpPr/>
          <p:nvPr/>
        </p:nvSpPr>
        <p:spPr>
          <a:xfrm>
            <a:off x="957501" y="2017990"/>
            <a:ext cx="3740825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La Búsqueda de Significado</a:t>
            </a:r>
            <a:endParaRPr lang="en-US" sz="2050" dirty="0"/>
          </a:p>
        </p:txBody>
      </p:sp>
      <p:sp>
        <p:nvSpPr>
          <p:cNvPr id="5" name="Text 3"/>
          <p:cNvSpPr/>
          <p:nvPr/>
        </p:nvSpPr>
        <p:spPr>
          <a:xfrm>
            <a:off x="957501" y="2474357"/>
            <a:ext cx="6033492" cy="16883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Desde la antigüedad, la filosofía ha explorado la cuestión fundamental del significado de la existencia humana. Pensadores como Nietzsche, Sartre y Camus han cuestionado los significados tradicionales y han propuesto formas alternativas de encontrar propósito y autenticidad.</a:t>
            </a:r>
            <a:endParaRPr lang="en-US" sz="1650" dirty="0"/>
          </a:p>
        </p:txBody>
      </p:sp>
      <p:sp>
        <p:nvSpPr>
          <p:cNvPr id="6" name="Shape 4"/>
          <p:cNvSpPr/>
          <p:nvPr/>
        </p:nvSpPr>
        <p:spPr>
          <a:xfrm>
            <a:off x="7420808" y="1799273"/>
            <a:ext cx="6470928" cy="2582108"/>
          </a:xfrm>
          <a:prstGeom prst="roundRect">
            <a:avLst>
              <a:gd name="adj" fmla="val 3434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7" name="Text 5"/>
          <p:cNvSpPr/>
          <p:nvPr/>
        </p:nvSpPr>
        <p:spPr>
          <a:xfrm>
            <a:off x="7639526" y="2017990"/>
            <a:ext cx="3537704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La Importancia de la Ética</a:t>
            </a:r>
            <a:endParaRPr lang="en-US" sz="2050" dirty="0"/>
          </a:p>
        </p:txBody>
      </p:sp>
      <p:sp>
        <p:nvSpPr>
          <p:cNvPr id="8" name="Text 6"/>
          <p:cNvSpPr/>
          <p:nvPr/>
        </p:nvSpPr>
        <p:spPr>
          <a:xfrm>
            <a:off x="7639526" y="2474357"/>
            <a:ext cx="6033492" cy="16883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filosofía ética, al explorar cuestiones sobre la moralidad, la virtud y el deber, ha brindado valiosas perspectivas sobre cómo vivir una vida significativa y satisfactoria. Filósofos como Aristóteles, Kant y Mill han ofrecido sistemas éticos que guían a las personas en la búsqueda de una vida plena.</a:t>
            </a:r>
            <a:endParaRPr lang="en-US" sz="1650" dirty="0"/>
          </a:p>
        </p:txBody>
      </p:sp>
      <p:sp>
        <p:nvSpPr>
          <p:cNvPr id="9" name="Shape 7"/>
          <p:cNvSpPr/>
          <p:nvPr/>
        </p:nvSpPr>
        <p:spPr>
          <a:xfrm>
            <a:off x="738783" y="4592479"/>
            <a:ext cx="6470928" cy="2919770"/>
          </a:xfrm>
          <a:prstGeom prst="roundRect">
            <a:avLst>
              <a:gd name="adj" fmla="val 303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10" name="Text 8"/>
          <p:cNvSpPr/>
          <p:nvPr/>
        </p:nvSpPr>
        <p:spPr>
          <a:xfrm>
            <a:off x="957501" y="4811197"/>
            <a:ext cx="4140756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Espiritualidad y Trascendencia</a:t>
            </a:r>
            <a:endParaRPr lang="en-US" sz="2050" dirty="0"/>
          </a:p>
        </p:txBody>
      </p:sp>
      <p:sp>
        <p:nvSpPr>
          <p:cNvPr id="11" name="Text 9"/>
          <p:cNvSpPr/>
          <p:nvPr/>
        </p:nvSpPr>
        <p:spPr>
          <a:xfrm>
            <a:off x="957501" y="5267563"/>
            <a:ext cx="6033492" cy="2025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Algunas tradiciones filosóficas, como el budismo y el taoísmo, han enfatizado la importancia de la espiritualidad y la conexión con lo trascendente como medios para encontrar significado y bienestar. Estos enfoques han influido en la forma en que los filósofos contemporáneos abordan la cuestión del sentido de la vida.</a:t>
            </a:r>
            <a:endParaRPr lang="en-US" sz="1650" dirty="0"/>
          </a:p>
        </p:txBody>
      </p:sp>
      <p:sp>
        <p:nvSpPr>
          <p:cNvPr id="12" name="Shape 10"/>
          <p:cNvSpPr/>
          <p:nvPr/>
        </p:nvSpPr>
        <p:spPr>
          <a:xfrm>
            <a:off x="7420808" y="4592479"/>
            <a:ext cx="6470928" cy="2919770"/>
          </a:xfrm>
          <a:prstGeom prst="roundRect">
            <a:avLst>
              <a:gd name="adj" fmla="val 303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13" name="Text 11"/>
          <p:cNvSpPr/>
          <p:nvPr/>
        </p:nvSpPr>
        <p:spPr>
          <a:xfrm>
            <a:off x="7639526" y="4811197"/>
            <a:ext cx="4219694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La Filosofía como Guía de Vida</a:t>
            </a:r>
            <a:endParaRPr lang="en-US" sz="2050" dirty="0"/>
          </a:p>
        </p:txBody>
      </p:sp>
      <p:sp>
        <p:nvSpPr>
          <p:cNvPr id="14" name="Text 12"/>
          <p:cNvSpPr/>
          <p:nvPr/>
        </p:nvSpPr>
        <p:spPr>
          <a:xfrm>
            <a:off x="7639526" y="5267563"/>
            <a:ext cx="6033492" cy="2025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En última instancia, la filosofía ofrece herramientas y perspectivas valiosas para que las personas puedan reflexionar sobre sus propósitos, valores y formas de vivir una vida plena y significativa. Aunque las respuestas pueden ser diversas, la filosofía proporciona un marco para explorar estas cuestiones fundamentales.</a:t>
            </a:r>
            <a:endParaRPr lang="en-US" sz="1650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3ECDD30-8993-E469-13D1-D933BA91346D}"/>
              </a:ext>
            </a:extLst>
          </p:cNvPr>
          <p:cNvSpPr/>
          <p:nvPr/>
        </p:nvSpPr>
        <p:spPr>
          <a:xfrm>
            <a:off x="12462933" y="7687733"/>
            <a:ext cx="2167467" cy="49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54512" y="671393"/>
            <a:ext cx="12921377" cy="15259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000"/>
              </a:lnSpc>
              <a:buNone/>
            </a:pPr>
            <a:r>
              <a:rPr lang="en-US" sz="48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Filosofía Antigua: Los Orígenes del Pensamiento Occidental</a:t>
            </a:r>
            <a:endParaRPr lang="en-US" sz="4800" dirty="0"/>
          </a:p>
        </p:txBody>
      </p:sp>
      <p:sp>
        <p:nvSpPr>
          <p:cNvPr id="3" name="Text 1"/>
          <p:cNvSpPr/>
          <p:nvPr/>
        </p:nvSpPr>
        <p:spPr>
          <a:xfrm>
            <a:off x="854512" y="2807613"/>
            <a:ext cx="3052167" cy="3815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Grecia Clásica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54512" y="3433286"/>
            <a:ext cx="3909536" cy="39064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5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filosofía occidental tiene sus raíces en la antigua Grecia, donde pensadores como Sócrates, Platón y Aristóteles sentaron las bases del pensamiento racional y el análisis crítico. Exploraron temas como la naturaleza de la realidad, la ética y la política, dejando un legado que aún resuena en la actualidad.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67218" y="2807613"/>
            <a:ext cx="3909536" cy="7631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Helenismo y Romanismo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5367218" y="3814882"/>
            <a:ext cx="3909536" cy="3515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5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Posteriormente, escuelas filosóficas como el estoicismo, el epicureísmo y el neoplatonismo florecieron durante los períodos helenístico y romano. Estos sistemas de pensamiento se centraron en cuestiones como la felicidad, la virtud y la naturaleza del universo.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79925" y="2807613"/>
            <a:ext cx="3909536" cy="7631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Legado Griego y Romano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9879925" y="3814882"/>
            <a:ext cx="3909536" cy="31251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5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filosofía de la antigua Grecia y Roma sentó las bases para el desarrollo del pensamiento occidental, influyendo en la teología cristiana, la ciencia y las artes. Sus ideas siguen siendo ampliamente estudiadas y debatidas en la actualidad.</a:t>
            </a:r>
            <a:endParaRPr lang="en-US" sz="19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EEF5B73-E27A-3956-9133-18F6887C4318}"/>
              </a:ext>
            </a:extLst>
          </p:cNvPr>
          <p:cNvSpPr/>
          <p:nvPr/>
        </p:nvSpPr>
        <p:spPr>
          <a:xfrm>
            <a:off x="12361333" y="7518400"/>
            <a:ext cx="2269067" cy="71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14574" y="684252"/>
            <a:ext cx="7887652" cy="1121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400"/>
              </a:lnSpc>
              <a:buNone/>
            </a:pPr>
            <a:r>
              <a:rPr lang="en-US" sz="35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Filosofía Medieval: El Encuentro entre Fe y Razón</a:t>
            </a:r>
            <a:endParaRPr lang="en-US" sz="3500" dirty="0"/>
          </a:p>
        </p:txBody>
      </p:sp>
      <p:sp>
        <p:nvSpPr>
          <p:cNvPr id="4" name="Shape 1"/>
          <p:cNvSpPr/>
          <p:nvPr/>
        </p:nvSpPr>
        <p:spPr>
          <a:xfrm>
            <a:off x="6372344" y="2075259"/>
            <a:ext cx="22860" cy="5470088"/>
          </a:xfrm>
          <a:prstGeom prst="roundRect">
            <a:avLst>
              <a:gd name="adj" fmla="val 329763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5" name="Shape 2"/>
          <p:cNvSpPr/>
          <p:nvPr/>
        </p:nvSpPr>
        <p:spPr>
          <a:xfrm>
            <a:off x="6562785" y="2467451"/>
            <a:ext cx="628174" cy="22860"/>
          </a:xfrm>
          <a:prstGeom prst="roundRect">
            <a:avLst>
              <a:gd name="adj" fmla="val 329763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6" name="Shape 3"/>
          <p:cNvSpPr/>
          <p:nvPr/>
        </p:nvSpPr>
        <p:spPr>
          <a:xfrm>
            <a:off x="6181904" y="2277070"/>
            <a:ext cx="403741" cy="403741"/>
          </a:xfrm>
          <a:prstGeom prst="roundRect">
            <a:avLst>
              <a:gd name="adj" fmla="val 18671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7" name="Text 4"/>
          <p:cNvSpPr/>
          <p:nvPr/>
        </p:nvSpPr>
        <p:spPr>
          <a:xfrm>
            <a:off x="6323707" y="2344341"/>
            <a:ext cx="120134" cy="269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100" dirty="0"/>
          </a:p>
        </p:txBody>
      </p:sp>
      <p:sp>
        <p:nvSpPr>
          <p:cNvPr id="8" name="Text 5"/>
          <p:cNvSpPr/>
          <p:nvPr/>
        </p:nvSpPr>
        <p:spPr>
          <a:xfrm>
            <a:off x="7370921" y="2254687"/>
            <a:ext cx="2243495" cy="280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Escolasticismo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370921" y="2642711"/>
            <a:ext cx="6631305" cy="11482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Durante la Edad Media, la filosofía se centró en reconciliar la fe cristiana con el pensamiento racional. Figuras como Agustín de Hipona y Tomás de Aquino desarrollaron sistemas filosóficos que buscaban armonizar la revelación divina con la investigación racional.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6562785" y="4541996"/>
            <a:ext cx="628174" cy="22860"/>
          </a:xfrm>
          <a:prstGeom prst="roundRect">
            <a:avLst>
              <a:gd name="adj" fmla="val 329763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1" name="Shape 8"/>
          <p:cNvSpPr/>
          <p:nvPr/>
        </p:nvSpPr>
        <p:spPr>
          <a:xfrm>
            <a:off x="6181904" y="4351615"/>
            <a:ext cx="403741" cy="403741"/>
          </a:xfrm>
          <a:prstGeom prst="roundRect">
            <a:avLst>
              <a:gd name="adj" fmla="val 18671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12" name="Text 9"/>
          <p:cNvSpPr/>
          <p:nvPr/>
        </p:nvSpPr>
        <p:spPr>
          <a:xfrm>
            <a:off x="6300847" y="4418886"/>
            <a:ext cx="165854" cy="269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100" dirty="0"/>
          </a:p>
        </p:txBody>
      </p:sp>
      <p:sp>
        <p:nvSpPr>
          <p:cNvPr id="13" name="Text 10"/>
          <p:cNvSpPr/>
          <p:nvPr/>
        </p:nvSpPr>
        <p:spPr>
          <a:xfrm>
            <a:off x="7370921" y="4329232"/>
            <a:ext cx="2243495" cy="280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Misticismo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7370921" y="4717256"/>
            <a:ext cx="6631305" cy="861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Paralelamente, el misticismo medieval, representado por pensadores como Meister Eckhart, se enfocaba en la experiencia directa de lo divino y la trascendencia del ser humano a través de la contemplación y la espiritualidad.</a:t>
            </a:r>
            <a:endParaRPr lang="en-US" sz="1400" dirty="0"/>
          </a:p>
        </p:txBody>
      </p:sp>
      <p:sp>
        <p:nvSpPr>
          <p:cNvPr id="15" name="Shape 12"/>
          <p:cNvSpPr/>
          <p:nvPr/>
        </p:nvSpPr>
        <p:spPr>
          <a:xfrm>
            <a:off x="6562785" y="6329482"/>
            <a:ext cx="628174" cy="22860"/>
          </a:xfrm>
          <a:prstGeom prst="roundRect">
            <a:avLst>
              <a:gd name="adj" fmla="val 329763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6" name="Shape 13"/>
          <p:cNvSpPr/>
          <p:nvPr/>
        </p:nvSpPr>
        <p:spPr>
          <a:xfrm>
            <a:off x="6181904" y="6139101"/>
            <a:ext cx="403741" cy="403741"/>
          </a:xfrm>
          <a:prstGeom prst="roundRect">
            <a:avLst>
              <a:gd name="adj" fmla="val 18671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17" name="Text 14"/>
          <p:cNvSpPr/>
          <p:nvPr/>
        </p:nvSpPr>
        <p:spPr>
          <a:xfrm>
            <a:off x="6300847" y="6206371"/>
            <a:ext cx="165854" cy="269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100" dirty="0"/>
          </a:p>
        </p:txBody>
      </p:sp>
      <p:sp>
        <p:nvSpPr>
          <p:cNvPr id="18" name="Text 15"/>
          <p:cNvSpPr/>
          <p:nvPr/>
        </p:nvSpPr>
        <p:spPr>
          <a:xfrm>
            <a:off x="7370921" y="6116717"/>
            <a:ext cx="2243495" cy="280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Legado Medieval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7370921" y="6504742"/>
            <a:ext cx="6631305" cy="861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filosofía medieval dejó un legado fundamental, al integrar la tradición greco-romana con el pensamiento cristiano y establecer las bases para el desarrollo de la teología, la ética y la metafísica en Occidente.</a:t>
            </a:r>
            <a:endParaRPr lang="en-US" sz="140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F97B387-20A0-2B82-5054-C7BF11675371}"/>
              </a:ext>
            </a:extLst>
          </p:cNvPr>
          <p:cNvSpPr/>
          <p:nvPr/>
        </p:nvSpPr>
        <p:spPr>
          <a:xfrm>
            <a:off x="12361333" y="7518400"/>
            <a:ext cx="2269067" cy="71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4854" y="911662"/>
            <a:ext cx="13160693" cy="13123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Filosofía Moderna: El Cuestionamiento de la Tradición</a:t>
            </a:r>
            <a:endParaRPr lang="en-US" sz="4100" dirty="0"/>
          </a:p>
        </p:txBody>
      </p:sp>
      <p:sp>
        <p:nvSpPr>
          <p:cNvPr id="3" name="Shape 1"/>
          <p:cNvSpPr/>
          <p:nvPr/>
        </p:nvSpPr>
        <p:spPr>
          <a:xfrm>
            <a:off x="734854" y="2643783"/>
            <a:ext cx="6475452" cy="2232065"/>
          </a:xfrm>
          <a:prstGeom prst="roundRect">
            <a:avLst>
              <a:gd name="adj" fmla="val 3951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4" name="Text 2"/>
          <p:cNvSpPr/>
          <p:nvPr/>
        </p:nvSpPr>
        <p:spPr>
          <a:xfrm>
            <a:off x="952381" y="2861310"/>
            <a:ext cx="2624495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Racionalismo</a:t>
            </a:r>
            <a:endParaRPr lang="en-US" sz="2050" dirty="0"/>
          </a:p>
        </p:txBody>
      </p:sp>
      <p:sp>
        <p:nvSpPr>
          <p:cNvPr id="5" name="Text 3"/>
          <p:cNvSpPr/>
          <p:nvPr/>
        </p:nvSpPr>
        <p:spPr>
          <a:xfrm>
            <a:off x="952381" y="3315295"/>
            <a:ext cx="6040398" cy="1343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filosofía moderna se caracterizó por un giro hacia el racionalismo, liderado por figuras como Descartes, Spinoza y Leibniz, quienes enfatizaron el papel de la razón como fuente de conocimiento y cuestionaron las ideas tradicionales.</a:t>
            </a:r>
            <a:endParaRPr lang="en-US" sz="1650" dirty="0"/>
          </a:p>
        </p:txBody>
      </p:sp>
      <p:sp>
        <p:nvSpPr>
          <p:cNvPr id="6" name="Shape 4"/>
          <p:cNvSpPr/>
          <p:nvPr/>
        </p:nvSpPr>
        <p:spPr>
          <a:xfrm>
            <a:off x="7420213" y="2643783"/>
            <a:ext cx="6475452" cy="2232065"/>
          </a:xfrm>
          <a:prstGeom prst="roundRect">
            <a:avLst>
              <a:gd name="adj" fmla="val 3951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7" name="Text 5"/>
          <p:cNvSpPr/>
          <p:nvPr/>
        </p:nvSpPr>
        <p:spPr>
          <a:xfrm>
            <a:off x="7637740" y="2861310"/>
            <a:ext cx="2624495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Empirismo</a:t>
            </a:r>
            <a:endParaRPr lang="en-US" sz="2050" dirty="0"/>
          </a:p>
        </p:txBody>
      </p:sp>
      <p:sp>
        <p:nvSpPr>
          <p:cNvPr id="8" name="Text 6"/>
          <p:cNvSpPr/>
          <p:nvPr/>
        </p:nvSpPr>
        <p:spPr>
          <a:xfrm>
            <a:off x="7637740" y="3315295"/>
            <a:ext cx="6040398" cy="1343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Por otra parte, el empirismo, representado por pensadores como Locke, Berkeley y Hume, se centró en la experiencia sensorial como base del conocimiento, desafiando la supremacía de la razón y los argumentos a priori.</a:t>
            </a:r>
            <a:endParaRPr lang="en-US" sz="1650" dirty="0"/>
          </a:p>
        </p:txBody>
      </p:sp>
      <p:sp>
        <p:nvSpPr>
          <p:cNvPr id="9" name="Shape 7"/>
          <p:cNvSpPr/>
          <p:nvPr/>
        </p:nvSpPr>
        <p:spPr>
          <a:xfrm>
            <a:off x="734854" y="5085755"/>
            <a:ext cx="6475452" cy="2232065"/>
          </a:xfrm>
          <a:prstGeom prst="roundRect">
            <a:avLst>
              <a:gd name="adj" fmla="val 3951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10" name="Text 8"/>
          <p:cNvSpPr/>
          <p:nvPr/>
        </p:nvSpPr>
        <p:spPr>
          <a:xfrm>
            <a:off x="952381" y="5303282"/>
            <a:ext cx="2624495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Crítica Kantiana</a:t>
            </a:r>
            <a:endParaRPr lang="en-US" sz="2050" dirty="0"/>
          </a:p>
        </p:txBody>
      </p:sp>
      <p:sp>
        <p:nvSpPr>
          <p:cNvPr id="11" name="Text 9"/>
          <p:cNvSpPr/>
          <p:nvPr/>
        </p:nvSpPr>
        <p:spPr>
          <a:xfrm>
            <a:off x="952381" y="5757267"/>
            <a:ext cx="6040398" cy="1343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Kant, con su filosofía crítica, intentó reconciliar el racionalismo y el empirismo, argumentando que el conocimiento surge de la interacción entre la mente y la experiencia, lo que sentó las bases para el idealismo y el constructivismo modernos.</a:t>
            </a:r>
            <a:endParaRPr lang="en-US" sz="1650" dirty="0"/>
          </a:p>
        </p:txBody>
      </p:sp>
      <p:sp>
        <p:nvSpPr>
          <p:cNvPr id="12" name="Shape 10"/>
          <p:cNvSpPr/>
          <p:nvPr/>
        </p:nvSpPr>
        <p:spPr>
          <a:xfrm>
            <a:off x="7420213" y="5085755"/>
            <a:ext cx="6475452" cy="2232065"/>
          </a:xfrm>
          <a:prstGeom prst="roundRect">
            <a:avLst>
              <a:gd name="adj" fmla="val 3951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13" name="Text 11"/>
          <p:cNvSpPr/>
          <p:nvPr/>
        </p:nvSpPr>
        <p:spPr>
          <a:xfrm>
            <a:off x="7637740" y="5303282"/>
            <a:ext cx="2624495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Legado Moderno</a:t>
            </a:r>
            <a:endParaRPr lang="en-US" sz="2050" dirty="0"/>
          </a:p>
        </p:txBody>
      </p:sp>
      <p:sp>
        <p:nvSpPr>
          <p:cNvPr id="14" name="Text 12"/>
          <p:cNvSpPr/>
          <p:nvPr/>
        </p:nvSpPr>
        <p:spPr>
          <a:xfrm>
            <a:off x="7637740" y="5757267"/>
            <a:ext cx="6040398" cy="1343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filosofía moderna marcó un giro fundamental en la forma de entender el conocimiento, la realidad y la naturaleza humana, sentando las bases para el desarrollo de la ciencia, la política y la cultura contemporáneas.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8312" y="789265"/>
            <a:ext cx="13073777" cy="1389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Filosofía Contemporánea: Diversidad y Nuevos Enfoques</a:t>
            </a:r>
            <a:endParaRPr lang="en-US" sz="43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12" y="2623661"/>
            <a:ext cx="555903" cy="55590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78312" y="3401854"/>
            <a:ext cx="2779752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Existencialismo</a:t>
            </a:r>
            <a:endParaRPr lang="en-US" sz="2150" dirty="0"/>
          </a:p>
        </p:txBody>
      </p:sp>
      <p:sp>
        <p:nvSpPr>
          <p:cNvPr id="5" name="Text 2"/>
          <p:cNvSpPr/>
          <p:nvPr/>
        </p:nvSpPr>
        <p:spPr>
          <a:xfrm>
            <a:off x="778312" y="3882628"/>
            <a:ext cx="3018234" cy="28460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Figuras como Sartre, Camus y Heidegger exploraron cuestiones sobre la libertad, la autenticidad y la angustia existencial, enfatizando la importancia de la experiencia individual y la responsabilidad personal.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040" y="2623661"/>
            <a:ext cx="555903" cy="55590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30040" y="3401854"/>
            <a:ext cx="2779752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Filosofía Analítica</a:t>
            </a:r>
            <a:endParaRPr lang="en-US" sz="2150" dirty="0"/>
          </a:p>
        </p:txBody>
      </p:sp>
      <p:sp>
        <p:nvSpPr>
          <p:cNvPr id="8" name="Text 4"/>
          <p:cNvSpPr/>
          <p:nvPr/>
        </p:nvSpPr>
        <p:spPr>
          <a:xfrm>
            <a:off x="4130040" y="3882628"/>
            <a:ext cx="3018353" cy="3557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filosofía analítica, impulsada por pensadores como Frege, Russell y Wittgenstein, se centró en el análisis del lenguaje y la lógica, buscando clarificar y resolver problemas filosóficos a través de enfoques rigurosos y científicos.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887" y="2623661"/>
            <a:ext cx="555903" cy="55590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81887" y="3401854"/>
            <a:ext cx="2779752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Teoría Crítica</a:t>
            </a:r>
            <a:endParaRPr lang="en-US" sz="2150" dirty="0"/>
          </a:p>
        </p:txBody>
      </p:sp>
      <p:sp>
        <p:nvSpPr>
          <p:cNvPr id="11" name="Text 6"/>
          <p:cNvSpPr/>
          <p:nvPr/>
        </p:nvSpPr>
        <p:spPr>
          <a:xfrm>
            <a:off x="7481887" y="3882628"/>
            <a:ext cx="3018353" cy="28460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Escuela de Frankfurt, con figuras como Adorno y Horkheimer, desarrolló una perspectiva crítica sobre la sociedad y la cultura, cuestionando las estructuras de poder y las ideologías dominantes.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3735" y="2623661"/>
            <a:ext cx="555903" cy="555903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833735" y="3401854"/>
            <a:ext cx="2779752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Posmodernismo</a:t>
            </a:r>
            <a:endParaRPr lang="en-US" sz="2150" dirty="0"/>
          </a:p>
        </p:txBody>
      </p:sp>
      <p:sp>
        <p:nvSpPr>
          <p:cNvPr id="14" name="Text 8"/>
          <p:cNvSpPr/>
          <p:nvPr/>
        </p:nvSpPr>
        <p:spPr>
          <a:xfrm>
            <a:off x="10833735" y="3882628"/>
            <a:ext cx="3018353" cy="32018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 posmodernismo, representado por pensadores como Foucault, Derrida y Lyotard, desafió los metarrelatos y las verdades absolutas, enfatizando la pluralidad, la contingencia y la deconstrucción del conocimiento.</a:t>
            </a:r>
            <a:endParaRPr lang="en-US" sz="175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102B921-0280-1686-0036-0494EAC71348}"/>
              </a:ext>
            </a:extLst>
          </p:cNvPr>
          <p:cNvSpPr/>
          <p:nvPr/>
        </p:nvSpPr>
        <p:spPr>
          <a:xfrm>
            <a:off x="12361333" y="7518400"/>
            <a:ext cx="2269067" cy="71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0564" y="961668"/>
            <a:ext cx="6076236" cy="6254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Filosofía Ética y Política</a:t>
            </a:r>
            <a:endParaRPr lang="en-US" sz="39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64" y="1887260"/>
            <a:ext cx="1000839" cy="179355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01560" y="2087404"/>
            <a:ext cx="2502098" cy="312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Ética Antigua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2001560" y="2520196"/>
            <a:ext cx="6441877" cy="9604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Las reflexiones éticas de la antigua Grecia, como las de Aristóteles y los estoicos, se centraron en la virtud, la felicidad y la eudaimonía (florecimiento humano).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64" y="3680817"/>
            <a:ext cx="1000839" cy="179355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01560" y="3880961"/>
            <a:ext cx="2502098" cy="312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Ética Moderna</a:t>
            </a:r>
            <a:endParaRPr lang="en-US" sz="1950" dirty="0"/>
          </a:p>
        </p:txBody>
      </p:sp>
      <p:sp>
        <p:nvSpPr>
          <p:cNvPr id="9" name="Text 4"/>
          <p:cNvSpPr/>
          <p:nvPr/>
        </p:nvSpPr>
        <p:spPr>
          <a:xfrm>
            <a:off x="2001560" y="4313753"/>
            <a:ext cx="6441877" cy="9604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En la Edad Moderna, filósofos como Kant y Mill desarrollaron sistemas éticos basados en principios, como el deber y el utilitarismo, enfatizando la autonomía moral y la maximización del bienestar.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564" y="5474375"/>
            <a:ext cx="1000839" cy="179355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01560" y="5674519"/>
            <a:ext cx="2791778" cy="312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Ética Contemporánea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2001560" y="6107311"/>
            <a:ext cx="6441877" cy="9604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En la actualidad, la ética filosófica abarca una amplia gama de enfoques, desde la ética del cuidado hasta la ética aplicada a cuestiones como la justicia, la equidad y la sostenibilidad.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8578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861" y="248483"/>
            <a:ext cx="1620679" cy="198882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95920" y="3032641"/>
            <a:ext cx="9491901" cy="6215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9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Filosofía de la Ciencia y la Tecnología</a:t>
            </a:r>
            <a:endParaRPr lang="en-US" sz="3900" dirty="0"/>
          </a:p>
        </p:txBody>
      </p:sp>
      <p:sp>
        <p:nvSpPr>
          <p:cNvPr id="5" name="Shape 1"/>
          <p:cNvSpPr/>
          <p:nvPr/>
        </p:nvSpPr>
        <p:spPr>
          <a:xfrm>
            <a:off x="695920" y="4176117"/>
            <a:ext cx="447437" cy="447437"/>
          </a:xfrm>
          <a:prstGeom prst="roundRect">
            <a:avLst>
              <a:gd name="adj" fmla="val 1866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6" name="Text 2"/>
          <p:cNvSpPr/>
          <p:nvPr/>
        </p:nvSpPr>
        <p:spPr>
          <a:xfrm>
            <a:off x="853083" y="4250650"/>
            <a:ext cx="132993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300" dirty="0"/>
          </a:p>
        </p:txBody>
      </p:sp>
      <p:sp>
        <p:nvSpPr>
          <p:cNvPr id="7" name="Text 3"/>
          <p:cNvSpPr/>
          <p:nvPr/>
        </p:nvSpPr>
        <p:spPr>
          <a:xfrm>
            <a:off x="1342192" y="4176117"/>
            <a:ext cx="3813096" cy="310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Galileo y el Método Científico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1342192" y="4606171"/>
            <a:ext cx="5873591" cy="954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Galileo Galilei sentó las bases del método científico moderno, al enfatizar la importancia de la observación, la experimentación y la refutación de teorías.</a:t>
            </a:r>
            <a:endParaRPr lang="en-US" sz="1550" dirty="0"/>
          </a:p>
        </p:txBody>
      </p:sp>
      <p:sp>
        <p:nvSpPr>
          <p:cNvPr id="9" name="Shape 5"/>
          <p:cNvSpPr/>
          <p:nvPr/>
        </p:nvSpPr>
        <p:spPr>
          <a:xfrm>
            <a:off x="7414617" y="4176117"/>
            <a:ext cx="447437" cy="447437"/>
          </a:xfrm>
          <a:prstGeom prst="roundRect">
            <a:avLst>
              <a:gd name="adj" fmla="val 1866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10" name="Text 6"/>
          <p:cNvSpPr/>
          <p:nvPr/>
        </p:nvSpPr>
        <p:spPr>
          <a:xfrm>
            <a:off x="7546419" y="4250650"/>
            <a:ext cx="183713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300" dirty="0"/>
          </a:p>
        </p:txBody>
      </p:sp>
      <p:sp>
        <p:nvSpPr>
          <p:cNvPr id="11" name="Text 7"/>
          <p:cNvSpPr/>
          <p:nvPr/>
        </p:nvSpPr>
        <p:spPr>
          <a:xfrm>
            <a:off x="8060888" y="4176117"/>
            <a:ext cx="3003471" cy="310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Popper y la Falsabilidad</a:t>
            </a:r>
            <a:endParaRPr lang="en-US" sz="1950" dirty="0"/>
          </a:p>
        </p:txBody>
      </p:sp>
      <p:sp>
        <p:nvSpPr>
          <p:cNvPr id="12" name="Text 8"/>
          <p:cNvSpPr/>
          <p:nvPr/>
        </p:nvSpPr>
        <p:spPr>
          <a:xfrm>
            <a:off x="8060888" y="4606171"/>
            <a:ext cx="5873591" cy="954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Karl Popper, con su principio de falsabilidad, argumentó que las teorías científicas deben ser susceptibles de ser refutadas para ser consideradas válidas.</a:t>
            </a:r>
            <a:endParaRPr lang="en-US" sz="1550" dirty="0"/>
          </a:p>
        </p:txBody>
      </p:sp>
      <p:sp>
        <p:nvSpPr>
          <p:cNvPr id="13" name="Shape 9"/>
          <p:cNvSpPr/>
          <p:nvPr/>
        </p:nvSpPr>
        <p:spPr>
          <a:xfrm>
            <a:off x="695920" y="5983129"/>
            <a:ext cx="447437" cy="447437"/>
          </a:xfrm>
          <a:prstGeom prst="roundRect">
            <a:avLst>
              <a:gd name="adj" fmla="val 1866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14" name="Text 10"/>
          <p:cNvSpPr/>
          <p:nvPr/>
        </p:nvSpPr>
        <p:spPr>
          <a:xfrm>
            <a:off x="827723" y="6057662"/>
            <a:ext cx="183713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300" dirty="0"/>
          </a:p>
        </p:txBody>
      </p:sp>
      <p:sp>
        <p:nvSpPr>
          <p:cNvPr id="15" name="Text 11"/>
          <p:cNvSpPr/>
          <p:nvPr/>
        </p:nvSpPr>
        <p:spPr>
          <a:xfrm>
            <a:off x="1342192" y="5983129"/>
            <a:ext cx="2893457" cy="310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Kuhn y los Paradigmas</a:t>
            </a:r>
            <a:endParaRPr lang="en-US" sz="1950" dirty="0"/>
          </a:p>
        </p:txBody>
      </p:sp>
      <p:sp>
        <p:nvSpPr>
          <p:cNvPr id="16" name="Text 12"/>
          <p:cNvSpPr/>
          <p:nvPr/>
        </p:nvSpPr>
        <p:spPr>
          <a:xfrm>
            <a:off x="1342192" y="6413183"/>
            <a:ext cx="5873591" cy="12725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Thomas Kuhn propuso la idea de los "paradigmas científicos", destacando que el progreso científico se produce a través de revoluciones que cuestionan y reemplazan los paradigmas existentes.</a:t>
            </a:r>
            <a:endParaRPr lang="en-US" sz="1550" dirty="0"/>
          </a:p>
        </p:txBody>
      </p:sp>
      <p:sp>
        <p:nvSpPr>
          <p:cNvPr id="17" name="Shape 13"/>
          <p:cNvSpPr/>
          <p:nvPr/>
        </p:nvSpPr>
        <p:spPr>
          <a:xfrm>
            <a:off x="7414617" y="5983129"/>
            <a:ext cx="447437" cy="447437"/>
          </a:xfrm>
          <a:prstGeom prst="roundRect">
            <a:avLst>
              <a:gd name="adj" fmla="val 1866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18" name="Text 14"/>
          <p:cNvSpPr/>
          <p:nvPr/>
        </p:nvSpPr>
        <p:spPr>
          <a:xfrm>
            <a:off x="7551063" y="6057662"/>
            <a:ext cx="174427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2300" dirty="0"/>
          </a:p>
        </p:txBody>
      </p:sp>
      <p:sp>
        <p:nvSpPr>
          <p:cNvPr id="19" name="Text 15"/>
          <p:cNvSpPr/>
          <p:nvPr/>
        </p:nvSpPr>
        <p:spPr>
          <a:xfrm>
            <a:off x="8060888" y="5983129"/>
            <a:ext cx="2485787" cy="310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Ética y Tecnología</a:t>
            </a:r>
            <a:endParaRPr lang="en-US" sz="1950" dirty="0"/>
          </a:p>
        </p:txBody>
      </p:sp>
      <p:sp>
        <p:nvSpPr>
          <p:cNvPr id="20" name="Text 16"/>
          <p:cNvSpPr/>
          <p:nvPr/>
        </p:nvSpPr>
        <p:spPr>
          <a:xfrm>
            <a:off x="8060888" y="6413183"/>
            <a:ext cx="5873591" cy="954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filosofía contemporánea también aborda cuestiones éticas relacionadas con el desarrollo tecnológico, como la inteligencia artificial, la biotecnología y la sostenibilidad ambiental.</a:t>
            </a:r>
            <a:endParaRPr lang="en-US" sz="1550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E45C40A-437A-4D38-2A1B-DF6AE3EE6E63}"/>
              </a:ext>
            </a:extLst>
          </p:cNvPr>
          <p:cNvSpPr/>
          <p:nvPr/>
        </p:nvSpPr>
        <p:spPr>
          <a:xfrm>
            <a:off x="12361333" y="7518400"/>
            <a:ext cx="2269067" cy="71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1880" y="775811"/>
            <a:ext cx="10026968" cy="671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Filosofía de la Mente y la Conciencia</a:t>
            </a:r>
            <a:endParaRPr lang="en-US" sz="4200" dirty="0"/>
          </a:p>
        </p:txBody>
      </p:sp>
      <p:sp>
        <p:nvSpPr>
          <p:cNvPr id="3" name="Shape 1"/>
          <p:cNvSpPr/>
          <p:nvPr/>
        </p:nvSpPr>
        <p:spPr>
          <a:xfrm>
            <a:off x="751880" y="1876782"/>
            <a:ext cx="13126641" cy="5576888"/>
          </a:xfrm>
          <a:prstGeom prst="roundRect">
            <a:avLst>
              <a:gd name="adj" fmla="val 1618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4" name="Shape 2"/>
          <p:cNvSpPr/>
          <p:nvPr/>
        </p:nvSpPr>
        <p:spPr>
          <a:xfrm>
            <a:off x="759500" y="1884402"/>
            <a:ext cx="13111401" cy="130444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5" name="Text 3"/>
          <p:cNvSpPr/>
          <p:nvPr/>
        </p:nvSpPr>
        <p:spPr>
          <a:xfrm>
            <a:off x="974288" y="2020848"/>
            <a:ext cx="6122313" cy="343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Dualismo Cartesiano</a:t>
            </a:r>
            <a:endParaRPr lang="en-US" sz="1650" dirty="0"/>
          </a:p>
        </p:txBody>
      </p:sp>
      <p:sp>
        <p:nvSpPr>
          <p:cNvPr id="6" name="Text 4"/>
          <p:cNvSpPr/>
          <p:nvPr/>
        </p:nvSpPr>
        <p:spPr>
          <a:xfrm>
            <a:off x="7533799" y="2020848"/>
            <a:ext cx="6122313" cy="1031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Descartes planteó la división entre la mente (res cogitans) y el cuerpo (res extensa), lo que dio lugar a debates sobre la naturaleza de la conciencia y su relación con lo físico.</a:t>
            </a:r>
            <a:endParaRPr lang="en-US" sz="1650" dirty="0"/>
          </a:p>
        </p:txBody>
      </p:sp>
      <p:sp>
        <p:nvSpPr>
          <p:cNvPr id="7" name="Shape 5"/>
          <p:cNvSpPr/>
          <p:nvPr/>
        </p:nvSpPr>
        <p:spPr>
          <a:xfrm>
            <a:off x="759500" y="3188851"/>
            <a:ext cx="13111401" cy="130444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8" name="Text 6"/>
          <p:cNvSpPr/>
          <p:nvPr/>
        </p:nvSpPr>
        <p:spPr>
          <a:xfrm>
            <a:off x="974288" y="3325297"/>
            <a:ext cx="6122313" cy="343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Materialismo y Funcionalismo</a:t>
            </a:r>
            <a:endParaRPr lang="en-US" sz="1650" dirty="0"/>
          </a:p>
        </p:txBody>
      </p:sp>
      <p:sp>
        <p:nvSpPr>
          <p:cNvPr id="9" name="Text 7"/>
          <p:cNvSpPr/>
          <p:nvPr/>
        </p:nvSpPr>
        <p:spPr>
          <a:xfrm>
            <a:off x="7533799" y="3325297"/>
            <a:ext cx="6122313" cy="1031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Filósofos como La Mettrie y Ryle han defendido enfoques materialistas, argumentando que la mente puede ser reducida a procesos físicos y funcionales del cerebro.</a:t>
            </a:r>
            <a:endParaRPr lang="en-US" sz="1650" dirty="0"/>
          </a:p>
        </p:txBody>
      </p:sp>
      <p:sp>
        <p:nvSpPr>
          <p:cNvPr id="10" name="Shape 8"/>
          <p:cNvSpPr/>
          <p:nvPr/>
        </p:nvSpPr>
        <p:spPr>
          <a:xfrm>
            <a:off x="759500" y="4493300"/>
            <a:ext cx="13111401" cy="130444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1" name="Text 9"/>
          <p:cNvSpPr/>
          <p:nvPr/>
        </p:nvSpPr>
        <p:spPr>
          <a:xfrm>
            <a:off x="974288" y="4629745"/>
            <a:ext cx="6122313" cy="343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Fenomenología y Experiencia Subjetiva</a:t>
            </a:r>
            <a:endParaRPr lang="en-US" sz="1650" dirty="0"/>
          </a:p>
        </p:txBody>
      </p:sp>
      <p:sp>
        <p:nvSpPr>
          <p:cNvPr id="12" name="Text 10"/>
          <p:cNvSpPr/>
          <p:nvPr/>
        </p:nvSpPr>
        <p:spPr>
          <a:xfrm>
            <a:off x="7533799" y="4629745"/>
            <a:ext cx="6122313" cy="1031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Husserl, Heidegger y Merleau-Ponty exploraron la conciencia desde una perspectiva fenomenológica, centrándose en la experiencia subjetiva y la estructura de la experiencia vivida.</a:t>
            </a:r>
            <a:endParaRPr lang="en-US" sz="1650" dirty="0"/>
          </a:p>
        </p:txBody>
      </p:sp>
      <p:sp>
        <p:nvSpPr>
          <p:cNvPr id="13" name="Shape 11"/>
          <p:cNvSpPr/>
          <p:nvPr/>
        </p:nvSpPr>
        <p:spPr>
          <a:xfrm>
            <a:off x="759500" y="5797748"/>
            <a:ext cx="13111401" cy="164830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4" name="Text 12"/>
          <p:cNvSpPr/>
          <p:nvPr/>
        </p:nvSpPr>
        <p:spPr>
          <a:xfrm>
            <a:off x="974288" y="5934194"/>
            <a:ext cx="6122313" cy="343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Neurociencia y Filosofía de la Mente</a:t>
            </a:r>
            <a:endParaRPr lang="en-US" sz="1650" dirty="0"/>
          </a:p>
        </p:txBody>
      </p:sp>
      <p:sp>
        <p:nvSpPr>
          <p:cNvPr id="15" name="Text 13"/>
          <p:cNvSpPr/>
          <p:nvPr/>
        </p:nvSpPr>
        <p:spPr>
          <a:xfrm>
            <a:off x="7533799" y="5934194"/>
            <a:ext cx="6122313" cy="1375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En la actualidad, la filosofía de la mente se ha visto enriquecida por los avances de la neurociencia, que han llevado a nuevos debates sobre la relación entre el cerebro y la conciencia.</a:t>
            </a:r>
            <a:endParaRPr lang="en-US" sz="165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BABEC68-F964-E2FA-33F5-A576D80B63CF}"/>
              </a:ext>
            </a:extLst>
          </p:cNvPr>
          <p:cNvSpPr/>
          <p:nvPr/>
        </p:nvSpPr>
        <p:spPr>
          <a:xfrm>
            <a:off x="12361333" y="7518400"/>
            <a:ext cx="2269067" cy="71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224677"/>
            <a:ext cx="12902327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Filosofía Oriental: Perspectivas Alternativas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3384828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Budismo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4037" y="4017407"/>
            <a:ext cx="3898821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filosofía budista, con figuras como Buda y Nagarjuna, se centra en la naturaleza de la realidad, la liberación del sufrimiento y el desarrollo de la conciencia plena.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695" y="3384828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Taoísmo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5372695" y="4017407"/>
            <a:ext cx="3898821" cy="2370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 taoísmo, representado por Lao Tzu y Zhuangzi, enfatiza la armonía con la naturaleza, el equilibrio de opuestos y la aceptación de la fluidez y la incertidumbre de la existencia.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3384828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Confucianismo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9881354" y="4017407"/>
            <a:ext cx="3898821" cy="27653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 confucianismo, con Confucio y Mencius como figuras clave, se enfoca en la ética social, la armonía y el buen gobierno, buscando la perfección moral y el florecimiento individual en el contexto de la comunidad.</a:t>
            </a:r>
            <a:endParaRPr lang="en-US" sz="19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843A06C-2A68-9A57-CCE1-12212EAFFE16}"/>
              </a:ext>
            </a:extLst>
          </p:cNvPr>
          <p:cNvSpPr/>
          <p:nvPr/>
        </p:nvSpPr>
        <p:spPr>
          <a:xfrm>
            <a:off x="12361333" y="7518400"/>
            <a:ext cx="2269067" cy="71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1431</Words>
  <Application>Microsoft Office PowerPoint</Application>
  <PresentationFormat>Personalizado</PresentationFormat>
  <Paragraphs>92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DM Sans</vt:lpstr>
      <vt:lpstr>Arial</vt:lpstr>
      <vt:lpstr>Libre Baskerville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isaura cargua</cp:lastModifiedBy>
  <cp:revision>2</cp:revision>
  <dcterms:created xsi:type="dcterms:W3CDTF">2024-10-04T15:31:44Z</dcterms:created>
  <dcterms:modified xsi:type="dcterms:W3CDTF">2024-10-04T15:35:10Z</dcterms:modified>
</cp:coreProperties>
</file>