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4630400" cy="8229600"/>
  <p:notesSz cx="8229600" cy="14630400"/>
  <p:embeddedFontLst>
    <p:embeddedFont>
      <p:font typeface="Funnel Display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Funnel Sans" panose="020B0604020202020204" charset="0"/>
      <p:regular r:id="rId28"/>
    </p:embeddedFont>
  </p:embeddedFontLst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2" d="100"/>
          <a:sy n="62" d="100"/>
        </p:scale>
        <p:origin x="5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3726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986558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Origen de la Vida: Del Mito a la Ciencia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3753564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Una exploración fascinante de las teorías antiguas y modernas sobre cómo surgió la vida en nuestro planeta.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6324124" y="4788813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Descubriremos el impacto de estos conocimientos en la biología actual y su relevancia científica.</a:t>
            </a:r>
            <a:endParaRPr lang="en-US" sz="1850" dirty="0"/>
          </a:p>
        </p:txBody>
      </p:sp>
      <p:sp>
        <p:nvSpPr>
          <p:cNvPr id="6" name="Shape 3"/>
          <p:cNvSpPr/>
          <p:nvPr/>
        </p:nvSpPr>
        <p:spPr>
          <a:xfrm>
            <a:off x="6324124" y="5841921"/>
            <a:ext cx="382905" cy="382905"/>
          </a:xfrm>
          <a:prstGeom prst="roundRect">
            <a:avLst>
              <a:gd name="adj" fmla="val 23878209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744" y="5849541"/>
            <a:ext cx="367665" cy="36766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826687" y="5824061"/>
            <a:ext cx="2232184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350" b="1" dirty="0">
                <a:solidFill>
                  <a:srgbClr val="2B3541"/>
                </a:solidFill>
                <a:latin typeface="Funnel Sans Bold" pitchFamily="34" charset="0"/>
                <a:ea typeface="Funnel Sans Bold" pitchFamily="34" charset="-122"/>
                <a:cs typeface="Funnel Sans Bold" pitchFamily="34" charset="-120"/>
              </a:rPr>
              <a:t>by Karen Macías</a:t>
            </a:r>
            <a:endParaRPr lang="en-US" sz="23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75303"/>
            <a:ext cx="903505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Origen de la Vida: Visión Moderna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777609"/>
            <a:ext cx="4153972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Enfoque multidisciplinario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837724" y="3439239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La visión actual integra conocimientos de múltiples ciencias: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420672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Bioquímica y biología molecular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4887397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Geología y paleontología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837724" y="5354122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Física y química prebiótica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837724" y="5820847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Astrobiología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7614761" y="2777609"/>
            <a:ext cx="4749760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Proceso de evolución química</a:t>
            </a:r>
            <a:endParaRPr lang="en-US" sz="2650" dirty="0"/>
          </a:p>
        </p:txBody>
      </p:sp>
      <p:sp>
        <p:nvSpPr>
          <p:cNvPr id="10" name="Text 8"/>
          <p:cNvSpPr/>
          <p:nvPr/>
        </p:nvSpPr>
        <p:spPr>
          <a:xfrm>
            <a:off x="7614761" y="3439239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La transición de lo inanimado a lo vivo ocurrió gradualmente: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7614761" y="4420672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Font typeface="+mj-lt"/>
              <a:buAutoNum type="arabicPeriod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Síntesis de moléculas orgánicas simples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7614761" y="4887397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Font typeface="+mj-lt"/>
              <a:buAutoNum type="arabicPeriod" startAt="2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Formación de polímeros y estructuras complejas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7614761" y="5354122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Font typeface="+mj-lt"/>
              <a:buAutoNum type="arabicPeriod" startAt="3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Desarrollo de sistemas autorreplicantes</a:t>
            </a:r>
            <a:endParaRPr lang="en-US" sz="1850" dirty="0"/>
          </a:p>
        </p:txBody>
      </p:sp>
      <p:sp>
        <p:nvSpPr>
          <p:cNvPr id="14" name="Text 12"/>
          <p:cNvSpPr/>
          <p:nvPr/>
        </p:nvSpPr>
        <p:spPr>
          <a:xfrm>
            <a:off x="7614761" y="5820847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Font typeface="+mj-lt"/>
              <a:buAutoNum type="arabicPeriod" startAt="4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Aparición de metabolismo primitivo</a:t>
            </a:r>
            <a:endParaRPr lang="en-US" sz="1850" dirty="0"/>
          </a:p>
        </p:txBody>
      </p:sp>
      <p:sp>
        <p:nvSpPr>
          <p:cNvPr id="15" name="Text 13"/>
          <p:cNvSpPr/>
          <p:nvPr/>
        </p:nvSpPr>
        <p:spPr>
          <a:xfrm>
            <a:off x="7614761" y="6287572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Font typeface="+mj-lt"/>
              <a:buAutoNum type="arabicPeriod" startAt="5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Surgimiento de las primeras células</a:t>
            </a:r>
            <a:endParaRPr lang="en-US" sz="18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2233" y="886658"/>
            <a:ext cx="6000512" cy="606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Ventanas de Habitabilidad</a:t>
            </a:r>
            <a:endParaRPr lang="en-US" sz="3800" dirty="0"/>
          </a:p>
        </p:txBody>
      </p:sp>
      <p:sp>
        <p:nvSpPr>
          <p:cNvPr id="4" name="Shape 1"/>
          <p:cNvSpPr/>
          <p:nvPr/>
        </p:nvSpPr>
        <p:spPr>
          <a:xfrm>
            <a:off x="954286" y="1802963"/>
            <a:ext cx="22860" cy="5539978"/>
          </a:xfrm>
          <a:prstGeom prst="roundRect">
            <a:avLst>
              <a:gd name="adj" fmla="val 379142"/>
            </a:avLst>
          </a:prstGeom>
          <a:solidFill>
            <a:srgbClr val="D5CDBE"/>
          </a:solidFill>
          <a:ln/>
        </p:spPr>
      </p:sp>
      <p:sp>
        <p:nvSpPr>
          <p:cNvPr id="5" name="Shape 2"/>
          <p:cNvSpPr/>
          <p:nvPr/>
        </p:nvSpPr>
        <p:spPr>
          <a:xfrm>
            <a:off x="1163538" y="2023586"/>
            <a:ext cx="619006" cy="22860"/>
          </a:xfrm>
          <a:prstGeom prst="roundRect">
            <a:avLst>
              <a:gd name="adj" fmla="val 379142"/>
            </a:avLst>
          </a:prstGeom>
          <a:solidFill>
            <a:srgbClr val="D5CDBE"/>
          </a:solidFill>
          <a:ln/>
        </p:spPr>
      </p:sp>
      <p:sp>
        <p:nvSpPr>
          <p:cNvPr id="6" name="Shape 3"/>
          <p:cNvSpPr/>
          <p:nvPr/>
        </p:nvSpPr>
        <p:spPr>
          <a:xfrm>
            <a:off x="722174" y="1802963"/>
            <a:ext cx="464225" cy="464225"/>
          </a:xfrm>
          <a:prstGeom prst="roundRect">
            <a:avLst>
              <a:gd name="adj" fmla="val 18670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808613" y="1852970"/>
            <a:ext cx="291227" cy="3640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1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1986082" y="1873806"/>
            <a:ext cx="3913942" cy="303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Formación de la Tierra (4.540 M.a.)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1986082" y="2300883"/>
            <a:ext cx="6435685" cy="660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Planeta inicialmente inhóspito. Temperatura extrema, bombardeo constante de meteoritos.</a:t>
            </a:r>
            <a:endParaRPr lang="en-US" dirty="0"/>
          </a:p>
        </p:txBody>
      </p:sp>
      <p:sp>
        <p:nvSpPr>
          <p:cNvPr id="10" name="Shape 7"/>
          <p:cNvSpPr/>
          <p:nvPr/>
        </p:nvSpPr>
        <p:spPr>
          <a:xfrm>
            <a:off x="1163538" y="3594259"/>
            <a:ext cx="619006" cy="22860"/>
          </a:xfrm>
          <a:prstGeom prst="roundRect">
            <a:avLst>
              <a:gd name="adj" fmla="val 379142"/>
            </a:avLst>
          </a:prstGeom>
          <a:solidFill>
            <a:srgbClr val="D5CDBE"/>
          </a:solidFill>
          <a:ln/>
        </p:spPr>
      </p:sp>
      <p:sp>
        <p:nvSpPr>
          <p:cNvPr id="11" name="Shape 8"/>
          <p:cNvSpPr/>
          <p:nvPr/>
        </p:nvSpPr>
        <p:spPr>
          <a:xfrm>
            <a:off x="722174" y="3373636"/>
            <a:ext cx="464225" cy="464225"/>
          </a:xfrm>
          <a:prstGeom prst="roundRect">
            <a:avLst>
              <a:gd name="adj" fmla="val 18670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808613" y="3423642"/>
            <a:ext cx="291227" cy="3640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2</a:t>
            </a:r>
            <a:endParaRPr lang="en-US" sz="2400" dirty="0"/>
          </a:p>
        </p:txBody>
      </p:sp>
      <p:sp>
        <p:nvSpPr>
          <p:cNvPr id="13" name="Text 10"/>
          <p:cNvSpPr/>
          <p:nvPr/>
        </p:nvSpPr>
        <p:spPr>
          <a:xfrm>
            <a:off x="1986082" y="3444478"/>
            <a:ext cx="6308884" cy="303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Enfriamiento y formación de océanos (4.400-4.000 M.a.)</a:t>
            </a:r>
            <a:endParaRPr lang="en-US" sz="2000" dirty="0"/>
          </a:p>
        </p:txBody>
      </p:sp>
      <p:sp>
        <p:nvSpPr>
          <p:cNvPr id="14" name="Text 11"/>
          <p:cNvSpPr/>
          <p:nvPr/>
        </p:nvSpPr>
        <p:spPr>
          <a:xfrm>
            <a:off x="1986082" y="3871555"/>
            <a:ext cx="6435685" cy="330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Primera ventana de habitabilidad. Aparición de agua líquida estable.</a:t>
            </a:r>
            <a:endParaRPr lang="en-US" dirty="0"/>
          </a:p>
        </p:txBody>
      </p:sp>
      <p:sp>
        <p:nvSpPr>
          <p:cNvPr id="15" name="Shape 12"/>
          <p:cNvSpPr/>
          <p:nvPr/>
        </p:nvSpPr>
        <p:spPr>
          <a:xfrm>
            <a:off x="1163538" y="4834890"/>
            <a:ext cx="619006" cy="22860"/>
          </a:xfrm>
          <a:prstGeom prst="roundRect">
            <a:avLst>
              <a:gd name="adj" fmla="val 379142"/>
            </a:avLst>
          </a:prstGeom>
          <a:solidFill>
            <a:srgbClr val="D5CDBE"/>
          </a:solidFill>
          <a:ln/>
        </p:spPr>
      </p:sp>
      <p:sp>
        <p:nvSpPr>
          <p:cNvPr id="16" name="Shape 13"/>
          <p:cNvSpPr/>
          <p:nvPr/>
        </p:nvSpPr>
        <p:spPr>
          <a:xfrm>
            <a:off x="722174" y="4614267"/>
            <a:ext cx="464225" cy="464225"/>
          </a:xfrm>
          <a:prstGeom prst="roundRect">
            <a:avLst>
              <a:gd name="adj" fmla="val 18670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808613" y="4664273"/>
            <a:ext cx="291227" cy="3640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3</a:t>
            </a:r>
            <a:endParaRPr lang="en-US" sz="2400" dirty="0"/>
          </a:p>
        </p:txBody>
      </p:sp>
      <p:sp>
        <p:nvSpPr>
          <p:cNvPr id="18" name="Text 15"/>
          <p:cNvSpPr/>
          <p:nvPr/>
        </p:nvSpPr>
        <p:spPr>
          <a:xfrm>
            <a:off x="1986082" y="4685109"/>
            <a:ext cx="5200531" cy="303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Evidencias de vida primitiva (3.800-3.500 M.a.)</a:t>
            </a:r>
            <a:endParaRPr lang="en-US" sz="2000" dirty="0"/>
          </a:p>
        </p:txBody>
      </p:sp>
      <p:sp>
        <p:nvSpPr>
          <p:cNvPr id="19" name="Text 16"/>
          <p:cNvSpPr/>
          <p:nvPr/>
        </p:nvSpPr>
        <p:spPr>
          <a:xfrm>
            <a:off x="1986082" y="5112187"/>
            <a:ext cx="6435685" cy="660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Estromatolitos y microfósiles. Primeras células procariotas aprovechan condiciones favorables.</a:t>
            </a:r>
            <a:endParaRPr lang="en-US" dirty="0"/>
          </a:p>
        </p:txBody>
      </p:sp>
      <p:sp>
        <p:nvSpPr>
          <p:cNvPr id="20" name="Shape 17"/>
          <p:cNvSpPr/>
          <p:nvPr/>
        </p:nvSpPr>
        <p:spPr>
          <a:xfrm>
            <a:off x="1163538" y="6405563"/>
            <a:ext cx="619006" cy="22860"/>
          </a:xfrm>
          <a:prstGeom prst="roundRect">
            <a:avLst>
              <a:gd name="adj" fmla="val 379142"/>
            </a:avLst>
          </a:prstGeom>
          <a:solidFill>
            <a:srgbClr val="D5CDBE"/>
          </a:solidFill>
          <a:ln/>
        </p:spPr>
      </p:sp>
      <p:sp>
        <p:nvSpPr>
          <p:cNvPr id="21" name="Shape 18"/>
          <p:cNvSpPr/>
          <p:nvPr/>
        </p:nvSpPr>
        <p:spPr>
          <a:xfrm>
            <a:off x="722174" y="6184940"/>
            <a:ext cx="464225" cy="464225"/>
          </a:xfrm>
          <a:prstGeom prst="roundRect">
            <a:avLst>
              <a:gd name="adj" fmla="val 18670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808613" y="6234946"/>
            <a:ext cx="291227" cy="3640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4</a:t>
            </a:r>
            <a:endParaRPr lang="en-US" sz="2400" dirty="0"/>
          </a:p>
        </p:txBody>
      </p:sp>
      <p:sp>
        <p:nvSpPr>
          <p:cNvPr id="23" name="Text 20"/>
          <p:cNvSpPr/>
          <p:nvPr/>
        </p:nvSpPr>
        <p:spPr>
          <a:xfrm>
            <a:off x="1986082" y="6255782"/>
            <a:ext cx="4407932" cy="303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Aumento de oxígeno (2.500-2.300 M.a.)</a:t>
            </a:r>
            <a:endParaRPr lang="en-US" sz="2000" dirty="0"/>
          </a:p>
        </p:txBody>
      </p:sp>
      <p:sp>
        <p:nvSpPr>
          <p:cNvPr id="24" name="Text 21"/>
          <p:cNvSpPr/>
          <p:nvPr/>
        </p:nvSpPr>
        <p:spPr>
          <a:xfrm>
            <a:off x="1986082" y="6682859"/>
            <a:ext cx="6435685" cy="660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Gran evento de oxigenación. Crisis para anaerobios, oportunidad para nuevas formas de vida.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4741" y="617220"/>
            <a:ext cx="6644164" cy="659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Modelo de "Pasajes Duros"</a:t>
            </a:r>
            <a:endParaRPr lang="en-US" sz="4150" dirty="0"/>
          </a:p>
        </p:txBody>
      </p:sp>
      <p:sp>
        <p:nvSpPr>
          <p:cNvPr id="3" name="Text 1"/>
          <p:cNvSpPr/>
          <p:nvPr/>
        </p:nvSpPr>
        <p:spPr>
          <a:xfrm>
            <a:off x="784741" y="1837015"/>
            <a:ext cx="5529263" cy="3956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8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Propuesto por Brandon Carter (1983)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784741" y="2456855"/>
            <a:ext cx="6256973" cy="717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La vida surge tras superar una serie de eventos azarosos y extremadamente improbables.</a:t>
            </a:r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784741" y="3375779"/>
            <a:ext cx="6256973" cy="717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Cada "pasaje duro" representa un filtro evolutivo que pocas moléculas o sistemas logran atravesar.</a:t>
            </a:r>
            <a:endParaRPr lang="en-US" dirty="0"/>
          </a:p>
        </p:txBody>
      </p:sp>
      <p:sp>
        <p:nvSpPr>
          <p:cNvPr id="6" name="Shape 4"/>
          <p:cNvSpPr/>
          <p:nvPr/>
        </p:nvSpPr>
        <p:spPr>
          <a:xfrm>
            <a:off x="7596307" y="1864995"/>
            <a:ext cx="224195" cy="1719620"/>
          </a:xfrm>
          <a:prstGeom prst="roundRect">
            <a:avLst>
              <a:gd name="adj" fmla="val 42005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8044696" y="2089190"/>
            <a:ext cx="4533424" cy="329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Pasaje 1: Moléculas autorreplicantes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8044696" y="2643188"/>
            <a:ext cx="5808583" cy="717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Surgimiento del primer ARN o sistema similar capaz de copiarse a sí mismo.</a:t>
            </a:r>
            <a:endParaRPr lang="en-US" dirty="0"/>
          </a:p>
        </p:txBody>
      </p:sp>
      <p:sp>
        <p:nvSpPr>
          <p:cNvPr id="9" name="Shape 7"/>
          <p:cNvSpPr/>
          <p:nvPr/>
        </p:nvSpPr>
        <p:spPr>
          <a:xfrm>
            <a:off x="7932539" y="3752731"/>
            <a:ext cx="224195" cy="1719620"/>
          </a:xfrm>
          <a:prstGeom prst="roundRect">
            <a:avLst>
              <a:gd name="adj" fmla="val 42005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8380928" y="3976926"/>
            <a:ext cx="3835956" cy="329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Pasaje 2: Membranas celulares</a:t>
            </a:r>
            <a:endParaRPr lang="en-US" sz="2400" dirty="0"/>
          </a:p>
        </p:txBody>
      </p:sp>
      <p:sp>
        <p:nvSpPr>
          <p:cNvPr id="11" name="Text 9"/>
          <p:cNvSpPr/>
          <p:nvPr/>
        </p:nvSpPr>
        <p:spPr>
          <a:xfrm>
            <a:off x="8380928" y="4530923"/>
            <a:ext cx="5472351" cy="717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Formación de barreras que separan el interior del exterior.</a:t>
            </a:r>
            <a:endParaRPr lang="en-US" dirty="0"/>
          </a:p>
        </p:txBody>
      </p:sp>
      <p:sp>
        <p:nvSpPr>
          <p:cNvPr id="12" name="Shape 10"/>
          <p:cNvSpPr/>
          <p:nvPr/>
        </p:nvSpPr>
        <p:spPr>
          <a:xfrm>
            <a:off x="8268891" y="5640467"/>
            <a:ext cx="224195" cy="1719620"/>
          </a:xfrm>
          <a:prstGeom prst="roundRect">
            <a:avLst>
              <a:gd name="adj" fmla="val 42005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8717280" y="5864662"/>
            <a:ext cx="2779276" cy="329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Pasaje 3: Metabolismo</a:t>
            </a:r>
            <a:endParaRPr lang="en-US" sz="2400" dirty="0"/>
          </a:p>
        </p:txBody>
      </p:sp>
      <p:sp>
        <p:nvSpPr>
          <p:cNvPr id="14" name="Text 12"/>
          <p:cNvSpPr/>
          <p:nvPr/>
        </p:nvSpPr>
        <p:spPr>
          <a:xfrm>
            <a:off x="8717280" y="6418659"/>
            <a:ext cx="5135999" cy="717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Desarrollo de sistemas de obtención y procesamiento de energía.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56348"/>
            <a:ext cx="685192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Evolución y Adaptabilidad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872972" y="256484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Adaptación continua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060383"/>
            <a:ext cx="3851434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Los organismos primitivos debieron adaptarse a ambientes en constante cambio.</a:t>
            </a:r>
            <a:endParaRPr lang="en-US" sz="18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3966" y="3360182"/>
            <a:ext cx="358140" cy="44767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41243" y="256484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Selección molecular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41243" y="3060383"/>
            <a:ext cx="3851434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Las moléculas más estables y eficientes en autorreplicación predominaron sobre otras.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8175" y="3360182"/>
            <a:ext cx="358140" cy="44767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41243" y="5011341"/>
            <a:ext cx="3288030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Mutaciones beneficiosas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41243" y="5506879"/>
            <a:ext cx="3851434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Cambios aleatorios en moléculas primitivas generaron nuevas funciones y capacidades.</a:t>
            </a:r>
            <a:endParaRPr lang="en-US" sz="18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8175" y="5604391"/>
            <a:ext cx="358140" cy="447675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72972" y="481988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Nichos ecológicos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837724" y="5315426"/>
            <a:ext cx="3851434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Los primeros organismos ocuparon diversos ambientes, especializándose en recursos específicos.</a:t>
            </a:r>
            <a:endParaRPr lang="en-US" sz="18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3966" y="5604391"/>
            <a:ext cx="358140" cy="4476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535073"/>
            <a:ext cx="5674876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Evidencias Modernas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837378"/>
            <a:ext cx="5827157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Técnicas avanzadas de investigación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837724" y="3499009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Secuenciación genómica de organismos ancestrales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3965734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Datación radiométrica de fósiles microscópicos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4432459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Microscopía electrónica de alta resolución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837724" y="4899184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Análisis químico de microfósiles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7614761" y="2837378"/>
            <a:ext cx="5102900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Descubrimiento de extremófilos</a:t>
            </a:r>
            <a:endParaRPr lang="en-US" sz="2650" dirty="0"/>
          </a:p>
        </p:txBody>
      </p:sp>
      <p:sp>
        <p:nvSpPr>
          <p:cNvPr id="9" name="Text 7"/>
          <p:cNvSpPr/>
          <p:nvPr/>
        </p:nvSpPr>
        <p:spPr>
          <a:xfrm>
            <a:off x="7614761" y="3499009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Organismos que sobreviven en condiciones extremas: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7614761" y="4097417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Termófilos: temperaturas superiores a 80°C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7614761" y="4564142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Acidófilos: pH extremadamente bajo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7614761" y="5030867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Barófilos: alta presión en fosas oceánicas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7614761" y="5497592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Radiófilos: altos niveles de radiación</a:t>
            </a:r>
            <a:endParaRPr lang="en-US" sz="1850" dirty="0"/>
          </a:p>
        </p:txBody>
      </p:sp>
      <p:sp>
        <p:nvSpPr>
          <p:cNvPr id="14" name="Text 12"/>
          <p:cNvSpPr/>
          <p:nvPr/>
        </p:nvSpPr>
        <p:spPr>
          <a:xfrm>
            <a:off x="7614761" y="6096000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Sugieren que la vida puede surgir en ambientes hostiles.</a:t>
            </a:r>
            <a:endParaRPr lang="en-US" sz="18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65892" y="367546"/>
            <a:ext cx="6478191" cy="391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Teoría de Origen Bajo Hielo y Otros Modelos</a:t>
            </a:r>
            <a:endParaRPr lang="en-US" sz="2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92" y="1025247"/>
            <a:ext cx="3328392" cy="205704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27396" y="1025247"/>
            <a:ext cx="2582942" cy="195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28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Hipótesis de fuentes hidrotermales</a:t>
            </a:r>
            <a:endParaRPr lang="en-US" sz="2800" dirty="0"/>
          </a:p>
        </p:txBody>
      </p:sp>
      <p:sp>
        <p:nvSpPr>
          <p:cNvPr id="5" name="Text 2"/>
          <p:cNvSpPr/>
          <p:nvPr/>
        </p:nvSpPr>
        <p:spPr>
          <a:xfrm>
            <a:off x="3927396" y="1300877"/>
            <a:ext cx="10237113" cy="2128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La vida pudo surgir en chimeneas submarinas ricas en </a:t>
            </a:r>
            <a:r>
              <a:rPr lang="en-US" sz="24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minerales</a:t>
            </a:r>
            <a:r>
              <a:rPr lang="en-US" sz="24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endParaRPr lang="en-US" sz="2400" dirty="0" smtClean="0">
              <a:solidFill>
                <a:srgbClr val="2B3541"/>
              </a:solidFill>
              <a:latin typeface="Funnel Sans" pitchFamily="34" charset="0"/>
              <a:ea typeface="Funnel Sans" pitchFamily="34" charset="-122"/>
              <a:cs typeface="Funnel Sans" pitchFamily="34" charset="-120"/>
            </a:endParaRPr>
          </a:p>
          <a:p>
            <a:pPr marL="0" indent="0" algn="l">
              <a:lnSpc>
                <a:spcPts val="1650"/>
              </a:lnSpc>
              <a:buNone/>
            </a:pPr>
            <a:endParaRPr lang="en-US" sz="2400" dirty="0">
              <a:solidFill>
                <a:srgbClr val="2B3541"/>
              </a:solidFill>
              <a:latin typeface="Funnel Sans" pitchFamily="34" charset="0"/>
              <a:ea typeface="Funnel Sans" pitchFamily="34" charset="-122"/>
              <a:cs typeface="Funnel Sans" pitchFamily="34" charset="-120"/>
            </a:endParaRPr>
          </a:p>
          <a:p>
            <a:pPr marL="0" indent="0" algn="l">
              <a:lnSpc>
                <a:spcPts val="1650"/>
              </a:lnSpc>
              <a:buNone/>
            </a:pPr>
            <a:r>
              <a:rPr lang="en-US" sz="240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y </a:t>
            </a:r>
            <a:r>
              <a:rPr lang="en-US" sz="24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energía química.</a:t>
            </a:r>
            <a:endParaRPr lang="en-US" sz="24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892" y="3415070"/>
            <a:ext cx="3328392" cy="205704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927396" y="3415070"/>
            <a:ext cx="1566267" cy="195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28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Modelo criogénico</a:t>
            </a:r>
            <a:endParaRPr lang="en-US" sz="2800" dirty="0"/>
          </a:p>
        </p:txBody>
      </p:sp>
      <p:sp>
        <p:nvSpPr>
          <p:cNvPr id="8" name="Text 4"/>
          <p:cNvSpPr/>
          <p:nvPr/>
        </p:nvSpPr>
        <p:spPr>
          <a:xfrm>
            <a:off x="3927396" y="3690699"/>
            <a:ext cx="10237113" cy="2128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Las bajas temperaturas bajo capas de hielo pudieron </a:t>
            </a:r>
            <a:r>
              <a:rPr lang="en-US" sz="24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preservar</a:t>
            </a:r>
            <a:r>
              <a:rPr lang="en-US" sz="24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endParaRPr lang="en-US" sz="2400" dirty="0" smtClean="0">
              <a:solidFill>
                <a:srgbClr val="2B3541"/>
              </a:solidFill>
              <a:latin typeface="Funnel Sans" pitchFamily="34" charset="0"/>
              <a:ea typeface="Funnel Sans" pitchFamily="34" charset="-122"/>
              <a:cs typeface="Funnel Sans" pitchFamily="34" charset="-120"/>
            </a:endParaRPr>
          </a:p>
          <a:p>
            <a:pPr marL="0" indent="0" algn="l">
              <a:lnSpc>
                <a:spcPts val="1650"/>
              </a:lnSpc>
              <a:buNone/>
            </a:pPr>
            <a:endParaRPr lang="en-US" sz="2400" dirty="0">
              <a:solidFill>
                <a:srgbClr val="2B3541"/>
              </a:solidFill>
              <a:latin typeface="Funnel Sans" pitchFamily="34" charset="0"/>
              <a:ea typeface="Funnel Sans" pitchFamily="34" charset="-122"/>
              <a:cs typeface="Funnel Sans" pitchFamily="34" charset="-120"/>
            </a:endParaRPr>
          </a:p>
          <a:p>
            <a:pPr marL="0" indent="0" algn="l">
              <a:lnSpc>
                <a:spcPts val="1650"/>
              </a:lnSpc>
              <a:buNone/>
            </a:pPr>
            <a:r>
              <a:rPr lang="en-US" sz="240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y </a:t>
            </a:r>
            <a:r>
              <a:rPr lang="en-US" sz="24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concentrar moléculas orgánicas.</a:t>
            </a:r>
            <a:endParaRPr lang="en-US" sz="24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892" y="5804892"/>
            <a:ext cx="3328392" cy="205704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3927396" y="5804892"/>
            <a:ext cx="1995249" cy="195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28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Teoría de arcillas minerales</a:t>
            </a:r>
            <a:endParaRPr lang="en-US" sz="2800" dirty="0"/>
          </a:p>
        </p:txBody>
      </p:sp>
      <p:sp>
        <p:nvSpPr>
          <p:cNvPr id="11" name="Text 6"/>
          <p:cNvSpPr/>
          <p:nvPr/>
        </p:nvSpPr>
        <p:spPr>
          <a:xfrm>
            <a:off x="3927396" y="6080522"/>
            <a:ext cx="10237113" cy="2128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Superficies de arcillas pudieron servir como plantillas </a:t>
            </a:r>
            <a:r>
              <a:rPr lang="en-US" sz="24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organizadoras</a:t>
            </a:r>
            <a:r>
              <a:rPr lang="en-US" sz="24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endParaRPr lang="en-US" sz="2400" dirty="0" smtClean="0">
              <a:solidFill>
                <a:srgbClr val="2B3541"/>
              </a:solidFill>
              <a:latin typeface="Funnel Sans" pitchFamily="34" charset="0"/>
              <a:ea typeface="Funnel Sans" pitchFamily="34" charset="-122"/>
              <a:cs typeface="Funnel Sans" pitchFamily="34" charset="-120"/>
            </a:endParaRPr>
          </a:p>
          <a:p>
            <a:pPr marL="0" indent="0" algn="l">
              <a:lnSpc>
                <a:spcPts val="1650"/>
              </a:lnSpc>
              <a:buNone/>
            </a:pPr>
            <a:endParaRPr lang="en-US" sz="2400" dirty="0">
              <a:solidFill>
                <a:srgbClr val="2B3541"/>
              </a:solidFill>
              <a:latin typeface="Funnel Sans" pitchFamily="34" charset="0"/>
              <a:ea typeface="Funnel Sans" pitchFamily="34" charset="-122"/>
              <a:cs typeface="Funnel Sans" pitchFamily="34" charset="-120"/>
            </a:endParaRPr>
          </a:p>
          <a:p>
            <a:pPr marL="0" indent="0" algn="l">
              <a:lnSpc>
                <a:spcPts val="1650"/>
              </a:lnSpc>
              <a:buNone/>
            </a:pPr>
            <a:r>
              <a:rPr lang="en-US" sz="240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para </a:t>
            </a:r>
            <a:r>
              <a:rPr lang="en-US" sz="24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moléculas primitivas.</a:t>
            </a:r>
            <a:endParaRPr lang="en-US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2916" y="841296"/>
            <a:ext cx="7542014" cy="5853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Limitaciones y Preguntas Abiertas</a:t>
            </a:r>
            <a:endParaRPr lang="en-US" sz="3650" dirty="0"/>
          </a:p>
        </p:txBody>
      </p:sp>
      <p:sp>
        <p:nvSpPr>
          <p:cNvPr id="4" name="Shape 1"/>
          <p:cNvSpPr/>
          <p:nvPr/>
        </p:nvSpPr>
        <p:spPr>
          <a:xfrm>
            <a:off x="6182916" y="1725097"/>
            <a:ext cx="447794" cy="447794"/>
          </a:xfrm>
          <a:prstGeom prst="roundRect">
            <a:avLst>
              <a:gd name="adj" fmla="val 18667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829663" y="1793438"/>
            <a:ext cx="4944904" cy="292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El problema del huevo y la gallina bioquímico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6829663" y="2205395"/>
            <a:ext cx="7104221" cy="636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¿Qué surgió primero: el ADN, las proteínas o el metabolismo? Cada uno parece necesitar a los otros.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6182916" y="3240405"/>
            <a:ext cx="447794" cy="447794"/>
          </a:xfrm>
          <a:prstGeom prst="roundRect">
            <a:avLst>
              <a:gd name="adj" fmla="val 18667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829663" y="3308747"/>
            <a:ext cx="3964543" cy="292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Formación de membranas celulares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6829663" y="3720703"/>
            <a:ext cx="7104221" cy="636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¿Cómo se organizaron los lípidos para formar las primeras membranas que definieron células?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182916" y="4755713"/>
            <a:ext cx="447794" cy="447794"/>
          </a:xfrm>
          <a:prstGeom prst="roundRect">
            <a:avLst>
              <a:gd name="adj" fmla="val 18667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829663" y="4824055"/>
            <a:ext cx="3530679" cy="292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Transición de química a biología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6829663" y="5236012"/>
            <a:ext cx="7104221" cy="636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¿Cuándo exactamente una colección de moléculas puede considerarse "viva"? El límite sigue siendo difuso.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182916" y="6271022"/>
            <a:ext cx="447794" cy="447794"/>
          </a:xfrm>
          <a:prstGeom prst="roundRect">
            <a:avLst>
              <a:gd name="adj" fmla="val 18667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829663" y="6339364"/>
            <a:ext cx="3348157" cy="292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Desarrollo del código genético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6829663" y="6751320"/>
            <a:ext cx="7104221" cy="636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¿Cómo surgió el sistema universal de codificación de aminoácidos usado por todos los seres vivos?</a:t>
            </a:r>
            <a:endParaRPr lang="en-US" sz="1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0447" y="829032"/>
            <a:ext cx="12400121" cy="605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Implicaciones para la Búsqueda de Vida Extraterrestre</a:t>
            </a:r>
            <a:endParaRPr lang="en-US" sz="3800" dirty="0"/>
          </a:p>
        </p:txBody>
      </p:sp>
      <p:sp>
        <p:nvSpPr>
          <p:cNvPr id="3" name="Text 1"/>
          <p:cNvSpPr/>
          <p:nvPr/>
        </p:nvSpPr>
        <p:spPr>
          <a:xfrm>
            <a:off x="720447" y="1949172"/>
            <a:ext cx="3995618" cy="363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Astrobiología: nueva frontera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720447" y="2518291"/>
            <a:ext cx="6343650" cy="658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Nuestro conocimiento sobre el origen terrestre guía la búsqueda en otros mundos.</a:t>
            </a:r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720447" y="3362206"/>
            <a:ext cx="6343650" cy="658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Misiones a Marte, Europa (luna de Júpiter) y Titán (luna de Saturno) buscan evidencias de procesos similares.</a:t>
            </a:r>
            <a:endParaRPr lang="en-US" dirty="0"/>
          </a:p>
        </p:txBody>
      </p:sp>
      <p:sp>
        <p:nvSpPr>
          <p:cNvPr id="6" name="Shape 4"/>
          <p:cNvSpPr/>
          <p:nvPr/>
        </p:nvSpPr>
        <p:spPr>
          <a:xfrm>
            <a:off x="7573923" y="1974890"/>
            <a:ext cx="6343650" cy="1594128"/>
          </a:xfrm>
          <a:prstGeom prst="roundRect">
            <a:avLst>
              <a:gd name="adj" fmla="val 5424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787402" y="2188369"/>
            <a:ext cx="2421969" cy="302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Biomarcadores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7787402" y="2696885"/>
            <a:ext cx="5916692" cy="658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Señales químicas o físicas que indican presencia de vida, como metano biogénico o fósiles microscópicos.</a:t>
            </a:r>
            <a:endParaRPr lang="en-US" dirty="0"/>
          </a:p>
        </p:txBody>
      </p:sp>
      <p:sp>
        <p:nvSpPr>
          <p:cNvPr id="9" name="Shape 7"/>
          <p:cNvSpPr/>
          <p:nvPr/>
        </p:nvSpPr>
        <p:spPr>
          <a:xfrm>
            <a:off x="7573923" y="3774877"/>
            <a:ext cx="6343650" cy="1594128"/>
          </a:xfrm>
          <a:prstGeom prst="roundRect">
            <a:avLst>
              <a:gd name="adj" fmla="val 5424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7787402" y="3988356"/>
            <a:ext cx="2421969" cy="302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Zonas habitables</a:t>
            </a:r>
            <a:endParaRPr lang="en-US" sz="2000" dirty="0"/>
          </a:p>
        </p:txBody>
      </p:sp>
      <p:sp>
        <p:nvSpPr>
          <p:cNvPr id="11" name="Text 9"/>
          <p:cNvSpPr/>
          <p:nvPr/>
        </p:nvSpPr>
        <p:spPr>
          <a:xfrm>
            <a:off x="7787402" y="4496872"/>
            <a:ext cx="5916692" cy="658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Regiones alrededor de estrellas donde puede existir agua líquida. Se han identificado miles de exoplanetas en estas zonas.</a:t>
            </a:r>
            <a:endParaRPr lang="en-US" dirty="0"/>
          </a:p>
        </p:txBody>
      </p:sp>
      <p:sp>
        <p:nvSpPr>
          <p:cNvPr id="12" name="Shape 10"/>
          <p:cNvSpPr/>
          <p:nvPr/>
        </p:nvSpPr>
        <p:spPr>
          <a:xfrm>
            <a:off x="7573923" y="5574863"/>
            <a:ext cx="6343650" cy="1594128"/>
          </a:xfrm>
          <a:prstGeom prst="roundRect">
            <a:avLst>
              <a:gd name="adj" fmla="val 5424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7787402" y="5788343"/>
            <a:ext cx="2421969" cy="302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Ambientes análogos</a:t>
            </a:r>
            <a:endParaRPr lang="en-US" sz="2000" dirty="0"/>
          </a:p>
        </p:txBody>
      </p:sp>
      <p:sp>
        <p:nvSpPr>
          <p:cNvPr id="14" name="Text 12"/>
          <p:cNvSpPr/>
          <p:nvPr/>
        </p:nvSpPr>
        <p:spPr>
          <a:xfrm>
            <a:off x="7787402" y="6296858"/>
            <a:ext cx="5916692" cy="658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Estudio de entornos terrestres extremos como análogos de condiciones en otros planetas.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56348"/>
            <a:ext cx="1140035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Relación con Genética y Biología Molecular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353264" y="2660571"/>
            <a:ext cx="333589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Secuenciación genómica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156109"/>
            <a:ext cx="3851434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Permite reconstruir relaciones evolutivas y estimar cuándo surgieron los primeros organismos.</a:t>
            </a:r>
            <a:endParaRPr lang="en-US" sz="18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223516" y="3183969"/>
            <a:ext cx="358140" cy="4476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28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1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9941243" y="266057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Registro fósil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9941243" y="3156109"/>
            <a:ext cx="3851434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Microfósiles de hace 3.500 millones de años muestran estructuras celulares primitivas.</a:t>
            </a:r>
            <a:endParaRPr lang="en-US" sz="18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4388" y="3569732"/>
            <a:ext cx="358140" cy="447675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941243" y="510706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Selección natural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9941243" y="5602605"/>
            <a:ext cx="3851434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La acumulación de pequeñas ventajas adaptativas permitió la diversificación de la vida.</a:t>
            </a:r>
            <a:endParaRPr lang="en-US" sz="18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8625" y="5780603"/>
            <a:ext cx="358140" cy="447675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1872972" y="510706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Estructura celular</a:t>
            </a:r>
            <a:endParaRPr lang="en-US" sz="2200" dirty="0"/>
          </a:p>
        </p:txBody>
      </p:sp>
      <p:sp>
        <p:nvSpPr>
          <p:cNvPr id="16" name="Text 9"/>
          <p:cNvSpPr/>
          <p:nvPr/>
        </p:nvSpPr>
        <p:spPr>
          <a:xfrm>
            <a:off x="837724" y="5602605"/>
            <a:ext cx="3851434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La complejidad celular aumentó gradualmente desde sistemas simples hasta células eucariotas.</a:t>
            </a:r>
            <a:endParaRPr lang="en-US" sz="1850" dirty="0"/>
          </a:p>
        </p:txBody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7753" y="5394841"/>
            <a:ext cx="358140" cy="4476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173004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Conclusiones Clave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475309"/>
            <a:ext cx="4000738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8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Avance del conocimiento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837724" y="3136940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Las teorías sobre el origen de la vida han evolucionado con el método científico y los avances </a:t>
            </a:r>
            <a:r>
              <a:rPr lang="en-US" sz="20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tecnológicos</a:t>
            </a:r>
            <a:r>
              <a:rPr lang="en-US" sz="2000" dirty="0" smtClean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</a:p>
          <a:p>
            <a:pPr marL="0" indent="0" algn="l">
              <a:lnSpc>
                <a:spcPts val="3000"/>
              </a:lnSpc>
              <a:buNone/>
            </a:pP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837723" y="4363640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Cada nueva teoría se construye sobre descubrimientos previos, refinando nuestra comprensión.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7614761" y="2475309"/>
            <a:ext cx="3739515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8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Conexiones universales</a:t>
            </a:r>
            <a:endParaRPr lang="en-US" sz="2800" dirty="0"/>
          </a:p>
        </p:txBody>
      </p:sp>
      <p:sp>
        <p:nvSpPr>
          <p:cNvPr id="7" name="Text 5"/>
          <p:cNvSpPr/>
          <p:nvPr/>
        </p:nvSpPr>
        <p:spPr>
          <a:xfrm>
            <a:off x="7614761" y="3136940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El estudio del pasado terrestre nos conecta con la posibilidad de vida en otros mundos.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7614761" y="4118372"/>
            <a:ext cx="618553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Los procesos que originaron la vida aquí podrían ser universales, siguiendo principios físicos y químicos comunes.</a:t>
            </a:r>
            <a:endParaRPr lang="en-US" sz="2000" dirty="0"/>
          </a:p>
        </p:txBody>
      </p:sp>
      <p:sp>
        <p:nvSpPr>
          <p:cNvPr id="9" name="Text 7"/>
          <p:cNvSpPr/>
          <p:nvPr/>
        </p:nvSpPr>
        <p:spPr>
          <a:xfrm>
            <a:off x="1196697" y="6021229"/>
            <a:ext cx="12595979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La búsqueda del origen de la vida es un viaje continuo que combina evidencia científica, experimentación y teorización creativa.</a:t>
            </a:r>
            <a:endParaRPr lang="en-US" sz="2000" dirty="0"/>
          </a:p>
        </p:txBody>
      </p:sp>
      <p:sp>
        <p:nvSpPr>
          <p:cNvPr id="10" name="Shape 8"/>
          <p:cNvSpPr/>
          <p:nvPr/>
        </p:nvSpPr>
        <p:spPr>
          <a:xfrm>
            <a:off x="837724" y="5752028"/>
            <a:ext cx="30480" cy="1304449"/>
          </a:xfrm>
          <a:prstGeom prst="rect">
            <a:avLst/>
          </a:prstGeom>
          <a:solidFill>
            <a:srgbClr val="3371A5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959888"/>
            <a:ext cx="6146125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8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Pregunta Fundamental</a:t>
            </a:r>
            <a:endParaRPr lang="en-US" sz="4800" dirty="0"/>
          </a:p>
        </p:txBody>
      </p:sp>
      <p:sp>
        <p:nvSpPr>
          <p:cNvPr id="3" name="Text 1"/>
          <p:cNvSpPr/>
          <p:nvPr/>
        </p:nvSpPr>
        <p:spPr>
          <a:xfrm>
            <a:off x="837724" y="3262193"/>
            <a:ext cx="4282916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8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Una interrogante ancestral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837724" y="3923824"/>
            <a:ext cx="618553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¿Cómo surgió la vida en la Tierra? Esta pregunta ha fascinado a la humanidad desde el amanecer de la civilización.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837724" y="5288280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Hoy exploramos las respuestas propuestas a través de los siglos.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7973735" y="3292078"/>
            <a:ext cx="5826562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La búsqueda del origen de la vida conecta ciencia, filosofía e historia en una exploración que continúa hasta nuestros días.</a:t>
            </a:r>
            <a:endParaRPr lang="en-US" sz="2000" dirty="0"/>
          </a:p>
        </p:txBody>
      </p:sp>
      <p:sp>
        <p:nvSpPr>
          <p:cNvPr id="7" name="Shape 5"/>
          <p:cNvSpPr/>
          <p:nvPr/>
        </p:nvSpPr>
        <p:spPr>
          <a:xfrm>
            <a:off x="7614761" y="3292078"/>
            <a:ext cx="30480" cy="1149072"/>
          </a:xfrm>
          <a:prstGeom prst="rect">
            <a:avLst/>
          </a:prstGeom>
          <a:solidFill>
            <a:srgbClr val="3371A5"/>
          </a:solidFill>
          <a:ln/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7436" y="0"/>
            <a:ext cx="4912963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102" y="603409"/>
            <a:ext cx="7899797" cy="10456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2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Actividad Final: Debate Científico Creativo</a:t>
            </a:r>
            <a:endParaRPr lang="en-US" sz="32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02" y="1915597"/>
            <a:ext cx="888683" cy="129182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688425" y="2093238"/>
            <a:ext cx="2091214" cy="261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Elección de teoría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1688425" y="2461141"/>
            <a:ext cx="6833473" cy="5686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Cada estudiante o grupo debe seleccionar una teoría (tradicional o moderna) sobre el origen de la vida.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102" y="3207425"/>
            <a:ext cx="888683" cy="129182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688425" y="3385066"/>
            <a:ext cx="2091214" cy="261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Investigación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1688425" y="3752969"/>
            <a:ext cx="6833473" cy="5686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Recopilar argumentos científicos, ejemplos históricos y evidencias que respalden la teoría elegida.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102" y="4499253"/>
            <a:ext cx="888683" cy="129182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688425" y="4676894"/>
            <a:ext cx="2091214" cy="261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Creación gráfica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1688425" y="5044797"/>
            <a:ext cx="6833473" cy="5686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Diseñar un poster o infografía que explique visualmente los principios de la hipótesis seleccionada.</a:t>
            </a:r>
            <a:endParaRPr lang="en-US" sz="16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102" y="5791081"/>
            <a:ext cx="888683" cy="1066443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688425" y="5968722"/>
            <a:ext cx="2208252" cy="261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Presentación y debate</a:t>
            </a:r>
            <a:endParaRPr lang="en-US" sz="2000" dirty="0"/>
          </a:p>
        </p:txBody>
      </p:sp>
      <p:sp>
        <p:nvSpPr>
          <p:cNvPr id="15" name="Text 8"/>
          <p:cNvSpPr/>
          <p:nvPr/>
        </p:nvSpPr>
        <p:spPr>
          <a:xfrm>
            <a:off x="1688425" y="6336625"/>
            <a:ext cx="6833473" cy="284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Defender la teoría frente a la clase y responder preguntas o críticas de otros grupos.</a:t>
            </a:r>
            <a:endParaRPr lang="en-US" sz="1600" dirty="0"/>
          </a:p>
        </p:txBody>
      </p:sp>
      <p:sp>
        <p:nvSpPr>
          <p:cNvPr id="16" name="Text 9"/>
          <p:cNvSpPr/>
          <p:nvPr/>
        </p:nvSpPr>
        <p:spPr>
          <a:xfrm>
            <a:off x="622102" y="7057430"/>
            <a:ext cx="7899797" cy="5686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Evaluación: originalidad de argumentos, rigor científico, calidad visual del material y capacidad de respuesta en el debate.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138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12244" y="638175"/>
            <a:ext cx="7519511" cy="1364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2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Teorías Antiguas: Creacionismo</a:t>
            </a:r>
            <a:endParaRPr lang="en-US" sz="42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244" y="2351127"/>
            <a:ext cx="580073" cy="58007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682353" y="2488883"/>
            <a:ext cx="2730222" cy="3412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Mitología Egipcia</a:t>
            </a:r>
            <a:endParaRPr lang="en-US" sz="2400" dirty="0"/>
          </a:p>
        </p:txBody>
      </p:sp>
      <p:sp>
        <p:nvSpPr>
          <p:cNvPr id="6" name="Text 2"/>
          <p:cNvSpPr/>
          <p:nvPr/>
        </p:nvSpPr>
        <p:spPr>
          <a:xfrm>
            <a:off x="1682353" y="2969300"/>
            <a:ext cx="6649403" cy="7424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El dios Atum creó la vida desde un montículo emergido del océano primordial Nun.</a:t>
            </a:r>
            <a:endParaRPr lang="en-US" sz="20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244" y="4291846"/>
            <a:ext cx="580073" cy="58007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682353" y="4429601"/>
            <a:ext cx="2730222" cy="3412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Tradición Sumeria</a:t>
            </a:r>
            <a:endParaRPr lang="en-US" sz="2400" dirty="0"/>
          </a:p>
        </p:txBody>
      </p:sp>
      <p:sp>
        <p:nvSpPr>
          <p:cNvPr id="9" name="Text 4"/>
          <p:cNvSpPr/>
          <p:nvPr/>
        </p:nvSpPr>
        <p:spPr>
          <a:xfrm>
            <a:off x="1682353" y="4910018"/>
            <a:ext cx="6649403" cy="7424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Los dioses Enki y Ninhursag formaron a los humanos del barro mezclado con sangre divina.</a:t>
            </a:r>
            <a:endParaRPr lang="en-US" sz="20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244" y="6232565"/>
            <a:ext cx="580073" cy="58007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682353" y="6370320"/>
            <a:ext cx="2730222" cy="3412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Cosmogonía Griega</a:t>
            </a:r>
            <a:endParaRPr lang="en-US" sz="2400" dirty="0"/>
          </a:p>
        </p:txBody>
      </p:sp>
      <p:sp>
        <p:nvSpPr>
          <p:cNvPr id="12" name="Text 6"/>
          <p:cNvSpPr/>
          <p:nvPr/>
        </p:nvSpPr>
        <p:spPr>
          <a:xfrm>
            <a:off x="1682353" y="6850737"/>
            <a:ext cx="6649403" cy="7424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Prometeo moldeó a los primeros humanos del barro, mientras Atenea les infundió vida.</a:t>
            </a:r>
            <a:endParaRPr lang="en-US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0341" y="645914"/>
            <a:ext cx="6231493" cy="689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Generación Espontánea</a:t>
            </a:r>
            <a:endParaRPr lang="en-US" sz="4300" dirty="0"/>
          </a:p>
        </p:txBody>
      </p:sp>
      <p:sp>
        <p:nvSpPr>
          <p:cNvPr id="3" name="Text 1"/>
          <p:cNvSpPr/>
          <p:nvPr/>
        </p:nvSpPr>
        <p:spPr>
          <a:xfrm>
            <a:off x="820341" y="1897618"/>
            <a:ext cx="6208990" cy="750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Propuesta por Aristóteles en el siglo IV a.C. y aceptada durante casi 2000 años.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1171813" y="2911316"/>
            <a:ext cx="5857518" cy="750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Los seres vivos podían surgir espontáneamente de la materia inerte.</a:t>
            </a:r>
            <a:endParaRPr lang="en-US" sz="2000" dirty="0"/>
          </a:p>
        </p:txBody>
      </p:sp>
      <p:sp>
        <p:nvSpPr>
          <p:cNvPr id="5" name="Shape 3"/>
          <p:cNvSpPr/>
          <p:nvPr/>
        </p:nvSpPr>
        <p:spPr>
          <a:xfrm>
            <a:off x="820341" y="2911316"/>
            <a:ext cx="30480" cy="750094"/>
          </a:xfrm>
          <a:prstGeom prst="rect">
            <a:avLst/>
          </a:prstGeom>
          <a:solidFill>
            <a:srgbClr val="3371A5"/>
          </a:solidFill>
          <a:ln/>
        </p:spPr>
      </p:sp>
      <p:sp>
        <p:nvSpPr>
          <p:cNvPr id="6" name="Text 4"/>
          <p:cNvSpPr/>
          <p:nvPr/>
        </p:nvSpPr>
        <p:spPr>
          <a:xfrm>
            <a:off x="820341" y="3925014"/>
            <a:ext cx="6208990" cy="750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Esta teoría explicaba la aparición de gusanos en la carne, ranas en el lodo o ratones entre granos almacenados.</a:t>
            </a:r>
            <a:endParaRPr lang="en-US" sz="2000" dirty="0"/>
          </a:p>
        </p:txBody>
      </p:sp>
      <p:sp>
        <p:nvSpPr>
          <p:cNvPr id="7" name="Shape 5"/>
          <p:cNvSpPr/>
          <p:nvPr/>
        </p:nvSpPr>
        <p:spPr>
          <a:xfrm>
            <a:off x="7608689" y="1950363"/>
            <a:ext cx="234315" cy="1797725"/>
          </a:xfrm>
          <a:prstGeom prst="roundRect">
            <a:avLst>
              <a:gd name="adj" fmla="val 42013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8077319" y="2184678"/>
            <a:ext cx="2869883" cy="3446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Observación simplista</a:t>
            </a:r>
            <a:endParaRPr lang="en-US" sz="2400" dirty="0"/>
          </a:p>
        </p:txBody>
      </p:sp>
      <p:sp>
        <p:nvSpPr>
          <p:cNvPr id="9" name="Text 7"/>
          <p:cNvSpPr/>
          <p:nvPr/>
        </p:nvSpPr>
        <p:spPr>
          <a:xfrm>
            <a:off x="8077319" y="2763679"/>
            <a:ext cx="5740360" cy="750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La aparición "mágica" de organismos donde antes no existían.</a:t>
            </a:r>
            <a:endParaRPr lang="en-US" sz="2000" dirty="0"/>
          </a:p>
        </p:txBody>
      </p:sp>
      <p:sp>
        <p:nvSpPr>
          <p:cNvPr id="10" name="Shape 8"/>
          <p:cNvSpPr/>
          <p:nvPr/>
        </p:nvSpPr>
        <p:spPr>
          <a:xfrm>
            <a:off x="7960162" y="3923824"/>
            <a:ext cx="234315" cy="1797725"/>
          </a:xfrm>
          <a:prstGeom prst="roundRect">
            <a:avLst>
              <a:gd name="adj" fmla="val 42013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8428792" y="4158139"/>
            <a:ext cx="2937391" cy="3446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Aceptación dogmática</a:t>
            </a:r>
            <a:endParaRPr lang="en-US" sz="2400" dirty="0"/>
          </a:p>
        </p:txBody>
      </p:sp>
      <p:sp>
        <p:nvSpPr>
          <p:cNvPr id="12" name="Text 10"/>
          <p:cNvSpPr/>
          <p:nvPr/>
        </p:nvSpPr>
        <p:spPr>
          <a:xfrm>
            <a:off x="8428792" y="4737140"/>
            <a:ext cx="5388888" cy="750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Respaldada por autoridades como Aristóteles y la Iglesia.</a:t>
            </a:r>
            <a:endParaRPr lang="en-US" sz="2000" dirty="0"/>
          </a:p>
        </p:txBody>
      </p:sp>
      <p:sp>
        <p:nvSpPr>
          <p:cNvPr id="13" name="Shape 11"/>
          <p:cNvSpPr/>
          <p:nvPr/>
        </p:nvSpPr>
        <p:spPr>
          <a:xfrm>
            <a:off x="8311753" y="5897285"/>
            <a:ext cx="234315" cy="1422678"/>
          </a:xfrm>
          <a:prstGeom prst="roundRect">
            <a:avLst>
              <a:gd name="adj" fmla="val 42013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8780383" y="6131600"/>
            <a:ext cx="3652599" cy="3446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Confrontación experimental</a:t>
            </a:r>
            <a:endParaRPr lang="en-US" sz="2400" dirty="0"/>
          </a:p>
        </p:txBody>
      </p:sp>
      <p:sp>
        <p:nvSpPr>
          <p:cNvPr id="15" name="Text 13"/>
          <p:cNvSpPr/>
          <p:nvPr/>
        </p:nvSpPr>
        <p:spPr>
          <a:xfrm>
            <a:off x="8780383" y="6710601"/>
            <a:ext cx="5037296" cy="3750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Cuestionada por experimentos sistemáticos.</a:t>
            </a:r>
            <a:endParaRPr lang="en-US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6733" y="1263372"/>
            <a:ext cx="6993255" cy="6388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Refutación por Louis Pasteur</a:t>
            </a:r>
            <a:endParaRPr lang="en-US" sz="40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733" y="2228136"/>
            <a:ext cx="1086207" cy="157936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50110" y="2445306"/>
            <a:ext cx="3214807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Experimento crucial (1861)</a:t>
            </a:r>
            <a:endParaRPr lang="en-US" sz="2400" dirty="0"/>
          </a:p>
        </p:txBody>
      </p:sp>
      <p:sp>
        <p:nvSpPr>
          <p:cNvPr id="6" name="Text 2"/>
          <p:cNvSpPr/>
          <p:nvPr/>
        </p:nvSpPr>
        <p:spPr>
          <a:xfrm>
            <a:off x="7550110" y="2895005"/>
            <a:ext cx="6319957" cy="6953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Pasteur diseñó frascos especiales con cuello de cisne que permitían la entrada de aire pero no de microorganismos.</a:t>
            </a:r>
            <a:endParaRPr lang="en-US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6733" y="3807500"/>
            <a:ext cx="1086207" cy="157936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50110" y="4024670"/>
            <a:ext cx="3250525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Resultados revolucionarios</a:t>
            </a:r>
            <a:endParaRPr lang="en-US" sz="2400" dirty="0"/>
          </a:p>
        </p:txBody>
      </p:sp>
      <p:sp>
        <p:nvSpPr>
          <p:cNvPr id="9" name="Text 4"/>
          <p:cNvSpPr/>
          <p:nvPr/>
        </p:nvSpPr>
        <p:spPr>
          <a:xfrm>
            <a:off x="7550110" y="4474369"/>
            <a:ext cx="6319957" cy="6953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Los caldos esterilizados permanecían sin vida indefinidamente a menos que se introdujeran microorganismos.</a:t>
            </a:r>
            <a:endParaRPr lang="en-US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6733" y="5386864"/>
            <a:ext cx="1086207" cy="157936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50110" y="5604034"/>
            <a:ext cx="2555915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Conclusión definitiva</a:t>
            </a:r>
            <a:endParaRPr lang="en-US" sz="2400" dirty="0"/>
          </a:p>
        </p:txBody>
      </p:sp>
      <p:sp>
        <p:nvSpPr>
          <p:cNvPr id="12" name="Text 6"/>
          <p:cNvSpPr/>
          <p:nvPr/>
        </p:nvSpPr>
        <p:spPr>
          <a:xfrm>
            <a:off x="7550110" y="6053733"/>
            <a:ext cx="6319957" cy="6953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La vida no surge espontáneamente de materia inerte. Todo ser vivo proviene de otro ser vivo.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43633"/>
            <a:ext cx="6363772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Teoría de la Panspermia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745938"/>
            <a:ext cx="6182558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8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Propuesta por Svante Arrhenius (1903)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837724" y="3407569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La vida no se originó en la Tierra, sino que llegó desde el espacio exterior.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837724" y="4389001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Microorganismos resistentes viajaron en meteoritos o polvo cósmico hasta nuestro planeta.</a:t>
            </a:r>
            <a:endParaRPr lang="en-US" sz="2000" dirty="0"/>
          </a:p>
        </p:txBody>
      </p:sp>
      <p:sp>
        <p:nvSpPr>
          <p:cNvPr id="6" name="Shape 4"/>
          <p:cNvSpPr/>
          <p:nvPr/>
        </p:nvSpPr>
        <p:spPr>
          <a:xfrm>
            <a:off x="7614761" y="2775823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8392597" y="285809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Meteorito ALH84001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8392597" y="3449360"/>
            <a:ext cx="5407700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Descubierto en la Antártida en 1984, de origen marciano, generó controversia al sugerir contener posibles fósiles bacterianos.</a:t>
            </a:r>
            <a:endParaRPr lang="en-US" sz="2000" dirty="0"/>
          </a:p>
        </p:txBody>
      </p:sp>
      <p:sp>
        <p:nvSpPr>
          <p:cNvPr id="9" name="Shape 7"/>
          <p:cNvSpPr/>
          <p:nvPr/>
        </p:nvSpPr>
        <p:spPr>
          <a:xfrm>
            <a:off x="7614761" y="5077182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8392597" y="515945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Críticas a la teoría</a:t>
            </a:r>
            <a:endParaRPr lang="en-US" sz="2400" dirty="0"/>
          </a:p>
        </p:txBody>
      </p:sp>
      <p:sp>
        <p:nvSpPr>
          <p:cNvPr id="11" name="Text 9"/>
          <p:cNvSpPr/>
          <p:nvPr/>
        </p:nvSpPr>
        <p:spPr>
          <a:xfrm>
            <a:off x="8392597" y="5750719"/>
            <a:ext cx="5407700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No resuelve el origen primordial de la vida, solo lo traslada a otro lugar del universo.</a:t>
            </a:r>
            <a:endParaRPr lang="en-US" sz="2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3781" y="713661"/>
            <a:ext cx="5854184" cy="608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Teoría de Oparin-Haldane</a:t>
            </a:r>
            <a:endParaRPr lang="en-US" sz="3800" dirty="0"/>
          </a:p>
        </p:txBody>
      </p:sp>
      <p:sp>
        <p:nvSpPr>
          <p:cNvPr id="4" name="Shape 1"/>
          <p:cNvSpPr/>
          <p:nvPr/>
        </p:nvSpPr>
        <p:spPr>
          <a:xfrm>
            <a:off x="956429" y="1631990"/>
            <a:ext cx="22860" cy="5883950"/>
          </a:xfrm>
          <a:prstGeom prst="roundRect">
            <a:avLst>
              <a:gd name="adj" fmla="val 379956"/>
            </a:avLst>
          </a:prstGeom>
          <a:solidFill>
            <a:srgbClr val="D5CDBE"/>
          </a:solidFill>
          <a:ln/>
        </p:spPr>
      </p:sp>
      <p:sp>
        <p:nvSpPr>
          <p:cNvPr id="5" name="Shape 2"/>
          <p:cNvSpPr/>
          <p:nvPr/>
        </p:nvSpPr>
        <p:spPr>
          <a:xfrm>
            <a:off x="1166217" y="1853208"/>
            <a:ext cx="620316" cy="22860"/>
          </a:xfrm>
          <a:prstGeom prst="roundRect">
            <a:avLst>
              <a:gd name="adj" fmla="val 379956"/>
            </a:avLst>
          </a:prstGeom>
          <a:solidFill>
            <a:srgbClr val="D5CDBE"/>
          </a:solidFill>
          <a:ln/>
        </p:spPr>
      </p:sp>
      <p:sp>
        <p:nvSpPr>
          <p:cNvPr id="6" name="Shape 3"/>
          <p:cNvSpPr/>
          <p:nvPr/>
        </p:nvSpPr>
        <p:spPr>
          <a:xfrm>
            <a:off x="723781" y="1631990"/>
            <a:ext cx="465296" cy="465296"/>
          </a:xfrm>
          <a:prstGeom prst="roundRect">
            <a:avLst>
              <a:gd name="adj" fmla="val 18667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810458" y="1682175"/>
            <a:ext cx="291941" cy="3649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1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1990368" y="1703070"/>
            <a:ext cx="2688193" cy="303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1924: Alexander Oparin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1990368" y="2131100"/>
            <a:ext cx="6429851" cy="6617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Bioquímico ruso propone que la vida surgió gradualmente de materia inorgánica en condiciones primitivas.</a:t>
            </a:r>
            <a:endParaRPr lang="en-US" dirty="0"/>
          </a:p>
        </p:txBody>
      </p:sp>
      <p:sp>
        <p:nvSpPr>
          <p:cNvPr id="10" name="Shape 7"/>
          <p:cNvSpPr/>
          <p:nvPr/>
        </p:nvSpPr>
        <p:spPr>
          <a:xfrm>
            <a:off x="1166217" y="3427571"/>
            <a:ext cx="620316" cy="22860"/>
          </a:xfrm>
          <a:prstGeom prst="roundRect">
            <a:avLst>
              <a:gd name="adj" fmla="val 379956"/>
            </a:avLst>
          </a:prstGeom>
          <a:solidFill>
            <a:srgbClr val="D5CDBE"/>
          </a:solidFill>
          <a:ln/>
        </p:spPr>
      </p:sp>
      <p:sp>
        <p:nvSpPr>
          <p:cNvPr id="11" name="Shape 8"/>
          <p:cNvSpPr/>
          <p:nvPr/>
        </p:nvSpPr>
        <p:spPr>
          <a:xfrm>
            <a:off x="723781" y="3206353"/>
            <a:ext cx="465296" cy="465296"/>
          </a:xfrm>
          <a:prstGeom prst="roundRect">
            <a:avLst>
              <a:gd name="adj" fmla="val 18667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810458" y="3256538"/>
            <a:ext cx="291941" cy="3649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2</a:t>
            </a:r>
            <a:endParaRPr lang="en-US" sz="2400" dirty="0"/>
          </a:p>
        </p:txBody>
      </p:sp>
      <p:sp>
        <p:nvSpPr>
          <p:cNvPr id="13" name="Text 10"/>
          <p:cNvSpPr/>
          <p:nvPr/>
        </p:nvSpPr>
        <p:spPr>
          <a:xfrm>
            <a:off x="1990368" y="3277433"/>
            <a:ext cx="2432923" cy="303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1929: J.B.S. Haldane</a:t>
            </a:r>
            <a:endParaRPr lang="en-US" sz="2000" dirty="0"/>
          </a:p>
        </p:txBody>
      </p:sp>
      <p:sp>
        <p:nvSpPr>
          <p:cNvPr id="14" name="Text 11"/>
          <p:cNvSpPr/>
          <p:nvPr/>
        </p:nvSpPr>
        <p:spPr>
          <a:xfrm>
            <a:off x="1990368" y="3705463"/>
            <a:ext cx="6429851" cy="6617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Genetista británico desarrolla ideas similares de forma independiente sobre el "caldo primordial".</a:t>
            </a:r>
            <a:endParaRPr lang="en-US" dirty="0"/>
          </a:p>
        </p:txBody>
      </p:sp>
      <p:sp>
        <p:nvSpPr>
          <p:cNvPr id="15" name="Shape 12"/>
          <p:cNvSpPr/>
          <p:nvPr/>
        </p:nvSpPr>
        <p:spPr>
          <a:xfrm>
            <a:off x="1166217" y="5001935"/>
            <a:ext cx="620316" cy="22860"/>
          </a:xfrm>
          <a:prstGeom prst="roundRect">
            <a:avLst>
              <a:gd name="adj" fmla="val 379956"/>
            </a:avLst>
          </a:prstGeom>
          <a:solidFill>
            <a:srgbClr val="D5CDBE"/>
          </a:solidFill>
          <a:ln/>
        </p:spPr>
      </p:sp>
      <p:sp>
        <p:nvSpPr>
          <p:cNvPr id="16" name="Shape 13"/>
          <p:cNvSpPr/>
          <p:nvPr/>
        </p:nvSpPr>
        <p:spPr>
          <a:xfrm>
            <a:off x="723781" y="4780717"/>
            <a:ext cx="465296" cy="465296"/>
          </a:xfrm>
          <a:prstGeom prst="roundRect">
            <a:avLst>
              <a:gd name="adj" fmla="val 18667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810458" y="4830901"/>
            <a:ext cx="291941" cy="3649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3</a:t>
            </a:r>
            <a:endParaRPr lang="en-US" sz="2400" dirty="0"/>
          </a:p>
        </p:txBody>
      </p:sp>
      <p:sp>
        <p:nvSpPr>
          <p:cNvPr id="18" name="Text 15"/>
          <p:cNvSpPr/>
          <p:nvPr/>
        </p:nvSpPr>
        <p:spPr>
          <a:xfrm>
            <a:off x="1990368" y="4851797"/>
            <a:ext cx="3459361" cy="303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Concepto del "caldo primitivo"</a:t>
            </a:r>
            <a:endParaRPr lang="en-US" sz="2000" dirty="0"/>
          </a:p>
        </p:txBody>
      </p:sp>
      <p:sp>
        <p:nvSpPr>
          <p:cNvPr id="19" name="Text 16"/>
          <p:cNvSpPr/>
          <p:nvPr/>
        </p:nvSpPr>
        <p:spPr>
          <a:xfrm>
            <a:off x="1990368" y="5279827"/>
            <a:ext cx="6429851" cy="6617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Los océanos primitivos, bajo atmósfera reductora (sin oxígeno), formaron un caldo rico en compuestos orgánicos.</a:t>
            </a:r>
            <a:endParaRPr lang="en-US" dirty="0"/>
          </a:p>
        </p:txBody>
      </p:sp>
      <p:sp>
        <p:nvSpPr>
          <p:cNvPr id="20" name="Shape 17"/>
          <p:cNvSpPr/>
          <p:nvPr/>
        </p:nvSpPr>
        <p:spPr>
          <a:xfrm>
            <a:off x="1166217" y="6576298"/>
            <a:ext cx="620316" cy="22860"/>
          </a:xfrm>
          <a:prstGeom prst="roundRect">
            <a:avLst>
              <a:gd name="adj" fmla="val 379956"/>
            </a:avLst>
          </a:prstGeom>
          <a:solidFill>
            <a:srgbClr val="D5CDBE"/>
          </a:solidFill>
          <a:ln/>
        </p:spPr>
      </p:sp>
      <p:sp>
        <p:nvSpPr>
          <p:cNvPr id="21" name="Shape 18"/>
          <p:cNvSpPr/>
          <p:nvPr/>
        </p:nvSpPr>
        <p:spPr>
          <a:xfrm>
            <a:off x="723781" y="6355080"/>
            <a:ext cx="465296" cy="465296"/>
          </a:xfrm>
          <a:prstGeom prst="roundRect">
            <a:avLst>
              <a:gd name="adj" fmla="val 18667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810458" y="6405265"/>
            <a:ext cx="291941" cy="3649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4</a:t>
            </a:r>
            <a:endParaRPr lang="en-US" sz="2400" dirty="0"/>
          </a:p>
        </p:txBody>
      </p:sp>
      <p:sp>
        <p:nvSpPr>
          <p:cNvPr id="23" name="Text 20"/>
          <p:cNvSpPr/>
          <p:nvPr/>
        </p:nvSpPr>
        <p:spPr>
          <a:xfrm>
            <a:off x="1990368" y="6426160"/>
            <a:ext cx="3997881" cy="303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Formación de moléculas orgánicas</a:t>
            </a:r>
            <a:endParaRPr lang="en-US" sz="2000" dirty="0"/>
          </a:p>
        </p:txBody>
      </p:sp>
      <p:sp>
        <p:nvSpPr>
          <p:cNvPr id="24" name="Text 21"/>
          <p:cNvSpPr/>
          <p:nvPr/>
        </p:nvSpPr>
        <p:spPr>
          <a:xfrm>
            <a:off x="1990368" y="6854190"/>
            <a:ext cx="6429851" cy="6617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La energía de rayos, volcanes y radiación ultravioleta catalizó reacciones químicas para formar moléculas complejas.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576983"/>
            <a:ext cx="8990052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Experimento de Miller-Urey (1953)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879288"/>
            <a:ext cx="5515094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8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La primera evidencia experimental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837724" y="3540919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Stanley Miller y Harold Urey recrearon en laboratorio las condiciones de la atmósfera primitiva terrestre.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837724" y="4522351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Gases: metano, amoníaco, hidrógeno y vapor de agua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837724" y="4989076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Energía: descargas eléctricas simulando rayos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7614761" y="2879288"/>
            <a:ext cx="4298752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8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Resultados revolucionarios</a:t>
            </a:r>
            <a:endParaRPr lang="en-US" sz="2800" dirty="0"/>
          </a:p>
        </p:txBody>
      </p:sp>
      <p:sp>
        <p:nvSpPr>
          <p:cNvPr id="8" name="Text 6"/>
          <p:cNvSpPr/>
          <p:nvPr/>
        </p:nvSpPr>
        <p:spPr>
          <a:xfrm>
            <a:off x="7614761" y="3540919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Tras una semana, el experimento produjo:</a:t>
            </a:r>
            <a:endParaRPr lang="en-US" sz="2000" dirty="0"/>
          </a:p>
        </p:txBody>
      </p:sp>
      <p:sp>
        <p:nvSpPr>
          <p:cNvPr id="9" name="Text 7"/>
          <p:cNvSpPr/>
          <p:nvPr/>
        </p:nvSpPr>
        <p:spPr>
          <a:xfrm>
            <a:off x="7614761" y="4139327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Varios aminoácidos (componentes de proteínas)</a:t>
            </a:r>
            <a:endParaRPr lang="en-US" sz="2000" dirty="0"/>
          </a:p>
        </p:txBody>
      </p:sp>
      <p:sp>
        <p:nvSpPr>
          <p:cNvPr id="10" name="Text 8"/>
          <p:cNvSpPr/>
          <p:nvPr/>
        </p:nvSpPr>
        <p:spPr>
          <a:xfrm>
            <a:off x="7614761" y="4606052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Ácidos orgánicos</a:t>
            </a:r>
            <a:endParaRPr lang="en-US" sz="2000" dirty="0"/>
          </a:p>
        </p:txBody>
      </p:sp>
      <p:sp>
        <p:nvSpPr>
          <p:cNvPr id="11" name="Text 9"/>
          <p:cNvSpPr/>
          <p:nvPr/>
        </p:nvSpPr>
        <p:spPr>
          <a:xfrm>
            <a:off x="7614761" y="5072777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Urea y otras moléculas complejas</a:t>
            </a:r>
            <a:endParaRPr lang="en-US" sz="2000" dirty="0"/>
          </a:p>
        </p:txBody>
      </p:sp>
      <p:sp>
        <p:nvSpPr>
          <p:cNvPr id="12" name="Text 10"/>
          <p:cNvSpPr/>
          <p:nvPr/>
        </p:nvSpPr>
        <p:spPr>
          <a:xfrm>
            <a:off x="7614761" y="5671185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Primera demostración de síntesis prebiótica de moléculas esenciales para la vida.</a:t>
            </a:r>
            <a:endParaRPr lang="en-US" sz="2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6524" y="751284"/>
            <a:ext cx="6531769" cy="6441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Resumen Primeras Teorías</a:t>
            </a:r>
            <a:endParaRPr lang="en-US" sz="4050" dirty="0"/>
          </a:p>
        </p:txBody>
      </p:sp>
      <p:sp>
        <p:nvSpPr>
          <p:cNvPr id="3" name="Shape 1"/>
          <p:cNvSpPr/>
          <p:nvPr/>
        </p:nvSpPr>
        <p:spPr>
          <a:xfrm>
            <a:off x="766524" y="1833324"/>
            <a:ext cx="1637109" cy="1241584"/>
          </a:xfrm>
          <a:prstGeom prst="roundRect">
            <a:avLst>
              <a:gd name="adj" fmla="val 7409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131" y="2261592"/>
            <a:ext cx="307896" cy="38492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622590" y="2052280"/>
            <a:ext cx="2854404" cy="3220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Explicaciones religiosas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2622590" y="2505670"/>
            <a:ext cx="6731079" cy="3502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Orígenes mitológicos y creacionistas basados en intervención divina.</a:t>
            </a:r>
            <a:endParaRPr lang="en-US" dirty="0"/>
          </a:p>
        </p:txBody>
      </p:sp>
      <p:sp>
        <p:nvSpPr>
          <p:cNvPr id="7" name="Shape 4"/>
          <p:cNvSpPr/>
          <p:nvPr/>
        </p:nvSpPr>
        <p:spPr>
          <a:xfrm>
            <a:off x="2513052" y="3059668"/>
            <a:ext cx="11241405" cy="15240"/>
          </a:xfrm>
          <a:prstGeom prst="roundRect">
            <a:avLst>
              <a:gd name="adj" fmla="val 603582"/>
            </a:avLst>
          </a:prstGeom>
          <a:solidFill>
            <a:srgbClr val="D5CDBE"/>
          </a:solidFill>
          <a:ln/>
        </p:spPr>
      </p:sp>
      <p:sp>
        <p:nvSpPr>
          <p:cNvPr id="8" name="Shape 5"/>
          <p:cNvSpPr/>
          <p:nvPr/>
        </p:nvSpPr>
        <p:spPr>
          <a:xfrm>
            <a:off x="766524" y="3184327"/>
            <a:ext cx="3274338" cy="1241584"/>
          </a:xfrm>
          <a:prstGeom prst="roundRect">
            <a:avLst>
              <a:gd name="adj" fmla="val 7409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686" y="3612594"/>
            <a:ext cx="307896" cy="384929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259818" y="3403283"/>
            <a:ext cx="2903339" cy="3220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Generación espontánea</a:t>
            </a:r>
            <a:endParaRPr lang="en-US" sz="2400" dirty="0"/>
          </a:p>
        </p:txBody>
      </p:sp>
      <p:sp>
        <p:nvSpPr>
          <p:cNvPr id="11" name="Text 7"/>
          <p:cNvSpPr/>
          <p:nvPr/>
        </p:nvSpPr>
        <p:spPr>
          <a:xfrm>
            <a:off x="4259818" y="3856672"/>
            <a:ext cx="9004578" cy="3502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Vida surgiendo de materia inerte. Refutada por experimentos de Redi, Spallanzani y Pasteur.</a:t>
            </a:r>
            <a:endParaRPr lang="en-US" dirty="0"/>
          </a:p>
        </p:txBody>
      </p:sp>
      <p:sp>
        <p:nvSpPr>
          <p:cNvPr id="12" name="Shape 8"/>
          <p:cNvSpPr/>
          <p:nvPr/>
        </p:nvSpPr>
        <p:spPr>
          <a:xfrm>
            <a:off x="4150281" y="4410670"/>
            <a:ext cx="9604177" cy="15240"/>
          </a:xfrm>
          <a:prstGeom prst="roundRect">
            <a:avLst>
              <a:gd name="adj" fmla="val 603582"/>
            </a:avLst>
          </a:prstGeom>
          <a:solidFill>
            <a:srgbClr val="D5CDBE"/>
          </a:solidFill>
          <a:ln/>
        </p:spPr>
      </p:sp>
      <p:sp>
        <p:nvSpPr>
          <p:cNvPr id="13" name="Shape 9"/>
          <p:cNvSpPr/>
          <p:nvPr/>
        </p:nvSpPr>
        <p:spPr>
          <a:xfrm>
            <a:off x="766524" y="4535329"/>
            <a:ext cx="4911447" cy="1241584"/>
          </a:xfrm>
          <a:prstGeom prst="roundRect">
            <a:avLst>
              <a:gd name="adj" fmla="val 7409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8241" y="4963597"/>
            <a:ext cx="307896" cy="384929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5896928" y="4754285"/>
            <a:ext cx="2576512" cy="3220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Panspermia</a:t>
            </a:r>
            <a:endParaRPr lang="en-US" sz="2400" dirty="0"/>
          </a:p>
        </p:txBody>
      </p:sp>
      <p:sp>
        <p:nvSpPr>
          <p:cNvPr id="16" name="Text 11"/>
          <p:cNvSpPr/>
          <p:nvPr/>
        </p:nvSpPr>
        <p:spPr>
          <a:xfrm>
            <a:off x="5896928" y="5207675"/>
            <a:ext cx="7719298" cy="3502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Origen extraterrestre. Traslada la pregunta pero no explica el origen primordial.</a:t>
            </a:r>
            <a:endParaRPr lang="en-US" dirty="0"/>
          </a:p>
        </p:txBody>
      </p:sp>
      <p:sp>
        <p:nvSpPr>
          <p:cNvPr id="17" name="Shape 12"/>
          <p:cNvSpPr/>
          <p:nvPr/>
        </p:nvSpPr>
        <p:spPr>
          <a:xfrm>
            <a:off x="5787390" y="5761673"/>
            <a:ext cx="7967067" cy="15240"/>
          </a:xfrm>
          <a:prstGeom prst="roundRect">
            <a:avLst>
              <a:gd name="adj" fmla="val 603582"/>
            </a:avLst>
          </a:prstGeom>
          <a:solidFill>
            <a:srgbClr val="D5CDBE"/>
          </a:solidFill>
          <a:ln/>
        </p:spPr>
      </p:sp>
      <p:sp>
        <p:nvSpPr>
          <p:cNvPr id="18" name="Shape 13"/>
          <p:cNvSpPr/>
          <p:nvPr/>
        </p:nvSpPr>
        <p:spPr>
          <a:xfrm>
            <a:off x="766524" y="5886331"/>
            <a:ext cx="6548676" cy="1591866"/>
          </a:xfrm>
          <a:prstGeom prst="roundRect">
            <a:avLst>
              <a:gd name="adj" fmla="val 5778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914" y="6489740"/>
            <a:ext cx="307896" cy="384929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7534156" y="6105287"/>
            <a:ext cx="3498175" cy="3220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Oparin-Haldane y Miller-Urey</a:t>
            </a:r>
            <a:endParaRPr lang="en-US" sz="2400" dirty="0"/>
          </a:p>
        </p:txBody>
      </p:sp>
      <p:sp>
        <p:nvSpPr>
          <p:cNvPr id="21" name="Text 15"/>
          <p:cNvSpPr/>
          <p:nvPr/>
        </p:nvSpPr>
        <p:spPr>
          <a:xfrm>
            <a:off x="7534156" y="6558677"/>
            <a:ext cx="6110764" cy="700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Base de la abiogénesis moderna. Primeras evidencias experimentales de síntesis prebiótica.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1537</Words>
  <Application>Microsoft Office PowerPoint</Application>
  <PresentationFormat>Personalizado</PresentationFormat>
  <Paragraphs>213</Paragraphs>
  <Slides>20</Slides>
  <Notes>20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6" baseType="lpstr">
      <vt:lpstr>Funnel Display</vt:lpstr>
      <vt:lpstr>Arial</vt:lpstr>
      <vt:lpstr>Calibri</vt:lpstr>
      <vt:lpstr>Funnel Sans Bold</vt:lpstr>
      <vt:lpstr>Funnel Sans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/>
  <cp:lastModifiedBy>karen macias</cp:lastModifiedBy>
  <cp:revision>4</cp:revision>
  <dcterms:created xsi:type="dcterms:W3CDTF">2025-06-24T01:04:36Z</dcterms:created>
  <dcterms:modified xsi:type="dcterms:W3CDTF">2025-06-24T01:31:51Z</dcterms:modified>
</cp:coreProperties>
</file>