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8" d="100"/>
          <a:sy n="58" d="100"/>
        </p:scale>
        <p:origin x="1077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F7275-0DE6-4016-B30E-DBD274B61ED0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1FE9B2B-60DA-49BF-ADF8-3B1706DCA95B}">
      <dgm:prSet phldrT="[Texto]" custT="1"/>
      <dgm:spPr/>
      <dgm:t>
        <a:bodyPr/>
        <a:lstStyle/>
        <a:p>
          <a:r>
            <a:rPr lang="es-EC" sz="3200" dirty="0"/>
            <a:t>Panorama general</a:t>
          </a:r>
        </a:p>
      </dgm:t>
    </dgm:pt>
    <dgm:pt modelId="{A5F9CE0C-4C84-450D-97E0-10202DF49D2C}" type="parTrans" cxnId="{06502691-D8A1-4EEA-8092-4CEA06193DA6}">
      <dgm:prSet/>
      <dgm:spPr/>
      <dgm:t>
        <a:bodyPr/>
        <a:lstStyle/>
        <a:p>
          <a:endParaRPr lang="es-EC" sz="3200"/>
        </a:p>
      </dgm:t>
    </dgm:pt>
    <dgm:pt modelId="{5004A1F8-8CAE-4A54-A6BD-050EF534525B}" type="sibTrans" cxnId="{06502691-D8A1-4EEA-8092-4CEA06193DA6}">
      <dgm:prSet/>
      <dgm:spPr/>
      <dgm:t>
        <a:bodyPr/>
        <a:lstStyle/>
        <a:p>
          <a:endParaRPr lang="es-EC" sz="3200"/>
        </a:p>
      </dgm:t>
    </dgm:pt>
    <dgm:pt modelId="{A578B31F-F86C-4AEF-B028-F0A21150326E}">
      <dgm:prSet phldrT="[Texto]" custT="1"/>
      <dgm:spPr/>
      <dgm:t>
        <a:bodyPr/>
        <a:lstStyle/>
        <a:p>
          <a:r>
            <a:rPr lang="es-EC" sz="3200" dirty="0"/>
            <a:t>Tono</a:t>
          </a:r>
        </a:p>
      </dgm:t>
    </dgm:pt>
    <dgm:pt modelId="{E3D9B0B7-9551-4727-8760-CEF53C4AEB96}" type="parTrans" cxnId="{437929D9-4B70-4EED-947C-8DA45EE37154}">
      <dgm:prSet/>
      <dgm:spPr/>
      <dgm:t>
        <a:bodyPr/>
        <a:lstStyle/>
        <a:p>
          <a:endParaRPr lang="es-EC" sz="3200"/>
        </a:p>
      </dgm:t>
    </dgm:pt>
    <dgm:pt modelId="{A28F126A-153F-470B-B9DC-C4175A2FB7F7}" type="sibTrans" cxnId="{437929D9-4B70-4EED-947C-8DA45EE37154}">
      <dgm:prSet/>
      <dgm:spPr/>
      <dgm:t>
        <a:bodyPr/>
        <a:lstStyle/>
        <a:p>
          <a:endParaRPr lang="es-EC" sz="3200"/>
        </a:p>
      </dgm:t>
    </dgm:pt>
    <dgm:pt modelId="{058761A3-68D2-452E-9AFE-4E9C021CFD45}">
      <dgm:prSet phldrT="[Texto]" custT="1"/>
      <dgm:spPr/>
      <dgm:t>
        <a:bodyPr/>
        <a:lstStyle/>
        <a:p>
          <a:r>
            <a:rPr lang="es-EC" sz="3200" dirty="0"/>
            <a:t>Lenguaje</a:t>
          </a:r>
        </a:p>
      </dgm:t>
    </dgm:pt>
    <dgm:pt modelId="{F60B5822-581A-4C73-86B2-91C0E3385D08}" type="parTrans" cxnId="{1AE0529E-35C1-4112-80DA-591F47D40C09}">
      <dgm:prSet/>
      <dgm:spPr/>
      <dgm:t>
        <a:bodyPr/>
        <a:lstStyle/>
        <a:p>
          <a:endParaRPr lang="es-EC" sz="3200"/>
        </a:p>
      </dgm:t>
    </dgm:pt>
    <dgm:pt modelId="{2EBD9C7F-9920-41C7-8493-97B51D893966}" type="sibTrans" cxnId="{1AE0529E-35C1-4112-80DA-591F47D40C09}">
      <dgm:prSet/>
      <dgm:spPr/>
      <dgm:t>
        <a:bodyPr/>
        <a:lstStyle/>
        <a:p>
          <a:endParaRPr lang="es-EC" sz="3200"/>
        </a:p>
      </dgm:t>
    </dgm:pt>
    <dgm:pt modelId="{1317038E-C7A6-48BA-9C18-3A79C08B2BAC}" type="pres">
      <dgm:prSet presAssocID="{73AF7275-0DE6-4016-B30E-DBD274B61ED0}" presName="diagram" presStyleCnt="0">
        <dgm:presLayoutVars>
          <dgm:dir/>
          <dgm:resizeHandles val="exact"/>
        </dgm:presLayoutVars>
      </dgm:prSet>
      <dgm:spPr/>
    </dgm:pt>
    <dgm:pt modelId="{8F468099-573C-44E8-9B2E-708C954758ED}" type="pres">
      <dgm:prSet presAssocID="{81FE9B2B-60DA-49BF-ADF8-3B1706DCA95B}" presName="node" presStyleLbl="node1" presStyleIdx="0" presStyleCnt="3">
        <dgm:presLayoutVars>
          <dgm:bulletEnabled val="1"/>
        </dgm:presLayoutVars>
      </dgm:prSet>
      <dgm:spPr/>
    </dgm:pt>
    <dgm:pt modelId="{FF162813-9F1A-46D6-BDEF-72AC965D86C4}" type="pres">
      <dgm:prSet presAssocID="{5004A1F8-8CAE-4A54-A6BD-050EF534525B}" presName="sibTrans" presStyleCnt="0"/>
      <dgm:spPr/>
    </dgm:pt>
    <dgm:pt modelId="{18AA8C1F-BB2A-485C-B530-053E3B4829ED}" type="pres">
      <dgm:prSet presAssocID="{A578B31F-F86C-4AEF-B028-F0A21150326E}" presName="node" presStyleLbl="node1" presStyleIdx="1" presStyleCnt="3">
        <dgm:presLayoutVars>
          <dgm:bulletEnabled val="1"/>
        </dgm:presLayoutVars>
      </dgm:prSet>
      <dgm:spPr/>
    </dgm:pt>
    <dgm:pt modelId="{746D72AE-1EC4-4BF2-ABE2-4C1B417FEE5A}" type="pres">
      <dgm:prSet presAssocID="{A28F126A-153F-470B-B9DC-C4175A2FB7F7}" presName="sibTrans" presStyleCnt="0"/>
      <dgm:spPr/>
    </dgm:pt>
    <dgm:pt modelId="{93C3054C-8ACE-42B0-865B-4617B5E00AB8}" type="pres">
      <dgm:prSet presAssocID="{058761A3-68D2-452E-9AFE-4E9C021CFD45}" presName="node" presStyleLbl="node1" presStyleIdx="2" presStyleCnt="3">
        <dgm:presLayoutVars>
          <dgm:bulletEnabled val="1"/>
        </dgm:presLayoutVars>
      </dgm:prSet>
      <dgm:spPr/>
    </dgm:pt>
  </dgm:ptLst>
  <dgm:cxnLst>
    <dgm:cxn modelId="{D9259A3E-920E-44FF-B1C8-D48B33D951AC}" type="presOf" srcId="{81FE9B2B-60DA-49BF-ADF8-3B1706DCA95B}" destId="{8F468099-573C-44E8-9B2E-708C954758ED}" srcOrd="0" destOrd="0" presId="urn:microsoft.com/office/officeart/2005/8/layout/default"/>
    <dgm:cxn modelId="{7333C869-E933-48E6-A1C2-17448F11BC94}" type="presOf" srcId="{A578B31F-F86C-4AEF-B028-F0A21150326E}" destId="{18AA8C1F-BB2A-485C-B530-053E3B4829ED}" srcOrd="0" destOrd="0" presId="urn:microsoft.com/office/officeart/2005/8/layout/default"/>
    <dgm:cxn modelId="{06502691-D8A1-4EEA-8092-4CEA06193DA6}" srcId="{73AF7275-0DE6-4016-B30E-DBD274B61ED0}" destId="{81FE9B2B-60DA-49BF-ADF8-3B1706DCA95B}" srcOrd="0" destOrd="0" parTransId="{A5F9CE0C-4C84-450D-97E0-10202DF49D2C}" sibTransId="{5004A1F8-8CAE-4A54-A6BD-050EF534525B}"/>
    <dgm:cxn modelId="{1AE0529E-35C1-4112-80DA-591F47D40C09}" srcId="{73AF7275-0DE6-4016-B30E-DBD274B61ED0}" destId="{058761A3-68D2-452E-9AFE-4E9C021CFD45}" srcOrd="2" destOrd="0" parTransId="{F60B5822-581A-4C73-86B2-91C0E3385D08}" sibTransId="{2EBD9C7F-9920-41C7-8493-97B51D893966}"/>
    <dgm:cxn modelId="{334520B6-DA08-429F-A31C-C8FFB9219FC7}" type="presOf" srcId="{058761A3-68D2-452E-9AFE-4E9C021CFD45}" destId="{93C3054C-8ACE-42B0-865B-4617B5E00AB8}" srcOrd="0" destOrd="0" presId="urn:microsoft.com/office/officeart/2005/8/layout/default"/>
    <dgm:cxn modelId="{437929D9-4B70-4EED-947C-8DA45EE37154}" srcId="{73AF7275-0DE6-4016-B30E-DBD274B61ED0}" destId="{A578B31F-F86C-4AEF-B028-F0A21150326E}" srcOrd="1" destOrd="0" parTransId="{E3D9B0B7-9551-4727-8760-CEF53C4AEB96}" sibTransId="{A28F126A-153F-470B-B9DC-C4175A2FB7F7}"/>
    <dgm:cxn modelId="{19E084EA-BA98-4FFC-8573-59A1800DB7F1}" type="presOf" srcId="{73AF7275-0DE6-4016-B30E-DBD274B61ED0}" destId="{1317038E-C7A6-48BA-9C18-3A79C08B2BAC}" srcOrd="0" destOrd="0" presId="urn:microsoft.com/office/officeart/2005/8/layout/default"/>
    <dgm:cxn modelId="{22001E1B-68DE-4417-8FBB-85528F32A17E}" type="presParOf" srcId="{1317038E-C7A6-48BA-9C18-3A79C08B2BAC}" destId="{8F468099-573C-44E8-9B2E-708C954758ED}" srcOrd="0" destOrd="0" presId="urn:microsoft.com/office/officeart/2005/8/layout/default"/>
    <dgm:cxn modelId="{CCFB914D-19BD-4352-BB9B-1603FBDEEF21}" type="presParOf" srcId="{1317038E-C7A6-48BA-9C18-3A79C08B2BAC}" destId="{FF162813-9F1A-46D6-BDEF-72AC965D86C4}" srcOrd="1" destOrd="0" presId="urn:microsoft.com/office/officeart/2005/8/layout/default"/>
    <dgm:cxn modelId="{4136FAFB-F904-466E-A08D-FBDC8B781751}" type="presParOf" srcId="{1317038E-C7A6-48BA-9C18-3A79C08B2BAC}" destId="{18AA8C1F-BB2A-485C-B530-053E3B4829ED}" srcOrd="2" destOrd="0" presId="urn:microsoft.com/office/officeart/2005/8/layout/default"/>
    <dgm:cxn modelId="{F8B60DFB-1643-4D1D-BDF8-8E8A999A56B0}" type="presParOf" srcId="{1317038E-C7A6-48BA-9C18-3A79C08B2BAC}" destId="{746D72AE-1EC4-4BF2-ABE2-4C1B417FEE5A}" srcOrd="3" destOrd="0" presId="urn:microsoft.com/office/officeart/2005/8/layout/default"/>
    <dgm:cxn modelId="{F8BC6CFB-5248-4D09-809F-508894ED476D}" type="presParOf" srcId="{1317038E-C7A6-48BA-9C18-3A79C08B2BAC}" destId="{93C3054C-8ACE-42B0-865B-4617B5E00A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8707F-D892-41F0-ACDD-E6D27A03DE3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7C29484-D90E-4E11-B8FB-4DDECABE06B7}">
      <dgm:prSet phldrT="[Texto]"/>
      <dgm:spPr>
        <a:solidFill>
          <a:srgbClr val="002060"/>
        </a:solidFill>
      </dgm:spPr>
      <dgm:t>
        <a:bodyPr/>
        <a:lstStyle/>
        <a:p>
          <a:r>
            <a:rPr lang="es-MX"/>
            <a:t>precisión</a:t>
          </a:r>
          <a:endParaRPr lang="es-MX" dirty="0"/>
        </a:p>
      </dgm:t>
    </dgm:pt>
    <dgm:pt modelId="{F59ED815-78B8-459A-AC89-CE23FD0BBD3D}" type="parTrans" cxnId="{B4569AF5-74DE-48A8-9A64-C1B5A3244C9C}">
      <dgm:prSet/>
      <dgm:spPr/>
      <dgm:t>
        <a:bodyPr/>
        <a:lstStyle/>
        <a:p>
          <a:endParaRPr lang="es-MX"/>
        </a:p>
      </dgm:t>
    </dgm:pt>
    <dgm:pt modelId="{47E438A7-82DC-4BB6-BD89-1E0020AF753A}" type="sibTrans" cxnId="{B4569AF5-74DE-48A8-9A64-C1B5A3244C9C}">
      <dgm:prSet/>
      <dgm:spPr/>
      <dgm:t>
        <a:bodyPr/>
        <a:lstStyle/>
        <a:p>
          <a:endParaRPr lang="es-MX"/>
        </a:p>
      </dgm:t>
    </dgm:pt>
    <dgm:pt modelId="{70895AC3-85CA-4C08-A725-29C089B40846}">
      <dgm:prSet phldrT="[Texto]"/>
      <dgm:spPr>
        <a:solidFill>
          <a:srgbClr val="0070C0"/>
        </a:solidFill>
      </dgm:spPr>
      <dgm:t>
        <a:bodyPr/>
        <a:lstStyle/>
        <a:p>
          <a:r>
            <a:rPr lang="es-MX"/>
            <a:t>claridad</a:t>
          </a:r>
          <a:endParaRPr lang="es-MX" dirty="0"/>
        </a:p>
      </dgm:t>
    </dgm:pt>
    <dgm:pt modelId="{B4729F0F-C72E-48AA-8566-A93E44B453E3}" type="parTrans" cxnId="{67C8D529-6CB7-488A-9661-2F6B2F920334}">
      <dgm:prSet/>
      <dgm:spPr/>
      <dgm:t>
        <a:bodyPr/>
        <a:lstStyle/>
        <a:p>
          <a:endParaRPr lang="es-MX"/>
        </a:p>
      </dgm:t>
    </dgm:pt>
    <dgm:pt modelId="{C87EAB86-0F3F-4F5A-B0FD-3F8453382768}" type="sibTrans" cxnId="{67C8D529-6CB7-488A-9661-2F6B2F920334}">
      <dgm:prSet/>
      <dgm:spPr/>
      <dgm:t>
        <a:bodyPr/>
        <a:lstStyle/>
        <a:p>
          <a:endParaRPr lang="es-MX"/>
        </a:p>
      </dgm:t>
    </dgm:pt>
    <dgm:pt modelId="{91D3D52F-370F-48A7-B54C-DA8C576DAB12}">
      <dgm:prSet phldrT="[Texto]"/>
      <dgm:spPr>
        <a:solidFill>
          <a:srgbClr val="00B0F0"/>
        </a:solidFill>
      </dgm:spPr>
      <dgm:t>
        <a:bodyPr/>
        <a:lstStyle/>
        <a:p>
          <a:r>
            <a:rPr lang="es-MX"/>
            <a:t>brevedad</a:t>
          </a:r>
          <a:endParaRPr lang="es-MX" dirty="0"/>
        </a:p>
      </dgm:t>
    </dgm:pt>
    <dgm:pt modelId="{074BEBF2-0FB2-4B2E-9177-2388C5B49074}" type="parTrans" cxnId="{0F09438A-67E1-44AC-AF19-94EA380859D7}">
      <dgm:prSet/>
      <dgm:spPr/>
      <dgm:t>
        <a:bodyPr/>
        <a:lstStyle/>
        <a:p>
          <a:endParaRPr lang="es-MX"/>
        </a:p>
      </dgm:t>
    </dgm:pt>
    <dgm:pt modelId="{C93AC112-BECE-4CB8-B8A8-CD33E96D1BDA}" type="sibTrans" cxnId="{0F09438A-67E1-44AC-AF19-94EA380859D7}">
      <dgm:prSet/>
      <dgm:spPr/>
      <dgm:t>
        <a:bodyPr/>
        <a:lstStyle/>
        <a:p>
          <a:endParaRPr lang="es-MX"/>
        </a:p>
      </dgm:t>
    </dgm:pt>
    <dgm:pt modelId="{A4C980B2-58B9-4C8D-B1CA-22A3790CB6E3}" type="pres">
      <dgm:prSet presAssocID="{BDD8707F-D892-41F0-ACDD-E6D27A03DE3E}" presName="diagram" presStyleCnt="0">
        <dgm:presLayoutVars>
          <dgm:dir/>
          <dgm:resizeHandles val="exact"/>
        </dgm:presLayoutVars>
      </dgm:prSet>
      <dgm:spPr/>
    </dgm:pt>
    <dgm:pt modelId="{813A7284-2A0B-4790-ACB1-0420218509D2}" type="pres">
      <dgm:prSet presAssocID="{57C29484-D90E-4E11-B8FB-4DDECABE06B7}" presName="node" presStyleLbl="node1" presStyleIdx="0" presStyleCnt="3">
        <dgm:presLayoutVars>
          <dgm:bulletEnabled val="1"/>
        </dgm:presLayoutVars>
      </dgm:prSet>
      <dgm:spPr/>
    </dgm:pt>
    <dgm:pt modelId="{B6EA3903-8F3F-40F1-AFC7-A558F780A37F}" type="pres">
      <dgm:prSet presAssocID="{47E438A7-82DC-4BB6-BD89-1E0020AF753A}" presName="sibTrans" presStyleCnt="0"/>
      <dgm:spPr/>
    </dgm:pt>
    <dgm:pt modelId="{FA387E31-21D9-4CB4-ACC1-CFBC16652A70}" type="pres">
      <dgm:prSet presAssocID="{70895AC3-85CA-4C08-A725-29C089B40846}" presName="node" presStyleLbl="node1" presStyleIdx="1" presStyleCnt="3">
        <dgm:presLayoutVars>
          <dgm:bulletEnabled val="1"/>
        </dgm:presLayoutVars>
      </dgm:prSet>
      <dgm:spPr/>
    </dgm:pt>
    <dgm:pt modelId="{13D90E18-F815-4E14-9EFC-C85B361AD8B2}" type="pres">
      <dgm:prSet presAssocID="{C87EAB86-0F3F-4F5A-B0FD-3F8453382768}" presName="sibTrans" presStyleCnt="0"/>
      <dgm:spPr/>
    </dgm:pt>
    <dgm:pt modelId="{E2B16083-8EDD-4E15-BD60-119A30DC8E59}" type="pres">
      <dgm:prSet presAssocID="{91D3D52F-370F-48A7-B54C-DA8C576DAB12}" presName="node" presStyleLbl="node1" presStyleIdx="2" presStyleCnt="3">
        <dgm:presLayoutVars>
          <dgm:bulletEnabled val="1"/>
        </dgm:presLayoutVars>
      </dgm:prSet>
      <dgm:spPr/>
    </dgm:pt>
  </dgm:ptLst>
  <dgm:cxnLst>
    <dgm:cxn modelId="{5231EB22-1658-46CC-AC26-6BFD888F6252}" type="presOf" srcId="{57C29484-D90E-4E11-B8FB-4DDECABE06B7}" destId="{813A7284-2A0B-4790-ACB1-0420218509D2}" srcOrd="0" destOrd="0" presId="urn:microsoft.com/office/officeart/2005/8/layout/default"/>
    <dgm:cxn modelId="{67C8D529-6CB7-488A-9661-2F6B2F920334}" srcId="{BDD8707F-D892-41F0-ACDD-E6D27A03DE3E}" destId="{70895AC3-85CA-4C08-A725-29C089B40846}" srcOrd="1" destOrd="0" parTransId="{B4729F0F-C72E-48AA-8566-A93E44B453E3}" sibTransId="{C87EAB86-0F3F-4F5A-B0FD-3F8453382768}"/>
    <dgm:cxn modelId="{0F09438A-67E1-44AC-AF19-94EA380859D7}" srcId="{BDD8707F-D892-41F0-ACDD-E6D27A03DE3E}" destId="{91D3D52F-370F-48A7-B54C-DA8C576DAB12}" srcOrd="2" destOrd="0" parTransId="{074BEBF2-0FB2-4B2E-9177-2388C5B49074}" sibTransId="{C93AC112-BECE-4CB8-B8A8-CD33E96D1BDA}"/>
    <dgm:cxn modelId="{4CBB1494-DF1A-4F72-A5A3-FC6BED376432}" type="presOf" srcId="{70895AC3-85CA-4C08-A725-29C089B40846}" destId="{FA387E31-21D9-4CB4-ACC1-CFBC16652A70}" srcOrd="0" destOrd="0" presId="urn:microsoft.com/office/officeart/2005/8/layout/default"/>
    <dgm:cxn modelId="{52B5D59D-8A7A-406C-AED9-EB62471B3D1D}" type="presOf" srcId="{BDD8707F-D892-41F0-ACDD-E6D27A03DE3E}" destId="{A4C980B2-58B9-4C8D-B1CA-22A3790CB6E3}" srcOrd="0" destOrd="0" presId="urn:microsoft.com/office/officeart/2005/8/layout/default"/>
    <dgm:cxn modelId="{3A8C61E6-751F-4EB9-BED3-1CCB6C0586D6}" type="presOf" srcId="{91D3D52F-370F-48A7-B54C-DA8C576DAB12}" destId="{E2B16083-8EDD-4E15-BD60-119A30DC8E59}" srcOrd="0" destOrd="0" presId="urn:microsoft.com/office/officeart/2005/8/layout/default"/>
    <dgm:cxn modelId="{B4569AF5-74DE-48A8-9A64-C1B5A3244C9C}" srcId="{BDD8707F-D892-41F0-ACDD-E6D27A03DE3E}" destId="{57C29484-D90E-4E11-B8FB-4DDECABE06B7}" srcOrd="0" destOrd="0" parTransId="{F59ED815-78B8-459A-AC89-CE23FD0BBD3D}" sibTransId="{47E438A7-82DC-4BB6-BD89-1E0020AF753A}"/>
    <dgm:cxn modelId="{4F90DA2B-7F4B-444E-9A49-C8D2D20B6857}" type="presParOf" srcId="{A4C980B2-58B9-4C8D-B1CA-22A3790CB6E3}" destId="{813A7284-2A0B-4790-ACB1-0420218509D2}" srcOrd="0" destOrd="0" presId="urn:microsoft.com/office/officeart/2005/8/layout/default"/>
    <dgm:cxn modelId="{24454645-1CF3-48EB-9368-6204A9DED1EE}" type="presParOf" srcId="{A4C980B2-58B9-4C8D-B1CA-22A3790CB6E3}" destId="{B6EA3903-8F3F-40F1-AFC7-A558F780A37F}" srcOrd="1" destOrd="0" presId="urn:microsoft.com/office/officeart/2005/8/layout/default"/>
    <dgm:cxn modelId="{0CBC18C0-8130-40A7-AB7B-A6EFCF1B8F1C}" type="presParOf" srcId="{A4C980B2-58B9-4C8D-B1CA-22A3790CB6E3}" destId="{FA387E31-21D9-4CB4-ACC1-CFBC16652A70}" srcOrd="2" destOrd="0" presId="urn:microsoft.com/office/officeart/2005/8/layout/default"/>
    <dgm:cxn modelId="{544A6010-083A-426C-BA2F-3DD06C022D11}" type="presParOf" srcId="{A4C980B2-58B9-4C8D-B1CA-22A3790CB6E3}" destId="{13D90E18-F815-4E14-9EFC-C85B361AD8B2}" srcOrd="3" destOrd="0" presId="urn:microsoft.com/office/officeart/2005/8/layout/default"/>
    <dgm:cxn modelId="{F392EDDC-9B41-4FBA-8F35-B09A9B1E6932}" type="presParOf" srcId="{A4C980B2-58B9-4C8D-B1CA-22A3790CB6E3}" destId="{E2B16083-8EDD-4E15-BD60-119A30DC8E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68099-573C-44E8-9B2E-708C954758ED}">
      <dsp:nvSpPr>
        <dsp:cNvPr id="0" name=""/>
        <dsp:cNvSpPr/>
      </dsp:nvSpPr>
      <dsp:spPr>
        <a:xfrm>
          <a:off x="810" y="2405"/>
          <a:ext cx="3160249" cy="18961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Panorama general</a:t>
          </a:r>
        </a:p>
      </dsp:txBody>
      <dsp:txXfrm>
        <a:off x="810" y="2405"/>
        <a:ext cx="3160249" cy="1896149"/>
      </dsp:txXfrm>
    </dsp:sp>
    <dsp:sp modelId="{18AA8C1F-BB2A-485C-B530-053E3B4829ED}">
      <dsp:nvSpPr>
        <dsp:cNvPr id="0" name=""/>
        <dsp:cNvSpPr/>
      </dsp:nvSpPr>
      <dsp:spPr>
        <a:xfrm>
          <a:off x="3477084" y="2405"/>
          <a:ext cx="3160249" cy="189614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Tono</a:t>
          </a:r>
        </a:p>
      </dsp:txBody>
      <dsp:txXfrm>
        <a:off x="3477084" y="2405"/>
        <a:ext cx="3160249" cy="1896149"/>
      </dsp:txXfrm>
    </dsp:sp>
    <dsp:sp modelId="{93C3054C-8ACE-42B0-865B-4617B5E00AB8}">
      <dsp:nvSpPr>
        <dsp:cNvPr id="0" name=""/>
        <dsp:cNvSpPr/>
      </dsp:nvSpPr>
      <dsp:spPr>
        <a:xfrm>
          <a:off x="1738947" y="2214579"/>
          <a:ext cx="3160249" cy="189614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Lenguaje</a:t>
          </a:r>
        </a:p>
      </dsp:txBody>
      <dsp:txXfrm>
        <a:off x="1738947" y="2214579"/>
        <a:ext cx="3160249" cy="189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A7284-2A0B-4790-ACB1-0420218509D2}">
      <dsp:nvSpPr>
        <dsp:cNvPr id="0" name=""/>
        <dsp:cNvSpPr/>
      </dsp:nvSpPr>
      <dsp:spPr>
        <a:xfrm>
          <a:off x="0" y="849549"/>
          <a:ext cx="3784121" cy="227047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precisión</a:t>
          </a:r>
          <a:endParaRPr lang="es-MX" sz="6500" kern="1200" dirty="0"/>
        </a:p>
      </dsp:txBody>
      <dsp:txXfrm>
        <a:off x="0" y="849549"/>
        <a:ext cx="3784121" cy="2270472"/>
      </dsp:txXfrm>
    </dsp:sp>
    <dsp:sp modelId="{FA387E31-21D9-4CB4-ACC1-CFBC16652A70}">
      <dsp:nvSpPr>
        <dsp:cNvPr id="0" name=""/>
        <dsp:cNvSpPr/>
      </dsp:nvSpPr>
      <dsp:spPr>
        <a:xfrm>
          <a:off x="4162533" y="849549"/>
          <a:ext cx="3784121" cy="227047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claridad</a:t>
          </a:r>
          <a:endParaRPr lang="es-MX" sz="6500" kern="1200" dirty="0"/>
        </a:p>
      </dsp:txBody>
      <dsp:txXfrm>
        <a:off x="4162533" y="849549"/>
        <a:ext cx="3784121" cy="2270472"/>
      </dsp:txXfrm>
    </dsp:sp>
    <dsp:sp modelId="{E2B16083-8EDD-4E15-BD60-119A30DC8E59}">
      <dsp:nvSpPr>
        <dsp:cNvPr id="0" name=""/>
        <dsp:cNvSpPr/>
      </dsp:nvSpPr>
      <dsp:spPr>
        <a:xfrm>
          <a:off x="8325066" y="849549"/>
          <a:ext cx="3784121" cy="227047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brevedad</a:t>
          </a:r>
          <a:endParaRPr lang="es-MX" sz="6500" kern="1200" dirty="0"/>
        </a:p>
      </dsp:txBody>
      <dsp:txXfrm>
        <a:off x="8325066" y="849549"/>
        <a:ext cx="3784121" cy="227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59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agosto de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2545-EC30-46E2-987F-D1453EECA80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lh5.googleusercontent.com/6a8ybDuy5JSM32MjlU8xy4-2vMN1GrEXn-Yt45nVRGS34FTx2_LKt4NsKlUGUcOLk9XTWHn2hWH6JfLSb_RCv-F-6QfcVfqrgfvskoQlJuwq4t60oKvrHyym-hT75Q-OT3UejGB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7793651"/>
            <a:ext cx="1005840" cy="3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gamma.app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CBE08-09A9-3DFD-BF3E-F3786CCB2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REDACCIÓN ACADÉMICA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E1A688-C977-552E-829A-FAB967FEA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 redacción académica hace referencia a un estilo de expresión que los investigadores emplean para definir los límites intelectuales de sus disciplinas y áreas específicas de especialización.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994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882729"/>
            <a:ext cx="5892641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Tipos de redacción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2049185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es una habilidad esencial en diversos ámbitos de la comunicación. Cada tipo de redacción tiene características y reglas específicas: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188601" y="3009900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académica: precisión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88601" y="3454122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literaria: creatividad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88601" y="3898344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comercial: persuasión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88601" y="4342567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periodística: objetividad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188601" y="4786789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jurídica: terminología legal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88601" y="523101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administrativa: tono formal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188601" y="5675233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Redacción informal: uso cotidiano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833199" y="6280547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Comprender y dominar estos estilos es fundamental para comunicar efectivamente el mensaje deseado. La redacción es un arte que se perfecciona con la práctica y el conocimiento de sus distintas aplicaciones.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2039064"/>
            <a:ext cx="81725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Redacción académica y literaria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2888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Académica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3858220"/>
            <a:ext cx="46957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académica es fundamental en la educación y publicaciones especializadas. Requiere de un conocimiento profundo del tema y el seguimiento de normativas como las normas APA. Es esencial para la diseminación del conocimiento y el avance académico.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687" y="32888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Literaria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687" y="3858220"/>
            <a:ext cx="46957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literaria es una expresión artística que busca evocar emociones. Abarca géneros como cuentos, novelas, poesía y teatro. El autor utiliza su creatividad para conectar con los lectores a un nivel emocional y estético.</a:t>
            </a:r>
            <a:endParaRPr lang="en-US" sz="1750" dirty="0"/>
          </a:p>
        </p:txBody>
      </p:sp>
      <p:pic>
        <p:nvPicPr>
          <p:cNvPr id="9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21237"/>
            <a:ext cx="89924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Redacción comercial y periodística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10244" y="2348865"/>
            <a:ext cx="27742" cy="4559498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4"/>
          <p:cNvSpPr/>
          <p:nvPr/>
        </p:nvSpPr>
        <p:spPr>
          <a:xfrm>
            <a:off x="5074027" y="2758500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Shape 5"/>
          <p:cNvSpPr/>
          <p:nvPr/>
        </p:nvSpPr>
        <p:spPr>
          <a:xfrm>
            <a:off x="4574084" y="252245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4763393" y="2564130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57103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Comercial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051453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comercial tiene como meta promocionar productos o servicios. Su fin es generar deseo en el lector y emplear estrategias para alcanzar a la audiencia de manera efectiva, influyendo en sus decisiones de compra.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971633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Shape 10"/>
          <p:cNvSpPr/>
          <p:nvPr/>
        </p:nvSpPr>
        <p:spPr>
          <a:xfrm>
            <a:off x="4574084" y="473559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4734461" y="4777264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784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Periodística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5264587"/>
            <a:ext cx="77510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periodística se enfoca en la difusión de noticias con un tono impersonal. Los periodistas deben transmitir información de manera clara y precisa, respondiendo a las preguntas esenciales: qué, cuándo, dónde, cómo, quién y por qué.</a:t>
            </a:r>
            <a:endParaRPr lang="en-US" sz="1750" dirty="0"/>
          </a:p>
        </p:txBody>
      </p:sp>
      <p:pic>
        <p:nvPicPr>
          <p:cNvPr id="1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Text 3"/>
          <p:cNvSpPr/>
          <p:nvPr/>
        </p:nvSpPr>
        <p:spPr>
          <a:xfrm>
            <a:off x="2348389" y="69222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Redacción jurídica, administrativa e informal</a:t>
            </a:r>
            <a:endParaRPr lang="en-US" sz="4374" dirty="0"/>
          </a:p>
        </p:txBody>
      </p:sp>
      <p:sp>
        <p:nvSpPr>
          <p:cNvPr id="8" name="Text 4"/>
          <p:cNvSpPr/>
          <p:nvPr/>
        </p:nvSpPr>
        <p:spPr>
          <a:xfrm>
            <a:off x="2570559" y="3636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Jurídica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70559" y="4116586"/>
            <a:ext cx="286678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jurídica es utilizada por profesionales en el ámbito legal. Se caracteriza por su precisión y uso de terminología específica, siendo esencial en la redacción de documentos legales y la comunicación en juzgados y tribunales.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5881687" y="3636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Administrativa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881687" y="4116586"/>
            <a:ext cx="286678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Conocida también como redacción formal, se emplea en documentos oficiales como informes y memorandos. Quien redacta debe mantener un tono impersonal y evitar comentarios subjetivos, asegurando la claridad y formalidad.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9192816" y="3636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Informal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192816" y="4116586"/>
            <a:ext cx="2866906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redacción informal es la más utilizada en la comunicación diaria. Se encuentra en mensajes de texto, redes sociales y correos electrónicos entre amigos. Es accesible, directa y refleja la espontaneidad de la conversación cotidiana.</a:t>
            </a:r>
            <a:endParaRPr lang="en-US" sz="1750" dirty="0"/>
          </a:p>
        </p:txBody>
      </p:sp>
      <p:pic>
        <p:nvPicPr>
          <p:cNvPr id="16" name="Image 4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31278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Ortografía y Puntuación en la Escritura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145637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ortografía literal es fundamental en la escritura, ya que regula el uso de las letras y garantiza la correcta formación de palabras. Este compendio se enfoca en las reglas más útiles para el ámbito estudiantil, abarcando desde la distribución de palabras hasta la coherencia en frases y oraciones. Además, se explorará el uso de signos de puntuación y conectores, elementos clave para una comunicación escrita efectiva.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54462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10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2647117"/>
            <a:ext cx="66590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Punto y su Importancia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39594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Text 4"/>
          <p:cNvSpPr/>
          <p:nvPr/>
        </p:nvSpPr>
        <p:spPr>
          <a:xfrm>
            <a:off x="2537698" y="4001095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Punto y Seguido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4516160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Indica la continuidad de un tema tras finalizar una oración.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733574" y="39594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Text 8"/>
          <p:cNvSpPr/>
          <p:nvPr/>
        </p:nvSpPr>
        <p:spPr>
          <a:xfrm>
            <a:off x="5893951" y="4001095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455688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Punto y Aparte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455688" y="4516160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Marca el fin de un párrafo, preparando para un nuevo tema o idea.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118759" y="39594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2"/>
          <p:cNvSpPr/>
          <p:nvPr/>
        </p:nvSpPr>
        <p:spPr>
          <a:xfrm>
            <a:off x="9275802" y="4001095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840873" y="4035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Punto Final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840873" y="4516160"/>
            <a:ext cx="24409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Señala la conclusión de un texto completo.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-11952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1825109"/>
            <a:ext cx="6794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Coma: Separando Ideas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0749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Vocativos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3644265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aislar los vocativos en medio de las oraciones.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48389" y="45772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Enumeración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348389" y="5146596"/>
            <a:ext cx="294941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Separar palabras en una lista.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847398" y="3074908"/>
            <a:ext cx="22465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Oraciones Breves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47398" y="3644265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Separar oraciones cortas con sentido completo.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847398" y="45772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Aclaraciones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847398" y="5146596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aislar explicaciones dentro de una oración.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346406" y="307490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Expresiones Específicas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9346406" y="3991451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Antes de frases como "esto es", "es decir", entre otras.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346406" y="49244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Inversión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346406" y="5493782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Cuando se altera el orden lógico de los complementos.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1403033"/>
            <a:ext cx="853082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 Punto y Coma en la Estructura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667833" y="2541746"/>
            <a:ext cx="27742" cy="4284821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4"/>
          <p:cNvSpPr/>
          <p:nvPr/>
        </p:nvSpPr>
        <p:spPr>
          <a:xfrm>
            <a:off x="2931616" y="2951381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5"/>
          <p:cNvSpPr/>
          <p:nvPr/>
        </p:nvSpPr>
        <p:spPr>
          <a:xfrm>
            <a:off x="2431673" y="271533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2620982" y="2757011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903702" y="2763917"/>
            <a:ext cx="280654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Separación con Coma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903702" y="3244334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separar oraciones que contienen comas internas.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931616" y="4453711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Shape 10"/>
          <p:cNvSpPr/>
          <p:nvPr/>
        </p:nvSpPr>
        <p:spPr>
          <a:xfrm>
            <a:off x="2431673" y="42176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1"/>
          <p:cNvSpPr/>
          <p:nvPr/>
        </p:nvSpPr>
        <p:spPr>
          <a:xfrm>
            <a:off x="2592050" y="4259342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903702" y="4266248"/>
            <a:ext cx="3451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Conjunciones Adversativas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903702" y="4746665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Antes de "mas", "pero", "aunque", especialmente en oraciones largas.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931616" y="5956042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7" name="Shape 15"/>
          <p:cNvSpPr/>
          <p:nvPr/>
        </p:nvSpPr>
        <p:spPr>
          <a:xfrm>
            <a:off x="2431673" y="572000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8" name="Text 16"/>
          <p:cNvSpPr/>
          <p:nvPr/>
        </p:nvSpPr>
        <p:spPr>
          <a:xfrm>
            <a:off x="2588716" y="5761673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903702" y="5768578"/>
            <a:ext cx="23218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Resumen de Ideas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903702" y="6248995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Delante de una oración que sintetiza lo discutido previamente.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48389" y="3672007"/>
            <a:ext cx="630471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Los Dos Puntos y su Uso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4699635"/>
            <a:ext cx="3311128" cy="88868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70559" y="59215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Enumeración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570559" y="6401991"/>
            <a:ext cx="28667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comenzar una lista de elementos.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4699635"/>
            <a:ext cx="3311128" cy="88868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81687" y="5921573"/>
            <a:ext cx="22701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Encabezamientos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5881687" y="6401991"/>
            <a:ext cx="28667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Usados en cartas y al inicio de discursos.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4699635"/>
            <a:ext cx="3311247" cy="88868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92816" y="592157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Citas Textuales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9192816" y="6401991"/>
            <a:ext cx="28669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Antes de reproducir palabras de manera literal.</a:t>
            </a:r>
            <a:endParaRPr lang="en-US" sz="1750" dirty="0"/>
          </a:p>
        </p:txBody>
      </p:sp>
      <p:pic>
        <p:nvPicPr>
          <p:cNvPr id="15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58516"/>
            <a:ext cx="51976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Conectores Aditivos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486144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1055370" y="27083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Suma de Ideas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188732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Conectores como "y", "además", "también" que añaden información.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33199" y="3988475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Text 7"/>
          <p:cNvSpPr/>
          <p:nvPr/>
        </p:nvSpPr>
        <p:spPr>
          <a:xfrm>
            <a:off x="1055370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Intensificación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55370" y="4691063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"Encima", "es más", para enfatizar un concepto.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490805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1055370" y="57129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Grado Máximo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6193393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"Incluso", "hasta", usados para exaltar un punto.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77B49-4394-3E72-2403-6CC255C8A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-113064"/>
            <a:ext cx="12070080" cy="2047611"/>
          </a:xfrm>
        </p:spPr>
        <p:txBody>
          <a:bodyPr>
            <a:normAutofit/>
          </a:bodyPr>
          <a:lstStyle/>
          <a:p>
            <a:r>
              <a:rPr lang="es-EC" sz="6000" dirty="0"/>
              <a:t>IMPORTANCIA DE LA REDACCIÓN ACADEMICA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CDD740-AD8F-C731-4536-512AEE475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354" y="2483964"/>
            <a:ext cx="6483846" cy="3766933"/>
          </a:xfrm>
        </p:spPr>
        <p:txBody>
          <a:bodyPr>
            <a:noAutofit/>
          </a:bodyPr>
          <a:lstStyle/>
          <a:p>
            <a:r>
              <a:rPr lang="es-E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ekRegular"/>
              </a:rPr>
              <a:t>La forma aceptada de escritura académica en las ciencias sociales puede variar considerablemente dependiendo del marco metodológico y el público previsto. Sin embargo, la mayoría de los trabajos de investigación de nivel universitario prestan especial atención a los siguientes elementos estilísticos:</a:t>
            </a:r>
            <a:endParaRPr lang="es-EC" sz="24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9A9AA8F-7AB1-5ECB-CF17-05184692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566237"/>
              </p:ext>
            </p:extLst>
          </p:nvPr>
        </p:nvGraphicFramePr>
        <p:xfrm>
          <a:off x="7737423" y="2107783"/>
          <a:ext cx="6638144" cy="411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18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2572107"/>
            <a:ext cx="88968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Opositivos: Contraste y Concesión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Concesión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Conectores como "a pesar de todo", "aun así", que admiten un contrapunto.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Restricción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847398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"Pero", "sin embargo", que limitan o matizan la idea anterior.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Exclusión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"Por el contrario", "en cambio", para indicar una alternativa clara.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2552938"/>
            <a:ext cx="682287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Causativos y Consecutivos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570559" y="3832503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Consecutivos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41062" y="3832503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"Por tanto", "por consiguiente", indican una consecuencia directa.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348389" y="4684157"/>
            <a:ext cx="9933503" cy="992505"/>
          </a:xfrm>
          <a:prstGeom prst="rect">
            <a:avLst/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Text 6"/>
          <p:cNvSpPr/>
          <p:nvPr/>
        </p:nvSpPr>
        <p:spPr>
          <a:xfrm>
            <a:off x="2570559" y="4825008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Causales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062" y="4825008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"Porque", "puesto que", expresan la razón detrás de un hecho.</a:t>
            </a:r>
            <a:endParaRPr lang="en-US" sz="1750" dirty="0"/>
          </a:p>
        </p:txBody>
      </p:sp>
      <p:pic>
        <p:nvPicPr>
          <p:cNvPr id="10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458516"/>
            <a:ext cx="80526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Comparativos y Reformulativos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10244" y="2486144"/>
            <a:ext cx="27742" cy="4284821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4"/>
          <p:cNvSpPr/>
          <p:nvPr/>
        </p:nvSpPr>
        <p:spPr>
          <a:xfrm>
            <a:off x="5074027" y="2895779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8" name="Shape 5"/>
          <p:cNvSpPr/>
          <p:nvPr/>
        </p:nvSpPr>
        <p:spPr>
          <a:xfrm>
            <a:off x="4574084" y="265973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4763393" y="2701409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7083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Similitud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Conectores como "del mismo modo", "igualmente", que destacan semejanzas.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398109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3" name="Shape 10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4734461" y="4203740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Explicación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"Es decir", "o sea", utilizados para aclarar o reexpresar una idea.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5900440"/>
            <a:ext cx="777597" cy="27742"/>
          </a:xfrm>
          <a:prstGeom prst="rect">
            <a:avLst/>
          </a:prstGeom>
          <a:solidFill>
            <a:srgbClr val="38512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8" name="Shape 15"/>
          <p:cNvSpPr/>
          <p:nvPr/>
        </p:nvSpPr>
        <p:spPr>
          <a:xfrm>
            <a:off x="4574084" y="566439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9" name="Text 16"/>
          <p:cNvSpPr/>
          <p:nvPr/>
        </p:nvSpPr>
        <p:spPr>
          <a:xfrm>
            <a:off x="4731127" y="5706070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7129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Ejemplificación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"Por ejemplo", "para ilustrar", que concretizan un concepto con ejemplos.</a:t>
            </a:r>
            <a:endParaRPr lang="en-US" sz="1750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Text 2"/>
          <p:cNvSpPr/>
          <p:nvPr/>
        </p:nvSpPr>
        <p:spPr>
          <a:xfrm>
            <a:off x="2348389" y="2283262"/>
            <a:ext cx="71917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Ordenadores en el Discurso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533061"/>
            <a:ext cx="3088958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7436" dirty="0"/>
          </a:p>
        </p:txBody>
      </p:sp>
      <p:sp>
        <p:nvSpPr>
          <p:cNvPr id="6" name="Text 4"/>
          <p:cNvSpPr/>
          <p:nvPr/>
        </p:nvSpPr>
        <p:spPr>
          <a:xfrm>
            <a:off x="2781895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Inicio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348389" y="5235416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"Primeramente", para marcar el comienzo.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770602" y="3533061"/>
            <a:ext cx="3088958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7436" dirty="0"/>
          </a:p>
        </p:txBody>
      </p:sp>
      <p:sp>
        <p:nvSpPr>
          <p:cNvPr id="9" name="Text 7"/>
          <p:cNvSpPr/>
          <p:nvPr/>
        </p:nvSpPr>
        <p:spPr>
          <a:xfrm>
            <a:off x="6204109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Transición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770602" y="5235416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"Por otro lado", para cambiar de tema o idea.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192816" y="3533061"/>
            <a:ext cx="3089077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7436" dirty="0"/>
          </a:p>
        </p:txBody>
      </p:sp>
      <p:sp>
        <p:nvSpPr>
          <p:cNvPr id="12" name="Text 10"/>
          <p:cNvSpPr/>
          <p:nvPr/>
        </p:nvSpPr>
        <p:spPr>
          <a:xfrm>
            <a:off x="9626322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Cierre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192816" y="5235416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"Finalmente", para concluir un discurso o texto.</a:t>
            </a:r>
            <a:endParaRPr lang="en-US" sz="1750" dirty="0"/>
          </a:p>
        </p:txBody>
      </p:sp>
      <p:pic>
        <p:nvPicPr>
          <p:cNvPr id="14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3A42E-B89E-8105-C16A-C244EE378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1750012"/>
          </a:xfrm>
        </p:spPr>
        <p:txBody>
          <a:bodyPr>
            <a:normAutofit/>
          </a:bodyPr>
          <a:lstStyle/>
          <a:p>
            <a:r>
              <a:rPr lang="es-MX" sz="5400" dirty="0"/>
              <a:t>Características de la Redacción Académica</a:t>
            </a:r>
            <a:endParaRPr lang="es-EC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A13A5A-3258-D478-CBB4-8C3A4744C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596" y="2904565"/>
            <a:ext cx="12070080" cy="137160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 redacción académica implica el desarrollo de textos con características de estructura y estilo apropiadas para contextos universitarios y científicos.</a:t>
            </a:r>
            <a:endParaRPr lang="es-EC" dirty="0"/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F04FC2B1-5B8E-8154-F4D1-A92FFDD0D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56758"/>
              </p:ext>
            </p:extLst>
          </p:nvPr>
        </p:nvGraphicFramePr>
        <p:xfrm>
          <a:off x="1436277" y="4436387"/>
          <a:ext cx="12109188" cy="396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7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37BC-95A5-3023-FA92-EAE3A395B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795" y="595949"/>
            <a:ext cx="12070080" cy="1277822"/>
          </a:xfrm>
        </p:spPr>
        <p:txBody>
          <a:bodyPr>
            <a:normAutofit/>
          </a:bodyPr>
          <a:lstStyle/>
          <a:p>
            <a:r>
              <a:rPr lang="es-EC" sz="6600" dirty="0"/>
              <a:t>PRECISIÓN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AE157B-0214-1ABB-8DDE-9031A1E8E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061" y="5346743"/>
            <a:ext cx="12070080" cy="1863525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Ejemplo:</a:t>
            </a:r>
          </a:p>
          <a:p>
            <a:r>
              <a:rPr lang="es-MX" b="1" dirty="0"/>
              <a:t>El rendimiento académico fue mejor en los estudiantes del grupo X.</a:t>
            </a:r>
          </a:p>
          <a:p>
            <a:endParaRPr lang="es-MX" b="1" dirty="0"/>
          </a:p>
          <a:p>
            <a:pPr algn="r"/>
            <a:r>
              <a:rPr lang="es-MX" dirty="0"/>
              <a:t>¿Qué significa “mejor” en este contexto?</a:t>
            </a:r>
          </a:p>
          <a:p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D2AB7B-D922-4BD1-A0C2-6052D3D08794}"/>
              </a:ext>
            </a:extLst>
          </p:cNvPr>
          <p:cNvSpPr/>
          <p:nvPr/>
        </p:nvSpPr>
        <p:spPr>
          <a:xfrm>
            <a:off x="4200538" y="2568287"/>
            <a:ext cx="6903882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3600" dirty="0">
                <a:latin typeface="Abadi Extra Light" panose="020B0204020104020204" pitchFamily="34" charset="0"/>
              </a:rPr>
              <a:t>Usar las palabras que comunican exactamente lo que se quiere decir</a:t>
            </a:r>
          </a:p>
        </p:txBody>
      </p:sp>
    </p:spTree>
    <p:extLst>
      <p:ext uri="{BB962C8B-B14F-4D97-AF65-F5344CB8AC3E}">
        <p14:creationId xmlns:p14="http://schemas.microsoft.com/office/powerpoint/2010/main" val="29310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027E3-6D0D-9EBB-58D3-6488DF8C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224942"/>
            <a:ext cx="12070080" cy="1371600"/>
          </a:xfrm>
        </p:spPr>
        <p:txBody>
          <a:bodyPr>
            <a:normAutofit/>
          </a:bodyPr>
          <a:lstStyle/>
          <a:p>
            <a:r>
              <a:rPr lang="es-EC" sz="6600" dirty="0"/>
              <a:t>Precisión Léxica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EFFEA-D7F3-B403-FE1D-E4A30757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1643706"/>
            <a:ext cx="12070080" cy="574371"/>
          </a:xfrm>
        </p:spPr>
        <p:txBody>
          <a:bodyPr>
            <a:normAutofit fontScale="25000" lnSpcReduction="20000"/>
          </a:bodyPr>
          <a:lstStyle/>
          <a:p>
            <a:r>
              <a:rPr lang="es-EC" sz="9600" dirty="0"/>
              <a:t>ACTIVIDAD 1: </a:t>
            </a:r>
            <a:r>
              <a:rPr lang="es-MX" sz="9600" dirty="0" err="1"/>
              <a:t>RevisaR</a:t>
            </a:r>
            <a:r>
              <a:rPr lang="es-MX" sz="9600" dirty="0"/>
              <a:t> las oraciones a continuación. Estas cuentan con palabras generales, o ‘comodines’, como </a:t>
            </a:r>
            <a:r>
              <a:rPr lang="es-MX" sz="9600" i="1" dirty="0"/>
              <a:t>tener, decir, hacer, haber, mejor</a:t>
            </a:r>
            <a:r>
              <a:rPr lang="es-MX" sz="9600" dirty="0"/>
              <a:t>, etc... Reemplázalas con alternativas más específicas.</a:t>
            </a:r>
          </a:p>
          <a:p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3D4B6D8-58C9-ABDA-49BC-F7682C565B3B}"/>
              </a:ext>
            </a:extLst>
          </p:cNvPr>
          <p:cNvSpPr txBox="1">
            <a:spLocks/>
          </p:cNvSpPr>
          <p:nvPr/>
        </p:nvSpPr>
        <p:spPr>
          <a:xfrm>
            <a:off x="2381624" y="2839614"/>
            <a:ext cx="10058400" cy="4455492"/>
          </a:xfrm>
        </p:spPr>
        <p:txBody>
          <a:bodyPr lIns="91440" rIns="9144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 cap="all" spc="2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486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Diversos autores </a:t>
            </a:r>
            <a:r>
              <a:rPr lang="es-MX" b="1" u="sng" dirty="0"/>
              <a:t>dicen</a:t>
            </a:r>
            <a:r>
              <a:rPr lang="es-MX" b="1" dirty="0"/>
              <a:t> </a:t>
            </a:r>
            <a:r>
              <a:rPr lang="es-MX" dirty="0"/>
              <a:t>que la intervención X es exitosa.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Los participantes </a:t>
            </a:r>
            <a:r>
              <a:rPr lang="es-MX" b="1" u="sng" dirty="0"/>
              <a:t>tuvieron</a:t>
            </a:r>
            <a:r>
              <a:rPr lang="es-MX" b="1" dirty="0"/>
              <a:t> </a:t>
            </a:r>
            <a:r>
              <a:rPr lang="es-MX" dirty="0"/>
              <a:t>resultados positivos.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Esta encuesta </a:t>
            </a:r>
            <a:r>
              <a:rPr lang="es-MX" b="1" u="sng" dirty="0"/>
              <a:t>se hizo</a:t>
            </a:r>
            <a:r>
              <a:rPr lang="es-MX" dirty="0"/>
              <a:t> para el presente estudio. 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b="1" u="sng" dirty="0"/>
              <a:t>Pusimos</a:t>
            </a:r>
            <a:r>
              <a:rPr lang="es-MX" dirty="0"/>
              <a:t> especial atención en la variable X. 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Uno de los participantes </a:t>
            </a:r>
            <a:r>
              <a:rPr lang="es-MX" b="1" u="sng" dirty="0"/>
              <a:t>dio</a:t>
            </a:r>
            <a:r>
              <a:rPr lang="es-MX" dirty="0"/>
              <a:t> un ejemplo de esto. 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En este caso </a:t>
            </a:r>
            <a:r>
              <a:rPr lang="es-MX" b="1" u="sng" dirty="0"/>
              <a:t>hay</a:t>
            </a:r>
            <a:r>
              <a:rPr lang="es-MX" dirty="0"/>
              <a:t> circunstancias atenuantes. 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Los estudiantes </a:t>
            </a:r>
            <a:r>
              <a:rPr lang="es-MX" b="1" u="sng" dirty="0"/>
              <a:t>tuvieron</a:t>
            </a:r>
            <a:r>
              <a:rPr lang="es-MX" dirty="0"/>
              <a:t> una </a:t>
            </a:r>
            <a:r>
              <a:rPr lang="es-MX" b="1" u="sng" dirty="0"/>
              <a:t>mejor</a:t>
            </a:r>
            <a:r>
              <a:rPr lang="es-MX" dirty="0"/>
              <a:t> motivación. 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b="1" u="sng" dirty="0"/>
              <a:t>Se hizo</a:t>
            </a:r>
            <a:r>
              <a:rPr lang="es-MX" dirty="0"/>
              <a:t> una evaluación detallada.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Se analizaron </a:t>
            </a:r>
            <a:r>
              <a:rPr lang="es-MX" b="1" u="sng" dirty="0"/>
              <a:t>cosas</a:t>
            </a:r>
            <a:r>
              <a:rPr lang="es-MX" dirty="0"/>
              <a:t> relevantes del tema.</a:t>
            </a:r>
          </a:p>
          <a:p>
            <a:pPr marL="514350" indent="-514350">
              <a:lnSpc>
                <a:spcPct val="11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s-MX" dirty="0"/>
              <a:t>La intervención </a:t>
            </a:r>
            <a:r>
              <a:rPr lang="es-MX" b="1" u="sng" dirty="0"/>
              <a:t>tuvo</a:t>
            </a:r>
            <a:r>
              <a:rPr lang="es-MX" b="1" dirty="0"/>
              <a:t> </a:t>
            </a:r>
            <a:r>
              <a:rPr lang="es-MX" dirty="0"/>
              <a:t>resultados positivos. </a:t>
            </a:r>
          </a:p>
        </p:txBody>
      </p:sp>
    </p:spTree>
    <p:extLst>
      <p:ext uri="{BB962C8B-B14F-4D97-AF65-F5344CB8AC3E}">
        <p14:creationId xmlns:p14="http://schemas.microsoft.com/office/powerpoint/2010/main" val="334679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34B31-469F-4AB9-C18F-B0A9712C6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736" y="910743"/>
            <a:ext cx="12070080" cy="1787488"/>
          </a:xfrm>
        </p:spPr>
        <p:txBody>
          <a:bodyPr/>
          <a:lstStyle/>
          <a:p>
            <a:r>
              <a:rPr lang="es-EC" dirty="0"/>
              <a:t>CLARIDAD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982751-D1B6-8B35-DA96-7B908B571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061" y="4624466"/>
            <a:ext cx="12070080" cy="1446550"/>
          </a:xfrm>
        </p:spPr>
        <p:txBody>
          <a:bodyPr>
            <a:normAutofit fontScale="77500" lnSpcReduction="20000"/>
          </a:bodyPr>
          <a:lstStyle/>
          <a:p>
            <a:r>
              <a:rPr lang="es-MX" sz="3200" dirty="0"/>
              <a:t>KISS (</a:t>
            </a:r>
            <a:r>
              <a:rPr lang="es-MX" sz="3200" i="1" dirty="0" err="1"/>
              <a:t>Keep</a:t>
            </a:r>
            <a:r>
              <a:rPr lang="es-MX" sz="3200" i="1" dirty="0"/>
              <a:t> </a:t>
            </a:r>
            <a:r>
              <a:rPr lang="es-MX" sz="3200" i="1" dirty="0" err="1"/>
              <a:t>It</a:t>
            </a:r>
            <a:r>
              <a:rPr lang="es-MX" sz="3200" i="1" dirty="0"/>
              <a:t> Simple &amp; Short</a:t>
            </a:r>
            <a:r>
              <a:rPr lang="es-MX" sz="3200" dirty="0"/>
              <a:t>, o ‘mantenlo simple y corto’). </a:t>
            </a:r>
          </a:p>
          <a:p>
            <a:endParaRPr lang="es-EC" dirty="0"/>
          </a:p>
          <a:p>
            <a:r>
              <a:rPr kumimoji="0" lang="es-MX" altLang="es-MX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Si la redacción</a:t>
            </a:r>
            <a:r>
              <a:rPr kumimoji="0" lang="es-MX" altLang="es-MX" sz="32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se te dificulta, considera apegarte a la estructura estándar de una oración.</a:t>
            </a:r>
            <a:endParaRPr lang="es-EC" dirty="0"/>
          </a:p>
          <a:p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01F27C-2742-E7D2-E147-7AD6119814E4}"/>
              </a:ext>
            </a:extLst>
          </p:cNvPr>
          <p:cNvSpPr/>
          <p:nvPr/>
        </p:nvSpPr>
        <p:spPr>
          <a:xfrm>
            <a:off x="3304420" y="2575937"/>
            <a:ext cx="8515324" cy="144655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4400" dirty="0">
                <a:latin typeface="Abadi Extra Light" panose="020B0204020104020204" pitchFamily="34" charset="0"/>
              </a:rPr>
              <a:t>Implica escribir un texto que se lee y se entiende fácilmente.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48EADB-AACB-FE98-7F15-E27A9271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220" y="6071016"/>
            <a:ext cx="4686334" cy="12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027E3-6D0D-9EBB-58D3-6488DF8C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224942"/>
            <a:ext cx="12070080" cy="1371600"/>
          </a:xfrm>
        </p:spPr>
        <p:txBody>
          <a:bodyPr>
            <a:normAutofit/>
          </a:bodyPr>
          <a:lstStyle/>
          <a:p>
            <a:r>
              <a:rPr lang="es-EC" sz="6600" dirty="0"/>
              <a:t>Claridad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EFFEA-D7F3-B403-FE1D-E4A30757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1471786"/>
            <a:ext cx="12070080" cy="574371"/>
          </a:xfrm>
        </p:spPr>
        <p:txBody>
          <a:bodyPr/>
          <a:lstStyle/>
          <a:p>
            <a:r>
              <a:rPr lang="es-EC" dirty="0"/>
              <a:t>ACTIVIDAD 2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E57FFA-F1D3-652D-19BD-605CDB767356}"/>
              </a:ext>
            </a:extLst>
          </p:cNvPr>
          <p:cNvSpPr txBox="1">
            <a:spLocks/>
          </p:cNvSpPr>
          <p:nvPr/>
        </p:nvSpPr>
        <p:spPr>
          <a:xfrm>
            <a:off x="1546985" y="2040606"/>
            <a:ext cx="12161520" cy="4456592"/>
          </a:xfrm>
        </p:spPr>
        <p:txBody>
          <a:bodyPr lIns="91440" rIns="9144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 cap="all" spc="2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486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Leer El siguiente texto. Modifica su redacción para hacerlos más claros y fáciles de leer. </a:t>
            </a:r>
          </a:p>
          <a:p>
            <a:br>
              <a:rPr lang="es-MX" dirty="0"/>
            </a:br>
            <a:r>
              <a:rPr lang="es-MX" dirty="0"/>
              <a:t>La psicología, según Juan Pérez, presenta importantes limitaciones hasta el momento, ya que se enfoca esencialmente en lo patológico, en atender pacientes ‘enfermos’ o con problemas, la prevención toma un papel mínimo, y en eso debería enfocarse la psicología, ya que el enfoque debería estar en las fortalezas de un individuo y no tanto en sus problemas. </a:t>
            </a:r>
          </a:p>
        </p:txBody>
      </p:sp>
    </p:spTree>
    <p:extLst>
      <p:ext uri="{BB962C8B-B14F-4D97-AF65-F5344CB8AC3E}">
        <p14:creationId xmlns:p14="http://schemas.microsoft.com/office/powerpoint/2010/main" val="59521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068AD-C122-649A-6B60-E823DE789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1371600"/>
          </a:xfrm>
        </p:spPr>
        <p:txBody>
          <a:bodyPr/>
          <a:lstStyle/>
          <a:p>
            <a:r>
              <a:rPr lang="es-EC" dirty="0"/>
              <a:t>BREVEDAD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9ADB96-305B-D354-7280-24BAE908CB9B}"/>
              </a:ext>
            </a:extLst>
          </p:cNvPr>
          <p:cNvSpPr/>
          <p:nvPr/>
        </p:nvSpPr>
        <p:spPr>
          <a:xfrm>
            <a:off x="1903752" y="2169916"/>
            <a:ext cx="11302583" cy="132343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Abadi Extra Light" panose="020B0204020104020204" pitchFamily="34" charset="0"/>
              </a:rPr>
              <a:t>Implica incluir solamente información esencial y comunicarla con el menor número posible de palabras.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F54F65B-50E9-191B-7A9D-38D2D3EF2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915" y="3541516"/>
            <a:ext cx="13326256" cy="29219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MX" sz="2200" dirty="0"/>
              <a:t>Mientras más largas son las oraciones, mayor es la probabilidad de afectar la claridad del mensaje. Por ejemplo:</a:t>
            </a:r>
          </a:p>
          <a:p>
            <a:pPr>
              <a:lnSpc>
                <a:spcPct val="120000"/>
              </a:lnSpc>
            </a:pPr>
            <a:br>
              <a:rPr lang="es-MX" sz="2200" dirty="0"/>
            </a:br>
            <a:r>
              <a:rPr lang="es-MX" sz="2200" b="1" dirty="0"/>
              <a:t>Las observaciones con respecto a las conductas de agresividad y ansiedad en cada condición estudiada nos permiten establecer, de una manera general, que éstas no presentaron variaciones significativas. </a:t>
            </a:r>
            <a:endParaRPr lang="es-MX" sz="2200" dirty="0"/>
          </a:p>
          <a:p>
            <a:pPr>
              <a:lnSpc>
                <a:spcPct val="120000"/>
              </a:lnSpc>
            </a:pPr>
            <a:br>
              <a:rPr lang="es-MX" sz="2200" dirty="0"/>
            </a:br>
            <a:r>
              <a:rPr lang="es-MX" sz="2200" b="1" dirty="0"/>
              <a:t>Las conductas de agresividad y ansiedad no variaron significativamente en las condiciones estudiadas.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35309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027E3-6D0D-9EBB-58D3-6488DF8C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224942"/>
            <a:ext cx="12070080" cy="1371600"/>
          </a:xfrm>
        </p:spPr>
        <p:txBody>
          <a:bodyPr>
            <a:normAutofit/>
          </a:bodyPr>
          <a:lstStyle/>
          <a:p>
            <a:r>
              <a:rPr lang="es-EC" sz="6600" dirty="0"/>
              <a:t>Brevedad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EFFEA-D7F3-B403-FE1D-E4A30757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1471786"/>
            <a:ext cx="12070080" cy="574371"/>
          </a:xfrm>
        </p:spPr>
        <p:txBody>
          <a:bodyPr/>
          <a:lstStyle/>
          <a:p>
            <a:r>
              <a:rPr lang="es-EC" dirty="0"/>
              <a:t>ACTIVIDAD 3</a:t>
            </a:r>
          </a:p>
        </p:txBody>
      </p:sp>
      <p:pic>
        <p:nvPicPr>
          <p:cNvPr id="5" name="Picture 2" descr="https://lh6.googleusercontent.com/h7ePNNRaxFTCmxU20ZQ26ZSSZGYxETWpf4lNT-gzS-1yXE9rt16yTRwdDOtPZU86LyRFo054AzTTun_pLTogP7WJ0tk3WN76IXYAm2B1r53Qvsh0MpmxsWca6gp2nDwTGfvoa9I5">
            <a:extLst>
              <a:ext uri="{FF2B5EF4-FFF2-40B4-BE49-F238E27FC236}">
                <a16:creationId xmlns:a16="http://schemas.microsoft.com/office/drawing/2014/main" id="{14D2FCBB-8571-36FC-C6F3-05F73FA2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97" y="2145118"/>
            <a:ext cx="5572755" cy="37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42D983-179B-83B9-709A-0965A89F32D2}"/>
              </a:ext>
            </a:extLst>
          </p:cNvPr>
          <p:cNvSpPr txBox="1">
            <a:spLocks/>
          </p:cNvSpPr>
          <p:nvPr/>
        </p:nvSpPr>
        <p:spPr>
          <a:xfrm>
            <a:off x="8366597" y="1758971"/>
            <a:ext cx="5572756" cy="4929624"/>
          </a:xfrm>
        </p:spPr>
        <p:txBody>
          <a:bodyPr lIns="91440" rIns="9144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 cap="all" spc="2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486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600" dirty="0"/>
              <a:t>Imagina que irás a una isla desierta, sin infraestructura. Tienes la oportunidad de llevar contigo algunas cosas. Escribe en 300 palabras lo que llevarías y por qué.</a:t>
            </a:r>
          </a:p>
          <a:p>
            <a:endParaRPr lang="es-MX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600" dirty="0"/>
              <a:t>Lee tu texto. Ahora resúmelo. Manteniendo la misma esencia, reduce tu texto a 200 palabras.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es-MX" sz="2600" dirty="0"/>
            </a:br>
            <a:r>
              <a:rPr lang="es-MX" sz="2600" dirty="0"/>
              <a:t>Lee nuevamente tu texto. Resúmelo otra vez. Manteniendo la misma esencia, reduce tu texto a 100 palabras.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9033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1472</Words>
  <Application>Microsoft Office PowerPoint</Application>
  <PresentationFormat>Personalizado</PresentationFormat>
  <Paragraphs>172</Paragraphs>
  <Slides>23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Abadi Extra Light</vt:lpstr>
      <vt:lpstr>anekRegular</vt:lpstr>
      <vt:lpstr>Arial</vt:lpstr>
      <vt:lpstr>Lora</vt:lpstr>
      <vt:lpstr>Source Sans Pro</vt:lpstr>
      <vt:lpstr>Office Theme</vt:lpstr>
      <vt:lpstr>REDACCIÓN ACADÉMICA</vt:lpstr>
      <vt:lpstr>IMPORTANCIA DE LA REDACCIÓN ACADEMICA</vt:lpstr>
      <vt:lpstr>Características de la Redacción Académica</vt:lpstr>
      <vt:lpstr>PRECISIÓN</vt:lpstr>
      <vt:lpstr>Precisión Léxica</vt:lpstr>
      <vt:lpstr>CLARIDAD</vt:lpstr>
      <vt:lpstr>Claridad</vt:lpstr>
      <vt:lpstr>BREVEDAD</vt:lpstr>
      <vt:lpstr>Brevedad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Melanny Cristina Guevara Sanandres</cp:lastModifiedBy>
  <cp:revision>6</cp:revision>
  <dcterms:created xsi:type="dcterms:W3CDTF">2024-02-06T03:31:50Z</dcterms:created>
  <dcterms:modified xsi:type="dcterms:W3CDTF">2024-06-05T19:56:42Z</dcterms:modified>
</cp:coreProperties>
</file>