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9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4875" y="525907"/>
            <a:ext cx="11382248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493B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276E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493B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3493B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3493B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3493B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7B6C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98F9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7EC1DB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3493B9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3493B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3493B9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3493B9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7B6C0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98F97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7EC1DB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3493B9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3493B9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3493B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629158"/>
            <a:ext cx="1067937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3493B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3143" y="1178160"/>
            <a:ext cx="6417309" cy="348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276E8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3493B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39866" y="3150489"/>
            <a:ext cx="3658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3493B9"/>
                </a:solidFill>
                <a:latin typeface="Trebuchet MS"/>
                <a:cs typeface="Trebuchet MS"/>
              </a:rPr>
              <a:t>BIOQUIMICA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9719" y="3952585"/>
            <a:ext cx="3316604" cy="826769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90"/>
              </a:spcBef>
            </a:pPr>
            <a:r>
              <a:rPr sz="1800" b="1" spc="-10" dirty="0">
                <a:solidFill>
                  <a:srgbClr val="7E7E7E"/>
                </a:solidFill>
                <a:latin typeface="Trebuchet MS"/>
                <a:cs typeface="Trebuchet MS"/>
              </a:rPr>
              <a:t>Carrera</a:t>
            </a:r>
            <a:r>
              <a:rPr sz="1800" b="1" dirty="0">
                <a:solidFill>
                  <a:srgbClr val="7E7E7E"/>
                </a:solidFill>
                <a:latin typeface="Trebuchet MS"/>
                <a:cs typeface="Trebuchet MS"/>
              </a:rPr>
              <a:t> de</a:t>
            </a:r>
            <a:r>
              <a:rPr sz="1800" b="1" spc="-1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7E7E7E"/>
                </a:solidFill>
                <a:latin typeface="Trebuchet MS"/>
                <a:cs typeface="Trebuchet MS"/>
              </a:rPr>
              <a:t>enfermería</a:t>
            </a:r>
            <a:r>
              <a:rPr sz="1800" b="1" spc="5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7E7E7E"/>
                </a:solidFill>
                <a:latin typeface="Trebuchet MS"/>
                <a:cs typeface="Trebuchet MS"/>
              </a:rPr>
              <a:t>-</a:t>
            </a:r>
            <a:r>
              <a:rPr sz="1800" b="1" spc="-2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7E7E7E"/>
                </a:solidFill>
                <a:latin typeface="Trebuchet MS"/>
                <a:cs typeface="Trebuchet MS"/>
              </a:rPr>
              <a:t>Unach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994"/>
              </a:spcBef>
            </a:pPr>
            <a:r>
              <a:rPr sz="1800" b="1" spc="-20" dirty="0">
                <a:solidFill>
                  <a:srgbClr val="7E7E7E"/>
                </a:solidFill>
                <a:latin typeface="Trebuchet MS"/>
                <a:cs typeface="Trebuchet MS"/>
              </a:rPr>
              <a:t>Dra.</a:t>
            </a:r>
            <a:r>
              <a:rPr sz="1800" b="1" dirty="0">
                <a:solidFill>
                  <a:srgbClr val="7E7E7E"/>
                </a:solidFill>
                <a:latin typeface="Trebuchet MS"/>
                <a:cs typeface="Trebuchet MS"/>
              </a:rPr>
              <a:t> Rosa</a:t>
            </a:r>
            <a:r>
              <a:rPr sz="1800" b="1" spc="-3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7E7E7E"/>
                </a:solidFill>
                <a:latin typeface="Trebuchet MS"/>
                <a:cs typeface="Trebuchet MS"/>
              </a:rPr>
              <a:t>Elisa</a:t>
            </a:r>
            <a:r>
              <a:rPr sz="1800" b="1" spc="-3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7E7E7E"/>
                </a:solidFill>
                <a:latin typeface="Trebuchet MS"/>
                <a:cs typeface="Trebuchet MS"/>
              </a:rPr>
              <a:t>Cruz</a:t>
            </a:r>
            <a:r>
              <a:rPr sz="1800" b="1" spc="-50" dirty="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sz="1800" b="1" spc="-105" dirty="0">
                <a:solidFill>
                  <a:srgbClr val="7E7E7E"/>
                </a:solidFill>
                <a:latin typeface="Trebuchet MS"/>
                <a:cs typeface="Trebuchet MS"/>
              </a:rPr>
              <a:t>T.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6821" y="1571241"/>
            <a:ext cx="3887720" cy="3313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3112" y="563626"/>
            <a:ext cx="2641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00AFEF"/>
                </a:solidFill>
              </a:rPr>
              <a:t>Bioelementos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508" y="1597913"/>
            <a:ext cx="6359525" cy="4582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Son</a:t>
            </a:r>
            <a:r>
              <a:rPr sz="2200" i="1" spc="4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sz="2200" i="1" spc="4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elementos</a:t>
            </a:r>
            <a:r>
              <a:rPr sz="2200" i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químicos</a:t>
            </a:r>
            <a:r>
              <a:rPr sz="22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2200" i="1" spc="4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constituyen</a:t>
            </a:r>
            <a:r>
              <a:rPr sz="2200" i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sz="2200" i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seres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vivos</a:t>
            </a:r>
            <a:r>
              <a:rPr sz="2200" i="1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(biogénicos).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i="1" spc="-10" dirty="0">
                <a:solidFill>
                  <a:srgbClr val="276E8A"/>
                </a:solidFill>
                <a:latin typeface="Calibri"/>
                <a:cs typeface="Calibri"/>
              </a:rPr>
              <a:t>CLASIFCACIÓN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i="1" spc="-5" dirty="0">
                <a:latin typeface="Calibri"/>
                <a:cs typeface="Calibri"/>
              </a:rPr>
              <a:t>De</a:t>
            </a:r>
            <a:r>
              <a:rPr sz="2200" i="1" spc="48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acuerdo</a:t>
            </a:r>
            <a:r>
              <a:rPr sz="2200" i="1" spc="-4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a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su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abundancia</a:t>
            </a:r>
            <a:r>
              <a:rPr sz="2200" b="1" i="1" spc="-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se</a:t>
            </a:r>
            <a:r>
              <a:rPr sz="2200" i="1" spc="45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clasiﬁcan</a:t>
            </a:r>
            <a:r>
              <a:rPr sz="2200" b="1" i="1" spc="-4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en: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2516505" algn="l"/>
              </a:tabLst>
            </a:pPr>
            <a:r>
              <a:rPr sz="2200" b="1" i="1" spc="-5" dirty="0">
                <a:solidFill>
                  <a:srgbClr val="276E8A"/>
                </a:solidFill>
                <a:latin typeface="Calibri"/>
                <a:cs typeface="Calibri"/>
              </a:rPr>
              <a:t>Primarios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H,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C,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	N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(99,3%)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9A47B"/>
              </a:buClr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i="1" spc="-10" dirty="0">
                <a:solidFill>
                  <a:srgbClr val="276E8A"/>
                </a:solidFill>
                <a:latin typeface="Calibri"/>
                <a:cs typeface="Calibri"/>
              </a:rPr>
              <a:t>Secu</a:t>
            </a:r>
            <a:r>
              <a:rPr sz="2200" b="1" i="1" dirty="0">
                <a:solidFill>
                  <a:srgbClr val="276E8A"/>
                </a:solidFill>
                <a:latin typeface="Calibri"/>
                <a:cs typeface="Calibri"/>
              </a:rPr>
              <a:t>n</a:t>
            </a:r>
            <a:r>
              <a:rPr sz="2200" b="1" i="1" spc="-5" dirty="0">
                <a:solidFill>
                  <a:srgbClr val="276E8A"/>
                </a:solidFill>
                <a:latin typeface="Calibri"/>
                <a:cs typeface="Calibri"/>
              </a:rPr>
              <a:t>d</a:t>
            </a:r>
            <a:r>
              <a:rPr sz="2200" b="1" i="1" dirty="0">
                <a:solidFill>
                  <a:srgbClr val="276E8A"/>
                </a:solidFill>
                <a:latin typeface="Calibri"/>
                <a:cs typeface="Calibri"/>
              </a:rPr>
              <a:t>a</a:t>
            </a:r>
            <a:r>
              <a:rPr sz="2200" b="1" i="1" spc="-10" dirty="0">
                <a:solidFill>
                  <a:srgbClr val="276E8A"/>
                </a:solidFill>
                <a:latin typeface="Calibri"/>
                <a:cs typeface="Calibri"/>
              </a:rPr>
              <a:t>r</a:t>
            </a:r>
            <a:r>
              <a:rPr sz="2200" b="1" i="1" spc="-25" dirty="0">
                <a:solidFill>
                  <a:srgbClr val="276E8A"/>
                </a:solidFill>
                <a:latin typeface="Calibri"/>
                <a:cs typeface="Calibri"/>
              </a:rPr>
              <a:t>i</a:t>
            </a:r>
            <a:r>
              <a:rPr sz="2200" b="1" i="1" spc="-5" dirty="0">
                <a:solidFill>
                  <a:srgbClr val="276E8A"/>
                </a:solidFill>
                <a:latin typeface="Calibri"/>
                <a:cs typeface="Calibri"/>
              </a:rPr>
              <a:t>o</a:t>
            </a:r>
            <a:r>
              <a:rPr sz="2200" b="1" i="1" spc="-10" dirty="0">
                <a:solidFill>
                  <a:srgbClr val="276E8A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8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K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a,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Cl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(0,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7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%)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A9A47B"/>
              </a:buClr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b="1" i="1" spc="-10" dirty="0">
                <a:solidFill>
                  <a:srgbClr val="276E8A"/>
                </a:solidFill>
                <a:latin typeface="Calibri"/>
                <a:cs typeface="Calibri"/>
              </a:rPr>
              <a:t>Oligoelementos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Mn,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I,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Cu.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Co,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Zn,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10" dirty="0">
                <a:solidFill>
                  <a:srgbClr val="2E2B1F"/>
                </a:solidFill>
                <a:latin typeface="Calibri"/>
                <a:cs typeface="Calibri"/>
              </a:rPr>
              <a:t>F,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Mo,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Se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(trazas)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7328" y="861060"/>
            <a:ext cx="3342131" cy="53431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419" y="315544"/>
            <a:ext cx="2642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>
                <a:solidFill>
                  <a:srgbClr val="00AFEF"/>
                </a:solidFill>
              </a:rPr>
              <a:t>B</a:t>
            </a:r>
            <a:r>
              <a:rPr spc="-105" dirty="0">
                <a:solidFill>
                  <a:srgbClr val="00AFEF"/>
                </a:solidFill>
              </a:rPr>
              <a:t>i</a:t>
            </a:r>
            <a:r>
              <a:rPr spc="-110" dirty="0">
                <a:solidFill>
                  <a:srgbClr val="00AFEF"/>
                </a:solidFill>
              </a:rPr>
              <a:t>o</a:t>
            </a:r>
            <a:r>
              <a:rPr spc="-105" dirty="0">
                <a:solidFill>
                  <a:srgbClr val="00AFEF"/>
                </a:solidFill>
              </a:rPr>
              <a:t>e</a:t>
            </a:r>
            <a:r>
              <a:rPr spc="-120" dirty="0">
                <a:solidFill>
                  <a:srgbClr val="00AFEF"/>
                </a:solidFill>
              </a:rPr>
              <a:t>l</a:t>
            </a:r>
            <a:r>
              <a:rPr spc="-105" dirty="0">
                <a:solidFill>
                  <a:srgbClr val="00AFEF"/>
                </a:solidFill>
              </a:rPr>
              <a:t>e</a:t>
            </a:r>
            <a:r>
              <a:rPr spc="-100" dirty="0">
                <a:solidFill>
                  <a:srgbClr val="00AFEF"/>
                </a:solidFill>
              </a:rPr>
              <a:t>m</a:t>
            </a:r>
            <a:r>
              <a:rPr spc="-105" dirty="0">
                <a:solidFill>
                  <a:srgbClr val="00AFEF"/>
                </a:solidFill>
              </a:rPr>
              <a:t>e</a:t>
            </a:r>
            <a:r>
              <a:rPr spc="-100" dirty="0">
                <a:solidFill>
                  <a:srgbClr val="00AFEF"/>
                </a:solidFill>
              </a:rPr>
              <a:t>nt</a:t>
            </a:r>
            <a:r>
              <a:rPr spc="-110" dirty="0">
                <a:solidFill>
                  <a:srgbClr val="00AFEF"/>
                </a:solidFill>
              </a:rPr>
              <a:t>o</a:t>
            </a:r>
            <a:r>
              <a:rPr dirty="0">
                <a:solidFill>
                  <a:srgbClr val="00AFEF"/>
                </a:solidFill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509" y="1474673"/>
            <a:ext cx="8414385" cy="4038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De</a:t>
            </a:r>
            <a:r>
              <a:rPr sz="2000" i="1" spc="4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acuerdo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la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función</a:t>
            </a:r>
            <a:r>
              <a:rPr sz="2000" b="1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que</a:t>
            </a:r>
            <a:r>
              <a:rPr sz="2000" i="1" spc="40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desempeñan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el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organismo</a:t>
            </a:r>
            <a:r>
              <a:rPr sz="2000" b="1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se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clasifican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en: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355600" indent="-228600">
              <a:lnSpc>
                <a:spcPct val="100000"/>
              </a:lnSpc>
              <a:spcBef>
                <a:spcPts val="1545"/>
              </a:spcBef>
              <a:buClr>
                <a:srgbClr val="A9A47B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i="1" spc="-10" dirty="0">
                <a:solidFill>
                  <a:srgbClr val="398F97"/>
                </a:solidFill>
                <a:latin typeface="Calibri"/>
                <a:cs typeface="Calibri"/>
              </a:rPr>
              <a:t>Estructural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mantenimiento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0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estructura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del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organismo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(H,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O,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C,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 N,</a:t>
            </a:r>
            <a:r>
              <a:rPr sz="2000" spc="4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30" dirty="0">
                <a:solidFill>
                  <a:srgbClr val="2E2B1F"/>
                </a:solidFill>
                <a:latin typeface="Calibri"/>
                <a:cs typeface="Calibri"/>
              </a:rPr>
              <a:t>P,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 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9A47B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3556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i="1" spc="-10" dirty="0">
                <a:solidFill>
                  <a:srgbClr val="398F97"/>
                </a:solidFill>
                <a:latin typeface="Calibri"/>
                <a:cs typeface="Calibri"/>
              </a:rPr>
              <a:t>E</a:t>
            </a:r>
            <a:r>
              <a:rPr sz="2000" b="1" i="1" spc="-5" dirty="0">
                <a:solidFill>
                  <a:srgbClr val="398F97"/>
                </a:solidFill>
                <a:latin typeface="Calibri"/>
                <a:cs typeface="Calibri"/>
              </a:rPr>
              <a:t>sque</a:t>
            </a:r>
            <a:r>
              <a:rPr sz="2000" b="1" i="1" spc="-20" dirty="0">
                <a:solidFill>
                  <a:srgbClr val="398F97"/>
                </a:solidFill>
                <a:latin typeface="Calibri"/>
                <a:cs typeface="Calibri"/>
              </a:rPr>
              <a:t>l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éti</a:t>
            </a:r>
            <a:r>
              <a:rPr sz="2000" b="1" i="1" spc="-25" dirty="0">
                <a:solidFill>
                  <a:srgbClr val="398F97"/>
                </a:solidFill>
                <a:latin typeface="Calibri"/>
                <a:cs typeface="Calibri"/>
              </a:rPr>
              <a:t>c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a</a:t>
            </a:r>
            <a:r>
              <a:rPr sz="2000" i="1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000" i="1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fi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0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gid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z</a:t>
            </a:r>
            <a:r>
              <a:rPr sz="20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(Ca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, </a:t>
            </a:r>
            <a:r>
              <a:rPr sz="20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000" spc="2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6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Si)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9A47B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3556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i="1" spc="-10" dirty="0">
                <a:solidFill>
                  <a:srgbClr val="398F97"/>
                </a:solidFill>
                <a:latin typeface="Calibri"/>
                <a:cs typeface="Calibri"/>
              </a:rPr>
              <a:t>Energética</a:t>
            </a:r>
            <a:r>
              <a:rPr sz="2000" i="1" spc="-1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000" i="1" spc="2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forman</a:t>
            </a:r>
            <a:r>
              <a:rPr sz="20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parte</a:t>
            </a:r>
            <a:r>
              <a:rPr sz="20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moléculas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energéticas</a:t>
            </a:r>
            <a:r>
              <a:rPr sz="20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(C,</a:t>
            </a:r>
            <a:r>
              <a:rPr sz="20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O,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H,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P)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9A47B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3556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i="1" spc="-10" dirty="0">
                <a:solidFill>
                  <a:srgbClr val="398F97"/>
                </a:solidFill>
                <a:latin typeface="Calibri"/>
                <a:cs typeface="Calibri"/>
              </a:rPr>
              <a:t>Catalítica</a:t>
            </a:r>
            <a:r>
              <a:rPr sz="2000" i="1" spc="-1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0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catalizan</a:t>
            </a:r>
            <a:r>
              <a:rPr sz="2000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reacciones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procesos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bioquímicos</a:t>
            </a:r>
            <a:r>
              <a:rPr sz="20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(Fe,</a:t>
            </a:r>
            <a:r>
              <a:rPr sz="20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Co,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Cu,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I)</a:t>
            </a:r>
            <a:endParaRPr sz="2000">
              <a:latin typeface="Calibri"/>
              <a:cs typeface="Calibri"/>
            </a:endParaRPr>
          </a:p>
          <a:p>
            <a:pPr marL="355600" marR="5080" indent="-228600">
              <a:lnSpc>
                <a:spcPct val="150000"/>
              </a:lnSpc>
              <a:spcBef>
                <a:spcPts val="1205"/>
              </a:spcBef>
              <a:buClr>
                <a:srgbClr val="A9A47B"/>
              </a:buClr>
              <a:buFont typeface="Arial MT"/>
              <a:buChar char="•"/>
              <a:tabLst>
                <a:tab pos="354965" algn="l"/>
                <a:tab pos="355600" algn="l"/>
                <a:tab pos="1490980" algn="l"/>
                <a:tab pos="1757680" algn="l"/>
                <a:tab pos="3197860" algn="l"/>
                <a:tab pos="4458335" algn="l"/>
                <a:tab pos="4866640" algn="l"/>
                <a:tab pos="5787390" algn="l"/>
                <a:tab pos="7090409" algn="l"/>
                <a:tab pos="8285480" algn="l"/>
              </a:tabLst>
            </a:pPr>
            <a:r>
              <a:rPr sz="2000" b="1" i="1" spc="-10" dirty="0">
                <a:solidFill>
                  <a:srgbClr val="398F97"/>
                </a:solidFill>
                <a:latin typeface="Calibri"/>
                <a:cs typeface="Calibri"/>
              </a:rPr>
              <a:t>O</a:t>
            </a:r>
            <a:r>
              <a:rPr sz="2000" b="1" i="1" spc="-5" dirty="0">
                <a:solidFill>
                  <a:srgbClr val="398F97"/>
                </a:solidFill>
                <a:latin typeface="Calibri"/>
                <a:cs typeface="Calibri"/>
              </a:rPr>
              <a:t>s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móti</a:t>
            </a:r>
            <a:r>
              <a:rPr sz="2000" b="1" i="1" spc="-25" dirty="0">
                <a:solidFill>
                  <a:srgbClr val="398F97"/>
                </a:solidFill>
                <a:latin typeface="Calibri"/>
                <a:cs typeface="Calibri"/>
              </a:rPr>
              <a:t>c</a:t>
            </a:r>
            <a:r>
              <a:rPr sz="2000" b="1" i="1" dirty="0">
                <a:solidFill>
                  <a:srgbClr val="398F97"/>
                </a:solidFill>
                <a:latin typeface="Calibri"/>
                <a:cs typeface="Calibri"/>
              </a:rPr>
              <a:t>a	y	</a:t>
            </a:r>
            <a:r>
              <a:rPr sz="2000" b="1" i="1" spc="-20" dirty="0">
                <a:solidFill>
                  <a:srgbClr val="398F97"/>
                </a:solidFill>
                <a:latin typeface="Calibri"/>
                <a:cs typeface="Calibri"/>
              </a:rPr>
              <a:t>E</a:t>
            </a:r>
            <a:r>
              <a:rPr sz="2000" b="1" i="1" dirty="0">
                <a:solidFill>
                  <a:srgbClr val="398F97"/>
                </a:solidFill>
                <a:latin typeface="Calibri"/>
                <a:cs typeface="Calibri"/>
              </a:rPr>
              <a:t>l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e</a:t>
            </a:r>
            <a:r>
              <a:rPr sz="2000" b="1" i="1" spc="-10" dirty="0">
                <a:solidFill>
                  <a:srgbClr val="398F97"/>
                </a:solidFill>
                <a:latin typeface="Calibri"/>
                <a:cs typeface="Calibri"/>
              </a:rPr>
              <a:t>c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tro</a:t>
            </a:r>
            <a:r>
              <a:rPr sz="2000" b="1" i="1" dirty="0">
                <a:solidFill>
                  <a:srgbClr val="398F97"/>
                </a:solidFill>
                <a:latin typeface="Calibri"/>
                <a:cs typeface="Calibri"/>
              </a:rPr>
              <a:t>l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íti</a:t>
            </a:r>
            <a:r>
              <a:rPr sz="2000" b="1" i="1" spc="-25" dirty="0">
                <a:solidFill>
                  <a:srgbClr val="398F97"/>
                </a:solidFill>
                <a:latin typeface="Calibri"/>
                <a:cs typeface="Calibri"/>
              </a:rPr>
              <a:t>c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a</a:t>
            </a:r>
            <a:r>
              <a:rPr sz="2000" i="1" dirty="0">
                <a:solidFill>
                  <a:srgbClr val="2E2B1F"/>
                </a:solidFill>
                <a:latin typeface="Calibri"/>
                <a:cs typeface="Calibri"/>
              </a:rPr>
              <a:t>:	</a:t>
            </a:r>
            <a:r>
              <a:rPr sz="2000" i="1" spc="-1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ti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n	y	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ul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n	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ó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	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os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ót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ic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	y 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potencial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electroquímico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(Na,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K,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Cl)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18447" y="896111"/>
            <a:ext cx="2951988" cy="21046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0283" y="3363467"/>
            <a:ext cx="2880360" cy="23759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419" y="468884"/>
            <a:ext cx="2672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5" dirty="0">
                <a:latin typeface="Trebuchet MS"/>
                <a:cs typeface="Trebuchet MS"/>
              </a:rPr>
              <a:t>Biomo</a:t>
            </a:r>
            <a:r>
              <a:rPr b="1" spc="-114" dirty="0">
                <a:latin typeface="Trebuchet MS"/>
                <a:cs typeface="Trebuchet MS"/>
              </a:rPr>
              <a:t>lé</a:t>
            </a:r>
            <a:r>
              <a:rPr b="1" spc="-105" dirty="0">
                <a:latin typeface="Trebuchet MS"/>
                <a:cs typeface="Trebuchet MS"/>
              </a:rPr>
              <a:t>c</a:t>
            </a:r>
            <a:r>
              <a:rPr b="1" spc="-114" dirty="0">
                <a:latin typeface="Trebuchet MS"/>
                <a:cs typeface="Trebuchet MS"/>
              </a:rPr>
              <a:t>ul</a:t>
            </a:r>
            <a:r>
              <a:rPr b="1" spc="-110" dirty="0">
                <a:latin typeface="Trebuchet MS"/>
                <a:cs typeface="Trebuchet MS"/>
              </a:rPr>
              <a:t>a</a:t>
            </a:r>
            <a:r>
              <a:rPr b="1" dirty="0">
                <a:latin typeface="Trebuchet MS"/>
                <a:cs typeface="Trebuchet MS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7982" y="1994661"/>
            <a:ext cx="7185659" cy="3065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Son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moléculas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constituyentes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seres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vivos.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Según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su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2E2B1F"/>
                </a:solidFill>
                <a:latin typeface="Calibri"/>
                <a:cs typeface="Calibri"/>
              </a:rPr>
              <a:t>naturaleza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pueden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clasificar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en: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00">
              <a:latin typeface="Calibri"/>
              <a:cs typeface="Calibri"/>
            </a:endParaRPr>
          </a:p>
          <a:p>
            <a:pPr marL="241300" marR="5080" indent="-228600">
              <a:lnSpc>
                <a:spcPts val="26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1807845" algn="l"/>
                <a:tab pos="2573020" algn="l"/>
                <a:tab pos="3489325" algn="l"/>
                <a:tab pos="4676140" algn="l"/>
                <a:tab pos="5653405" algn="l"/>
                <a:tab pos="6089650" algn="l"/>
              </a:tabLst>
            </a:pPr>
            <a:r>
              <a:rPr sz="2200" b="1" i="1" spc="-5" dirty="0">
                <a:solidFill>
                  <a:srgbClr val="398F97"/>
                </a:solidFill>
                <a:latin typeface="Calibri"/>
                <a:cs typeface="Calibri"/>
              </a:rPr>
              <a:t>Inorgá</a:t>
            </a:r>
            <a:r>
              <a:rPr sz="2200" b="1" i="1" spc="-20" dirty="0">
                <a:solidFill>
                  <a:srgbClr val="398F97"/>
                </a:solidFill>
                <a:latin typeface="Calibri"/>
                <a:cs typeface="Calibri"/>
              </a:rPr>
              <a:t>n</a:t>
            </a:r>
            <a:r>
              <a:rPr sz="2200" b="1" i="1" spc="-5" dirty="0">
                <a:solidFill>
                  <a:srgbClr val="398F97"/>
                </a:solidFill>
                <a:latin typeface="Calibri"/>
                <a:cs typeface="Calibri"/>
              </a:rPr>
              <a:t>i</a:t>
            </a:r>
            <a:r>
              <a:rPr sz="2200" b="1" i="1" spc="-35" dirty="0">
                <a:solidFill>
                  <a:srgbClr val="398F97"/>
                </a:solidFill>
                <a:latin typeface="Calibri"/>
                <a:cs typeface="Calibri"/>
              </a:rPr>
              <a:t>c</a:t>
            </a:r>
            <a:r>
              <a:rPr sz="2200" b="1" i="1" spc="-15" dirty="0">
                <a:solidFill>
                  <a:srgbClr val="398F97"/>
                </a:solidFill>
                <a:latin typeface="Calibri"/>
                <a:cs typeface="Calibri"/>
              </a:rPr>
              <a:t>as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ag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xí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ó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x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ono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)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  sales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inorgánicas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(bicarbonato)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ts val="2630"/>
              </a:lnSpc>
              <a:spcBef>
                <a:spcPts val="50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2637155" algn="l"/>
                <a:tab pos="6107430" algn="l"/>
              </a:tabLst>
            </a:pPr>
            <a:r>
              <a:rPr sz="2200" b="1" i="1" spc="-10" dirty="0">
                <a:solidFill>
                  <a:srgbClr val="398F97"/>
                </a:solidFill>
                <a:latin typeface="Calibri"/>
                <a:cs typeface="Calibri"/>
              </a:rPr>
              <a:t>Orgánicas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200" spc="1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glúcidos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(glucosa),</a:t>
            </a:r>
            <a:r>
              <a:rPr sz="2200" spc="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lípidos</a:t>
            </a:r>
            <a:r>
              <a:rPr sz="2200" spc="1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(colesterol),	proteínas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630"/>
              </a:lnSpc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(hemoglobina),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ácidos</a:t>
            </a:r>
            <a:r>
              <a:rPr sz="2200" spc="45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nucleicos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(ADN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ARN).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0871" y="1495044"/>
            <a:ext cx="3096768" cy="46908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977" y="422909"/>
            <a:ext cx="26714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5" dirty="0">
                <a:latin typeface="Trebuchet MS"/>
                <a:cs typeface="Trebuchet MS"/>
              </a:rPr>
              <a:t>Biomoléculas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6498" y="1534413"/>
            <a:ext cx="650113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</a:pPr>
            <a:r>
              <a:rPr sz="2000" spc="65" dirty="0">
                <a:solidFill>
                  <a:srgbClr val="2E2B1F"/>
                </a:solidFill>
                <a:latin typeface="Calibri"/>
                <a:cs typeface="Calibri"/>
              </a:rPr>
              <a:t>Según</a:t>
            </a:r>
            <a:r>
              <a:rPr sz="2000" spc="1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40" dirty="0">
                <a:solidFill>
                  <a:srgbClr val="2E2B1F"/>
                </a:solidFill>
                <a:latin typeface="Calibri"/>
                <a:cs typeface="Calibri"/>
              </a:rPr>
              <a:t>su</a:t>
            </a:r>
            <a:r>
              <a:rPr sz="2000" spc="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grado</a:t>
            </a:r>
            <a:r>
              <a:rPr sz="2000" spc="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E2B1F"/>
                </a:solidFill>
                <a:latin typeface="Calibri"/>
                <a:cs typeface="Calibri"/>
              </a:rPr>
              <a:t>complejidad</a:t>
            </a:r>
            <a:r>
              <a:rPr sz="2000" b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se clasifican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en: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2794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78765" algn="l"/>
                <a:tab pos="279400" algn="l"/>
              </a:tabLst>
            </a:pPr>
            <a:r>
              <a:rPr sz="2000" b="1" i="1" spc="80" dirty="0">
                <a:solidFill>
                  <a:srgbClr val="398F97"/>
                </a:solidFill>
                <a:latin typeface="Calibri"/>
                <a:cs typeface="Calibri"/>
              </a:rPr>
              <a:t>Precursores</a:t>
            </a:r>
            <a:r>
              <a:rPr sz="2000" i="1" spc="8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000" i="1" spc="1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65" dirty="0">
                <a:solidFill>
                  <a:srgbClr val="2E2B1F"/>
                </a:solidFill>
                <a:latin typeface="Calibri"/>
                <a:cs typeface="Calibri"/>
              </a:rPr>
              <a:t>agua,</a:t>
            </a:r>
            <a:r>
              <a:rPr sz="2000" spc="1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25" dirty="0">
                <a:solidFill>
                  <a:srgbClr val="2E2B1F"/>
                </a:solidFill>
                <a:latin typeface="Calibri"/>
                <a:cs typeface="Calibri"/>
              </a:rPr>
              <a:t>CO</a:t>
            </a:r>
            <a:r>
              <a:rPr sz="1950" spc="37" baseline="-21367" dirty="0">
                <a:solidFill>
                  <a:srgbClr val="2E2B1F"/>
                </a:solidFill>
                <a:latin typeface="Calibri"/>
                <a:cs typeface="Calibri"/>
              </a:rPr>
              <a:t>2</a:t>
            </a:r>
            <a:r>
              <a:rPr sz="2000" spc="25" dirty="0">
                <a:solidFill>
                  <a:srgbClr val="2E2B1F"/>
                </a:solidFill>
                <a:latin typeface="Calibri"/>
                <a:cs typeface="Calibri"/>
              </a:rPr>
              <a:t>(M&lt;50</a:t>
            </a:r>
            <a:r>
              <a:rPr sz="20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Da)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A9A47B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2794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78765" algn="l"/>
                <a:tab pos="279400" algn="l"/>
              </a:tabLst>
            </a:pPr>
            <a:r>
              <a:rPr sz="2000" b="1" i="1" spc="-10" dirty="0">
                <a:solidFill>
                  <a:srgbClr val="398F97"/>
                </a:solidFill>
                <a:latin typeface="Calibri"/>
                <a:cs typeface="Calibri"/>
              </a:rPr>
              <a:t>Intermedios</a:t>
            </a:r>
            <a:r>
              <a:rPr sz="2000" b="1" i="1" spc="-40" dirty="0">
                <a:solidFill>
                  <a:srgbClr val="398F97"/>
                </a:solidFill>
                <a:latin typeface="Calibri"/>
                <a:cs typeface="Calibri"/>
              </a:rPr>
              <a:t> 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metabólicos</a:t>
            </a:r>
            <a:r>
              <a:rPr sz="2000" i="1" spc="-15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000" i="1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piruvato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citrato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(M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&gt;50</a:t>
            </a:r>
            <a:r>
              <a:rPr sz="20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40" dirty="0">
                <a:solidFill>
                  <a:srgbClr val="2E2B1F"/>
                </a:solidFill>
                <a:latin typeface="Calibri"/>
                <a:cs typeface="Calibri"/>
              </a:rPr>
              <a:t>-‐200</a:t>
            </a:r>
            <a:r>
              <a:rPr sz="20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598" y="3211804"/>
            <a:ext cx="6720205" cy="3074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2225" indent="-228600">
              <a:lnSpc>
                <a:spcPct val="150000"/>
              </a:lnSpc>
              <a:spcBef>
                <a:spcPts val="10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5890895" algn="l"/>
              </a:tabLst>
            </a:pPr>
            <a:r>
              <a:rPr sz="2000" b="1" i="1" spc="90" dirty="0">
                <a:solidFill>
                  <a:srgbClr val="398F97"/>
                </a:solidFill>
                <a:latin typeface="Calibri"/>
                <a:cs typeface="Calibri"/>
              </a:rPr>
              <a:t>Unidade</a:t>
            </a:r>
            <a:r>
              <a:rPr sz="2000" b="1" i="1" dirty="0">
                <a:solidFill>
                  <a:srgbClr val="398F97"/>
                </a:solidFill>
                <a:latin typeface="Calibri"/>
                <a:cs typeface="Calibri"/>
              </a:rPr>
              <a:t>s </a:t>
            </a:r>
            <a:r>
              <a:rPr sz="2000" b="1" i="1" spc="-30" dirty="0">
                <a:solidFill>
                  <a:srgbClr val="398F97"/>
                </a:solidFill>
                <a:latin typeface="Calibri"/>
                <a:cs typeface="Calibri"/>
              </a:rPr>
              <a:t> </a:t>
            </a:r>
            <a:r>
              <a:rPr sz="2000" b="1" i="1" spc="90" dirty="0">
                <a:solidFill>
                  <a:srgbClr val="398F97"/>
                </a:solidFill>
                <a:latin typeface="Calibri"/>
                <a:cs typeface="Calibri"/>
              </a:rPr>
              <a:t>e</a:t>
            </a:r>
            <a:r>
              <a:rPr sz="2000" b="1" i="1" spc="70" dirty="0">
                <a:solidFill>
                  <a:srgbClr val="398F97"/>
                </a:solidFill>
                <a:latin typeface="Calibri"/>
                <a:cs typeface="Calibri"/>
              </a:rPr>
              <a:t>s</a:t>
            </a:r>
            <a:r>
              <a:rPr sz="2000" b="1" i="1" spc="80" dirty="0">
                <a:solidFill>
                  <a:srgbClr val="398F97"/>
                </a:solidFill>
                <a:latin typeface="Calibri"/>
                <a:cs typeface="Calibri"/>
              </a:rPr>
              <a:t>t</a:t>
            </a:r>
            <a:r>
              <a:rPr sz="2000" b="1" i="1" spc="95" dirty="0">
                <a:solidFill>
                  <a:srgbClr val="398F97"/>
                </a:solidFill>
                <a:latin typeface="Calibri"/>
                <a:cs typeface="Calibri"/>
              </a:rPr>
              <a:t>r</a:t>
            </a:r>
            <a:r>
              <a:rPr sz="2000" b="1" i="1" spc="90" dirty="0">
                <a:solidFill>
                  <a:srgbClr val="398F97"/>
                </a:solidFill>
                <a:latin typeface="Calibri"/>
                <a:cs typeface="Calibri"/>
              </a:rPr>
              <a:t>u</a:t>
            </a:r>
            <a:r>
              <a:rPr sz="2000" b="1" i="1" spc="95" dirty="0">
                <a:solidFill>
                  <a:srgbClr val="398F97"/>
                </a:solidFill>
                <a:latin typeface="Calibri"/>
                <a:cs typeface="Calibri"/>
              </a:rPr>
              <a:t>c</a:t>
            </a:r>
            <a:r>
              <a:rPr sz="2000" b="1" i="1" spc="90" dirty="0">
                <a:solidFill>
                  <a:srgbClr val="398F97"/>
                </a:solidFill>
                <a:latin typeface="Calibri"/>
                <a:cs typeface="Calibri"/>
              </a:rPr>
              <a:t>tu</a:t>
            </a:r>
            <a:r>
              <a:rPr sz="2000" b="1" i="1" spc="95" dirty="0">
                <a:solidFill>
                  <a:srgbClr val="398F97"/>
                </a:solidFill>
                <a:latin typeface="Calibri"/>
                <a:cs typeface="Calibri"/>
              </a:rPr>
              <a:t>r</a:t>
            </a:r>
            <a:r>
              <a:rPr sz="2000" b="1" i="1" spc="80" dirty="0">
                <a:solidFill>
                  <a:srgbClr val="398F97"/>
                </a:solidFill>
                <a:latin typeface="Calibri"/>
                <a:cs typeface="Calibri"/>
              </a:rPr>
              <a:t>a</a:t>
            </a:r>
            <a:r>
              <a:rPr sz="2000" b="1" i="1" spc="90" dirty="0">
                <a:solidFill>
                  <a:srgbClr val="398F97"/>
                </a:solidFill>
                <a:latin typeface="Calibri"/>
                <a:cs typeface="Calibri"/>
              </a:rPr>
              <a:t>le</a:t>
            </a:r>
            <a:r>
              <a:rPr sz="2000" b="1" i="1" spc="125" dirty="0">
                <a:solidFill>
                  <a:srgbClr val="398F97"/>
                </a:solidFill>
                <a:latin typeface="Calibri"/>
                <a:cs typeface="Calibri"/>
              </a:rPr>
              <a:t>s</a:t>
            </a:r>
            <a:r>
              <a:rPr sz="2000" b="1" i="1" dirty="0">
                <a:solidFill>
                  <a:srgbClr val="398F97"/>
                </a:solidFill>
                <a:latin typeface="Calibri"/>
                <a:cs typeface="Calibri"/>
              </a:rPr>
              <a:t>: </a:t>
            </a:r>
            <a:r>
              <a:rPr sz="2000" b="1" i="1" spc="-45" dirty="0">
                <a:solidFill>
                  <a:srgbClr val="398F97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000" spc="9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spc="8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spc="90" dirty="0">
                <a:solidFill>
                  <a:srgbClr val="2E2B1F"/>
                </a:solidFill>
                <a:latin typeface="Calibri"/>
                <a:cs typeface="Calibri"/>
              </a:rPr>
              <a:t>osa</a:t>
            </a:r>
            <a:r>
              <a:rPr sz="2000" spc="8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000" spc="90" dirty="0">
                <a:solidFill>
                  <a:srgbClr val="2E2B1F"/>
                </a:solidFill>
                <a:latin typeface="Calibri"/>
                <a:cs typeface="Calibri"/>
              </a:rPr>
              <a:t>ár</a:t>
            </a:r>
            <a:r>
              <a:rPr sz="2000" spc="8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000" spc="9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000" spc="90" dirty="0">
                <a:solidFill>
                  <a:srgbClr val="2E2B1F"/>
                </a:solidFill>
                <a:latin typeface="Calibri"/>
                <a:cs typeface="Calibri"/>
              </a:rPr>
              <a:t>os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,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80" dirty="0">
                <a:solidFill>
                  <a:srgbClr val="2E2B1F"/>
                </a:solidFill>
                <a:latin typeface="Calibri"/>
                <a:cs typeface="Calibri"/>
              </a:rPr>
              <a:t>á</a:t>
            </a:r>
            <a:r>
              <a:rPr sz="2000" spc="8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000" spc="7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000" spc="8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000" spc="8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	</a:t>
            </a:r>
            <a:r>
              <a:rPr sz="2000" spc="9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000" spc="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000" spc="10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10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000" spc="10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spc="10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, 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aminoácidos,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nucleótidos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(M= </a:t>
            </a:r>
            <a:r>
              <a:rPr sz="2000" spc="-175" dirty="0">
                <a:solidFill>
                  <a:srgbClr val="2E2B1F"/>
                </a:solidFill>
                <a:latin typeface="Calibri"/>
                <a:cs typeface="Calibri"/>
              </a:rPr>
              <a:t>100-‐</a:t>
            </a:r>
            <a:r>
              <a:rPr sz="2000" spc="-1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300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Da)</a:t>
            </a:r>
            <a:endParaRPr sz="2000">
              <a:latin typeface="Calibri"/>
              <a:cs typeface="Calibri"/>
            </a:endParaRPr>
          </a:p>
          <a:p>
            <a:pPr marL="241300" marR="5080" indent="-228600">
              <a:lnSpc>
                <a:spcPct val="150000"/>
              </a:lnSpc>
              <a:spcBef>
                <a:spcPts val="120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4040504" algn="l"/>
              </a:tabLst>
            </a:pPr>
            <a:r>
              <a:rPr sz="2000" b="1" i="1" spc="85" dirty="0">
                <a:solidFill>
                  <a:srgbClr val="398F97"/>
                </a:solidFill>
                <a:latin typeface="Calibri"/>
                <a:cs typeface="Calibri"/>
              </a:rPr>
              <a:t>Macromoléculas</a:t>
            </a:r>
            <a:r>
              <a:rPr sz="2000" i="1" spc="85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000" i="1" spc="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2E2B1F"/>
                </a:solidFill>
                <a:latin typeface="Calibri"/>
                <a:cs typeface="Calibri"/>
              </a:rPr>
              <a:t>polisacáridos,	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grasas,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proteínas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ácidos </a:t>
            </a:r>
            <a:r>
              <a:rPr sz="2000" spc="-4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nucleicos.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A9A47B"/>
              </a:buClr>
              <a:buFont typeface="Arial MT"/>
              <a:buChar char="•"/>
            </a:pPr>
            <a:endParaRPr sz="19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2863850" algn="l"/>
                <a:tab pos="4192904" algn="l"/>
                <a:tab pos="4987290" algn="l"/>
                <a:tab pos="5325745" algn="l"/>
                <a:tab pos="6572250" algn="l"/>
              </a:tabLst>
            </a:pPr>
            <a:r>
              <a:rPr sz="2000" b="1" i="1" spc="-10" dirty="0">
                <a:solidFill>
                  <a:srgbClr val="398F97"/>
                </a:solidFill>
                <a:latin typeface="Calibri"/>
                <a:cs typeface="Calibri"/>
              </a:rPr>
              <a:t>S</a:t>
            </a:r>
            <a:r>
              <a:rPr sz="2000" b="1" i="1" spc="-5" dirty="0">
                <a:solidFill>
                  <a:srgbClr val="398F97"/>
                </a:solidFill>
                <a:latin typeface="Calibri"/>
                <a:cs typeface="Calibri"/>
              </a:rPr>
              <a:t>u</a:t>
            </a:r>
            <a:r>
              <a:rPr sz="2000" b="1" i="1" spc="-20" dirty="0">
                <a:solidFill>
                  <a:srgbClr val="398F97"/>
                </a:solidFill>
                <a:latin typeface="Calibri"/>
                <a:cs typeface="Calibri"/>
              </a:rPr>
              <a:t>p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r</a:t>
            </a:r>
            <a:r>
              <a:rPr sz="2000" b="1" i="1" dirty="0">
                <a:solidFill>
                  <a:srgbClr val="398F97"/>
                </a:solidFill>
                <a:latin typeface="Calibri"/>
                <a:cs typeface="Calibri"/>
              </a:rPr>
              <a:t>a</a:t>
            </a:r>
            <a:r>
              <a:rPr sz="2000" b="1" i="1" spc="-5" dirty="0">
                <a:solidFill>
                  <a:srgbClr val="398F97"/>
                </a:solidFill>
                <a:latin typeface="Calibri"/>
                <a:cs typeface="Calibri"/>
              </a:rPr>
              <a:t>m</a:t>
            </a:r>
            <a:r>
              <a:rPr sz="2000" b="1" i="1" dirty="0">
                <a:solidFill>
                  <a:srgbClr val="398F97"/>
                </a:solidFill>
                <a:latin typeface="Calibri"/>
                <a:cs typeface="Calibri"/>
              </a:rPr>
              <a:t>a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c</a:t>
            </a:r>
            <a:r>
              <a:rPr sz="2000" b="1" i="1" dirty="0">
                <a:solidFill>
                  <a:srgbClr val="398F97"/>
                </a:solidFill>
                <a:latin typeface="Calibri"/>
                <a:cs typeface="Calibri"/>
              </a:rPr>
              <a:t>r</a:t>
            </a:r>
            <a:r>
              <a:rPr sz="2000" b="1" i="1" spc="-5" dirty="0">
                <a:solidFill>
                  <a:srgbClr val="398F97"/>
                </a:solidFill>
                <a:latin typeface="Calibri"/>
                <a:cs typeface="Calibri"/>
              </a:rPr>
              <a:t>o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m</a:t>
            </a:r>
            <a:r>
              <a:rPr sz="2000" b="1" i="1" spc="-5" dirty="0">
                <a:solidFill>
                  <a:srgbClr val="398F97"/>
                </a:solidFill>
                <a:latin typeface="Calibri"/>
                <a:cs typeface="Calibri"/>
              </a:rPr>
              <a:t>o</a:t>
            </a:r>
            <a:r>
              <a:rPr sz="2000" b="1" i="1" dirty="0">
                <a:solidFill>
                  <a:srgbClr val="398F97"/>
                </a:solidFill>
                <a:latin typeface="Calibri"/>
                <a:cs typeface="Calibri"/>
              </a:rPr>
              <a:t>l</a:t>
            </a:r>
            <a:r>
              <a:rPr sz="2000" b="1" i="1" spc="-5" dirty="0">
                <a:solidFill>
                  <a:srgbClr val="398F97"/>
                </a:solidFill>
                <a:latin typeface="Calibri"/>
                <a:cs typeface="Calibri"/>
              </a:rPr>
              <a:t>é</a:t>
            </a:r>
            <a:r>
              <a:rPr sz="2000" b="1" i="1" spc="-10" dirty="0">
                <a:solidFill>
                  <a:srgbClr val="398F97"/>
                </a:solidFill>
                <a:latin typeface="Calibri"/>
                <a:cs typeface="Calibri"/>
              </a:rPr>
              <a:t>c</a:t>
            </a:r>
            <a:r>
              <a:rPr sz="2000" b="1" i="1" spc="-5" dirty="0">
                <a:solidFill>
                  <a:srgbClr val="398F97"/>
                </a:solidFill>
                <a:latin typeface="Calibri"/>
                <a:cs typeface="Calibri"/>
              </a:rPr>
              <a:t>u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l</a:t>
            </a:r>
            <a:r>
              <a:rPr sz="2000" b="1" i="1" spc="-5" dirty="0">
                <a:solidFill>
                  <a:srgbClr val="398F97"/>
                </a:solidFill>
                <a:latin typeface="Calibri"/>
                <a:cs typeface="Calibri"/>
              </a:rPr>
              <a:t>a</a:t>
            </a:r>
            <a:r>
              <a:rPr sz="2000" b="1" i="1" spc="-15" dirty="0">
                <a:solidFill>
                  <a:srgbClr val="398F97"/>
                </a:solidFill>
                <a:latin typeface="Calibri"/>
                <a:cs typeface="Calibri"/>
              </a:rPr>
              <a:t>s</a:t>
            </a:r>
            <a:r>
              <a:rPr sz="2000" b="1" i="1" dirty="0">
                <a:solidFill>
                  <a:srgbClr val="398F97"/>
                </a:solidFill>
                <a:latin typeface="Calibri"/>
                <a:cs typeface="Calibri"/>
              </a:rPr>
              <a:t>:	</a:t>
            </a:r>
            <a:r>
              <a:rPr sz="2000" spc="5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000" spc="40" dirty="0">
                <a:solidFill>
                  <a:srgbClr val="2E2B1F"/>
                </a:solidFill>
                <a:latin typeface="Calibri"/>
                <a:cs typeface="Calibri"/>
              </a:rPr>
              <a:t>om</a:t>
            </a:r>
            <a:r>
              <a:rPr sz="2000" spc="3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000" spc="4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000" spc="4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	</a:t>
            </a:r>
            <a:r>
              <a:rPr sz="2000" spc="50" dirty="0">
                <a:solidFill>
                  <a:srgbClr val="2E2B1F"/>
                </a:solidFill>
                <a:latin typeface="Calibri"/>
                <a:cs typeface="Calibri"/>
              </a:rPr>
              <a:t>(A</a:t>
            </a:r>
            <a:r>
              <a:rPr sz="2000" spc="4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N	y	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000" spc="1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spc="3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50" dirty="0">
                <a:solidFill>
                  <a:srgbClr val="2E2B1F"/>
                </a:solidFill>
                <a:latin typeface="Calibri"/>
                <a:cs typeface="Calibri"/>
              </a:rPr>
              <a:t>í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spc="6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)	o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membranas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(lípidos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proteínas)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1500" y="1498091"/>
            <a:ext cx="3456432" cy="283768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343138" y="4692522"/>
            <a:ext cx="3024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Los cromosomas</a:t>
            </a:r>
            <a:r>
              <a:rPr sz="1800" i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son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estructuras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3138" y="4959222"/>
            <a:ext cx="3231515" cy="57277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2150"/>
              </a:lnSpc>
              <a:spcBef>
                <a:spcPts val="180"/>
              </a:spcBef>
              <a:tabLst>
                <a:tab pos="1259205" algn="l"/>
                <a:tab pos="1402715" algn="l"/>
                <a:tab pos="1821814" algn="l"/>
                <a:tab pos="2507615" algn="l"/>
                <a:tab pos="3115945" algn="l"/>
              </a:tabLst>
            </a:pPr>
            <a:r>
              <a:rPr sz="1800" i="1" spc="15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1800" i="1" spc="145" dirty="0">
                <a:solidFill>
                  <a:srgbClr val="2E2B1F"/>
                </a:solidFill>
                <a:latin typeface="Calibri"/>
                <a:cs typeface="Calibri"/>
              </a:rPr>
              <a:t>iscre</a:t>
            </a:r>
            <a:r>
              <a:rPr sz="1800" i="1" spc="12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1800" i="1" spc="15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800" i="1" spc="16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,	</a:t>
            </a:r>
            <a:r>
              <a:rPr sz="1800" i="1" spc="14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1800" i="1" spc="15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1800" i="1" spc="15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1800" i="1" spc="16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1800" i="1" spc="15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1800" i="1" spc="15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1800" i="1" spc="150" dirty="0">
                <a:solidFill>
                  <a:srgbClr val="2E2B1F"/>
                </a:solidFill>
                <a:latin typeface="Calibri"/>
                <a:cs typeface="Calibri"/>
              </a:rPr>
              <a:t>nd</a:t>
            </a:r>
            <a:r>
              <a:rPr sz="1800" i="1" spc="14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1800" i="1" spc="15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1800" i="1" spc="14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1800" i="1" spc="12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1800" i="1" spc="17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s	y  </a:t>
            </a:r>
            <a:r>
              <a:rPr sz="1800" i="1" spc="5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1800" i="1" spc="5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1800" i="1" spc="5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1800" i="1" spc="4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800" i="1" spc="5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1800" i="1" spc="5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1800" i="1" spc="15" dirty="0">
                <a:solidFill>
                  <a:srgbClr val="2E2B1F"/>
                </a:solidFill>
                <a:latin typeface="Calibri"/>
                <a:cs typeface="Calibri"/>
              </a:rPr>
              <a:t>z</a:t>
            </a:r>
            <a:r>
              <a:rPr sz="1800" i="1" spc="5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800" i="1" spc="4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1800" i="1" spc="5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s		</a:t>
            </a:r>
            <a:r>
              <a:rPr sz="1800" i="1" spc="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e	</a:t>
            </a:r>
            <a:r>
              <a:rPr sz="1800" i="1" spc="4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800" i="1" spc="4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1800" i="1" spc="4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,	</a:t>
            </a:r>
            <a:r>
              <a:rPr sz="1800" i="1" spc="5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1800" i="1" spc="50" dirty="0">
                <a:solidFill>
                  <a:srgbClr val="2E2B1F"/>
                </a:solidFill>
                <a:latin typeface="Calibri"/>
                <a:cs typeface="Calibri"/>
              </a:rPr>
              <a:t>is</a:t>
            </a:r>
            <a:r>
              <a:rPr sz="1800" i="1" spc="4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1800" i="1" spc="5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1800" i="1" spc="4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1800" i="1" spc="6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3138" y="5506618"/>
            <a:ext cx="32397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9955" algn="l"/>
                <a:tab pos="1242695" algn="l"/>
                <a:tab pos="2132330" algn="l"/>
                <a:tab pos="2528570" algn="l"/>
              </a:tabLst>
            </a:pP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du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800" i="1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1800" i="1" spc="-3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e	el	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1800" i="1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1800" i="1" spc="-2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eso	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e	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vi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ión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25" dirty="0">
                <a:solidFill>
                  <a:srgbClr val="2E2B1F"/>
                </a:solidFill>
                <a:latin typeface="Calibri"/>
                <a:cs typeface="Calibri"/>
              </a:rPr>
              <a:t>celular.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7116" y="497535"/>
            <a:ext cx="2526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5" dirty="0">
                <a:solidFill>
                  <a:srgbClr val="499B82"/>
                </a:solidFill>
                <a:latin typeface="Trebuchet MS"/>
                <a:cs typeface="Trebuchet MS"/>
              </a:rPr>
              <a:t>Homeostasis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7116" y="1678939"/>
            <a:ext cx="972693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i="1" spc="-25" dirty="0">
                <a:solidFill>
                  <a:srgbClr val="2E2B1F"/>
                </a:solidFill>
                <a:latin typeface="Calibri"/>
                <a:cs typeface="Calibri"/>
              </a:rPr>
              <a:t>Walter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Bradford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Cannon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un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fisiólogo estadounidense,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 1932</a:t>
            </a:r>
            <a:r>
              <a:rPr sz="2200" spc="48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definió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concepto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homeostasis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como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 </a:t>
            </a:r>
            <a:r>
              <a:rPr sz="2200" b="1" i="1" spc="-15" dirty="0">
                <a:solidFill>
                  <a:srgbClr val="2E2B1F"/>
                </a:solidFill>
                <a:latin typeface="Calibri"/>
                <a:cs typeface="Calibri"/>
              </a:rPr>
              <a:t>tendencia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general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todo </a:t>
            </a:r>
            <a:r>
              <a:rPr sz="2200" b="1" i="1" spc="-5" dirty="0">
                <a:solidFill>
                  <a:srgbClr val="2E2B1F"/>
                </a:solidFill>
                <a:latin typeface="Calibri"/>
                <a:cs typeface="Calibri"/>
              </a:rPr>
              <a:t>organismo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2200" b="1" i="1" spc="-20" dirty="0">
                <a:solidFill>
                  <a:srgbClr val="2E2B1F"/>
                </a:solidFill>
                <a:latin typeface="Calibri"/>
                <a:cs typeface="Calibri"/>
              </a:rPr>
              <a:t>restablecer </a:t>
            </a:r>
            <a:r>
              <a:rPr sz="2200" b="1" i="1" spc="-10" dirty="0">
                <a:solidFill>
                  <a:srgbClr val="2E2B1F"/>
                </a:solidFill>
                <a:latin typeface="Calibri"/>
                <a:cs typeface="Calibri"/>
              </a:rPr>
              <a:t>su </a:t>
            </a:r>
            <a:r>
              <a:rPr sz="2200" b="1" i="1" spc="-5" dirty="0">
                <a:solidFill>
                  <a:srgbClr val="2E2B1F"/>
                </a:solidFill>
                <a:latin typeface="Calibri"/>
                <a:cs typeface="Calibri"/>
              </a:rPr>
              <a:t> equilibrio</a:t>
            </a:r>
            <a:r>
              <a:rPr sz="2200" b="1" i="1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i="1" spc="-15" dirty="0">
                <a:solidFill>
                  <a:srgbClr val="2E2B1F"/>
                </a:solidFill>
                <a:latin typeface="Calibri"/>
                <a:cs typeface="Calibri"/>
              </a:rPr>
              <a:t>interno</a:t>
            </a:r>
            <a:r>
              <a:rPr sz="2200" b="1" i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2E2B1F"/>
                </a:solidFill>
                <a:latin typeface="Calibri"/>
                <a:cs typeface="Calibri"/>
              </a:rPr>
              <a:t>cada</a:t>
            </a:r>
            <a:r>
              <a:rPr sz="2200" b="1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i="1" spc="-15" dirty="0">
                <a:solidFill>
                  <a:srgbClr val="2E2B1F"/>
                </a:solidFill>
                <a:latin typeface="Calibri"/>
                <a:cs typeface="Calibri"/>
              </a:rPr>
              <a:t>vez </a:t>
            </a:r>
            <a:r>
              <a:rPr sz="2200" b="1" i="1" spc="-5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2200" b="1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i="1" spc="-20" dirty="0">
                <a:solidFill>
                  <a:srgbClr val="2E2B1F"/>
                </a:solidFill>
                <a:latin typeface="Calibri"/>
                <a:cs typeface="Calibri"/>
              </a:rPr>
              <a:t>éste</a:t>
            </a:r>
            <a:r>
              <a:rPr sz="2200" b="1" i="1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2E2B1F"/>
                </a:solidFill>
                <a:latin typeface="Calibri"/>
                <a:cs typeface="Calibri"/>
              </a:rPr>
              <a:t>es</a:t>
            </a:r>
            <a:r>
              <a:rPr sz="2200" b="1" i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2E2B1F"/>
                </a:solidFill>
                <a:latin typeface="Calibri"/>
                <a:cs typeface="Calibri"/>
              </a:rPr>
              <a:t>perturbado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0927" y="3389376"/>
            <a:ext cx="4085844" cy="31729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07302" y="4202048"/>
            <a:ext cx="33820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spc="-20" dirty="0">
                <a:solidFill>
                  <a:srgbClr val="2E2B1F"/>
                </a:solidFill>
                <a:latin typeface="Calibri"/>
                <a:cs typeface="Calibri"/>
              </a:rPr>
              <a:t>Walter</a:t>
            </a:r>
            <a:r>
              <a:rPr sz="1800" i="1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Bradford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Cannon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25" dirty="0">
                <a:solidFill>
                  <a:srgbClr val="2E2B1F"/>
                </a:solidFill>
                <a:latin typeface="Calibri"/>
                <a:cs typeface="Calibri"/>
              </a:rPr>
              <a:t>(1871-‐ </a:t>
            </a:r>
            <a:r>
              <a:rPr sz="1800" i="1" spc="-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1945)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expandió 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concepto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10" dirty="0">
                <a:solidFill>
                  <a:srgbClr val="2E2B1F"/>
                </a:solidFill>
                <a:latin typeface="Calibri"/>
                <a:cs typeface="Calibri"/>
              </a:rPr>
              <a:t>ho </a:t>
            </a:r>
            <a:r>
              <a:rPr sz="1800" i="1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meóstasis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formulado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inicialmente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 por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el</a:t>
            </a:r>
            <a:r>
              <a:rPr sz="1800" i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ﬁsiólogo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francés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Claude </a:t>
            </a:r>
            <a:r>
              <a:rPr sz="1800" i="1" spc="-3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Be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rna</a:t>
            </a:r>
            <a:r>
              <a:rPr sz="1800" i="1" spc="-1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1800" i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55" dirty="0">
                <a:solidFill>
                  <a:srgbClr val="2E2B1F"/>
                </a:solidFill>
                <a:latin typeface="Calibri"/>
                <a:cs typeface="Calibri"/>
              </a:rPr>
              <a:t>(</a:t>
            </a:r>
            <a:r>
              <a:rPr sz="1800" i="1" spc="-150" dirty="0">
                <a:solidFill>
                  <a:srgbClr val="2E2B1F"/>
                </a:solidFill>
                <a:latin typeface="Calibri"/>
                <a:cs typeface="Calibri"/>
              </a:rPr>
              <a:t>191</a:t>
            </a:r>
            <a:r>
              <a:rPr sz="1800" i="1" spc="-145" dirty="0">
                <a:solidFill>
                  <a:srgbClr val="2E2B1F"/>
                </a:solidFill>
                <a:latin typeface="Calibri"/>
                <a:cs typeface="Calibri"/>
              </a:rPr>
              <a:t>3-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‐</a:t>
            </a:r>
            <a:r>
              <a:rPr sz="1800" i="1" spc="-1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1878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685" y="468833"/>
            <a:ext cx="2526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5" dirty="0">
                <a:solidFill>
                  <a:srgbClr val="499B82"/>
                </a:solidFill>
                <a:latin typeface="Trebuchet MS"/>
                <a:cs typeface="Trebuchet MS"/>
              </a:rPr>
              <a:t>Homeostasis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564" y="1051560"/>
            <a:ext cx="3028187" cy="45354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2574" y="1913889"/>
            <a:ext cx="10422255" cy="446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-5" dirty="0">
                <a:solidFill>
                  <a:srgbClr val="499B82"/>
                </a:solidFill>
                <a:latin typeface="Calibri"/>
                <a:cs typeface="Calibri"/>
              </a:rPr>
              <a:t>Actualidad</a:t>
            </a:r>
            <a:r>
              <a:rPr sz="2000" i="1" spc="-5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r>
              <a:rPr sz="2000" i="1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2E2B1F"/>
                </a:solidFill>
                <a:latin typeface="Calibri"/>
                <a:cs typeface="Calibri"/>
              </a:rPr>
              <a:t>conjunto</a:t>
            </a:r>
            <a:r>
              <a:rPr sz="2000" i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2E2B1F"/>
                </a:solidFill>
                <a:latin typeface="Calibri"/>
                <a:cs typeface="Calibri"/>
              </a:rPr>
              <a:t>de mecanismos</a:t>
            </a:r>
            <a:r>
              <a:rPr sz="20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2E2B1F"/>
                </a:solidFill>
                <a:latin typeface="Calibri"/>
                <a:cs typeface="Calibri"/>
              </a:rPr>
              <a:t>reguladores</a:t>
            </a:r>
            <a:r>
              <a:rPr sz="2000" i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2000" i="1" spc="4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2E2B1F"/>
                </a:solidFill>
                <a:latin typeface="Calibri"/>
                <a:cs typeface="Calibri"/>
              </a:rPr>
              <a:t>permiten</a:t>
            </a:r>
            <a:r>
              <a:rPr sz="2000" i="1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i="1" dirty="0">
                <a:solidFill>
                  <a:srgbClr val="2E2B1F"/>
                </a:solidFill>
                <a:latin typeface="Calibri"/>
                <a:cs typeface="Calibri"/>
              </a:rPr>
              <a:t>el</a:t>
            </a:r>
            <a:r>
              <a:rPr sz="2000" i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2E2B1F"/>
                </a:solidFill>
                <a:latin typeface="Calibri"/>
                <a:cs typeface="Calibri"/>
              </a:rPr>
              <a:t>ambiente</a:t>
            </a:r>
            <a:r>
              <a:rPr sz="20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2E2B1F"/>
                </a:solidFill>
                <a:latin typeface="Calibri"/>
                <a:cs typeface="Calibri"/>
              </a:rPr>
              <a:t>interno</a:t>
            </a:r>
            <a:r>
              <a:rPr sz="20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000" i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2E2B1F"/>
                </a:solidFill>
                <a:latin typeface="Calibri"/>
                <a:cs typeface="Calibri"/>
              </a:rPr>
              <a:t>un</a:t>
            </a:r>
            <a:r>
              <a:rPr sz="2000" i="1" spc="4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2E2B1F"/>
                </a:solidFill>
                <a:latin typeface="Calibri"/>
                <a:cs typeface="Calibri"/>
              </a:rPr>
              <a:t>sistema</a:t>
            </a:r>
            <a:r>
              <a:rPr sz="20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000" i="1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2E2B1F"/>
                </a:solidFill>
                <a:latin typeface="Calibri"/>
                <a:cs typeface="Calibri"/>
              </a:rPr>
              <a:t>mantenga</a:t>
            </a:r>
            <a:r>
              <a:rPr sz="20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spc="-15" dirty="0">
                <a:solidFill>
                  <a:srgbClr val="2E2B1F"/>
                </a:solidFill>
                <a:latin typeface="Calibri"/>
                <a:cs typeface="Calibri"/>
              </a:rPr>
              <a:t>constante</a:t>
            </a:r>
            <a:r>
              <a:rPr sz="2000" i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000" i="1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2E2B1F"/>
                </a:solidFill>
                <a:latin typeface="Calibri"/>
                <a:cs typeface="Calibri"/>
              </a:rPr>
              <a:t>estable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 dirty="0">
              <a:latin typeface="Calibri"/>
              <a:cs typeface="Calibri"/>
            </a:endParaRPr>
          </a:p>
          <a:p>
            <a:pPr marL="12700" marR="3663315">
              <a:lnSpc>
                <a:spcPct val="101000"/>
              </a:lnSpc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el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organismo</a:t>
            </a:r>
            <a:r>
              <a:rPr sz="20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humano</a:t>
            </a:r>
            <a:r>
              <a:rPr sz="20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son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importantes</a:t>
            </a:r>
            <a:r>
              <a:rPr sz="2000" spc="4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siguientes</a:t>
            </a:r>
            <a:r>
              <a:rPr sz="20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9B82"/>
                </a:solidFill>
                <a:latin typeface="Calibri"/>
                <a:cs typeface="Calibri"/>
              </a:rPr>
              <a:t>sistemas </a:t>
            </a:r>
            <a:r>
              <a:rPr sz="2000" b="1" spc="-440" dirty="0">
                <a:solidFill>
                  <a:srgbClr val="499B82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499B82"/>
                </a:solidFill>
                <a:latin typeface="Calibri"/>
                <a:cs typeface="Calibri"/>
              </a:rPr>
              <a:t>de</a:t>
            </a:r>
            <a:r>
              <a:rPr sz="2000" b="1" spc="10" dirty="0">
                <a:solidFill>
                  <a:srgbClr val="499B82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499B82"/>
                </a:solidFill>
                <a:latin typeface="Calibri"/>
                <a:cs typeface="Calibri"/>
              </a:rPr>
              <a:t>regulación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50" dirty="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2E2B1F"/>
                </a:solidFill>
                <a:latin typeface="Calibri"/>
                <a:cs typeface="Calibri"/>
              </a:rPr>
              <a:t>Regulación</a:t>
            </a:r>
            <a:r>
              <a:rPr sz="2000" b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000" b="1" spc="-10" dirty="0">
                <a:solidFill>
                  <a:srgbClr val="2E2B1F"/>
                </a:solidFill>
                <a:latin typeface="Calibri"/>
                <a:cs typeface="Calibri"/>
              </a:rPr>
              <a:t> gases</a:t>
            </a:r>
            <a:r>
              <a:rPr sz="2000" b="1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E2B1F"/>
                </a:solidFill>
                <a:latin typeface="Calibri"/>
                <a:cs typeface="Calibri"/>
              </a:rPr>
              <a:t>respiratorios</a:t>
            </a:r>
            <a:endParaRPr sz="2000" b="1" dirty="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spcBef>
                <a:spcPts val="490"/>
              </a:spcBef>
              <a:buClr>
                <a:srgbClr val="A9A47B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2E2B1F"/>
                </a:solidFill>
                <a:latin typeface="Calibri"/>
                <a:cs typeface="Calibri"/>
              </a:rPr>
              <a:t>Osmoregulación:</a:t>
            </a:r>
            <a:r>
              <a:rPr sz="20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E2B1F"/>
                </a:solidFill>
                <a:latin typeface="Calibri"/>
                <a:cs typeface="Calibri"/>
              </a:rPr>
              <a:t>agua</a:t>
            </a:r>
            <a:r>
              <a:rPr sz="2000" b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000" b="1" spc="-10" dirty="0">
                <a:solidFill>
                  <a:srgbClr val="2E2B1F"/>
                </a:solidFill>
                <a:latin typeface="Calibri"/>
                <a:cs typeface="Calibri"/>
              </a:rPr>
              <a:t> electrolitos</a:t>
            </a:r>
            <a:endParaRPr sz="2000" b="1" dirty="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spcBef>
                <a:spcPts val="505"/>
              </a:spcBef>
              <a:buClr>
                <a:srgbClr val="A9A47B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000" b="1" spc="-15" dirty="0">
                <a:solidFill>
                  <a:srgbClr val="2E2B1F"/>
                </a:solidFill>
                <a:latin typeface="Calibri"/>
                <a:cs typeface="Calibri"/>
              </a:rPr>
              <a:t>Termorregulación</a:t>
            </a:r>
            <a:endParaRPr sz="2000" b="1" dirty="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spcBef>
                <a:spcPts val="505"/>
              </a:spcBef>
              <a:buClr>
                <a:srgbClr val="A9A47B"/>
              </a:buClr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000" b="1" spc="-5" dirty="0">
                <a:solidFill>
                  <a:srgbClr val="2E2B1F"/>
                </a:solidFill>
                <a:latin typeface="Calibri"/>
                <a:cs typeface="Calibri"/>
              </a:rPr>
              <a:t>Rutas</a:t>
            </a:r>
            <a:r>
              <a:rPr sz="2000" b="1" spc="-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2E2B1F"/>
                </a:solidFill>
                <a:latin typeface="Calibri"/>
                <a:cs typeface="Calibri"/>
              </a:rPr>
              <a:t>metabólicas</a:t>
            </a:r>
            <a:endParaRPr sz="20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Calibri"/>
              <a:cs typeface="Calibri"/>
            </a:endParaRPr>
          </a:p>
          <a:p>
            <a:pPr marL="7595234" marR="5080">
              <a:lnSpc>
                <a:spcPct val="98200"/>
              </a:lnSpc>
            </a:pPr>
            <a:r>
              <a:rPr sz="1400" i="1" spc="-5" dirty="0">
                <a:solidFill>
                  <a:srgbClr val="2E2B1F"/>
                </a:solidFill>
                <a:latin typeface="Calibri"/>
                <a:cs typeface="Calibri"/>
              </a:rPr>
              <a:t>Leonardo</a:t>
            </a:r>
            <a:r>
              <a:rPr sz="14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2E2B1F"/>
                </a:solidFill>
                <a:latin typeface="Calibri"/>
                <a:cs typeface="Calibri"/>
              </a:rPr>
              <a:t>da Vinci</a:t>
            </a:r>
            <a:r>
              <a:rPr sz="1400" i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2E2B1F"/>
                </a:solidFill>
                <a:latin typeface="Calibri"/>
                <a:cs typeface="Calibri"/>
              </a:rPr>
              <a:t>(1487).</a:t>
            </a:r>
            <a:r>
              <a:rPr sz="1400" i="1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2E2B1F"/>
                </a:solidFill>
                <a:latin typeface="Calibri"/>
                <a:cs typeface="Calibri"/>
              </a:rPr>
              <a:t>El</a:t>
            </a:r>
            <a:r>
              <a:rPr sz="14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2E2B1F"/>
                </a:solidFill>
                <a:latin typeface="Calibri"/>
                <a:cs typeface="Calibri"/>
              </a:rPr>
              <a:t>hombre</a:t>
            </a:r>
            <a:r>
              <a:rPr sz="14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1400" i="1" spc="-3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2E2B1F"/>
                </a:solidFill>
                <a:latin typeface="Calibri"/>
                <a:cs typeface="Calibri"/>
              </a:rPr>
              <a:t>Vitrubio </a:t>
            </a:r>
            <a:r>
              <a:rPr sz="1400" i="1" dirty="0">
                <a:solidFill>
                  <a:srgbClr val="2E2B1F"/>
                </a:solidFill>
                <a:latin typeface="Calibri"/>
                <a:cs typeface="Calibri"/>
              </a:rPr>
              <a:t>o </a:t>
            </a:r>
            <a:r>
              <a:rPr sz="1400" i="1" spc="-5" dirty="0">
                <a:solidFill>
                  <a:srgbClr val="2E2B1F"/>
                </a:solidFill>
                <a:latin typeface="Calibri"/>
                <a:cs typeface="Calibri"/>
              </a:rPr>
              <a:t>Canon de </a:t>
            </a:r>
            <a:r>
              <a:rPr sz="1400" i="1" dirty="0">
                <a:solidFill>
                  <a:srgbClr val="2E2B1F"/>
                </a:solidFill>
                <a:latin typeface="Calibri"/>
                <a:cs typeface="Calibri"/>
              </a:rPr>
              <a:t>las </a:t>
            </a:r>
            <a:r>
              <a:rPr sz="1400" i="1" spc="-10" dirty="0">
                <a:solidFill>
                  <a:srgbClr val="2E2B1F"/>
                </a:solidFill>
                <a:latin typeface="Calibri"/>
                <a:cs typeface="Calibri"/>
              </a:rPr>
              <a:t>proporciones </a:t>
            </a:r>
            <a:r>
              <a:rPr sz="1400" i="1" spc="-5" dirty="0">
                <a:solidFill>
                  <a:srgbClr val="2E2B1F"/>
                </a:solidFill>
                <a:latin typeface="Calibri"/>
                <a:cs typeface="Calibri"/>
              </a:rPr>
              <a:t> humanas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685" y="469519"/>
            <a:ext cx="3436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R</a:t>
            </a:r>
            <a:r>
              <a:rPr spc="-95" dirty="0"/>
              <a:t>eacci</a:t>
            </a:r>
            <a:r>
              <a:rPr spc="-100" dirty="0"/>
              <a:t>ó</a:t>
            </a:r>
            <a:r>
              <a:rPr dirty="0"/>
              <a:t>n</a:t>
            </a:r>
            <a:r>
              <a:rPr spc="-375" dirty="0"/>
              <a:t> </a:t>
            </a:r>
            <a:r>
              <a:rPr spc="-105" dirty="0"/>
              <a:t>Q</a:t>
            </a:r>
            <a:r>
              <a:rPr spc="-110" dirty="0"/>
              <a:t>u</a:t>
            </a:r>
            <a:r>
              <a:rPr spc="-105" dirty="0"/>
              <a:t>í</a:t>
            </a:r>
            <a:r>
              <a:rPr spc="-110" dirty="0"/>
              <a:t>m</a:t>
            </a:r>
            <a:r>
              <a:rPr spc="-105" dirty="0"/>
              <a:t>ic</a:t>
            </a:r>
            <a:r>
              <a:rPr dirty="0"/>
              <a:t>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5933" y="263294"/>
            <a:ext cx="4732020" cy="45049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9455" y="1651254"/>
            <a:ext cx="18808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854075" algn="l"/>
              </a:tabLst>
            </a:pP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8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i="1" spc="8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i="1" spc="1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i="1" spc="90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200" i="1" spc="8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200" i="1" spc="1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i="1" spc="8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6972" y="1651254"/>
            <a:ext cx="12052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100" dirty="0">
                <a:solidFill>
                  <a:srgbClr val="2E2B1F"/>
                </a:solidFill>
                <a:latin typeface="Calibri"/>
                <a:cs typeface="Calibri"/>
              </a:rPr>
              <a:t>quími</a:t>
            </a:r>
            <a:r>
              <a:rPr sz="2200" i="1" spc="7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i="1" spc="10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i="1" spc="1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055" y="1981961"/>
            <a:ext cx="5662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54760" algn="l"/>
                <a:tab pos="2251075" algn="l"/>
                <a:tab pos="3717925" algn="l"/>
                <a:tab pos="4171950" algn="l"/>
              </a:tabLst>
            </a:pP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cambios	físicos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simplifican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el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rompimiento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96258" y="1651254"/>
            <a:ext cx="2793365" cy="690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890" algn="r">
              <a:lnSpc>
                <a:spcPts val="2620"/>
              </a:lnSpc>
              <a:spcBef>
                <a:spcPts val="95"/>
              </a:spcBef>
              <a:tabLst>
                <a:tab pos="548005" algn="l"/>
                <a:tab pos="1936750" algn="l"/>
                <a:tab pos="243395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	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4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enc</a:t>
            </a: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3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endParaRPr sz="2200">
              <a:latin typeface="Calibri"/>
              <a:cs typeface="Calibri"/>
            </a:endParaRPr>
          </a:p>
          <a:p>
            <a:pPr marR="5080" algn="r">
              <a:lnSpc>
                <a:spcPts val="2620"/>
              </a:lnSpc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2261" y="2312669"/>
            <a:ext cx="12388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conlleva</a:t>
            </a:r>
            <a:r>
              <a:rPr sz="2200" spc="1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8055" y="2312669"/>
            <a:ext cx="4636135" cy="689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15"/>
              </a:lnSpc>
              <a:spcBef>
                <a:spcPts val="95"/>
              </a:spcBef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formación</a:t>
            </a:r>
            <a:r>
              <a:rPr sz="2200" spc="1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125" dirty="0">
                <a:solidFill>
                  <a:srgbClr val="2E2B1F"/>
                </a:solidFill>
                <a:latin typeface="Calibri"/>
                <a:cs typeface="Calibri"/>
              </a:rPr>
              <a:t>nuevos</a:t>
            </a:r>
            <a:r>
              <a:rPr sz="2200" spc="3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145" dirty="0">
                <a:solidFill>
                  <a:srgbClr val="2E2B1F"/>
                </a:solidFill>
                <a:latin typeface="Calibri"/>
                <a:cs typeface="Calibri"/>
              </a:rPr>
              <a:t>enlaces,</a:t>
            </a:r>
            <a:r>
              <a:rPr sz="2200" spc="3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45" dirty="0">
                <a:solidFill>
                  <a:srgbClr val="2E2B1F"/>
                </a:solidFill>
                <a:latin typeface="Calibri"/>
                <a:cs typeface="Calibri"/>
              </a:rPr>
              <a:t>lo</a:t>
            </a:r>
            <a:r>
              <a:rPr sz="2200" spc="2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615"/>
              </a:lnSpc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transformación</a:t>
            </a:r>
            <a:r>
              <a:rPr sz="2200" i="1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4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90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2200" spc="2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165" dirty="0">
                <a:solidFill>
                  <a:srgbClr val="2E2B1F"/>
                </a:solidFill>
                <a:latin typeface="Calibri"/>
                <a:cs typeface="Calibri"/>
              </a:rPr>
              <a:t>sustancias.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9455" y="3353815"/>
            <a:ext cx="46666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730250" algn="l"/>
                <a:tab pos="1471295" algn="l"/>
              </a:tabLst>
            </a:pPr>
            <a:r>
              <a:rPr sz="2200" spc="45" dirty="0">
                <a:solidFill>
                  <a:srgbClr val="2E2B1F"/>
                </a:solidFill>
                <a:latin typeface="Calibri"/>
                <a:cs typeface="Calibri"/>
              </a:rPr>
              <a:t>En	</a:t>
            </a:r>
            <a:r>
              <a:rPr sz="2200" spc="110" dirty="0">
                <a:solidFill>
                  <a:srgbClr val="2E2B1F"/>
                </a:solidFill>
                <a:latin typeface="Calibri"/>
                <a:cs typeface="Calibri"/>
              </a:rPr>
              <a:t>este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sentido,</a:t>
            </a:r>
            <a:r>
              <a:rPr sz="2200" spc="1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200" spc="1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puede</a:t>
            </a:r>
            <a:r>
              <a:rPr sz="2200" spc="1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entender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7378" y="3353815"/>
            <a:ext cx="14535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por</a:t>
            </a:r>
            <a:r>
              <a:rPr sz="2200" spc="1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reacción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055" y="3684523"/>
            <a:ext cx="5403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56739" algn="l"/>
              </a:tabLst>
            </a:pP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química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spc="1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como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aquel</a:t>
            </a:r>
            <a:r>
              <a:rPr sz="2200" spc="1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proceso</a:t>
            </a:r>
            <a:r>
              <a:rPr sz="2200" spc="1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200" spc="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el</a:t>
            </a:r>
            <a:r>
              <a:rPr sz="2200" spc="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2200" spc="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una</a:t>
            </a:r>
            <a:r>
              <a:rPr sz="2200" spc="1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99403" y="3684523"/>
            <a:ext cx="491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más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8055" y="4013403"/>
            <a:ext cx="20593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sustancias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cambia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7995" y="5119774"/>
            <a:ext cx="4316730" cy="140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70" algn="ctr">
              <a:lnSpc>
                <a:spcPct val="100299"/>
              </a:lnSpc>
              <a:spcBef>
                <a:spcPts val="90"/>
              </a:spcBef>
            </a:pP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En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interior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del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organismo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ocurren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gran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cantidad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de reacciones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químicas.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Cuando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nos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alimentamos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,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el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cuerpo </a:t>
            </a:r>
            <a:r>
              <a:rPr sz="1800" b="1" i="1" spc="-10" dirty="0">
                <a:solidFill>
                  <a:srgbClr val="FF0000"/>
                </a:solidFill>
                <a:latin typeface="Calibri"/>
                <a:cs typeface="Calibri"/>
              </a:rPr>
              <a:t>metaboliza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los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nutrientes</a:t>
            </a:r>
            <a:r>
              <a:rPr sz="1800" i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 obtiene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18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FF0000"/>
                </a:solidFill>
                <a:latin typeface="Calibri"/>
                <a:cs typeface="Calibri"/>
              </a:rPr>
              <a:t>energía</a:t>
            </a:r>
            <a:r>
              <a:rPr sz="18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necesaria</a:t>
            </a:r>
            <a:r>
              <a:rPr sz="1800" i="1" spc="3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para </a:t>
            </a:r>
            <a:r>
              <a:rPr sz="1800" i="1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realizar</a:t>
            </a:r>
            <a:r>
              <a:rPr sz="18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todos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18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Calibri"/>
                <a:cs typeface="Calibri"/>
              </a:rPr>
              <a:t>procesos</a:t>
            </a:r>
            <a:r>
              <a:rPr sz="18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Calibri"/>
                <a:cs typeface="Calibri"/>
              </a:rPr>
              <a:t>vitales</a:t>
            </a:r>
            <a:endParaRPr sz="1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8365" y="526491"/>
            <a:ext cx="625983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45" dirty="0"/>
              <a:t>T</a:t>
            </a:r>
            <a:r>
              <a:rPr sz="4100" spc="-75" dirty="0"/>
              <a:t>i</a:t>
            </a:r>
            <a:r>
              <a:rPr sz="4100" spc="-80" dirty="0"/>
              <a:t>po</a:t>
            </a:r>
            <a:r>
              <a:rPr sz="4100" dirty="0"/>
              <a:t>s</a:t>
            </a:r>
            <a:r>
              <a:rPr sz="4100" spc="-185" dirty="0"/>
              <a:t> </a:t>
            </a:r>
            <a:r>
              <a:rPr sz="4100" spc="-55" dirty="0"/>
              <a:t>d</a:t>
            </a:r>
            <a:r>
              <a:rPr sz="4100" dirty="0"/>
              <a:t>e</a:t>
            </a:r>
            <a:r>
              <a:rPr sz="4100" spc="-105" dirty="0"/>
              <a:t> </a:t>
            </a:r>
            <a:r>
              <a:rPr sz="4100" spc="-100" dirty="0"/>
              <a:t>r</a:t>
            </a:r>
            <a:r>
              <a:rPr sz="4100" spc="-95" dirty="0"/>
              <a:t>ea</a:t>
            </a:r>
            <a:r>
              <a:rPr sz="4100" spc="-105" dirty="0"/>
              <a:t>cc</a:t>
            </a:r>
            <a:r>
              <a:rPr sz="4100" spc="-95" dirty="0"/>
              <a:t>io</a:t>
            </a:r>
            <a:r>
              <a:rPr sz="4100" spc="-100" dirty="0"/>
              <a:t>n</a:t>
            </a:r>
            <a:r>
              <a:rPr sz="4100" spc="-105" dirty="0"/>
              <a:t>e</a:t>
            </a:r>
            <a:r>
              <a:rPr sz="4100" dirty="0"/>
              <a:t>s</a:t>
            </a:r>
            <a:r>
              <a:rPr sz="4100" spc="-645" dirty="0"/>
              <a:t> </a:t>
            </a:r>
            <a:r>
              <a:rPr sz="4100" spc="-95" dirty="0"/>
              <a:t>q</a:t>
            </a:r>
            <a:r>
              <a:rPr sz="4100" spc="-100" dirty="0"/>
              <a:t>u</a:t>
            </a:r>
            <a:r>
              <a:rPr sz="4100" spc="-95" dirty="0"/>
              <a:t>ími</a:t>
            </a:r>
            <a:r>
              <a:rPr sz="4100" spc="-114" dirty="0"/>
              <a:t>c</a:t>
            </a:r>
            <a:r>
              <a:rPr sz="4100" dirty="0"/>
              <a:t>a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981862" y="1955779"/>
            <a:ext cx="8632190" cy="1205230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9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200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eaccione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s</a:t>
            </a:r>
            <a:r>
              <a:rPr sz="2400" spc="-1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spc="-18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com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b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inación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243840" marR="5080">
              <a:lnSpc>
                <a:spcPct val="100000"/>
              </a:lnSpc>
              <a:spcBef>
                <a:spcPts val="535"/>
              </a:spcBef>
              <a:tabLst>
                <a:tab pos="800100" algn="l"/>
                <a:tab pos="609219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Son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reacciones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2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una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más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sustancias</a:t>
            </a:r>
            <a:r>
              <a:rPr sz="2200" spc="-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se	combinan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para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formar </a:t>
            </a:r>
            <a:r>
              <a:rPr sz="2200" spc="-48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un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solo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producto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de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reacción.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3195" y="4732985"/>
            <a:ext cx="1504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09955" algn="l"/>
              </a:tabLst>
            </a:pP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+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→</a:t>
            </a:r>
            <a:r>
              <a:rPr sz="2800" spc="-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4276" y="3689603"/>
            <a:ext cx="4905756" cy="208483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19" y="1774773"/>
            <a:ext cx="8886825" cy="149987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5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200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eaccio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n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s</a:t>
            </a:r>
            <a:r>
              <a:rPr sz="2400" spc="-1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spc="-19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escom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p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osició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263525" marR="5080" algn="just">
              <a:lnSpc>
                <a:spcPts val="2620"/>
              </a:lnSpc>
              <a:spcBef>
                <a:spcPts val="509"/>
              </a:spcBef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Proceso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inverso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reacciones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combinación.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esta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forma,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son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reacciones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partir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de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una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única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sustancia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reaccionante,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 </a:t>
            </a:r>
            <a:r>
              <a:rPr sz="2200" spc="-48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obtienen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dos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más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sustancias como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producto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5077" y="4231385"/>
            <a:ext cx="1424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8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→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+</a:t>
            </a:r>
            <a:r>
              <a:rPr sz="28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488" y="3860291"/>
            <a:ext cx="5256275" cy="1524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3768" y="640461"/>
            <a:ext cx="625856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50" dirty="0"/>
              <a:t>T</a:t>
            </a:r>
            <a:r>
              <a:rPr sz="4100" spc="-80" dirty="0"/>
              <a:t>ipo</a:t>
            </a:r>
            <a:r>
              <a:rPr sz="4100" dirty="0"/>
              <a:t>s</a:t>
            </a:r>
            <a:r>
              <a:rPr sz="4100" spc="-170" dirty="0"/>
              <a:t> </a:t>
            </a:r>
            <a:r>
              <a:rPr sz="4100" spc="-55" dirty="0"/>
              <a:t>d</a:t>
            </a:r>
            <a:r>
              <a:rPr sz="4100" dirty="0"/>
              <a:t>e</a:t>
            </a:r>
            <a:r>
              <a:rPr sz="4100" spc="-105" dirty="0"/>
              <a:t> </a:t>
            </a:r>
            <a:r>
              <a:rPr sz="4100" spc="-100" dirty="0"/>
              <a:t>r</a:t>
            </a:r>
            <a:r>
              <a:rPr sz="4100" spc="-95" dirty="0"/>
              <a:t>ea</a:t>
            </a:r>
            <a:r>
              <a:rPr sz="4100" spc="-100" dirty="0"/>
              <a:t>cc</a:t>
            </a:r>
            <a:r>
              <a:rPr sz="4100" spc="-95" dirty="0"/>
              <a:t>i</a:t>
            </a:r>
            <a:r>
              <a:rPr sz="4100" spc="-90" dirty="0"/>
              <a:t>o</a:t>
            </a:r>
            <a:r>
              <a:rPr sz="4100" spc="-100" dirty="0"/>
              <a:t>n</a:t>
            </a:r>
            <a:r>
              <a:rPr sz="4100" spc="-105" dirty="0"/>
              <a:t>e</a:t>
            </a:r>
            <a:r>
              <a:rPr sz="4100" dirty="0"/>
              <a:t>s</a:t>
            </a:r>
            <a:r>
              <a:rPr sz="4100" spc="-650" dirty="0"/>
              <a:t> </a:t>
            </a:r>
            <a:r>
              <a:rPr sz="4100" spc="-95" dirty="0"/>
              <a:t>q</a:t>
            </a:r>
            <a:r>
              <a:rPr sz="4100" spc="-100" dirty="0"/>
              <a:t>u</a:t>
            </a:r>
            <a:r>
              <a:rPr sz="4100" spc="-95" dirty="0"/>
              <a:t>ími</a:t>
            </a:r>
            <a:r>
              <a:rPr sz="4100" spc="-114" dirty="0"/>
              <a:t>c</a:t>
            </a:r>
            <a:r>
              <a:rPr sz="4100" dirty="0"/>
              <a:t>a</a:t>
            </a:r>
            <a:endParaRPr sz="4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365" y="1966524"/>
            <a:ext cx="7720330" cy="116459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505"/>
              </a:spcBef>
              <a:buClr>
                <a:srgbClr val="A9A47B"/>
              </a:buClr>
              <a:buFont typeface="Arial MT"/>
              <a:buChar char="•"/>
              <a:tabLst>
                <a:tab pos="241935" algn="l"/>
              </a:tabLst>
            </a:pPr>
            <a:r>
              <a:rPr sz="2400" spc="-200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eaccione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s</a:t>
            </a:r>
            <a:r>
              <a:rPr sz="2400" spc="-1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spc="-18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es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p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lazamient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o</a:t>
            </a:r>
            <a:r>
              <a:rPr sz="2400" spc="-14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o</a:t>
            </a:r>
            <a:r>
              <a:rPr sz="2400" spc="-19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sustitució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  <a:p>
            <a:pPr marL="264160" marR="5080">
              <a:lnSpc>
                <a:spcPct val="101400"/>
              </a:lnSpc>
              <a:spcBef>
                <a:spcPts val="330"/>
              </a:spcBef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Este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tipo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reacciones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tiene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lugar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cuando un ion o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átomo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compuesto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reemplazada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por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un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ion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átomo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otro</a:t>
            </a:r>
            <a:r>
              <a:rPr sz="2200" spc="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elemento.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5152" y="4788153"/>
            <a:ext cx="26828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AB</a:t>
            </a:r>
            <a:r>
              <a:rPr sz="32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+</a:t>
            </a:r>
            <a:r>
              <a:rPr sz="3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3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→</a:t>
            </a:r>
            <a:r>
              <a:rPr sz="3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2E2B1F"/>
                </a:solidFill>
                <a:latin typeface="Calibri"/>
                <a:cs typeface="Calibri"/>
              </a:rPr>
              <a:t>AC</a:t>
            </a:r>
            <a:r>
              <a:rPr sz="3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+</a:t>
            </a:r>
            <a:r>
              <a:rPr sz="3200" spc="-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23688" y="3713988"/>
            <a:ext cx="5652770" cy="2520950"/>
            <a:chOff x="5123688" y="3713988"/>
            <a:chExt cx="5652770" cy="2520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8260" y="3718560"/>
              <a:ext cx="5643372" cy="251155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28260" y="3718560"/>
              <a:ext cx="5643880" cy="2512060"/>
            </a:xfrm>
            <a:custGeom>
              <a:avLst/>
              <a:gdLst/>
              <a:ahLst/>
              <a:cxnLst/>
              <a:rect l="l" t="t" r="r" b="b"/>
              <a:pathLst>
                <a:path w="5643880" h="2512060">
                  <a:moveTo>
                    <a:pt x="0" y="2511552"/>
                  </a:moveTo>
                  <a:lnTo>
                    <a:pt x="5643372" y="2511552"/>
                  </a:lnTo>
                  <a:lnTo>
                    <a:pt x="5643372" y="0"/>
                  </a:lnTo>
                  <a:lnTo>
                    <a:pt x="0" y="0"/>
                  </a:lnTo>
                  <a:lnTo>
                    <a:pt x="0" y="2511552"/>
                  </a:lnTo>
                  <a:close/>
                </a:path>
              </a:pathLst>
            </a:custGeom>
            <a:ln w="9144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8365" y="526491"/>
            <a:ext cx="6259830" cy="651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45" dirty="0"/>
              <a:t>T</a:t>
            </a:r>
            <a:r>
              <a:rPr sz="4100" spc="-75" dirty="0"/>
              <a:t>i</a:t>
            </a:r>
            <a:r>
              <a:rPr sz="4100" spc="-80" dirty="0"/>
              <a:t>po</a:t>
            </a:r>
            <a:r>
              <a:rPr sz="4100" dirty="0"/>
              <a:t>s</a:t>
            </a:r>
            <a:r>
              <a:rPr sz="4100" spc="-185" dirty="0"/>
              <a:t> </a:t>
            </a:r>
            <a:r>
              <a:rPr sz="4100" spc="-55" dirty="0"/>
              <a:t>d</a:t>
            </a:r>
            <a:r>
              <a:rPr sz="4100" dirty="0"/>
              <a:t>e</a:t>
            </a:r>
            <a:r>
              <a:rPr sz="4100" spc="-105" dirty="0"/>
              <a:t> </a:t>
            </a:r>
            <a:r>
              <a:rPr sz="4100" spc="-100" dirty="0"/>
              <a:t>r</a:t>
            </a:r>
            <a:r>
              <a:rPr sz="4100" spc="-95" dirty="0"/>
              <a:t>ea</a:t>
            </a:r>
            <a:r>
              <a:rPr sz="4100" spc="-105" dirty="0"/>
              <a:t>cc</a:t>
            </a:r>
            <a:r>
              <a:rPr sz="4100" spc="-95" dirty="0"/>
              <a:t>io</a:t>
            </a:r>
            <a:r>
              <a:rPr sz="4100" spc="-100" dirty="0"/>
              <a:t>n</a:t>
            </a:r>
            <a:r>
              <a:rPr sz="4100" spc="-105" dirty="0"/>
              <a:t>e</a:t>
            </a:r>
            <a:r>
              <a:rPr sz="4100" dirty="0"/>
              <a:t>s</a:t>
            </a:r>
            <a:r>
              <a:rPr sz="4100" spc="-645" dirty="0"/>
              <a:t> </a:t>
            </a:r>
            <a:r>
              <a:rPr sz="4100" spc="-95" dirty="0"/>
              <a:t>q</a:t>
            </a:r>
            <a:r>
              <a:rPr sz="4100" spc="-100" dirty="0"/>
              <a:t>u</a:t>
            </a:r>
            <a:r>
              <a:rPr sz="4100" spc="-95" dirty="0"/>
              <a:t>ími</a:t>
            </a:r>
            <a:r>
              <a:rPr sz="4100" spc="-114" dirty="0"/>
              <a:t>c</a:t>
            </a:r>
            <a:r>
              <a:rPr sz="4100" dirty="0"/>
              <a:t>a</a:t>
            </a:r>
            <a:endParaRPr sz="4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13917"/>
            <a:ext cx="4265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Unidad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1: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introducción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017131"/>
            <a:ext cx="6970395" cy="1595755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800" spc="-15" dirty="0">
                <a:solidFill>
                  <a:srgbClr val="3493B9"/>
                </a:solidFill>
                <a:latin typeface="Calibri"/>
                <a:cs typeface="Calibri"/>
              </a:rPr>
              <a:t>Contenido</a:t>
            </a:r>
            <a:endParaRPr sz="2800">
              <a:latin typeface="Calibri"/>
              <a:cs typeface="Calibri"/>
            </a:endParaRPr>
          </a:p>
          <a:p>
            <a:pPr marL="465455" lvl="1" indent="-453390">
              <a:lnSpc>
                <a:spcPct val="100000"/>
              </a:lnSpc>
              <a:spcBef>
                <a:spcPts val="1035"/>
              </a:spcBef>
              <a:buAutoNum type="arabicPeriod"/>
              <a:tabLst>
                <a:tab pos="466090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Fundamentos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bioquímica</a:t>
            </a:r>
            <a:endParaRPr sz="2400">
              <a:latin typeface="Calibri"/>
              <a:cs typeface="Calibri"/>
            </a:endParaRPr>
          </a:p>
          <a:p>
            <a:pPr marL="772160" lvl="2" indent="-76009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772795" algn="l"/>
              </a:tabLst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Definiciones,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ciencias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relacionadas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biomoléculas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04844" y="4140708"/>
            <a:ext cx="3785615" cy="21305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508201"/>
            <a:ext cx="362775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200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eaccio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n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s</a:t>
            </a:r>
            <a:r>
              <a:rPr sz="2400" spc="-1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spc="-19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i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n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te</a:t>
            </a:r>
            <a:r>
              <a:rPr sz="2400" spc="-95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cam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b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i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o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3897" y="1929511"/>
            <a:ext cx="476631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288415" algn="l"/>
                <a:tab pos="2620010" algn="l"/>
                <a:tab pos="3479800" algn="l"/>
              </a:tabLst>
            </a:pP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cu</a:t>
            </a:r>
            <a:r>
              <a:rPr sz="2200" spc="9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8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nd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10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8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8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9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8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8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  </a:t>
            </a: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diferentes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4273" y="2264791"/>
            <a:ext cx="3252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91335" algn="l"/>
                <a:tab pos="2594610" algn="l"/>
                <a:tab pos="2919095" algn="l"/>
              </a:tabLst>
            </a:pP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mb</a:t>
            </a:r>
            <a:r>
              <a:rPr sz="2200" spc="8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9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í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un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897" y="2600070"/>
            <a:ext cx="23755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06805" algn="l"/>
                <a:tab pos="2050414" algn="l"/>
              </a:tabLst>
            </a:pPr>
            <a:r>
              <a:rPr sz="2200" spc="80" dirty="0">
                <a:solidFill>
                  <a:srgbClr val="2E2B1F"/>
                </a:solidFill>
                <a:latin typeface="Calibri"/>
                <a:cs typeface="Calibri"/>
              </a:rPr>
              <a:t>á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10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8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1448" y="2600070"/>
            <a:ext cx="22104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51255" algn="l"/>
                <a:tab pos="1728470" algn="l"/>
              </a:tabLst>
            </a:pPr>
            <a:r>
              <a:rPr sz="2200" spc="80" dirty="0">
                <a:solidFill>
                  <a:srgbClr val="2E2B1F"/>
                </a:solidFill>
                <a:latin typeface="Calibri"/>
                <a:cs typeface="Calibri"/>
              </a:rPr>
              <a:t>á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10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200" spc="10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10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10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9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3897" y="2935046"/>
            <a:ext cx="21844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80" dirty="0">
                <a:solidFill>
                  <a:srgbClr val="2E2B1F"/>
                </a:solidFill>
                <a:latin typeface="Calibri"/>
                <a:cs typeface="Calibri"/>
              </a:rPr>
              <a:t>formando</a:t>
            </a:r>
            <a:r>
              <a:rPr sz="2200" spc="1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así</a:t>
            </a:r>
            <a:r>
              <a:rPr sz="2200" spc="1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dos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801" y="2935046"/>
            <a:ext cx="23412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nuevas</a:t>
            </a:r>
            <a:r>
              <a:rPr sz="2200" spc="1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85" dirty="0">
                <a:solidFill>
                  <a:srgbClr val="2E2B1F"/>
                </a:solidFill>
                <a:latin typeface="Calibri"/>
                <a:cs typeface="Calibri"/>
              </a:rPr>
              <a:t>sustancias.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4025" y="4074033"/>
            <a:ext cx="2791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AB</a:t>
            </a:r>
            <a:r>
              <a:rPr sz="28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+</a:t>
            </a:r>
            <a:r>
              <a:rPr sz="28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CD → </a:t>
            </a:r>
            <a:r>
              <a:rPr sz="2800" spc="-15" dirty="0">
                <a:solidFill>
                  <a:srgbClr val="2E2B1F"/>
                </a:solidFill>
                <a:latin typeface="Calibri"/>
                <a:cs typeface="Calibri"/>
              </a:rPr>
              <a:t>AC</a:t>
            </a:r>
            <a:r>
              <a:rPr sz="28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+</a:t>
            </a:r>
            <a:r>
              <a:rPr sz="2800" spc="-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2E2B1F"/>
                </a:solidFill>
                <a:latin typeface="Calibri"/>
                <a:cs typeface="Calibri"/>
              </a:rPr>
              <a:t>BD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1264" y="1455419"/>
            <a:ext cx="6495288" cy="515874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3768" y="640461"/>
            <a:ext cx="625856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250" dirty="0"/>
              <a:t>T</a:t>
            </a:r>
            <a:r>
              <a:rPr sz="4100" spc="-80" dirty="0"/>
              <a:t>ipo</a:t>
            </a:r>
            <a:r>
              <a:rPr sz="4100" dirty="0"/>
              <a:t>s</a:t>
            </a:r>
            <a:r>
              <a:rPr sz="4100" spc="-170" dirty="0"/>
              <a:t> </a:t>
            </a:r>
            <a:r>
              <a:rPr sz="4100" spc="-55" dirty="0"/>
              <a:t>d</a:t>
            </a:r>
            <a:r>
              <a:rPr sz="4100" dirty="0"/>
              <a:t>e</a:t>
            </a:r>
            <a:r>
              <a:rPr sz="4100" spc="-105" dirty="0"/>
              <a:t> </a:t>
            </a:r>
            <a:r>
              <a:rPr sz="4100" spc="-100" dirty="0"/>
              <a:t>r</a:t>
            </a:r>
            <a:r>
              <a:rPr sz="4100" spc="-95" dirty="0"/>
              <a:t>ea</a:t>
            </a:r>
            <a:r>
              <a:rPr sz="4100" spc="-100" dirty="0"/>
              <a:t>cc</a:t>
            </a:r>
            <a:r>
              <a:rPr sz="4100" spc="-95" dirty="0"/>
              <a:t>i</a:t>
            </a:r>
            <a:r>
              <a:rPr sz="4100" spc="-90" dirty="0"/>
              <a:t>o</a:t>
            </a:r>
            <a:r>
              <a:rPr sz="4100" spc="-100" dirty="0"/>
              <a:t>n</a:t>
            </a:r>
            <a:r>
              <a:rPr sz="4100" spc="-105" dirty="0"/>
              <a:t>e</a:t>
            </a:r>
            <a:r>
              <a:rPr sz="4100" dirty="0"/>
              <a:t>s</a:t>
            </a:r>
            <a:r>
              <a:rPr sz="4100" spc="-650" dirty="0"/>
              <a:t> </a:t>
            </a:r>
            <a:r>
              <a:rPr sz="4100" spc="-95" dirty="0"/>
              <a:t>q</a:t>
            </a:r>
            <a:r>
              <a:rPr sz="4100" spc="-100" dirty="0"/>
              <a:t>u</a:t>
            </a:r>
            <a:r>
              <a:rPr sz="4100" spc="-95" dirty="0"/>
              <a:t>ími</a:t>
            </a:r>
            <a:r>
              <a:rPr sz="4100" spc="-114" dirty="0"/>
              <a:t>c</a:t>
            </a:r>
            <a:r>
              <a:rPr sz="4100" dirty="0"/>
              <a:t>a</a:t>
            </a:r>
            <a:endParaRPr sz="4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036" y="705103"/>
            <a:ext cx="645668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100" dirty="0"/>
              <a:t>Tipos</a:t>
            </a:r>
            <a:r>
              <a:rPr sz="4100" spc="-175" dirty="0"/>
              <a:t> </a:t>
            </a:r>
            <a:r>
              <a:rPr sz="4100" spc="-30" dirty="0"/>
              <a:t>de</a:t>
            </a:r>
            <a:r>
              <a:rPr sz="4100" spc="-105" dirty="0"/>
              <a:t> </a:t>
            </a:r>
            <a:r>
              <a:rPr sz="4100" spc="-90" dirty="0"/>
              <a:t>reacciones</a:t>
            </a:r>
            <a:r>
              <a:rPr sz="4100" spc="-650" dirty="0"/>
              <a:t> </a:t>
            </a:r>
            <a:r>
              <a:rPr sz="4100" spc="-90" dirty="0"/>
              <a:t>químicas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542036" y="2376163"/>
            <a:ext cx="5185410" cy="120205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241300" marR="5080" indent="-241300">
              <a:lnSpc>
                <a:spcPct val="109100"/>
              </a:lnSpc>
              <a:spcBef>
                <a:spcPts val="414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  <a:tab pos="1242060" algn="l"/>
                <a:tab pos="1713230" algn="l"/>
                <a:tab pos="2182495" algn="l"/>
                <a:tab pos="2743835" algn="l"/>
                <a:tab pos="3199130" algn="l"/>
                <a:tab pos="3871595" algn="l"/>
                <a:tab pos="4895850" algn="l"/>
              </a:tabLst>
            </a:pPr>
            <a:r>
              <a:rPr sz="2400" spc="-200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eaccione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s</a:t>
            </a:r>
            <a:r>
              <a:rPr sz="2400" spc="-14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spc="-18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oxi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ació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n</a:t>
            </a:r>
            <a:r>
              <a:rPr sz="2400" spc="-15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-</a:t>
            </a:r>
            <a:r>
              <a:rPr sz="2400" spc="-19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ucció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n  </a:t>
            </a:r>
            <a:r>
              <a:rPr sz="2200" spc="4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cu</a:t>
            </a:r>
            <a:r>
              <a:rPr sz="2200" spc="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4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4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mb</a:t>
            </a:r>
            <a:r>
              <a:rPr sz="2200" spc="4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3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5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i="1" spc="-4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i="1" spc="-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i="1" spc="-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i="1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de 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oxidación</a:t>
            </a:r>
            <a:r>
              <a:rPr sz="22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las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sustancias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reaccionantes.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00857" y="4040885"/>
            <a:ext cx="2924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5085" algn="l"/>
                <a:tab pos="1748789" algn="l"/>
                <a:tab pos="2310765" algn="l"/>
              </a:tabLst>
            </a:pPr>
            <a:r>
              <a:rPr sz="2200" b="1" spc="-5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x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da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b="1" spc="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ón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495" y="4040885"/>
            <a:ext cx="20935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7850" algn="l"/>
                <a:tab pos="154559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El	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estado	de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51585" algn="l"/>
                <a:tab pos="1882775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80233" y="4376165"/>
            <a:ext cx="334517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03580">
              <a:lnSpc>
                <a:spcPct val="100000"/>
              </a:lnSpc>
              <a:spcBef>
                <a:spcPts val="95"/>
              </a:spcBef>
              <a:tabLst>
                <a:tab pos="696595" algn="l"/>
                <a:tab pos="1371600" algn="l"/>
                <a:tab pos="2111375" algn="l"/>
                <a:tab pos="2143125" algn="l"/>
                <a:tab pos="2477135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que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un	</a:t>
            </a:r>
            <a:r>
              <a:rPr sz="2200" spc="105" dirty="0">
                <a:solidFill>
                  <a:srgbClr val="2E2B1F"/>
                </a:solidFill>
                <a:latin typeface="Calibri"/>
                <a:cs typeface="Calibri"/>
              </a:rPr>
              <a:t>elemento </a:t>
            </a:r>
            <a:r>
              <a:rPr sz="2200" spc="-48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ompue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especie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3495" y="4711446"/>
            <a:ext cx="142557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08075" algn="l"/>
              </a:tabLst>
            </a:pPr>
            <a:r>
              <a:rPr sz="2200" spc="10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114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11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200" spc="114" dirty="0">
                <a:solidFill>
                  <a:srgbClr val="2E2B1F"/>
                </a:solidFill>
                <a:latin typeface="Calibri"/>
                <a:cs typeface="Calibri"/>
              </a:rPr>
              <a:t>aj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química.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535" y="1042416"/>
            <a:ext cx="4395216" cy="562965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5959" y="667892"/>
            <a:ext cx="5450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T</a:t>
            </a:r>
            <a:r>
              <a:rPr spc="-80" dirty="0"/>
              <a:t>i</a:t>
            </a:r>
            <a:r>
              <a:rPr spc="-90" dirty="0"/>
              <a:t>p</a:t>
            </a:r>
            <a:r>
              <a:rPr spc="-85" dirty="0"/>
              <a:t>o</a:t>
            </a:r>
            <a:r>
              <a:rPr dirty="0"/>
              <a:t>s</a:t>
            </a:r>
            <a:r>
              <a:rPr spc="-140" dirty="0"/>
              <a:t> </a:t>
            </a:r>
            <a:r>
              <a:rPr spc="-55" dirty="0"/>
              <a:t>d</a:t>
            </a:r>
            <a:r>
              <a:rPr dirty="0"/>
              <a:t>e</a:t>
            </a:r>
            <a:r>
              <a:rPr spc="-110" dirty="0"/>
              <a:t> </a:t>
            </a:r>
            <a:r>
              <a:rPr spc="-90" dirty="0"/>
              <a:t>reacci</a:t>
            </a:r>
            <a:r>
              <a:rPr spc="-95" dirty="0"/>
              <a:t>on</a:t>
            </a:r>
            <a:r>
              <a:rPr spc="-90" dirty="0"/>
              <a:t>e</a:t>
            </a:r>
            <a:r>
              <a:rPr dirty="0"/>
              <a:t>s</a:t>
            </a:r>
            <a:r>
              <a:rPr spc="-675" dirty="0"/>
              <a:t> </a:t>
            </a:r>
            <a:r>
              <a:rPr spc="-110" dirty="0"/>
              <a:t>qu</a:t>
            </a:r>
            <a:r>
              <a:rPr spc="-105" dirty="0"/>
              <a:t>í</a:t>
            </a:r>
            <a:r>
              <a:rPr spc="-110" dirty="0"/>
              <a:t>m</a:t>
            </a:r>
            <a:r>
              <a:rPr spc="-105" dirty="0"/>
              <a:t>ic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687" y="1741678"/>
            <a:ext cx="4639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200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eaccione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s</a:t>
            </a:r>
            <a:r>
              <a:rPr sz="2400" spc="-14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spc="-18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oxi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ación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-</a:t>
            </a:r>
            <a:r>
              <a:rPr sz="2400" spc="-95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85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uc</a:t>
            </a:r>
            <a:r>
              <a:rPr sz="2400" spc="-85" dirty="0">
                <a:solidFill>
                  <a:srgbClr val="3493B9"/>
                </a:solidFill>
                <a:latin typeface="Trebuchet MS"/>
                <a:cs typeface="Trebuchet MS"/>
              </a:rPr>
              <a:t>c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ió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5959" y="5200015"/>
            <a:ext cx="1095375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Una sustancia que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oxida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otra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conoce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como </a:t>
            </a:r>
            <a:r>
              <a:rPr sz="2200" i="1" spc="-20" dirty="0">
                <a:solidFill>
                  <a:srgbClr val="2E2B1F"/>
                </a:solidFill>
                <a:latin typeface="Calibri"/>
                <a:cs typeface="Calibri"/>
              </a:rPr>
              <a:t>agente oxidante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mientras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una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que reduce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2200" spc="-48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otra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denomina </a:t>
            </a:r>
            <a:r>
              <a:rPr sz="2200" i="1" spc="-20" dirty="0">
                <a:solidFill>
                  <a:srgbClr val="2E2B1F"/>
                </a:solidFill>
                <a:latin typeface="Calibri"/>
                <a:cs typeface="Calibri"/>
              </a:rPr>
              <a:t>agente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 reductor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.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toda reacción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200" spc="-80" dirty="0">
                <a:solidFill>
                  <a:srgbClr val="2E2B1F"/>
                </a:solidFill>
                <a:latin typeface="Calibri"/>
                <a:cs typeface="Calibri"/>
              </a:rPr>
              <a:t>oxidación-‐reducción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hay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una</a:t>
            </a:r>
            <a:r>
              <a:rPr sz="2200" spc="48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sustancia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oxida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otra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reduce: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nunca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se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tiene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un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proceso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sin el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otro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2B8929-35B3-4F03-A3F0-AA82DEF0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137" y="2409825"/>
            <a:ext cx="5419725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685" y="469519"/>
            <a:ext cx="5450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T</a:t>
            </a:r>
            <a:r>
              <a:rPr spc="-80" dirty="0"/>
              <a:t>i</a:t>
            </a:r>
            <a:r>
              <a:rPr spc="-90" dirty="0"/>
              <a:t>p</a:t>
            </a:r>
            <a:r>
              <a:rPr spc="-85" dirty="0"/>
              <a:t>o</a:t>
            </a:r>
            <a:r>
              <a:rPr dirty="0"/>
              <a:t>s</a:t>
            </a:r>
            <a:r>
              <a:rPr spc="-140" dirty="0"/>
              <a:t> </a:t>
            </a:r>
            <a:r>
              <a:rPr spc="-55" dirty="0"/>
              <a:t>d</a:t>
            </a:r>
            <a:r>
              <a:rPr dirty="0"/>
              <a:t>e</a:t>
            </a:r>
            <a:r>
              <a:rPr spc="-110" dirty="0"/>
              <a:t> </a:t>
            </a:r>
            <a:r>
              <a:rPr spc="-95" dirty="0"/>
              <a:t>reacci</a:t>
            </a:r>
            <a:r>
              <a:rPr spc="-100" dirty="0"/>
              <a:t>o</a:t>
            </a:r>
            <a:r>
              <a:rPr spc="-95" dirty="0"/>
              <a:t>ne</a:t>
            </a:r>
            <a:r>
              <a:rPr dirty="0"/>
              <a:t>s</a:t>
            </a:r>
            <a:r>
              <a:rPr spc="-645" dirty="0"/>
              <a:t> </a:t>
            </a:r>
            <a:r>
              <a:rPr spc="-110" dirty="0"/>
              <a:t>qu</a:t>
            </a:r>
            <a:r>
              <a:rPr spc="-105" dirty="0"/>
              <a:t>í</a:t>
            </a:r>
            <a:r>
              <a:rPr spc="-110" dirty="0"/>
              <a:t>m</a:t>
            </a:r>
            <a:r>
              <a:rPr spc="-105" dirty="0"/>
              <a:t>ic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9373" y="5049773"/>
            <a:ext cx="7970520" cy="10369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just">
              <a:lnSpc>
                <a:spcPct val="100899"/>
              </a:lnSpc>
              <a:spcBef>
                <a:spcPts val="70"/>
              </a:spcBef>
            </a:pP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La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oxidación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del </a:t>
            </a:r>
            <a:r>
              <a:rPr sz="2200" i="1" spc="-20" dirty="0">
                <a:solidFill>
                  <a:srgbClr val="2E2B1F"/>
                </a:solidFill>
                <a:latin typeface="Calibri"/>
                <a:cs typeface="Calibri"/>
              </a:rPr>
              <a:t>metanol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produce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formaldehído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y ácido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fórmico,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los </a:t>
            </a:r>
            <a:r>
              <a:rPr sz="22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cuales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son más </a:t>
            </a:r>
            <a:r>
              <a:rPr sz="2200" i="1" spc="-25" dirty="0">
                <a:solidFill>
                  <a:srgbClr val="2E2B1F"/>
                </a:solidFill>
                <a:latin typeface="Calibri"/>
                <a:cs typeface="Calibri"/>
              </a:rPr>
              <a:t>tóxicos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metanol.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Una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ingesta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inapropiada </a:t>
            </a:r>
            <a:r>
              <a:rPr sz="2200" i="1" spc="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200" i="1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metanol</a:t>
            </a:r>
            <a:r>
              <a:rPr sz="2200" i="1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puede</a:t>
            </a:r>
            <a:r>
              <a:rPr sz="2200" i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originar</a:t>
            </a:r>
            <a:r>
              <a:rPr sz="2200" i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ceguera</a:t>
            </a:r>
            <a:r>
              <a:rPr sz="2200" i="1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i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20" dirty="0">
                <a:solidFill>
                  <a:srgbClr val="2E2B1F"/>
                </a:solidFill>
                <a:latin typeface="Calibri"/>
                <a:cs typeface="Calibri"/>
              </a:rPr>
              <a:t>hasta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 la</a:t>
            </a:r>
            <a:r>
              <a:rPr sz="2200" i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muerte.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3055" y="2522220"/>
            <a:ext cx="6438900" cy="20101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4687" y="1741678"/>
            <a:ext cx="4639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200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eaccione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s</a:t>
            </a:r>
            <a:r>
              <a:rPr sz="2400" spc="-14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spc="-18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oxi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ación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-</a:t>
            </a:r>
            <a:r>
              <a:rPr sz="2400" spc="-95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85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d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uc</a:t>
            </a:r>
            <a:r>
              <a:rPr sz="2400" spc="-85" dirty="0">
                <a:solidFill>
                  <a:srgbClr val="3493B9"/>
                </a:solidFill>
                <a:latin typeface="Trebuchet MS"/>
                <a:cs typeface="Trebuchet MS"/>
              </a:rPr>
              <a:t>c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ió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108" y="695959"/>
            <a:ext cx="5450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T</a:t>
            </a:r>
            <a:r>
              <a:rPr spc="-80" dirty="0"/>
              <a:t>i</a:t>
            </a:r>
            <a:r>
              <a:rPr spc="-90" dirty="0"/>
              <a:t>p</a:t>
            </a:r>
            <a:r>
              <a:rPr spc="-85" dirty="0"/>
              <a:t>o</a:t>
            </a:r>
            <a:r>
              <a:rPr dirty="0"/>
              <a:t>s</a:t>
            </a:r>
            <a:r>
              <a:rPr spc="-140" dirty="0"/>
              <a:t> </a:t>
            </a:r>
            <a:r>
              <a:rPr spc="-55" dirty="0"/>
              <a:t>d</a:t>
            </a:r>
            <a:r>
              <a:rPr dirty="0"/>
              <a:t>e</a:t>
            </a:r>
            <a:r>
              <a:rPr spc="-110" dirty="0"/>
              <a:t> </a:t>
            </a:r>
            <a:r>
              <a:rPr spc="-95" dirty="0"/>
              <a:t>r</a:t>
            </a:r>
            <a:r>
              <a:rPr spc="-90" dirty="0"/>
              <a:t>ea</a:t>
            </a:r>
            <a:r>
              <a:rPr spc="-95" dirty="0"/>
              <a:t>ccion</a:t>
            </a:r>
            <a:r>
              <a:rPr spc="-90" dirty="0"/>
              <a:t>e</a:t>
            </a:r>
            <a:r>
              <a:rPr dirty="0"/>
              <a:t>s</a:t>
            </a:r>
            <a:r>
              <a:rPr spc="-665" dirty="0"/>
              <a:t> </a:t>
            </a:r>
            <a:r>
              <a:rPr spc="-110" dirty="0"/>
              <a:t>qu</a:t>
            </a:r>
            <a:r>
              <a:rPr spc="-105" dirty="0"/>
              <a:t>í</a:t>
            </a:r>
            <a:r>
              <a:rPr spc="-110" dirty="0"/>
              <a:t>m</a:t>
            </a:r>
            <a:r>
              <a:rPr spc="-105" dirty="0"/>
              <a:t>ic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599" y="2417190"/>
            <a:ext cx="7261859" cy="286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  <a:tab pos="3611879" algn="l"/>
              </a:tabLst>
            </a:pP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Reacciones</a:t>
            </a:r>
            <a:r>
              <a:rPr sz="2400" spc="-14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3493B9"/>
                </a:solidFill>
                <a:latin typeface="Trebuchet MS"/>
                <a:cs typeface="Trebuchet MS"/>
              </a:rPr>
              <a:t>exotérmicas</a:t>
            </a:r>
            <a:r>
              <a:rPr sz="2400" spc="-1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y	</a:t>
            </a:r>
            <a:r>
              <a:rPr sz="2400" spc="-95" dirty="0">
                <a:solidFill>
                  <a:srgbClr val="3493B9"/>
                </a:solidFill>
                <a:latin typeface="Trebuchet MS"/>
                <a:cs typeface="Trebuchet MS"/>
              </a:rPr>
              <a:t>endotérmicas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310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Liberan </a:t>
            </a: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energía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mientras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aquellas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absorben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 energía 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se 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denominan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como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35" dirty="0">
                <a:solidFill>
                  <a:srgbClr val="2E2B1F"/>
                </a:solidFill>
                <a:latin typeface="Calibri"/>
                <a:cs typeface="Calibri"/>
              </a:rPr>
              <a:t>endotérmicas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•"/>
            </a:pPr>
            <a:endParaRPr sz="215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Debe hacerse</a:t>
            </a:r>
            <a:r>
              <a:rPr sz="2200" spc="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notar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sin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embargo,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todas las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reacciones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químicas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requieren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una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fuente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inicial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energía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nomina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energía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activación.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6907" y="1690116"/>
            <a:ext cx="3713988" cy="28392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78748" y="4854397"/>
            <a:ext cx="3256915" cy="83375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065" marR="5080" algn="ctr">
              <a:lnSpc>
                <a:spcPts val="2100"/>
              </a:lnSpc>
              <a:spcBef>
                <a:spcPts val="220"/>
              </a:spcBef>
            </a:pP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1800" i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1800" i="1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bolsas</a:t>
            </a:r>
            <a:r>
              <a:rPr sz="1800" i="1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1800" i="1" spc="4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frío</a:t>
            </a:r>
            <a:r>
              <a:rPr sz="1800" i="1" spc="40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2E2B1F"/>
                </a:solidFill>
                <a:latin typeface="Calibri"/>
                <a:cs typeface="Calibri"/>
              </a:rPr>
              <a:t>instantáneo </a:t>
            </a:r>
            <a:r>
              <a:rPr sz="1800" i="1" spc="-3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mezclan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agua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y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 nitrato</a:t>
            </a:r>
            <a:r>
              <a:rPr sz="1800" i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amonio.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2E2B1F"/>
                </a:solidFill>
                <a:latin typeface="Calibri"/>
                <a:cs typeface="Calibri"/>
              </a:rPr>
              <a:t>Este</a:t>
            </a:r>
            <a:r>
              <a:rPr sz="1800" i="1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proceso</a:t>
            </a:r>
            <a:r>
              <a:rPr sz="1800" i="1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7996" y="5655055"/>
            <a:ext cx="3098165" cy="83502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065" marR="5080" algn="ctr">
              <a:lnSpc>
                <a:spcPct val="97500"/>
              </a:lnSpc>
              <a:spcBef>
                <a:spcPts val="150"/>
              </a:spcBef>
              <a:tabLst>
                <a:tab pos="2155190" algn="l"/>
              </a:tabLst>
            </a:pP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endotérmico</a:t>
            </a:r>
            <a:r>
              <a:rPr sz="1800" i="1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lo</a:t>
            </a:r>
            <a:r>
              <a:rPr sz="1800" i="1" spc="4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que	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conlleva</a:t>
            </a:r>
            <a:r>
              <a:rPr sz="1800" i="1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1800" i="1" spc="-3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una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rápida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disminución</a:t>
            </a:r>
            <a:r>
              <a:rPr sz="1800" i="1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1800" i="1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la 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temperatura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088" y="4076700"/>
            <a:ext cx="9531096" cy="23789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9006" y="1685779"/>
            <a:ext cx="9860280" cy="197040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7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200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eaccione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s</a:t>
            </a:r>
            <a:r>
              <a:rPr sz="2400" spc="-1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eve</a:t>
            </a:r>
            <a:r>
              <a:rPr sz="2400" spc="-95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si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b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le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s</a:t>
            </a:r>
            <a:r>
              <a:rPr sz="2400" spc="-15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e</a:t>
            </a:r>
            <a:r>
              <a:rPr sz="2400" spc="-18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i</a:t>
            </a:r>
            <a:r>
              <a:rPr sz="2400" spc="-95" dirty="0">
                <a:solidFill>
                  <a:srgbClr val="3493B9"/>
                </a:solidFill>
                <a:latin typeface="Trebuchet MS"/>
                <a:cs typeface="Trebuchet MS"/>
              </a:rPr>
              <a:t>rr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eve</a:t>
            </a:r>
            <a:r>
              <a:rPr sz="2400" spc="-95" dirty="0">
                <a:solidFill>
                  <a:srgbClr val="3493B9"/>
                </a:solidFill>
                <a:latin typeface="Trebuchet MS"/>
                <a:cs typeface="Trebuchet MS"/>
              </a:rPr>
              <a:t>r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si</a:t>
            </a:r>
            <a:r>
              <a:rPr sz="2400" spc="-105" dirty="0">
                <a:solidFill>
                  <a:srgbClr val="3493B9"/>
                </a:solidFill>
                <a:latin typeface="Trebuchet MS"/>
                <a:cs typeface="Trebuchet MS"/>
              </a:rPr>
              <a:t>b</a:t>
            </a:r>
            <a:r>
              <a:rPr sz="2400" spc="-100" dirty="0">
                <a:solidFill>
                  <a:srgbClr val="3493B9"/>
                </a:solidFill>
                <a:latin typeface="Trebuchet MS"/>
                <a:cs typeface="Trebuchet MS"/>
              </a:rPr>
              <a:t>le</a:t>
            </a:r>
            <a:r>
              <a:rPr sz="2400" dirty="0">
                <a:solidFill>
                  <a:srgbClr val="3493B9"/>
                </a:solidFill>
                <a:latin typeface="Trebuchet MS"/>
                <a:cs typeface="Trebuchet MS"/>
              </a:rPr>
              <a:t>s</a:t>
            </a:r>
            <a:endParaRPr sz="2400">
              <a:latin typeface="Trebuchet MS"/>
              <a:cs typeface="Trebuchet MS"/>
            </a:endParaRPr>
          </a:p>
          <a:p>
            <a:pPr marL="325120" marR="5080" algn="just">
              <a:lnSpc>
                <a:spcPct val="100000"/>
              </a:lnSpc>
              <a:spcBef>
                <a:spcPts val="895"/>
              </a:spcBef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200" spc="2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una</a:t>
            </a:r>
            <a:r>
              <a:rPr sz="2200" spc="2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reacción</a:t>
            </a:r>
            <a:r>
              <a:rPr sz="2200" spc="22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reversible</a:t>
            </a:r>
            <a:r>
              <a:rPr sz="2200" spc="2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200" spc="2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alcanza</a:t>
            </a:r>
            <a:r>
              <a:rPr sz="2200" spc="2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un</a:t>
            </a:r>
            <a:r>
              <a:rPr sz="2200" spc="2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equilibrio</a:t>
            </a:r>
            <a:r>
              <a:rPr sz="2200" spc="2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dinámico</a:t>
            </a:r>
            <a:r>
              <a:rPr sz="2200" spc="1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entre</a:t>
            </a:r>
            <a:r>
              <a:rPr sz="2200" spc="1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sz="2200" spc="1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reactantes</a:t>
            </a:r>
            <a:r>
              <a:rPr sz="2200" spc="1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 </a:t>
            </a:r>
            <a:r>
              <a:rPr sz="2200" spc="-48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productos,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mientras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otra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parte,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en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una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reacción</a:t>
            </a:r>
            <a:r>
              <a:rPr sz="2200" spc="4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irreversible</a:t>
            </a:r>
            <a:r>
              <a:rPr sz="2200" spc="4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las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sustancias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partida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transforman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productos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pudiendo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de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nuevo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obtener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sustancias</a:t>
            </a:r>
            <a:r>
              <a:rPr sz="2200" spc="4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iniciales.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018" y="517397"/>
            <a:ext cx="5450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9" dirty="0"/>
              <a:t>T</a:t>
            </a:r>
            <a:r>
              <a:rPr spc="-80" dirty="0"/>
              <a:t>i</a:t>
            </a:r>
            <a:r>
              <a:rPr spc="-90" dirty="0"/>
              <a:t>p</a:t>
            </a:r>
            <a:r>
              <a:rPr spc="-85" dirty="0"/>
              <a:t>o</a:t>
            </a:r>
            <a:r>
              <a:rPr dirty="0"/>
              <a:t>s</a:t>
            </a:r>
            <a:r>
              <a:rPr spc="-140" dirty="0"/>
              <a:t> </a:t>
            </a:r>
            <a:r>
              <a:rPr spc="-50" dirty="0"/>
              <a:t>d</a:t>
            </a:r>
            <a:r>
              <a:rPr dirty="0"/>
              <a:t>e</a:t>
            </a:r>
            <a:r>
              <a:rPr spc="-110" dirty="0"/>
              <a:t> </a:t>
            </a:r>
            <a:r>
              <a:rPr spc="-95" dirty="0"/>
              <a:t>reacci</a:t>
            </a:r>
            <a:r>
              <a:rPr spc="-100" dirty="0"/>
              <a:t>o</a:t>
            </a:r>
            <a:r>
              <a:rPr spc="-95" dirty="0"/>
              <a:t>ne</a:t>
            </a:r>
            <a:r>
              <a:rPr dirty="0"/>
              <a:t>s</a:t>
            </a:r>
            <a:r>
              <a:rPr spc="-645" dirty="0"/>
              <a:t> </a:t>
            </a:r>
            <a:r>
              <a:rPr spc="-110" dirty="0"/>
              <a:t>qu</a:t>
            </a:r>
            <a:r>
              <a:rPr spc="-105" dirty="0"/>
              <a:t>í</a:t>
            </a:r>
            <a:r>
              <a:rPr spc="-110" dirty="0"/>
              <a:t>m</a:t>
            </a:r>
            <a:r>
              <a:rPr spc="-105" dirty="0"/>
              <a:t>ic</a:t>
            </a:r>
            <a:r>
              <a:rPr dirty="0"/>
              <a:t>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036" y="595706"/>
            <a:ext cx="2995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</a:t>
            </a:r>
            <a:r>
              <a:rPr spc="-100" dirty="0"/>
              <a:t>n</a:t>
            </a:r>
            <a:r>
              <a:rPr spc="-105" dirty="0"/>
              <a:t>l</a:t>
            </a:r>
            <a:r>
              <a:rPr spc="-95" dirty="0"/>
              <a:t>ac</a:t>
            </a:r>
            <a:r>
              <a:rPr dirty="0"/>
              <a:t>e</a:t>
            </a:r>
            <a:r>
              <a:rPr spc="-350" dirty="0"/>
              <a:t> </a:t>
            </a:r>
            <a:r>
              <a:rPr spc="-110" dirty="0"/>
              <a:t>Qu</a:t>
            </a:r>
            <a:r>
              <a:rPr spc="-105" dirty="0"/>
              <a:t>í</a:t>
            </a:r>
            <a:r>
              <a:rPr spc="-114" dirty="0"/>
              <a:t>m</a:t>
            </a:r>
            <a:r>
              <a:rPr spc="-105" dirty="0"/>
              <a:t>ic</a:t>
            </a:r>
            <a:r>
              <a:rPr dirty="0"/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509" y="1960245"/>
            <a:ext cx="1880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276E8A"/>
                </a:solidFill>
                <a:latin typeface="Calibri"/>
                <a:cs typeface="Calibri"/>
              </a:rPr>
              <a:t>Enlace</a:t>
            </a:r>
            <a:r>
              <a:rPr sz="2000" b="1" spc="-60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76E8A"/>
                </a:solidFill>
                <a:latin typeface="Calibri"/>
                <a:cs typeface="Calibri"/>
              </a:rPr>
              <a:t>Covalente: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509" y="2284857"/>
            <a:ext cx="423100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tabLst>
                <a:tab pos="556895" algn="l"/>
                <a:tab pos="1533525" algn="l"/>
                <a:tab pos="2525395" algn="l"/>
                <a:tab pos="3437254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Lo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	</a:t>
            </a:r>
            <a:r>
              <a:rPr sz="2000" spc="-25" dirty="0">
                <a:solidFill>
                  <a:srgbClr val="2E2B1F"/>
                </a:solidFill>
                <a:latin typeface="Calibri"/>
                <a:cs typeface="Calibri"/>
              </a:rPr>
              <a:t>át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omo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	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eden	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ar	e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 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electrones.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1317" y="2284857"/>
            <a:ext cx="1506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276E8A"/>
                </a:solidFill>
                <a:latin typeface="Calibri"/>
                <a:cs typeface="Calibri"/>
              </a:rPr>
              <a:t>compartiendo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7509" y="2885008"/>
            <a:ext cx="21958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1670" algn="l"/>
                <a:tab pos="1818639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	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nl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ces	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9989" y="2885008"/>
            <a:ext cx="37566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31570" algn="l"/>
                <a:tab pos="2082164" algn="l"/>
                <a:tab pos="3256279" algn="l"/>
                <a:tab pos="3563620" algn="l"/>
              </a:tabLst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ad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	</a:t>
            </a:r>
            <a:r>
              <a:rPr sz="2000" i="1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i="1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i="1" spc="-2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000" i="1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i="1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000" i="1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i="1" dirty="0">
                <a:solidFill>
                  <a:srgbClr val="2E2B1F"/>
                </a:solidFill>
                <a:latin typeface="Calibri"/>
                <a:cs typeface="Calibri"/>
              </a:rPr>
              <a:t>s	</a:t>
            </a:r>
            <a:r>
              <a:rPr sz="2000" i="1" spc="-2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000" i="1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000" i="1" spc="-20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000" i="1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000" i="1" spc="-2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000" i="1" spc="-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000" i="1" spc="-2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000" i="1" spc="-4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000" i="1" dirty="0">
                <a:solidFill>
                  <a:srgbClr val="2E2B1F"/>
                </a:solidFill>
                <a:latin typeface="Calibri"/>
                <a:cs typeface="Calibri"/>
              </a:rPr>
              <a:t>e	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	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509" y="3140811"/>
            <a:ext cx="6121400" cy="26974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254"/>
              </a:spcBef>
            </a:pPr>
            <a:r>
              <a:rPr sz="2000" spc="15" dirty="0">
                <a:solidFill>
                  <a:srgbClr val="2E2B1F"/>
                </a:solidFill>
                <a:latin typeface="Calibri"/>
                <a:cs typeface="Calibri"/>
              </a:rPr>
              <a:t>colección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 átomos</a:t>
            </a:r>
            <a:r>
              <a:rPr sz="2000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resultante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000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denomina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molécula.</a:t>
            </a:r>
            <a:endParaRPr sz="2000">
              <a:latin typeface="Calibri"/>
              <a:cs typeface="Calibri"/>
            </a:endParaRPr>
          </a:p>
          <a:p>
            <a:pPr marL="12700" marR="5715" algn="just">
              <a:lnSpc>
                <a:spcPts val="2160"/>
              </a:lnSpc>
              <a:spcBef>
                <a:spcPts val="425"/>
              </a:spcBef>
            </a:pP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Si los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átomos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que  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comparten pares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electrones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tienen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2E2B1F"/>
                </a:solidFill>
                <a:latin typeface="Calibri"/>
                <a:cs typeface="Calibri"/>
              </a:rPr>
              <a:t>un </a:t>
            </a:r>
            <a:r>
              <a:rPr sz="2000" spc="30" dirty="0">
                <a:solidFill>
                  <a:srgbClr val="2E2B1F"/>
                </a:solidFill>
                <a:latin typeface="Calibri"/>
                <a:cs typeface="Calibri"/>
              </a:rPr>
              <a:t>valor </a:t>
            </a:r>
            <a:r>
              <a:rPr sz="2000" spc="40" dirty="0">
                <a:solidFill>
                  <a:srgbClr val="2E2B1F"/>
                </a:solidFill>
                <a:latin typeface="Calibri"/>
                <a:cs typeface="Calibri"/>
              </a:rPr>
              <a:t>igual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o </a:t>
            </a:r>
            <a:r>
              <a:rPr sz="2000" spc="40" dirty="0">
                <a:solidFill>
                  <a:srgbClr val="2E2B1F"/>
                </a:solidFill>
                <a:latin typeface="Calibri"/>
                <a:cs typeface="Calibri"/>
              </a:rPr>
              <a:t>cercano </a:t>
            </a:r>
            <a:r>
              <a:rPr sz="2000" spc="15" dirty="0">
                <a:solidFill>
                  <a:srgbClr val="2E2B1F"/>
                </a:solidFill>
                <a:latin typeface="Calibri"/>
                <a:cs typeface="Calibri"/>
              </a:rPr>
              <a:t>en </a:t>
            </a:r>
            <a:r>
              <a:rPr sz="2000" spc="45" dirty="0">
                <a:solidFill>
                  <a:srgbClr val="2E2B1F"/>
                </a:solidFill>
                <a:latin typeface="Calibri"/>
                <a:cs typeface="Calibri"/>
              </a:rPr>
              <a:t>sus</a:t>
            </a:r>
            <a:r>
              <a:rPr sz="20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electronegatividades, 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2000" spc="15" dirty="0">
                <a:solidFill>
                  <a:srgbClr val="2E2B1F"/>
                </a:solidFill>
                <a:latin typeface="Calibri"/>
                <a:cs typeface="Calibri"/>
              </a:rPr>
              <a:t> enlace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76E8A"/>
                </a:solidFill>
                <a:latin typeface="Calibri"/>
                <a:cs typeface="Calibri"/>
              </a:rPr>
              <a:t>covalente</a:t>
            </a:r>
            <a:r>
              <a:rPr sz="2000" b="1" spc="-50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formado</a:t>
            </a:r>
            <a:r>
              <a:rPr sz="200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00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denomina</a:t>
            </a:r>
            <a:r>
              <a:rPr sz="2000" spc="40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276E8A"/>
                </a:solidFill>
                <a:latin typeface="Calibri"/>
                <a:cs typeface="Calibri"/>
              </a:rPr>
              <a:t>apolar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160"/>
              </a:lnSpc>
              <a:spcBef>
                <a:spcPts val="5"/>
              </a:spcBef>
            </a:pP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Por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contrario,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si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los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átomos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45" dirty="0">
                <a:solidFill>
                  <a:srgbClr val="2E2B1F"/>
                </a:solidFill>
                <a:latin typeface="Calibri"/>
                <a:cs typeface="Calibri"/>
              </a:rPr>
              <a:t>poseen </a:t>
            </a:r>
            <a:r>
              <a:rPr sz="2000" spc="40" dirty="0">
                <a:solidFill>
                  <a:srgbClr val="2E2B1F"/>
                </a:solidFill>
                <a:latin typeface="Calibri"/>
                <a:cs typeface="Calibri"/>
              </a:rPr>
              <a:t>valores </a:t>
            </a:r>
            <a:r>
              <a:rPr sz="2000" spc="45" dirty="0">
                <a:solidFill>
                  <a:srgbClr val="2E2B1F"/>
                </a:solidFill>
                <a:latin typeface="Calibri"/>
                <a:cs typeface="Calibri"/>
              </a:rPr>
              <a:t>diferentes </a:t>
            </a:r>
            <a:r>
              <a:rPr sz="2000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0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55" dirty="0">
                <a:solidFill>
                  <a:srgbClr val="2E2B1F"/>
                </a:solidFill>
                <a:latin typeface="Calibri"/>
                <a:cs typeface="Calibri"/>
              </a:rPr>
              <a:t>sus</a:t>
            </a:r>
            <a:r>
              <a:rPr sz="2000" spc="5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electronegatividades</a:t>
            </a:r>
            <a:r>
              <a:rPr sz="2000" spc="43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000" spc="4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compartición</a:t>
            </a:r>
            <a:r>
              <a:rPr sz="2000" spc="43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electrones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será</a:t>
            </a:r>
            <a:r>
              <a:rPr sz="2000" spc="40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desigual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el enlace</a:t>
            </a:r>
            <a:r>
              <a:rPr sz="2000" spc="4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276E8A"/>
                </a:solidFill>
                <a:latin typeface="Calibri"/>
                <a:cs typeface="Calibri"/>
              </a:rPr>
              <a:t>covalente</a:t>
            </a:r>
            <a:r>
              <a:rPr sz="2000" b="1" spc="409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resultante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denomina</a:t>
            </a:r>
            <a:r>
              <a:rPr sz="2000" spc="40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276E8A"/>
                </a:solidFill>
                <a:latin typeface="Calibri"/>
                <a:cs typeface="Calibri"/>
              </a:rPr>
              <a:t>polar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0647" y="1507236"/>
            <a:ext cx="4373880" cy="158343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7328" y="3282696"/>
            <a:ext cx="4267200" cy="29916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1036" y="595706"/>
            <a:ext cx="2995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</a:t>
            </a:r>
            <a:r>
              <a:rPr spc="-100" dirty="0"/>
              <a:t>n</a:t>
            </a:r>
            <a:r>
              <a:rPr spc="-105" dirty="0"/>
              <a:t>l</a:t>
            </a:r>
            <a:r>
              <a:rPr spc="-95" dirty="0"/>
              <a:t>ac</a:t>
            </a:r>
            <a:r>
              <a:rPr dirty="0"/>
              <a:t>e</a:t>
            </a:r>
            <a:r>
              <a:rPr spc="-350" dirty="0"/>
              <a:t> </a:t>
            </a:r>
            <a:r>
              <a:rPr spc="-110" dirty="0"/>
              <a:t>Qu</a:t>
            </a:r>
            <a:r>
              <a:rPr spc="-105" dirty="0"/>
              <a:t>í</a:t>
            </a:r>
            <a:r>
              <a:rPr spc="-114" dirty="0"/>
              <a:t>m</a:t>
            </a:r>
            <a:r>
              <a:rPr spc="-105" dirty="0"/>
              <a:t>ic</a:t>
            </a:r>
            <a:r>
              <a:rPr dirty="0"/>
              <a:t>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pc="-5" dirty="0"/>
              <a:t>Enlace</a:t>
            </a:r>
            <a:r>
              <a:rPr spc="-45" dirty="0"/>
              <a:t> </a:t>
            </a:r>
            <a:r>
              <a:rPr spc="-10" dirty="0"/>
              <a:t>Iónico:</a:t>
            </a: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b="0" spc="-15" dirty="0">
                <a:solidFill>
                  <a:srgbClr val="2E2B1F"/>
                </a:solidFill>
                <a:latin typeface="Calibri"/>
                <a:cs typeface="Calibri"/>
              </a:rPr>
              <a:t>Resulta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la </a:t>
            </a:r>
            <a:r>
              <a:rPr b="0" spc="-15" dirty="0">
                <a:solidFill>
                  <a:srgbClr val="2E2B1F"/>
                </a:solidFill>
                <a:latin typeface="Calibri"/>
                <a:cs typeface="Calibri"/>
              </a:rPr>
              <a:t>atracción</a:t>
            </a:r>
            <a:r>
              <a:rPr b="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2E2B1F"/>
                </a:solidFill>
                <a:latin typeface="Calibri"/>
                <a:cs typeface="Calibri"/>
              </a:rPr>
              <a:t>entre</a:t>
            </a:r>
            <a:r>
              <a:rPr b="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iones.</a:t>
            </a:r>
          </a:p>
          <a:p>
            <a:pPr marL="12700" marR="5080">
              <a:lnSpc>
                <a:spcPts val="2380"/>
              </a:lnSpc>
              <a:spcBef>
                <a:spcPts val="535"/>
              </a:spcBef>
              <a:tabLst>
                <a:tab pos="498475" algn="l"/>
                <a:tab pos="5316220" algn="l"/>
              </a:tabLst>
            </a:pP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Un	</a:t>
            </a:r>
            <a:r>
              <a:rPr b="0" i="1" spc="-5" dirty="0">
                <a:solidFill>
                  <a:srgbClr val="2E2B1F"/>
                </a:solidFill>
                <a:latin typeface="Calibri"/>
                <a:cs typeface="Calibri"/>
              </a:rPr>
              <a:t>ion</a:t>
            </a:r>
            <a:r>
              <a:rPr b="0" i="1" spc="1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es</a:t>
            </a:r>
            <a:r>
              <a:rPr b="0" spc="1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un</a:t>
            </a:r>
            <a:r>
              <a:rPr b="0" spc="1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2E2B1F"/>
                </a:solidFill>
                <a:latin typeface="Calibri"/>
                <a:cs typeface="Calibri"/>
              </a:rPr>
              <a:t>átomo</a:t>
            </a:r>
            <a:r>
              <a:rPr b="0" spc="1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b="0" spc="1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grupo</a:t>
            </a:r>
            <a:r>
              <a:rPr b="0" spc="1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b="0" spc="1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2E2B1F"/>
                </a:solidFill>
                <a:latin typeface="Calibri"/>
                <a:cs typeface="Calibri"/>
              </a:rPr>
              <a:t>átomos</a:t>
            </a:r>
            <a:r>
              <a:rPr b="0" spc="1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que	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tiene</a:t>
            </a:r>
            <a:r>
              <a:rPr b="0" spc="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una </a:t>
            </a:r>
            <a:r>
              <a:rPr b="0" spc="-48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2E2B1F"/>
                </a:solidFill>
                <a:latin typeface="Calibri"/>
                <a:cs typeface="Calibri"/>
              </a:rPr>
              <a:t>carga</a:t>
            </a:r>
            <a:r>
              <a:rPr b="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2E2B1F"/>
                </a:solidFill>
                <a:latin typeface="Calibri"/>
                <a:cs typeface="Calibri"/>
              </a:rPr>
              <a:t>neta</a:t>
            </a:r>
            <a:r>
              <a:rPr b="0" spc="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positiva</a:t>
            </a:r>
            <a:r>
              <a:rPr b="0" spc="-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(cationes)</a:t>
            </a:r>
            <a:r>
              <a:rPr b="0" spc="4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2E2B1F"/>
                </a:solidFill>
                <a:latin typeface="Calibri"/>
                <a:cs typeface="Calibri"/>
              </a:rPr>
              <a:t>negativa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(aniones).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>
              <a:latin typeface="Calibri"/>
              <a:cs typeface="Calibri"/>
            </a:endParaRPr>
          </a:p>
          <a:p>
            <a:pPr marL="12700" marR="5080" algn="just">
              <a:lnSpc>
                <a:spcPts val="2380"/>
              </a:lnSpc>
            </a:pP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Dado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 que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aniones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 y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2E2B1F"/>
                </a:solidFill>
                <a:latin typeface="Calibri"/>
                <a:cs typeface="Calibri"/>
              </a:rPr>
              <a:t>cationes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 tienen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25" dirty="0">
                <a:solidFill>
                  <a:srgbClr val="2E2B1F"/>
                </a:solidFill>
                <a:latin typeface="Calibri"/>
                <a:cs typeface="Calibri"/>
              </a:rPr>
              <a:t>cargas </a:t>
            </a:r>
            <a:r>
              <a:rPr b="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2E2B1F"/>
                </a:solidFill>
                <a:latin typeface="Calibri"/>
                <a:cs typeface="Calibri"/>
              </a:rPr>
              <a:t>opuestas, estos </a:t>
            </a:r>
            <a:r>
              <a:rPr b="0" dirty="0">
                <a:solidFill>
                  <a:srgbClr val="2E2B1F"/>
                </a:solidFill>
                <a:latin typeface="Calibri"/>
                <a:cs typeface="Calibri"/>
              </a:rPr>
              <a:t>se </a:t>
            </a:r>
            <a:r>
              <a:rPr b="0" spc="-15" dirty="0">
                <a:solidFill>
                  <a:srgbClr val="2E2B1F"/>
                </a:solidFill>
                <a:latin typeface="Calibri"/>
                <a:cs typeface="Calibri"/>
              </a:rPr>
              <a:t>atraen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mutuamente.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20" dirty="0">
                <a:solidFill>
                  <a:srgbClr val="2E2B1F"/>
                </a:solidFill>
                <a:latin typeface="Calibri"/>
                <a:cs typeface="Calibri"/>
              </a:rPr>
              <a:t>Esta </a:t>
            </a:r>
            <a:r>
              <a:rPr b="0" spc="-15" dirty="0">
                <a:solidFill>
                  <a:srgbClr val="2E2B1F"/>
                </a:solidFill>
                <a:latin typeface="Calibri"/>
                <a:cs typeface="Calibri"/>
              </a:rPr>
              <a:t>fuerza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2E2B1F"/>
                </a:solidFill>
                <a:latin typeface="Calibri"/>
                <a:cs typeface="Calibri"/>
              </a:rPr>
              <a:t>atracción </a:t>
            </a:r>
            <a:r>
              <a:rPr b="0" spc="-20" dirty="0">
                <a:solidFill>
                  <a:srgbClr val="2E2B1F"/>
                </a:solidFill>
                <a:latin typeface="Calibri"/>
                <a:cs typeface="Calibri"/>
              </a:rPr>
              <a:t>electrostática</a:t>
            </a:r>
            <a:r>
              <a:rPr b="0" spc="4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es</a:t>
            </a:r>
            <a:r>
              <a:rPr b="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llamada</a:t>
            </a:r>
            <a:r>
              <a:rPr b="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i="1" spc="-10" dirty="0">
                <a:solidFill>
                  <a:srgbClr val="2E2B1F"/>
                </a:solidFill>
                <a:latin typeface="Calibri"/>
                <a:cs typeface="Calibri"/>
              </a:rPr>
              <a:t>enlace</a:t>
            </a:r>
            <a:r>
              <a:rPr b="0" i="1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i="1" spc="-10" dirty="0">
                <a:solidFill>
                  <a:srgbClr val="2E2B1F"/>
                </a:solidFill>
                <a:latin typeface="Calibri"/>
                <a:cs typeface="Calibri"/>
              </a:rPr>
              <a:t>iónico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593590" algn="l"/>
              </a:tabLst>
            </a:pPr>
            <a:r>
              <a:rPr b="0" spc="-35" dirty="0">
                <a:solidFill>
                  <a:srgbClr val="2E2B1F"/>
                </a:solidFill>
                <a:latin typeface="Calibri"/>
                <a:cs typeface="Calibri"/>
              </a:rPr>
              <a:t>Valga</a:t>
            </a:r>
            <a:r>
              <a:rPr b="0" spc="3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señalar</a:t>
            </a:r>
            <a:r>
              <a:rPr b="0" spc="3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b="0" spc="3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b="0" spc="3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5" dirty="0">
                <a:solidFill>
                  <a:srgbClr val="2E2B1F"/>
                </a:solidFill>
                <a:latin typeface="Calibri"/>
                <a:cs typeface="Calibri"/>
              </a:rPr>
              <a:t>el</a:t>
            </a:r>
            <a:r>
              <a:rPr b="0" spc="3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enlace</a:t>
            </a:r>
            <a:r>
              <a:rPr b="0" spc="3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b="0" spc="-10" dirty="0">
                <a:solidFill>
                  <a:srgbClr val="2E2B1F"/>
                </a:solidFill>
                <a:latin typeface="Calibri"/>
                <a:cs typeface="Calibri"/>
              </a:rPr>
              <a:t>iónico	</a:t>
            </a:r>
            <a:r>
              <a:rPr spc="5" dirty="0">
                <a:solidFill>
                  <a:srgbClr val="2E2B1F"/>
                </a:solidFill>
              </a:rPr>
              <a:t>no</a:t>
            </a:r>
            <a:r>
              <a:rPr spc="275" dirty="0">
                <a:solidFill>
                  <a:srgbClr val="2E2B1F"/>
                </a:solidFill>
              </a:rPr>
              <a:t> </a:t>
            </a:r>
            <a:r>
              <a:rPr spc="5" dirty="0">
                <a:solidFill>
                  <a:srgbClr val="2E2B1F"/>
                </a:solidFill>
              </a:rPr>
              <a:t>se</a:t>
            </a:r>
            <a:r>
              <a:rPr spc="295" dirty="0">
                <a:solidFill>
                  <a:srgbClr val="2E2B1F"/>
                </a:solidFill>
              </a:rPr>
              <a:t> </a:t>
            </a:r>
            <a:r>
              <a:rPr spc="10" dirty="0">
                <a:solidFill>
                  <a:srgbClr val="2E2B1F"/>
                </a:solidFill>
              </a:rPr>
              <a:t>presenta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3143" y="4606238"/>
            <a:ext cx="63868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58235" algn="l"/>
                <a:tab pos="4572635" algn="l"/>
                <a:tab pos="5487035" algn="l"/>
              </a:tabLst>
            </a:pPr>
            <a:r>
              <a:rPr sz="2200" b="1" spc="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b="1" spc="1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b="1" spc="1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200" b="1" spc="10" dirty="0">
                <a:solidFill>
                  <a:srgbClr val="2E2B1F"/>
                </a:solidFill>
                <a:latin typeface="Calibri"/>
                <a:cs typeface="Calibri"/>
              </a:rPr>
              <a:t>pa</a:t>
            </a:r>
            <a:r>
              <a:rPr sz="2200" b="1" spc="1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b="1" spc="1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b="1" spc="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b="1" spc="2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b="1" spc="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b="1" spc="10" dirty="0">
                <a:solidFill>
                  <a:srgbClr val="2E2B1F"/>
                </a:solidFill>
                <a:latin typeface="Calibri"/>
                <a:cs typeface="Calibri"/>
              </a:rPr>
              <a:t>ó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-1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1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b="1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ele</a:t>
            </a:r>
            <a:r>
              <a:rPr sz="2200" b="1" spc="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b="1" spc="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b="1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b="1" spc="1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d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ad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e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143" y="4908550"/>
            <a:ext cx="64185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28800" algn="l"/>
                <a:tab pos="2743835" algn="l"/>
                <a:tab pos="5246370" algn="l"/>
                <a:tab pos="6084570" algn="l"/>
              </a:tabLst>
            </a:pP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di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enci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elect</a:t>
            </a:r>
            <a:r>
              <a:rPr sz="2200" spc="3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7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ne</a:t>
            </a: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spc="4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ti</a:t>
            </a:r>
            <a:r>
              <a:rPr sz="2200" spc="5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200" spc="6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5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143" y="5210302"/>
            <a:ext cx="4047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93745" algn="l"/>
              </a:tabLst>
            </a:pP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á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omos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qu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parti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enlace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4304" y="1629155"/>
            <a:ext cx="3328415" cy="273558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169277" y="4672076"/>
            <a:ext cx="3013075" cy="847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Representación</a:t>
            </a:r>
            <a:r>
              <a:rPr sz="1800" i="1" spc="3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estructural</a:t>
            </a:r>
            <a:r>
              <a:rPr sz="1800" i="1" spc="3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1800" i="1" spc="-3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30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1800" i="1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45" dirty="0">
                <a:solidFill>
                  <a:srgbClr val="2E2B1F"/>
                </a:solidFill>
                <a:latin typeface="Calibri"/>
                <a:cs typeface="Calibri"/>
              </a:rPr>
              <a:t>sal</a:t>
            </a:r>
            <a:r>
              <a:rPr sz="1800" i="1" spc="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55" dirty="0">
                <a:solidFill>
                  <a:srgbClr val="2E2B1F"/>
                </a:solidFill>
                <a:latin typeface="Calibri"/>
                <a:cs typeface="Calibri"/>
              </a:rPr>
              <a:t>cloruro</a:t>
            </a:r>
            <a:r>
              <a:rPr sz="1800" i="1" spc="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3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1800" i="1" spc="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30" dirty="0">
                <a:solidFill>
                  <a:srgbClr val="2E2B1F"/>
                </a:solidFill>
                <a:latin typeface="Calibri"/>
                <a:cs typeface="Calibri"/>
              </a:rPr>
              <a:t>litio,</a:t>
            </a:r>
            <a:r>
              <a:rPr sz="1800" i="1" spc="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70" dirty="0">
                <a:solidFill>
                  <a:srgbClr val="2E2B1F"/>
                </a:solidFill>
                <a:latin typeface="Calibri"/>
                <a:cs typeface="Calibri"/>
              </a:rPr>
              <a:t>un </a:t>
            </a:r>
            <a:r>
              <a:rPr sz="1800" i="1" spc="-3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70" dirty="0">
                <a:solidFill>
                  <a:srgbClr val="2E2B1F"/>
                </a:solidFill>
                <a:latin typeface="Calibri"/>
                <a:cs typeface="Calibri"/>
              </a:rPr>
              <a:t>ejemplo</a:t>
            </a:r>
            <a:r>
              <a:rPr sz="1800" i="1" spc="2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20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1800" i="1" spc="2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20" dirty="0">
                <a:solidFill>
                  <a:srgbClr val="2E2B1F"/>
                </a:solidFill>
                <a:latin typeface="Calibri"/>
                <a:cs typeface="Calibri"/>
              </a:rPr>
              <a:t>un</a:t>
            </a:r>
            <a:r>
              <a:rPr sz="1800" i="1" spc="2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80" dirty="0">
                <a:solidFill>
                  <a:srgbClr val="2E2B1F"/>
                </a:solidFill>
                <a:latin typeface="Calibri"/>
                <a:cs typeface="Calibri"/>
              </a:rPr>
              <a:t>compuesto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9277" y="5493816"/>
            <a:ext cx="30276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98830" algn="l"/>
                <a:tab pos="1626870" algn="l"/>
                <a:tab pos="1974214" algn="l"/>
              </a:tabLst>
            </a:pP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ión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1800" i="1" spc="-2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o.	Nó</a:t>
            </a:r>
            <a:r>
              <a:rPr sz="1800" i="1" spc="-2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ese	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a	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or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ani</a:t>
            </a:r>
            <a:r>
              <a:rPr sz="1800" i="1" spc="-40" dirty="0">
                <a:solidFill>
                  <a:srgbClr val="2E2B1F"/>
                </a:solidFill>
                <a:latin typeface="Calibri"/>
                <a:cs typeface="Calibri"/>
              </a:rPr>
              <a:t>z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800" i="1" spc="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a  red</a:t>
            </a:r>
            <a:r>
              <a:rPr sz="1800" i="1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5" dirty="0">
                <a:solidFill>
                  <a:srgbClr val="2E2B1F"/>
                </a:solidFill>
                <a:latin typeface="Calibri"/>
                <a:cs typeface="Calibri"/>
              </a:rPr>
              <a:t>cristalina</a:t>
            </a:r>
            <a:r>
              <a:rPr sz="1800" i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1800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r>
              <a:rPr sz="1800" i="1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2E2B1F"/>
                </a:solidFill>
                <a:latin typeface="Calibri"/>
                <a:cs typeface="Calibri"/>
              </a:rPr>
              <a:t>forma.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685" y="469519"/>
            <a:ext cx="36595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F</a:t>
            </a:r>
            <a:r>
              <a:rPr spc="-100" dirty="0"/>
              <a:t>ó</a:t>
            </a:r>
            <a:r>
              <a:rPr spc="-95" dirty="0"/>
              <a:t>r</a:t>
            </a:r>
            <a:r>
              <a:rPr spc="-100" dirty="0"/>
              <a:t>m</a:t>
            </a:r>
            <a:r>
              <a:rPr spc="-95" dirty="0"/>
              <a:t>u</a:t>
            </a:r>
            <a:r>
              <a:rPr spc="-105" dirty="0"/>
              <a:t>l</a:t>
            </a:r>
            <a:r>
              <a:rPr spc="-95" dirty="0"/>
              <a:t>a</a:t>
            </a:r>
            <a:r>
              <a:rPr dirty="0"/>
              <a:t>s</a:t>
            </a:r>
            <a:r>
              <a:rPr spc="-310" dirty="0"/>
              <a:t> </a:t>
            </a:r>
            <a:r>
              <a:rPr spc="-95" dirty="0"/>
              <a:t>Quí</a:t>
            </a:r>
            <a:r>
              <a:rPr spc="-100" dirty="0"/>
              <a:t>m</a:t>
            </a:r>
            <a:r>
              <a:rPr spc="-95" dirty="0"/>
              <a:t>ica</a:t>
            </a:r>
            <a:r>
              <a:rPr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3143" y="1706117"/>
            <a:ext cx="7091045" cy="420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0"/>
              </a:spcBef>
              <a:buClr>
                <a:srgbClr val="A9A47B"/>
              </a:buClr>
              <a:buSzPct val="80555"/>
              <a:buFont typeface="Arial MT"/>
              <a:buChar char="•"/>
              <a:tabLst>
                <a:tab pos="2413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fórmula química indica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>
              <a:rPr sz="1800" b="1" spc="-10" dirty="0">
                <a:solidFill>
                  <a:srgbClr val="276E8A"/>
                </a:solidFill>
                <a:latin typeface="Trebuchet MS"/>
                <a:cs typeface="Trebuchet MS"/>
              </a:rPr>
              <a:t>tipo </a:t>
            </a:r>
            <a:r>
              <a:rPr sz="1800" b="1" spc="-5" dirty="0">
                <a:solidFill>
                  <a:srgbClr val="276E8A"/>
                </a:solidFill>
                <a:latin typeface="Trebuchet MS"/>
                <a:cs typeface="Trebuchet MS"/>
              </a:rPr>
              <a:t>de elementos</a:t>
            </a:r>
            <a:r>
              <a:rPr sz="1800" b="1" dirty="0">
                <a:solidFill>
                  <a:srgbClr val="276E8A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forman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una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sustancia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 </a:t>
            </a:r>
            <a:r>
              <a:rPr sz="1800" b="1" spc="-10" dirty="0">
                <a:solidFill>
                  <a:srgbClr val="276E8A"/>
                </a:solidFill>
                <a:latin typeface="Trebuchet MS"/>
                <a:cs typeface="Trebuchet MS"/>
              </a:rPr>
              <a:t>proporción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que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encuentran. Además puede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brindar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información acerca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cómo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unen los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átomos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una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molécula</a:t>
            </a:r>
            <a:r>
              <a:rPr sz="1800" spc="-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distribución</a:t>
            </a:r>
            <a:r>
              <a:rPr sz="1800" spc="4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276E8A"/>
                </a:solidFill>
                <a:latin typeface="Trebuchet MS"/>
                <a:cs typeface="Trebuchet MS"/>
              </a:rPr>
              <a:t>espacial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800">
              <a:latin typeface="Trebuchet MS"/>
              <a:cs typeface="Trebuchet MS"/>
            </a:endParaRPr>
          </a:p>
          <a:p>
            <a:pPr marL="241300" marR="5715" indent="-228600" algn="just">
              <a:lnSpc>
                <a:spcPct val="102200"/>
              </a:lnSpc>
              <a:spcBef>
                <a:spcPts val="1105"/>
              </a:spcBef>
              <a:buClr>
                <a:srgbClr val="A9A47B"/>
              </a:buClr>
              <a:buSzPct val="80555"/>
              <a:buFont typeface="Arial MT"/>
              <a:buChar char="•"/>
              <a:tabLst>
                <a:tab pos="241300" algn="l"/>
              </a:tabLst>
            </a:pPr>
            <a:r>
              <a:rPr sz="1800" b="1" i="1" spc="-10" dirty="0">
                <a:solidFill>
                  <a:srgbClr val="276E8A"/>
                </a:solidFill>
                <a:latin typeface="Calibri"/>
                <a:cs typeface="Calibri"/>
              </a:rPr>
              <a:t>Fórmula</a:t>
            </a:r>
            <a:r>
              <a:rPr sz="1800" b="1" i="1" spc="-5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76E8A"/>
                </a:solidFill>
                <a:latin typeface="Calibri"/>
                <a:cs typeface="Calibri"/>
              </a:rPr>
              <a:t>condensada:</a:t>
            </a:r>
            <a:r>
              <a:rPr sz="1800" b="1" i="1" spc="-5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indica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tipo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átomos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presentes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 un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compuesto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número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5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átomos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cada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clase.</a:t>
            </a:r>
            <a:endParaRPr sz="1800">
              <a:latin typeface="Trebuchet MS"/>
              <a:cs typeface="Trebuchet MS"/>
            </a:endParaRPr>
          </a:p>
          <a:p>
            <a:pPr marL="241300" marR="5715" indent="-228600" algn="just">
              <a:lnSpc>
                <a:spcPct val="101099"/>
              </a:lnSpc>
              <a:spcBef>
                <a:spcPts val="1130"/>
              </a:spcBef>
              <a:buClr>
                <a:srgbClr val="A9A47B"/>
              </a:buClr>
              <a:buSzPct val="80555"/>
              <a:buFont typeface="Arial MT"/>
              <a:buChar char="•"/>
              <a:tabLst>
                <a:tab pos="241300" algn="l"/>
              </a:tabLst>
            </a:pPr>
            <a:r>
              <a:rPr sz="1800" b="1" i="1" spc="-10" dirty="0">
                <a:solidFill>
                  <a:srgbClr val="276E8A"/>
                </a:solidFill>
                <a:latin typeface="Calibri"/>
                <a:cs typeface="Calibri"/>
              </a:rPr>
              <a:t>Fórmula</a:t>
            </a:r>
            <a:r>
              <a:rPr sz="1800" b="1" i="1" spc="-5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76E8A"/>
                </a:solidFill>
                <a:latin typeface="Calibri"/>
                <a:cs typeface="Calibri"/>
              </a:rPr>
              <a:t>semidesarrollada:</a:t>
            </a:r>
            <a:r>
              <a:rPr sz="1800" b="1" i="1" spc="-5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indica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los enlaces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entre los diferentes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grupos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átomos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para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resaltar,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sobre 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todo,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los grupos funcionales </a:t>
            </a:r>
            <a:r>
              <a:rPr sz="1800" spc="-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que aparecen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molécula.</a:t>
            </a:r>
            <a:endParaRPr sz="1800">
              <a:latin typeface="Trebuchet MS"/>
              <a:cs typeface="Trebuchet MS"/>
            </a:endParaRPr>
          </a:p>
          <a:p>
            <a:pPr marL="241300" marR="6985" indent="-228600" algn="just">
              <a:lnSpc>
                <a:spcPct val="102200"/>
              </a:lnSpc>
              <a:spcBef>
                <a:spcPts val="1105"/>
              </a:spcBef>
              <a:buClr>
                <a:srgbClr val="A9A47B"/>
              </a:buClr>
              <a:buSzPct val="80555"/>
              <a:buFont typeface="Arial MT"/>
              <a:buChar char="•"/>
              <a:tabLst>
                <a:tab pos="241300" algn="l"/>
              </a:tabLst>
            </a:pPr>
            <a:r>
              <a:rPr sz="1800" b="1" i="1" spc="-10" dirty="0">
                <a:solidFill>
                  <a:srgbClr val="276E8A"/>
                </a:solidFill>
                <a:latin typeface="Calibri"/>
                <a:cs typeface="Calibri"/>
              </a:rPr>
              <a:t>Fórmula</a:t>
            </a:r>
            <a:r>
              <a:rPr sz="1800" b="1" i="1" spc="-5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76E8A"/>
                </a:solidFill>
                <a:latin typeface="Calibri"/>
                <a:cs typeface="Calibri"/>
              </a:rPr>
              <a:t>desarrollada:</a:t>
            </a:r>
            <a:r>
              <a:rPr sz="1800" b="1" i="1" spc="-5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indica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todos los enlaces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 una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sustancia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representados</a:t>
            </a:r>
            <a:r>
              <a:rPr sz="1800" spc="-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sobre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el</a:t>
            </a:r>
            <a:r>
              <a:rPr sz="1800" spc="5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plano.</a:t>
            </a:r>
            <a:endParaRPr sz="18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1150"/>
              </a:spcBef>
              <a:buClr>
                <a:srgbClr val="A9A47B"/>
              </a:buClr>
              <a:buSzPct val="80555"/>
              <a:buFont typeface="Arial MT"/>
              <a:buChar char="•"/>
              <a:tabLst>
                <a:tab pos="240665" algn="l"/>
                <a:tab pos="241300" algn="l"/>
                <a:tab pos="4633595" algn="l"/>
              </a:tabLst>
            </a:pPr>
            <a:r>
              <a:rPr sz="1800" b="1" i="1" spc="20" dirty="0">
                <a:solidFill>
                  <a:srgbClr val="276E8A"/>
                </a:solidFill>
                <a:latin typeface="Calibri"/>
                <a:cs typeface="Calibri"/>
              </a:rPr>
              <a:t>Fórmula</a:t>
            </a:r>
            <a:r>
              <a:rPr sz="1800" b="1" i="1" spc="285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1800" b="1" i="1" spc="25" dirty="0">
                <a:solidFill>
                  <a:srgbClr val="276E8A"/>
                </a:solidFill>
                <a:latin typeface="Calibri"/>
                <a:cs typeface="Calibri"/>
              </a:rPr>
              <a:t>estructural:</a:t>
            </a:r>
            <a:r>
              <a:rPr sz="1800" b="1" i="1" spc="275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señala</a:t>
            </a:r>
            <a:r>
              <a:rPr sz="1800" spc="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1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geometría	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espacial</a:t>
            </a: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molécula</a:t>
            </a:r>
            <a:endParaRPr sz="18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50"/>
              </a:spcBef>
              <a:tabLst>
                <a:tab pos="270700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mediante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indicación	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distancias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ángulos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enlace.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2607" y="1937004"/>
            <a:ext cx="3944111" cy="261975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874" y="234137"/>
            <a:ext cx="3435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Ec</a:t>
            </a:r>
            <a:r>
              <a:rPr spc="-100" dirty="0"/>
              <a:t>u</a:t>
            </a:r>
            <a:r>
              <a:rPr spc="-95" dirty="0"/>
              <a:t>aci</a:t>
            </a:r>
            <a:r>
              <a:rPr spc="-100" dirty="0"/>
              <a:t>ó</a:t>
            </a:r>
            <a:r>
              <a:rPr dirty="0"/>
              <a:t>n</a:t>
            </a:r>
            <a:r>
              <a:rPr spc="-360" dirty="0"/>
              <a:t> </a:t>
            </a:r>
            <a:r>
              <a:rPr spc="-110" dirty="0"/>
              <a:t>Qu</a:t>
            </a:r>
            <a:r>
              <a:rPr spc="-105" dirty="0"/>
              <a:t>í</a:t>
            </a:r>
            <a:r>
              <a:rPr spc="-114" dirty="0"/>
              <a:t>m</a:t>
            </a:r>
            <a:r>
              <a:rPr spc="-105" dirty="0"/>
              <a:t>ic</a:t>
            </a:r>
            <a:r>
              <a:rPr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3527" y="1673098"/>
            <a:ext cx="9711690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Las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transformaciones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suceden en una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reacción química,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pueden ser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representadas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simbólicamente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través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 una </a:t>
            </a:r>
            <a:r>
              <a:rPr sz="2000" b="1" i="1" spc="-10" dirty="0">
                <a:solidFill>
                  <a:srgbClr val="2E2B1F"/>
                </a:solidFill>
                <a:latin typeface="Calibri"/>
                <a:cs typeface="Calibri"/>
              </a:rPr>
              <a:t>ecuación química. </a:t>
            </a:r>
            <a:r>
              <a:rPr sz="2000" b="1" i="1" spc="-5" dirty="0">
                <a:solidFill>
                  <a:srgbClr val="2E2B1F"/>
                </a:solidFill>
                <a:latin typeface="Calibri"/>
                <a:cs typeface="Calibri"/>
              </a:rPr>
              <a:t>Una</a:t>
            </a:r>
            <a:r>
              <a:rPr sz="2000" b="1" i="1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2E2B1F"/>
                </a:solidFill>
                <a:latin typeface="Calibri"/>
                <a:cs typeface="Calibri"/>
              </a:rPr>
              <a:t>ecuación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química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debe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satisfacer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algunas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condiciones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entre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las que se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encuentran: estar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balanceadas,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mostrar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los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reactantes </a:t>
            </a:r>
            <a:r>
              <a:rPr sz="2000" spc="-4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productos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por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medio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fórmulas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químicas,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indicar las 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fases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E2B1F"/>
                </a:solidFill>
                <a:latin typeface="Calibri"/>
                <a:cs typeface="Calibri"/>
              </a:rPr>
              <a:t>agregación</a:t>
            </a:r>
            <a:r>
              <a:rPr sz="20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cada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sustancia</a:t>
            </a:r>
            <a:r>
              <a:rPr sz="20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reaccionante</a:t>
            </a:r>
            <a:r>
              <a:rPr sz="2000" spc="-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0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señalar</a:t>
            </a:r>
            <a:r>
              <a:rPr sz="2000" spc="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 condiciones</a:t>
            </a:r>
            <a:r>
              <a:rPr sz="20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E2B1F"/>
                </a:solidFill>
                <a:latin typeface="Calibri"/>
                <a:cs typeface="Calibri"/>
              </a:rPr>
              <a:t>de </a:t>
            </a:r>
            <a:r>
              <a:rPr sz="2000" spc="-5" dirty="0">
                <a:solidFill>
                  <a:srgbClr val="2E2B1F"/>
                </a:solidFill>
                <a:latin typeface="Calibri"/>
                <a:cs typeface="Calibri"/>
              </a:rPr>
              <a:t>reacción.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7167" y="3241548"/>
            <a:ext cx="7476744" cy="32110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685" y="469519"/>
            <a:ext cx="2336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BIOQUÍMICA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07253" y="3824427"/>
            <a:ext cx="556577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 algn="just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 MT"/>
              <a:buChar char="•"/>
              <a:tabLst>
                <a:tab pos="241300" algn="l"/>
              </a:tabLst>
            </a:pP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Término acuñado 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por 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el 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fisiólogo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químico </a:t>
            </a:r>
            <a:r>
              <a:rPr sz="2200" spc="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75" dirty="0">
                <a:solidFill>
                  <a:srgbClr val="2E2B1F"/>
                </a:solidFill>
                <a:latin typeface="Calibri"/>
                <a:cs typeface="Calibri"/>
              </a:rPr>
              <a:t>alemán </a:t>
            </a:r>
            <a:r>
              <a:rPr sz="2200" i="1" spc="60" dirty="0">
                <a:solidFill>
                  <a:srgbClr val="2E2B1F"/>
                </a:solidFill>
                <a:latin typeface="Calibri"/>
                <a:cs typeface="Calibri"/>
              </a:rPr>
              <a:t>Felix von</a:t>
            </a:r>
            <a:r>
              <a:rPr sz="2200" i="1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65" dirty="0">
                <a:solidFill>
                  <a:srgbClr val="2E2B1F"/>
                </a:solidFill>
                <a:latin typeface="Calibri"/>
                <a:cs typeface="Calibri"/>
              </a:rPr>
              <a:t>Hoppe-‐ </a:t>
            </a:r>
            <a:r>
              <a:rPr sz="2200" i="1" spc="-20" dirty="0">
                <a:solidFill>
                  <a:srgbClr val="2E2B1F"/>
                </a:solidFill>
                <a:latin typeface="Calibri"/>
                <a:cs typeface="Calibri"/>
              </a:rPr>
              <a:t>Seyler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(1825 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-‐1895), 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quien</a:t>
            </a:r>
            <a:r>
              <a:rPr sz="2200" spc="3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200" spc="3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1866</a:t>
            </a:r>
            <a:r>
              <a:rPr sz="2200" spc="3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orientó</a:t>
            </a:r>
            <a:r>
              <a:rPr sz="2200" spc="3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200" spc="3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200" spc="1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2E2B1F"/>
                </a:solidFill>
                <a:latin typeface="Calibri"/>
                <a:cs typeface="Calibri"/>
              </a:rPr>
              <a:t>Universidad</a:t>
            </a:r>
            <a:r>
              <a:rPr sz="2200" spc="3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33915" y="4830826"/>
            <a:ext cx="103949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15" dirty="0">
                <a:solidFill>
                  <a:srgbClr val="2E2B1F"/>
                </a:solidFill>
                <a:latin typeface="Calibri"/>
                <a:cs typeface="Calibri"/>
              </a:rPr>
              <a:t>ﬁsiología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35853" y="4830826"/>
            <a:ext cx="41541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42060" algn="l"/>
                <a:tab pos="1779905" algn="l"/>
                <a:tab pos="2844165" algn="l"/>
                <a:tab pos="3856354" algn="l"/>
              </a:tabLst>
            </a:pPr>
            <a:r>
              <a:rPr sz="2200" spc="-12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übin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spc="1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prime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á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238885" algn="l"/>
                <a:tab pos="2854960" algn="l"/>
                <a:tab pos="3388360" algn="l"/>
              </a:tabLst>
            </a:pPr>
            <a:r>
              <a:rPr sz="2200" i="1" spc="90" dirty="0">
                <a:solidFill>
                  <a:srgbClr val="2E2B1F"/>
                </a:solidFill>
                <a:latin typeface="Calibri"/>
                <a:cs typeface="Calibri"/>
              </a:rPr>
              <a:t>química	</a:t>
            </a:r>
            <a:r>
              <a:rPr sz="2200" spc="90" dirty="0">
                <a:solidFill>
                  <a:srgbClr val="2E2B1F"/>
                </a:solidFill>
                <a:latin typeface="Calibri"/>
                <a:cs typeface="Calibri"/>
              </a:rPr>
              <a:t>organizada	</a:t>
            </a:r>
            <a:r>
              <a:rPr sz="2200" spc="35" dirty="0">
                <a:solidFill>
                  <a:srgbClr val="2E2B1F"/>
                </a:solidFill>
                <a:latin typeface="Calibri"/>
                <a:cs typeface="Calibri"/>
              </a:rPr>
              <a:t>en	</a:t>
            </a:r>
            <a:r>
              <a:rPr sz="2200" spc="6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85503" y="5166105"/>
            <a:ext cx="12871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comunidad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5853" y="5501741"/>
            <a:ext cx="14801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cientifica</a:t>
            </a:r>
            <a:r>
              <a:rPr sz="2200" spc="-1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(1).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439" y="1389888"/>
            <a:ext cx="3377184" cy="49027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4064" y="556754"/>
            <a:ext cx="2597286" cy="26512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6894" y="4869307"/>
            <a:ext cx="3983354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spc="-100" dirty="0">
                <a:solidFill>
                  <a:srgbClr val="675E46"/>
                </a:solidFill>
                <a:latin typeface="Cambria"/>
                <a:cs typeface="Cambria"/>
              </a:rPr>
              <a:t>u</a:t>
            </a:r>
            <a:r>
              <a:rPr sz="4100" spc="-95" dirty="0">
                <a:solidFill>
                  <a:srgbClr val="675E46"/>
                </a:solidFill>
                <a:latin typeface="Cambria"/>
                <a:cs typeface="Cambria"/>
              </a:rPr>
              <a:t>nc</a:t>
            </a:r>
            <a:r>
              <a:rPr sz="4100" spc="-100" dirty="0">
                <a:solidFill>
                  <a:srgbClr val="675E46"/>
                </a:solidFill>
                <a:latin typeface="Cambria"/>
                <a:cs typeface="Cambria"/>
              </a:rPr>
              <a:t>i</a:t>
            </a:r>
            <a:r>
              <a:rPr sz="4100" spc="-90" dirty="0">
                <a:solidFill>
                  <a:srgbClr val="675E46"/>
                </a:solidFill>
                <a:latin typeface="Cambria"/>
                <a:cs typeface="Cambria"/>
              </a:rPr>
              <a:t>o</a:t>
            </a:r>
            <a:r>
              <a:rPr sz="4100" spc="-95" dirty="0">
                <a:solidFill>
                  <a:srgbClr val="675E46"/>
                </a:solidFill>
                <a:latin typeface="Cambria"/>
                <a:cs typeface="Cambria"/>
              </a:rPr>
              <a:t>ne</a:t>
            </a:r>
            <a:r>
              <a:rPr sz="4100" dirty="0">
                <a:solidFill>
                  <a:srgbClr val="675E46"/>
                </a:solidFill>
                <a:latin typeface="Cambria"/>
                <a:cs typeface="Cambria"/>
              </a:rPr>
              <a:t>s</a:t>
            </a:r>
            <a:r>
              <a:rPr sz="4100" spc="-37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100" spc="-100" dirty="0">
                <a:solidFill>
                  <a:srgbClr val="675E46"/>
                </a:solidFill>
                <a:latin typeface="Cambria"/>
                <a:cs typeface="Cambria"/>
              </a:rPr>
              <a:t>Quí</a:t>
            </a:r>
            <a:r>
              <a:rPr sz="4100" spc="-95" dirty="0">
                <a:solidFill>
                  <a:srgbClr val="675E46"/>
                </a:solidFill>
                <a:latin typeface="Cambria"/>
                <a:cs typeface="Cambria"/>
              </a:rPr>
              <a:t>m</a:t>
            </a:r>
            <a:r>
              <a:rPr sz="4100" spc="-100" dirty="0">
                <a:solidFill>
                  <a:srgbClr val="675E46"/>
                </a:solidFill>
                <a:latin typeface="Cambria"/>
                <a:cs typeface="Cambria"/>
              </a:rPr>
              <a:t>i</a:t>
            </a:r>
            <a:r>
              <a:rPr sz="4100" spc="-95" dirty="0">
                <a:solidFill>
                  <a:srgbClr val="675E46"/>
                </a:solidFill>
                <a:latin typeface="Cambria"/>
                <a:cs typeface="Cambria"/>
              </a:rPr>
              <a:t>c</a:t>
            </a:r>
            <a:r>
              <a:rPr sz="4100" spc="-100" dirty="0">
                <a:solidFill>
                  <a:srgbClr val="675E46"/>
                </a:solidFill>
                <a:latin typeface="Cambria"/>
                <a:cs typeface="Cambria"/>
              </a:rPr>
              <a:t>a</a:t>
            </a:r>
            <a:r>
              <a:rPr sz="4100" dirty="0">
                <a:solidFill>
                  <a:srgbClr val="675E46"/>
                </a:solidFill>
                <a:latin typeface="Cambria"/>
                <a:cs typeface="Cambria"/>
              </a:rPr>
              <a:t>s</a:t>
            </a:r>
            <a:endParaRPr sz="4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4875" y="525907"/>
            <a:ext cx="609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>
                <a:solidFill>
                  <a:srgbClr val="3493B9"/>
                </a:solidFill>
                <a:latin typeface="Trebuchet MS"/>
                <a:cs typeface="Trebuchet MS"/>
              </a:rPr>
              <a:t>Funciones</a:t>
            </a:r>
            <a:r>
              <a:rPr sz="3600" spc="-155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85" dirty="0">
                <a:solidFill>
                  <a:srgbClr val="3493B9"/>
                </a:solidFill>
                <a:latin typeface="Trebuchet MS"/>
                <a:cs typeface="Trebuchet MS"/>
              </a:rPr>
              <a:t>químicas</a:t>
            </a:r>
            <a:r>
              <a:rPr sz="3600" spc="-180" dirty="0">
                <a:solidFill>
                  <a:srgbClr val="3493B9"/>
                </a:solidFill>
                <a:latin typeface="Trebuchet MS"/>
                <a:cs typeface="Trebuchet MS"/>
              </a:rPr>
              <a:t> </a:t>
            </a:r>
            <a:r>
              <a:rPr sz="3600" spc="-90" dirty="0">
                <a:solidFill>
                  <a:srgbClr val="3493B9"/>
                </a:solidFill>
                <a:latin typeface="Trebuchet MS"/>
                <a:cs typeface="Trebuchet MS"/>
              </a:rPr>
              <a:t>inorgánicas</a:t>
            </a:r>
            <a:endParaRPr sz="3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3916" y="1235963"/>
            <a:ext cx="5515356" cy="53781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5364" y="2037588"/>
            <a:ext cx="3334512" cy="317296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056" y="1657534"/>
            <a:ext cx="1779270" cy="80391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1125"/>
              </a:spcBef>
              <a:buClr>
                <a:srgbClr val="A9A47B"/>
              </a:buClr>
              <a:buFont typeface="Arial MT"/>
              <a:buChar char="•"/>
              <a:tabLst>
                <a:tab pos="271145" algn="l"/>
                <a:tab pos="271780" algn="l"/>
                <a:tab pos="605155" algn="l"/>
                <a:tab pos="1454150" algn="l"/>
              </a:tabLst>
            </a:pP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La	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1700" spc="-4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700" spc="-3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ría	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019"/>
              </a:spcBef>
            </a:pP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carbonado).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87879" y="1786839"/>
            <a:ext cx="209931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1265" algn="l"/>
              </a:tabLst>
            </a:pPr>
            <a:r>
              <a:rPr sz="1700" b="1" spc="-20" dirty="0">
                <a:solidFill>
                  <a:srgbClr val="276E8A"/>
                </a:solidFill>
                <a:latin typeface="Calibri"/>
                <a:cs typeface="Calibri"/>
              </a:rPr>
              <a:t>c</a:t>
            </a:r>
            <a:r>
              <a:rPr sz="1700" b="1" spc="-10" dirty="0">
                <a:solidFill>
                  <a:srgbClr val="276E8A"/>
                </a:solidFill>
                <a:latin typeface="Calibri"/>
                <a:cs typeface="Calibri"/>
              </a:rPr>
              <a:t>o</a:t>
            </a:r>
            <a:r>
              <a:rPr sz="1700" b="1" spc="-5" dirty="0">
                <a:solidFill>
                  <a:srgbClr val="276E8A"/>
                </a:solidFill>
                <a:latin typeface="Calibri"/>
                <a:cs typeface="Calibri"/>
              </a:rPr>
              <a:t>mpu</a:t>
            </a:r>
            <a:r>
              <a:rPr sz="1700" b="1" spc="-15" dirty="0">
                <a:solidFill>
                  <a:srgbClr val="276E8A"/>
                </a:solidFill>
                <a:latin typeface="Calibri"/>
                <a:cs typeface="Calibri"/>
              </a:rPr>
              <a:t>e</a:t>
            </a:r>
            <a:r>
              <a:rPr sz="1700" b="1" spc="-25" dirty="0">
                <a:solidFill>
                  <a:srgbClr val="276E8A"/>
                </a:solidFill>
                <a:latin typeface="Calibri"/>
                <a:cs typeface="Calibri"/>
              </a:rPr>
              <a:t>s</a:t>
            </a:r>
            <a:r>
              <a:rPr sz="1700" b="1" spc="-15" dirty="0">
                <a:solidFill>
                  <a:srgbClr val="276E8A"/>
                </a:solidFill>
                <a:latin typeface="Calibri"/>
                <a:cs typeface="Calibri"/>
              </a:rPr>
              <a:t>t</a:t>
            </a:r>
            <a:r>
              <a:rPr sz="1700" b="1" spc="-10" dirty="0">
                <a:solidFill>
                  <a:srgbClr val="276E8A"/>
                </a:solidFill>
                <a:latin typeface="Calibri"/>
                <a:cs typeface="Calibri"/>
              </a:rPr>
              <a:t>o</a:t>
            </a:r>
            <a:r>
              <a:rPr sz="1700" b="1" dirty="0">
                <a:solidFill>
                  <a:srgbClr val="276E8A"/>
                </a:solidFill>
                <a:latin typeface="Calibri"/>
                <a:cs typeface="Calibri"/>
              </a:rPr>
              <a:t>s	</a:t>
            </a:r>
            <a:r>
              <a:rPr sz="1700" b="1" spc="-10" dirty="0">
                <a:solidFill>
                  <a:srgbClr val="276E8A"/>
                </a:solidFill>
                <a:latin typeface="Calibri"/>
                <a:cs typeface="Calibri"/>
              </a:rPr>
              <a:t>o</a:t>
            </a:r>
            <a:r>
              <a:rPr sz="1700" b="1" spc="-30" dirty="0">
                <a:solidFill>
                  <a:srgbClr val="276E8A"/>
                </a:solidFill>
                <a:latin typeface="Calibri"/>
                <a:cs typeface="Calibri"/>
              </a:rPr>
              <a:t>rg</a:t>
            </a:r>
            <a:r>
              <a:rPr sz="1700" b="1" dirty="0">
                <a:solidFill>
                  <a:srgbClr val="276E8A"/>
                </a:solidFill>
                <a:latin typeface="Calibri"/>
                <a:cs typeface="Calibri"/>
              </a:rPr>
              <a:t>á</a:t>
            </a:r>
            <a:r>
              <a:rPr sz="1700" b="1" spc="-10" dirty="0">
                <a:solidFill>
                  <a:srgbClr val="276E8A"/>
                </a:solidFill>
                <a:latin typeface="Calibri"/>
                <a:cs typeface="Calibri"/>
              </a:rPr>
              <a:t>n</a:t>
            </a:r>
            <a:r>
              <a:rPr sz="1700" b="1" dirty="0">
                <a:solidFill>
                  <a:srgbClr val="276E8A"/>
                </a:solidFill>
                <a:latin typeface="Calibri"/>
                <a:cs typeface="Calibri"/>
              </a:rPr>
              <a:t>i</a:t>
            </a:r>
            <a:r>
              <a:rPr sz="1700" b="1" spc="-20" dirty="0">
                <a:solidFill>
                  <a:srgbClr val="276E8A"/>
                </a:solidFill>
                <a:latin typeface="Calibri"/>
                <a:cs typeface="Calibri"/>
              </a:rPr>
              <a:t>c</a:t>
            </a:r>
            <a:r>
              <a:rPr sz="1700" b="1" spc="-10" dirty="0">
                <a:solidFill>
                  <a:srgbClr val="276E8A"/>
                </a:solidFill>
                <a:latin typeface="Calibri"/>
                <a:cs typeface="Calibri"/>
              </a:rPr>
              <a:t>o</a:t>
            </a:r>
            <a:r>
              <a:rPr sz="1700" b="1" dirty="0">
                <a:solidFill>
                  <a:srgbClr val="276E8A"/>
                </a:solidFill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9665" y="1786839"/>
            <a:ext cx="95948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(esqueleto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056" y="2511908"/>
            <a:ext cx="221551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50000"/>
              </a:lnSpc>
              <a:spcBef>
                <a:spcPts val="10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sz="1700" spc="3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276E8A"/>
                </a:solidFill>
                <a:latin typeface="Calibri"/>
                <a:cs typeface="Calibri"/>
              </a:rPr>
              <a:t>C</a:t>
            </a:r>
            <a:r>
              <a:rPr sz="1700" b="1" spc="330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pueden</a:t>
            </a:r>
            <a:r>
              <a:rPr sz="1700" spc="3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formar </a:t>
            </a:r>
            <a:r>
              <a:rPr sz="1700" spc="-3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circulares.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8398" y="2640838"/>
            <a:ext cx="15532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cadenas</a:t>
            </a:r>
            <a:r>
              <a:rPr sz="1700" spc="3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lineales,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6201" y="2640838"/>
            <a:ext cx="12255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ramificadas</a:t>
            </a:r>
            <a:r>
              <a:rPr sz="1700" spc="3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056" y="3365728"/>
            <a:ext cx="5291455" cy="165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4604" indent="-228600">
              <a:lnSpc>
                <a:spcPct val="150000"/>
              </a:lnSpc>
              <a:spcBef>
                <a:spcPts val="10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2528570" algn="l"/>
                <a:tab pos="4810760" algn="l"/>
              </a:tabLst>
            </a:pP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l </a:t>
            </a:r>
            <a:r>
              <a:rPr sz="1700" spc="-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es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q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le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o </a:t>
            </a:r>
            <a:r>
              <a:rPr sz="1700" spc="-1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ca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do	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e </a:t>
            </a:r>
            <a:r>
              <a:rPr sz="1700" spc="-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le </a:t>
            </a:r>
            <a:r>
              <a:rPr sz="1700" spc="-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ñ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n </a:t>
            </a:r>
            <a:r>
              <a:rPr sz="1700" spc="-1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gru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s </a:t>
            </a:r>
            <a:r>
              <a:rPr sz="1700" spc="-1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de	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1700" spc="-2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17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s 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átomos,</a:t>
            </a:r>
            <a:r>
              <a:rPr sz="17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llamados</a:t>
            </a:r>
            <a:r>
              <a:rPr sz="1700" spc="3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276E8A"/>
                </a:solidFill>
                <a:latin typeface="Calibri"/>
                <a:cs typeface="Calibri"/>
              </a:rPr>
              <a:t>grupos</a:t>
            </a:r>
            <a:r>
              <a:rPr sz="1700" b="1" spc="-15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1700" b="1" spc="-5" dirty="0">
                <a:solidFill>
                  <a:srgbClr val="276E8A"/>
                </a:solidFill>
                <a:latin typeface="Calibri"/>
                <a:cs typeface="Calibri"/>
              </a:rPr>
              <a:t>funcionales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A9A47B"/>
              </a:buClr>
              <a:buFont typeface="Arial MT"/>
              <a:buChar char="•"/>
            </a:pPr>
            <a:endParaRPr sz="130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266700" algn="l"/>
                <a:tab pos="267335" algn="l"/>
                <a:tab pos="1827530" algn="l"/>
                <a:tab pos="3385185" algn="l"/>
              </a:tabLst>
            </a:pP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1700" spc="1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E2B1F"/>
                </a:solidFill>
                <a:latin typeface="Calibri"/>
                <a:cs typeface="Calibri"/>
              </a:rPr>
              <a:t>propiedades	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químicas</a:t>
            </a:r>
            <a:r>
              <a:rPr sz="1700" spc="1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vienen	determinadas</a:t>
            </a:r>
            <a:r>
              <a:rPr sz="1700" spc="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por</a:t>
            </a:r>
            <a:r>
              <a:rPr sz="1700" spc="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019"/>
              </a:spcBef>
            </a:pPr>
            <a:r>
              <a:rPr sz="1700" dirty="0">
                <a:solidFill>
                  <a:srgbClr val="2E2B1F"/>
                </a:solidFill>
                <a:latin typeface="Calibri"/>
                <a:cs typeface="Calibri"/>
              </a:rPr>
              <a:t>grupos</a:t>
            </a:r>
            <a:r>
              <a:rPr sz="1700" spc="-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E2B1F"/>
                </a:solidFill>
                <a:latin typeface="Calibri"/>
                <a:cs typeface="Calibri"/>
              </a:rPr>
              <a:t>funcionales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29436" y="568197"/>
            <a:ext cx="25742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/>
              <a:t>Biomoléculas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8771" y="1656587"/>
            <a:ext cx="4885944" cy="40355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72032" y="5869940"/>
            <a:ext cx="500126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  <a:tabLst>
                <a:tab pos="1237615" algn="l"/>
                <a:tab pos="2360930" algn="l"/>
                <a:tab pos="3774440" algn="l"/>
                <a:tab pos="4056379" algn="l"/>
              </a:tabLst>
            </a:pP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Moléculas	sencillas:	metabolitos	</a:t>
            </a:r>
            <a:r>
              <a:rPr sz="1800" dirty="0">
                <a:solidFill>
                  <a:srgbClr val="2E2B1F"/>
                </a:solidFill>
                <a:latin typeface="Calibri"/>
                <a:cs typeface="Calibri"/>
              </a:rPr>
              <a:t>y	</a:t>
            </a:r>
            <a:r>
              <a:rPr sz="1800" spc="80" dirty="0">
                <a:solidFill>
                  <a:srgbClr val="2E2B1F"/>
                </a:solidFill>
                <a:latin typeface="Calibri"/>
                <a:cs typeface="Calibri"/>
              </a:rPr>
              <a:t>unidades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estructurales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(glucosa,</a:t>
            </a:r>
            <a:r>
              <a:rPr sz="18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2E2B1F"/>
                </a:solidFill>
                <a:latin typeface="Calibri"/>
                <a:cs typeface="Calibri"/>
              </a:rPr>
              <a:t>piruvato,</a:t>
            </a:r>
            <a:r>
              <a:rPr sz="18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E2B1F"/>
                </a:solidFill>
                <a:latin typeface="Calibri"/>
                <a:cs typeface="Calibri"/>
              </a:rPr>
              <a:t>ácidos</a:t>
            </a:r>
            <a:r>
              <a:rPr sz="1800" spc="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E2B1F"/>
                </a:solidFill>
                <a:latin typeface="Calibri"/>
                <a:cs typeface="Calibri"/>
              </a:rPr>
              <a:t>grasos).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4875" y="525907"/>
            <a:ext cx="5737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F</a:t>
            </a:r>
            <a:r>
              <a:rPr spc="-95" dirty="0"/>
              <a:t>unci</a:t>
            </a:r>
            <a:r>
              <a:rPr spc="-100" dirty="0"/>
              <a:t>o</a:t>
            </a:r>
            <a:r>
              <a:rPr spc="-95" dirty="0"/>
              <a:t>ne</a:t>
            </a:r>
            <a:r>
              <a:rPr dirty="0"/>
              <a:t>s</a:t>
            </a:r>
            <a:r>
              <a:rPr spc="-145" dirty="0"/>
              <a:t> </a:t>
            </a:r>
            <a:r>
              <a:rPr spc="-100" dirty="0"/>
              <a:t>q</a:t>
            </a:r>
            <a:r>
              <a:rPr spc="-95" dirty="0"/>
              <a:t>uí</a:t>
            </a:r>
            <a:r>
              <a:rPr spc="-100" dirty="0"/>
              <a:t>m</a:t>
            </a:r>
            <a:r>
              <a:rPr spc="-95" dirty="0"/>
              <a:t>ica</a:t>
            </a:r>
            <a:r>
              <a:rPr dirty="0"/>
              <a:t>s</a:t>
            </a:r>
            <a:r>
              <a:rPr spc="-165" dirty="0"/>
              <a:t> </a:t>
            </a:r>
            <a:r>
              <a:rPr spc="-100" dirty="0"/>
              <a:t>o</a:t>
            </a:r>
            <a:r>
              <a:rPr spc="-95" dirty="0"/>
              <a:t>r</a:t>
            </a:r>
            <a:r>
              <a:rPr spc="-90" dirty="0"/>
              <a:t>g</a:t>
            </a:r>
            <a:r>
              <a:rPr spc="-95" dirty="0"/>
              <a:t>ánica</a:t>
            </a:r>
            <a:r>
              <a:rPr dirty="0"/>
              <a:t>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79" y="1339596"/>
            <a:ext cx="5004816" cy="525932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3493B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90016" y="2369820"/>
            <a:ext cx="2385060" cy="2475230"/>
            <a:chOff x="890016" y="2369820"/>
            <a:chExt cx="2385060" cy="24752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5623" y="2378964"/>
              <a:ext cx="2260308" cy="24566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4588" y="2374392"/>
              <a:ext cx="2376170" cy="2466340"/>
            </a:xfrm>
            <a:custGeom>
              <a:avLst/>
              <a:gdLst/>
              <a:ahLst/>
              <a:cxnLst/>
              <a:rect l="l" t="t" r="r" b="b"/>
              <a:pathLst>
                <a:path w="2376170" h="2466340">
                  <a:moveTo>
                    <a:pt x="0" y="2465831"/>
                  </a:moveTo>
                  <a:lnTo>
                    <a:pt x="2375916" y="2465831"/>
                  </a:lnTo>
                  <a:lnTo>
                    <a:pt x="2375916" y="0"/>
                  </a:lnTo>
                  <a:lnTo>
                    <a:pt x="0" y="0"/>
                  </a:lnTo>
                  <a:lnTo>
                    <a:pt x="0" y="2465831"/>
                  </a:lnTo>
                  <a:close/>
                </a:path>
              </a:pathLst>
            </a:custGeom>
            <a:ln w="9144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672584" y="1350263"/>
            <a:ext cx="6018530" cy="4514215"/>
            <a:chOff x="4672584" y="1350263"/>
            <a:chExt cx="6018530" cy="45142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1728" y="1359407"/>
              <a:ext cx="5999987" cy="4495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77156" y="1354835"/>
              <a:ext cx="6009640" cy="4505325"/>
            </a:xfrm>
            <a:custGeom>
              <a:avLst/>
              <a:gdLst/>
              <a:ahLst/>
              <a:cxnLst/>
              <a:rect l="l" t="t" r="r" b="b"/>
              <a:pathLst>
                <a:path w="6009640" h="4505325">
                  <a:moveTo>
                    <a:pt x="0" y="4504944"/>
                  </a:moveTo>
                  <a:lnTo>
                    <a:pt x="6009132" y="4504944"/>
                  </a:lnTo>
                  <a:lnTo>
                    <a:pt x="6009132" y="0"/>
                  </a:lnTo>
                  <a:lnTo>
                    <a:pt x="0" y="0"/>
                  </a:lnTo>
                  <a:lnTo>
                    <a:pt x="0" y="4504944"/>
                  </a:lnTo>
                  <a:close/>
                </a:path>
              </a:pathLst>
            </a:custGeom>
            <a:ln w="9144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3493B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5883" y="550163"/>
            <a:ext cx="4357370" cy="3066415"/>
            <a:chOff x="595883" y="550163"/>
            <a:chExt cx="4357370" cy="3066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244" y="749807"/>
              <a:ext cx="4012395" cy="27078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0455" y="554735"/>
              <a:ext cx="4348480" cy="3057525"/>
            </a:xfrm>
            <a:custGeom>
              <a:avLst/>
              <a:gdLst/>
              <a:ahLst/>
              <a:cxnLst/>
              <a:rect l="l" t="t" r="r" b="b"/>
              <a:pathLst>
                <a:path w="4348480" h="3057525">
                  <a:moveTo>
                    <a:pt x="0" y="3057144"/>
                  </a:moveTo>
                  <a:lnTo>
                    <a:pt x="4347972" y="3057144"/>
                  </a:lnTo>
                  <a:lnTo>
                    <a:pt x="4347972" y="0"/>
                  </a:lnTo>
                  <a:lnTo>
                    <a:pt x="0" y="0"/>
                  </a:lnTo>
                  <a:lnTo>
                    <a:pt x="0" y="3057144"/>
                  </a:lnTo>
                  <a:close/>
                </a:path>
              </a:pathLst>
            </a:custGeom>
            <a:ln w="9143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585459" y="1798320"/>
            <a:ext cx="6322060" cy="4102735"/>
            <a:chOff x="5585459" y="1798320"/>
            <a:chExt cx="6322060" cy="410273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4603" y="1807463"/>
              <a:ext cx="6303264" cy="40843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90031" y="1802892"/>
              <a:ext cx="6312535" cy="4093845"/>
            </a:xfrm>
            <a:custGeom>
              <a:avLst/>
              <a:gdLst/>
              <a:ahLst/>
              <a:cxnLst/>
              <a:rect l="l" t="t" r="r" b="b"/>
              <a:pathLst>
                <a:path w="6312534" h="4093845">
                  <a:moveTo>
                    <a:pt x="0" y="4093463"/>
                  </a:moveTo>
                  <a:lnTo>
                    <a:pt x="6312408" y="4093463"/>
                  </a:lnTo>
                  <a:lnTo>
                    <a:pt x="6312408" y="0"/>
                  </a:lnTo>
                  <a:lnTo>
                    <a:pt x="0" y="0"/>
                  </a:lnTo>
                  <a:lnTo>
                    <a:pt x="0" y="4093463"/>
                  </a:lnTo>
                  <a:close/>
                </a:path>
              </a:pathLst>
            </a:custGeom>
            <a:ln w="9144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293875" y="4108703"/>
            <a:ext cx="3274060" cy="2304415"/>
            <a:chOff x="1293875" y="4108703"/>
            <a:chExt cx="3274060" cy="230441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4951" y="4117847"/>
              <a:ext cx="3113332" cy="22539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98447" y="4113275"/>
              <a:ext cx="3264535" cy="2295525"/>
            </a:xfrm>
            <a:custGeom>
              <a:avLst/>
              <a:gdLst/>
              <a:ahLst/>
              <a:cxnLst/>
              <a:rect l="l" t="t" r="r" b="b"/>
              <a:pathLst>
                <a:path w="3264535" h="2295525">
                  <a:moveTo>
                    <a:pt x="0" y="2295144"/>
                  </a:moveTo>
                  <a:lnTo>
                    <a:pt x="3264408" y="2295144"/>
                  </a:lnTo>
                  <a:lnTo>
                    <a:pt x="3264408" y="0"/>
                  </a:lnTo>
                  <a:lnTo>
                    <a:pt x="0" y="0"/>
                  </a:lnTo>
                  <a:lnTo>
                    <a:pt x="0" y="2295144"/>
                  </a:lnTo>
                  <a:close/>
                </a:path>
              </a:pathLst>
            </a:custGeom>
            <a:ln w="9144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3493B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74775" y="713231"/>
            <a:ext cx="4683760" cy="3773804"/>
            <a:chOff x="874775" y="713231"/>
            <a:chExt cx="4683760" cy="377380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1742" y="759463"/>
              <a:ext cx="4609318" cy="36716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79347" y="717803"/>
              <a:ext cx="4674235" cy="3764279"/>
            </a:xfrm>
            <a:custGeom>
              <a:avLst/>
              <a:gdLst/>
              <a:ahLst/>
              <a:cxnLst/>
              <a:rect l="l" t="t" r="r" b="b"/>
              <a:pathLst>
                <a:path w="4674235" h="3764279">
                  <a:moveTo>
                    <a:pt x="0" y="3764279"/>
                  </a:moveTo>
                  <a:lnTo>
                    <a:pt x="4674108" y="3764279"/>
                  </a:lnTo>
                  <a:lnTo>
                    <a:pt x="4674108" y="0"/>
                  </a:lnTo>
                  <a:lnTo>
                    <a:pt x="0" y="0"/>
                  </a:lnTo>
                  <a:lnTo>
                    <a:pt x="0" y="3764279"/>
                  </a:lnTo>
                  <a:close/>
                </a:path>
              </a:pathLst>
            </a:custGeom>
            <a:ln w="9144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469379" y="472440"/>
            <a:ext cx="4389120" cy="2551430"/>
            <a:chOff x="6469379" y="472440"/>
            <a:chExt cx="4389120" cy="255143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8523" y="481584"/>
              <a:ext cx="4370832" cy="25328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73951" y="477012"/>
              <a:ext cx="4380230" cy="2542540"/>
            </a:xfrm>
            <a:custGeom>
              <a:avLst/>
              <a:gdLst/>
              <a:ahLst/>
              <a:cxnLst/>
              <a:rect l="l" t="t" r="r" b="b"/>
              <a:pathLst>
                <a:path w="4380230" h="2542540">
                  <a:moveTo>
                    <a:pt x="0" y="2542031"/>
                  </a:moveTo>
                  <a:lnTo>
                    <a:pt x="4379976" y="2542031"/>
                  </a:lnTo>
                  <a:lnTo>
                    <a:pt x="4379976" y="0"/>
                  </a:lnTo>
                  <a:lnTo>
                    <a:pt x="0" y="0"/>
                  </a:lnTo>
                  <a:lnTo>
                    <a:pt x="0" y="2542031"/>
                  </a:lnTo>
                  <a:close/>
                </a:path>
              </a:pathLst>
            </a:custGeom>
            <a:ln w="9144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6716268" y="3491484"/>
            <a:ext cx="4032885" cy="2923540"/>
            <a:chOff x="6716268" y="3491484"/>
            <a:chExt cx="4032885" cy="292354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5412" y="3500628"/>
              <a:ext cx="4014215" cy="29047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20840" y="3496056"/>
              <a:ext cx="4023360" cy="2914015"/>
            </a:xfrm>
            <a:custGeom>
              <a:avLst/>
              <a:gdLst/>
              <a:ahLst/>
              <a:cxnLst/>
              <a:rect l="l" t="t" r="r" b="b"/>
              <a:pathLst>
                <a:path w="4023359" h="2914015">
                  <a:moveTo>
                    <a:pt x="0" y="2913888"/>
                  </a:moveTo>
                  <a:lnTo>
                    <a:pt x="4023359" y="2913888"/>
                  </a:lnTo>
                  <a:lnTo>
                    <a:pt x="4023359" y="0"/>
                  </a:lnTo>
                  <a:lnTo>
                    <a:pt x="0" y="0"/>
                  </a:lnTo>
                  <a:lnTo>
                    <a:pt x="0" y="2913888"/>
                  </a:lnTo>
                  <a:close/>
                </a:path>
              </a:pathLst>
            </a:custGeom>
            <a:ln w="9144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3493B9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261872" y="574548"/>
            <a:ext cx="4110354" cy="6019800"/>
            <a:chOff x="1261872" y="574548"/>
            <a:chExt cx="4110354" cy="6019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4032" y="883351"/>
              <a:ext cx="3563276" cy="54271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66444" y="579120"/>
              <a:ext cx="4101465" cy="6010910"/>
            </a:xfrm>
            <a:custGeom>
              <a:avLst/>
              <a:gdLst/>
              <a:ahLst/>
              <a:cxnLst/>
              <a:rect l="l" t="t" r="r" b="b"/>
              <a:pathLst>
                <a:path w="4101465" h="6010909">
                  <a:moveTo>
                    <a:pt x="0" y="6010656"/>
                  </a:moveTo>
                  <a:lnTo>
                    <a:pt x="4101083" y="6010656"/>
                  </a:lnTo>
                  <a:lnTo>
                    <a:pt x="4101083" y="0"/>
                  </a:lnTo>
                  <a:lnTo>
                    <a:pt x="0" y="0"/>
                  </a:lnTo>
                  <a:lnTo>
                    <a:pt x="0" y="6010656"/>
                  </a:lnTo>
                  <a:close/>
                </a:path>
              </a:pathLst>
            </a:custGeom>
            <a:ln w="9144">
              <a:solidFill>
                <a:srgbClr val="3493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2115" y="2374392"/>
            <a:ext cx="4285488" cy="242011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281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BIBLIOGRAFÍA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7955"/>
            <a:ext cx="8681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50" spc="-5" dirty="0">
                <a:solidFill>
                  <a:srgbClr val="3493B9"/>
                </a:solidFill>
                <a:latin typeface="Trebuchet MS"/>
                <a:cs typeface="Trebuchet MS"/>
              </a:rPr>
              <a:t>1.	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Laguna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J.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Bioquímica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Laguna.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7ma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ed.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México: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Manual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moderno;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2013.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700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99734" y="5423103"/>
            <a:ext cx="52273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Trebuchet MS"/>
                <a:cs typeface="Trebuchet MS"/>
              </a:rPr>
              <a:t>Agradecimiento</a:t>
            </a:r>
            <a:r>
              <a:rPr sz="1800" i="1" spc="-45" dirty="0">
                <a:latin typeface="Trebuchet MS"/>
                <a:cs typeface="Trebuchet MS"/>
              </a:rPr>
              <a:t> </a:t>
            </a:r>
            <a:r>
              <a:rPr sz="1800" i="1" spc="-5" dirty="0">
                <a:latin typeface="Trebuchet MS"/>
                <a:cs typeface="Trebuchet MS"/>
              </a:rPr>
              <a:t>por el</a:t>
            </a:r>
            <a:r>
              <a:rPr sz="1800" i="1" spc="-10" dirty="0">
                <a:latin typeface="Trebuchet MS"/>
                <a:cs typeface="Trebuchet MS"/>
              </a:rPr>
              <a:t> </a:t>
            </a:r>
            <a:r>
              <a:rPr sz="1800" i="1" spc="-5" dirty="0">
                <a:latin typeface="Trebuchet MS"/>
                <a:cs typeface="Trebuchet MS"/>
              </a:rPr>
              <a:t>uso</a:t>
            </a:r>
            <a:r>
              <a:rPr sz="1800" i="1" spc="-10" dirty="0">
                <a:latin typeface="Trebuchet MS"/>
                <a:cs typeface="Trebuchet MS"/>
              </a:rPr>
              <a:t> </a:t>
            </a:r>
            <a:r>
              <a:rPr sz="1800" i="1" dirty="0">
                <a:latin typeface="Trebuchet MS"/>
                <a:cs typeface="Trebuchet MS"/>
              </a:rPr>
              <a:t>de</a:t>
            </a:r>
            <a:r>
              <a:rPr sz="1800" i="1" spc="-20" dirty="0">
                <a:latin typeface="Trebuchet MS"/>
                <a:cs typeface="Trebuchet MS"/>
              </a:rPr>
              <a:t> </a:t>
            </a:r>
            <a:r>
              <a:rPr sz="1800" i="1" spc="-5" dirty="0">
                <a:latin typeface="Trebuchet MS"/>
                <a:cs typeface="Trebuchet MS"/>
              </a:rPr>
              <a:t>diapositivas</a:t>
            </a:r>
            <a:r>
              <a:rPr sz="1800" i="1" spc="-20" dirty="0">
                <a:latin typeface="Trebuchet MS"/>
                <a:cs typeface="Trebuchet MS"/>
              </a:rPr>
              <a:t> </a:t>
            </a:r>
            <a:r>
              <a:rPr sz="1800" i="1">
                <a:latin typeface="Trebuchet MS"/>
                <a:cs typeface="Trebuchet MS"/>
              </a:rPr>
              <a:t>a</a:t>
            </a:r>
            <a:r>
              <a:rPr sz="1800" i="1" spc="-5">
                <a:latin typeface="Trebuchet MS"/>
                <a:cs typeface="Trebuchet MS"/>
              </a:rPr>
              <a:t> Lic</a:t>
            </a:r>
            <a:r>
              <a:rPr sz="1800" i="1" spc="-5" dirty="0">
                <a:latin typeface="Trebuchet MS"/>
                <a:cs typeface="Trebuchet MS"/>
              </a:rPr>
              <a:t>.</a:t>
            </a:r>
            <a:endParaRPr sz="1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i="1" spc="-30" dirty="0">
                <a:latin typeface="Trebuchet MS"/>
                <a:cs typeface="Trebuchet MS"/>
              </a:rPr>
              <a:t>Yolanda</a:t>
            </a:r>
            <a:r>
              <a:rPr sz="1800" i="1" spc="-20" dirty="0">
                <a:latin typeface="Trebuchet MS"/>
                <a:cs typeface="Trebuchet MS"/>
              </a:rPr>
              <a:t> </a:t>
            </a:r>
            <a:r>
              <a:rPr sz="1800" i="1" spc="-35" dirty="0">
                <a:latin typeface="Trebuchet MS"/>
                <a:cs typeface="Trebuchet MS"/>
              </a:rPr>
              <a:t>Salazar,</a:t>
            </a:r>
            <a:r>
              <a:rPr sz="1800" i="1" spc="-5" dirty="0">
                <a:latin typeface="Trebuchet MS"/>
                <a:cs typeface="Trebuchet MS"/>
              </a:rPr>
              <a:t> docente</a:t>
            </a:r>
            <a:r>
              <a:rPr sz="1800" i="1" spc="-50" dirty="0">
                <a:latin typeface="Trebuchet MS"/>
                <a:cs typeface="Trebuchet MS"/>
              </a:rPr>
              <a:t> </a:t>
            </a:r>
            <a:r>
              <a:rPr sz="1800" i="1" spc="-5" dirty="0">
                <a:latin typeface="Trebuchet MS"/>
                <a:cs typeface="Trebuchet MS"/>
              </a:rPr>
              <a:t>Unach.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33" t="16667" r="8852" b="17778"/>
          <a:stretch/>
        </p:blipFill>
        <p:spPr>
          <a:xfrm>
            <a:off x="1371600" y="1181100"/>
            <a:ext cx="792767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544" y="798703"/>
            <a:ext cx="7338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98745" algn="l"/>
              </a:tabLst>
            </a:pPr>
            <a:r>
              <a:rPr spc="-30" dirty="0"/>
              <a:t>El</a:t>
            </a:r>
            <a:r>
              <a:rPr spc="-270" dirty="0"/>
              <a:t> </a:t>
            </a:r>
            <a:r>
              <a:rPr spc="-85" dirty="0"/>
              <a:t>objeto</a:t>
            </a:r>
            <a:r>
              <a:rPr spc="-275" dirty="0"/>
              <a:t> </a:t>
            </a:r>
            <a:r>
              <a:rPr spc="-35" dirty="0"/>
              <a:t>de</a:t>
            </a:r>
            <a:r>
              <a:rPr spc="-260" dirty="0"/>
              <a:t> </a:t>
            </a:r>
            <a:r>
              <a:rPr spc="-85" dirty="0"/>
              <a:t>estudio</a:t>
            </a:r>
            <a:r>
              <a:rPr spc="-275" dirty="0"/>
              <a:t> </a:t>
            </a:r>
            <a:r>
              <a:rPr spc="-35" dirty="0"/>
              <a:t>de</a:t>
            </a:r>
            <a:r>
              <a:rPr spc="-250" dirty="0"/>
              <a:t> </a:t>
            </a:r>
            <a:r>
              <a:rPr spc="-60" dirty="0"/>
              <a:t>la	</a:t>
            </a:r>
            <a:r>
              <a:rPr spc="-100" dirty="0"/>
              <a:t>Bioquímica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0544" y="1671700"/>
            <a:ext cx="83115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2605" algn="l"/>
                <a:tab pos="2038350" algn="l"/>
                <a:tab pos="3014980" algn="l"/>
                <a:tab pos="4231640" algn="l"/>
                <a:tab pos="7380605" algn="l"/>
              </a:tabLst>
            </a:pPr>
            <a:r>
              <a:rPr lang="es-MX" sz="2200" b="1" spc="-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b="1" spc="-5" dirty="0" err="1">
                <a:solidFill>
                  <a:srgbClr val="2E2B1F"/>
                </a:solidFill>
                <a:latin typeface="Calibri"/>
                <a:cs typeface="Calibri"/>
              </a:rPr>
              <a:t>ampos</a:t>
            </a:r>
            <a:r>
              <a:rPr lang="es-MX" sz="2200" b="1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lang="es-MX" sz="2200" b="1" spc="-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b="1" spc="-5" dirty="0" err="1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b="1" spc="-25" dirty="0" err="1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b="1" spc="-5" dirty="0" err="1">
                <a:solidFill>
                  <a:srgbClr val="2E2B1F"/>
                </a:solidFill>
                <a:latin typeface="Calibri"/>
                <a:cs typeface="Calibri"/>
              </a:rPr>
              <a:t>tudio</a:t>
            </a:r>
            <a:r>
              <a:rPr sz="2200" b="1" spc="-5" dirty="0">
                <a:solidFill>
                  <a:srgbClr val="2E2B1F"/>
                </a:solidFill>
                <a:latin typeface="Calibri"/>
                <a:cs typeface="Calibri"/>
              </a:rPr>
              <a:t>: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161" y="3101467"/>
            <a:ext cx="1610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spc="100" dirty="0">
                <a:solidFill>
                  <a:srgbClr val="FF0000"/>
                </a:solidFill>
                <a:latin typeface="Calibri"/>
                <a:cs typeface="Calibri"/>
              </a:rPr>
              <a:t>Estructural</a:t>
            </a:r>
            <a:r>
              <a:rPr sz="2000" spc="1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95270" y="3077082"/>
            <a:ext cx="72440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4260" algn="l"/>
                <a:tab pos="1486535" algn="l"/>
                <a:tab pos="3205480" algn="l"/>
                <a:tab pos="5284470" algn="l"/>
                <a:tab pos="710438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omp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ió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0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65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orm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ó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f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gu</a:t>
            </a:r>
            <a:r>
              <a:rPr sz="2200" spc="-6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ó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161" y="3412058"/>
            <a:ext cx="9060180" cy="2153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  <a:tabLst>
                <a:tab pos="5432425" algn="l"/>
              </a:tabLst>
            </a:pP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estructura</a:t>
            </a:r>
            <a:r>
              <a:rPr sz="2200" spc="3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3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2200" spc="3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moléculas</a:t>
            </a:r>
            <a:r>
              <a:rPr sz="2200" spc="3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3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2200" spc="39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células,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relacionándolas</a:t>
            </a:r>
            <a:r>
              <a:rPr sz="2200" spc="3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con</a:t>
            </a:r>
            <a:r>
              <a:rPr sz="2200" spc="3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su</a:t>
            </a:r>
            <a:r>
              <a:rPr sz="2200" spc="36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función</a:t>
            </a:r>
            <a:endParaRPr sz="22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bioquímica.</a:t>
            </a:r>
            <a:endParaRPr sz="2200" dirty="0">
              <a:latin typeface="Calibri"/>
              <a:cs typeface="Calibri"/>
            </a:endParaRPr>
          </a:p>
          <a:p>
            <a:pPr marL="241300" marR="7620" indent="-228600">
              <a:lnSpc>
                <a:spcPct val="101800"/>
              </a:lnSpc>
              <a:spcBef>
                <a:spcPts val="31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6724650" algn="l"/>
              </a:tabLst>
            </a:pPr>
            <a:r>
              <a:rPr sz="2000" b="1" spc="30" dirty="0">
                <a:solidFill>
                  <a:srgbClr val="FF0000"/>
                </a:solidFill>
                <a:latin typeface="Calibri"/>
                <a:cs typeface="Calibri"/>
              </a:rPr>
              <a:t>Metabólica</a:t>
            </a:r>
            <a:r>
              <a:rPr sz="2000" spc="3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000" spc="4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estudia</a:t>
            </a:r>
            <a:r>
              <a:rPr sz="2200" spc="4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2200" spc="4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transformaciones,</a:t>
            </a:r>
            <a:r>
              <a:rPr sz="2200" spc="45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funciones</a:t>
            </a:r>
            <a:r>
              <a:rPr sz="2200" spc="4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reacciones</a:t>
            </a:r>
            <a:r>
              <a:rPr sz="2200" spc="38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químicas </a:t>
            </a:r>
            <a:r>
              <a:rPr sz="2200" spc="-4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sufren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llevan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cabo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las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moléculas</a:t>
            </a:r>
            <a:r>
              <a:rPr sz="2200" spc="4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organismos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vivos.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7151370" algn="l"/>
              </a:tabLst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Molecular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2000" spc="2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estudia</a:t>
            </a:r>
            <a:r>
              <a:rPr sz="2200" spc="3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200" spc="3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química</a:t>
            </a:r>
            <a:r>
              <a:rPr sz="2200" spc="3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3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los</a:t>
            </a:r>
            <a:r>
              <a:rPr sz="2200" spc="3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procesos</a:t>
            </a:r>
            <a:r>
              <a:rPr sz="2200" spc="3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spc="3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moléculas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implicados</a:t>
            </a:r>
            <a:r>
              <a:rPr sz="2200" spc="2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en</a:t>
            </a:r>
            <a:r>
              <a:rPr sz="2200" spc="2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endParaRPr sz="22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transmisión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almacenamiento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4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información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biológica.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821" y="465835"/>
            <a:ext cx="72205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MX" spc="-60" dirty="0"/>
              <a:t>Métodos de estudio </a:t>
            </a:r>
            <a:r>
              <a:rPr lang="es-EC" spc="-105" dirty="0"/>
              <a:t>Bi</a:t>
            </a:r>
            <a:r>
              <a:rPr lang="es-EC" spc="-110" dirty="0"/>
              <a:t>oqu</a:t>
            </a:r>
            <a:r>
              <a:rPr lang="es-EC" spc="-105" dirty="0"/>
              <a:t>í</a:t>
            </a:r>
            <a:r>
              <a:rPr lang="es-EC" spc="-110" dirty="0"/>
              <a:t>m</a:t>
            </a:r>
            <a:r>
              <a:rPr lang="es-EC" spc="-105" dirty="0"/>
              <a:t>ic</a:t>
            </a:r>
            <a:r>
              <a:rPr lang="es-EC" dirty="0"/>
              <a:t>a</a:t>
            </a:r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4708" y="1412747"/>
            <a:ext cx="4175760" cy="38983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155" y="1045463"/>
            <a:ext cx="3488328" cy="57294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98921" y="5465775"/>
            <a:ext cx="4176395" cy="849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2150"/>
              </a:lnSpc>
              <a:spcBef>
                <a:spcPts val="100"/>
              </a:spcBef>
            </a:pPr>
            <a:r>
              <a:rPr sz="1800" b="1" i="1" spc="25" dirty="0">
                <a:solidFill>
                  <a:srgbClr val="2E2B1F"/>
                </a:solidFill>
                <a:latin typeface="Calibri"/>
                <a:cs typeface="Calibri"/>
              </a:rPr>
              <a:t>Durante</a:t>
            </a:r>
            <a:r>
              <a:rPr sz="1800" b="1" i="1" spc="11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i="1" spc="10" dirty="0">
                <a:solidFill>
                  <a:srgbClr val="2E2B1F"/>
                </a:solidFill>
                <a:latin typeface="Calibri"/>
                <a:cs typeface="Calibri"/>
              </a:rPr>
              <a:t>el</a:t>
            </a:r>
            <a:r>
              <a:rPr sz="1800" b="1" i="1" spc="6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i="1" spc="30" dirty="0">
                <a:solidFill>
                  <a:srgbClr val="2E2B1F"/>
                </a:solidFill>
                <a:latin typeface="Calibri"/>
                <a:cs typeface="Calibri"/>
              </a:rPr>
              <a:t>trabajo</a:t>
            </a:r>
            <a:r>
              <a:rPr sz="1800" b="1" i="1" spc="1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i="1" spc="10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1800" b="1" i="1" spc="7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i="1" spc="35" dirty="0">
                <a:solidFill>
                  <a:srgbClr val="2E2B1F"/>
                </a:solidFill>
                <a:latin typeface="Calibri"/>
                <a:cs typeface="Calibri"/>
              </a:rPr>
              <a:t>laboratorio</a:t>
            </a:r>
            <a:r>
              <a:rPr sz="1800" b="1" i="1" spc="1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E2B1F"/>
                </a:solidFill>
                <a:latin typeface="Calibri"/>
                <a:cs typeface="Calibri"/>
              </a:rPr>
              <a:t>-</a:t>
            </a:r>
            <a:r>
              <a:rPr sz="1800" b="1" i="1" spc="1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2E2B1F"/>
                </a:solidFill>
                <a:latin typeface="Calibri"/>
                <a:cs typeface="Calibri"/>
              </a:rPr>
              <a:t>normas</a:t>
            </a:r>
            <a:endParaRPr sz="1800" b="1" dirty="0">
              <a:latin typeface="Calibri"/>
              <a:cs typeface="Calibri"/>
            </a:endParaRPr>
          </a:p>
          <a:p>
            <a:pPr marL="12700" algn="ctr">
              <a:lnSpc>
                <a:spcPts val="2150"/>
              </a:lnSpc>
            </a:pPr>
            <a:r>
              <a:rPr sz="1800" b="1" i="1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1800" b="1" i="1" spc="3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2E2B1F"/>
                </a:solidFill>
                <a:latin typeface="Calibri"/>
                <a:cs typeface="Calibri"/>
              </a:rPr>
              <a:t>bioseguridad.</a:t>
            </a:r>
            <a:endParaRPr sz="18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685" y="469519"/>
            <a:ext cx="5941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Bi</a:t>
            </a:r>
            <a:r>
              <a:rPr spc="-100" dirty="0"/>
              <a:t>oq</a:t>
            </a:r>
            <a:r>
              <a:rPr spc="-95" dirty="0"/>
              <a:t>uí</a:t>
            </a:r>
            <a:r>
              <a:rPr spc="-100" dirty="0"/>
              <a:t>m</a:t>
            </a:r>
            <a:r>
              <a:rPr spc="-95" dirty="0"/>
              <a:t>ic</a:t>
            </a:r>
            <a:r>
              <a:rPr dirty="0"/>
              <a:t>a</a:t>
            </a:r>
            <a:r>
              <a:rPr spc="-215" dirty="0"/>
              <a:t> </a:t>
            </a:r>
            <a:r>
              <a:rPr spc="-65" dirty="0"/>
              <a:t>u</a:t>
            </a:r>
            <a:r>
              <a:rPr dirty="0"/>
              <a:t>n</a:t>
            </a:r>
            <a:r>
              <a:rPr spc="-114" dirty="0"/>
              <a:t> </a:t>
            </a:r>
            <a:r>
              <a:rPr spc="-105" dirty="0"/>
              <a:t>l</a:t>
            </a:r>
            <a:r>
              <a:rPr spc="-90" dirty="0"/>
              <a:t>e</a:t>
            </a:r>
            <a:r>
              <a:rPr spc="-95" dirty="0"/>
              <a:t>n</a:t>
            </a:r>
            <a:r>
              <a:rPr spc="-90" dirty="0"/>
              <a:t>g</a:t>
            </a:r>
            <a:r>
              <a:rPr spc="-95" dirty="0"/>
              <a:t>u</a:t>
            </a:r>
            <a:r>
              <a:rPr spc="-90" dirty="0"/>
              <a:t>a</a:t>
            </a:r>
            <a:r>
              <a:rPr spc="-100" dirty="0"/>
              <a:t>j</a:t>
            </a:r>
            <a:r>
              <a:rPr dirty="0"/>
              <a:t>e</a:t>
            </a:r>
            <a:r>
              <a:rPr spc="-580" dirty="0"/>
              <a:t> </a:t>
            </a:r>
            <a:r>
              <a:rPr spc="-105" dirty="0"/>
              <a:t>c</a:t>
            </a:r>
            <a:r>
              <a:rPr spc="-110" dirty="0"/>
              <a:t>omú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0143" y="1707006"/>
            <a:ext cx="3951604" cy="4823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Disciplinas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cientificas</a:t>
            </a:r>
            <a:r>
              <a:rPr sz="2200" spc="-5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relacionadas: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buClr>
                <a:srgbClr val="A9A47B"/>
              </a:buClr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Ciencias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salud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300"/>
              </a:spcBef>
              <a:buClr>
                <a:srgbClr val="A9A47B"/>
              </a:buClr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Enfermería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300"/>
              </a:spcBef>
              <a:buClr>
                <a:srgbClr val="A9A47B"/>
              </a:buClr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Farmacología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Farmacia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300"/>
              </a:spcBef>
              <a:buClr>
                <a:srgbClr val="A9A47B"/>
              </a:buClr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Microbiología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300"/>
              </a:spcBef>
              <a:buClr>
                <a:srgbClr val="A9A47B"/>
              </a:buClr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Medicina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305"/>
              </a:spcBef>
              <a:buClr>
                <a:srgbClr val="A9A47B"/>
              </a:buClr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Genética</a:t>
            </a:r>
            <a:endParaRPr sz="2200">
              <a:latin typeface="Calibri"/>
              <a:cs typeface="Calibri"/>
            </a:endParaRPr>
          </a:p>
          <a:p>
            <a:pPr marL="304800" indent="-292735">
              <a:lnSpc>
                <a:spcPct val="100000"/>
              </a:lnSpc>
              <a:spcBef>
                <a:spcPts val="300"/>
              </a:spcBef>
              <a:buClr>
                <a:srgbClr val="A9A47B"/>
              </a:buClr>
              <a:buFont typeface="Arial MT"/>
              <a:buChar char="•"/>
              <a:tabLst>
                <a:tab pos="304800" algn="l"/>
                <a:tab pos="305435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Fisiología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Inmunología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Toxicología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Patología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Nutrición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5232" y="2266188"/>
            <a:ext cx="2857500" cy="43144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401" y="609727"/>
            <a:ext cx="673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20" dirty="0"/>
              <a:t>P</a:t>
            </a:r>
            <a:r>
              <a:rPr sz="2800" spc="-85" dirty="0"/>
              <a:t>r</a:t>
            </a:r>
            <a:r>
              <a:rPr sz="2800" spc="-95" dirty="0"/>
              <a:t>oc</a:t>
            </a:r>
            <a:r>
              <a:rPr sz="2800" spc="-90" dirty="0"/>
              <a:t>e</a:t>
            </a:r>
            <a:r>
              <a:rPr sz="2800" spc="-95" dirty="0"/>
              <a:t>so</a:t>
            </a:r>
            <a:r>
              <a:rPr sz="2800" spc="-5" dirty="0"/>
              <a:t>s</a:t>
            </a:r>
            <a:r>
              <a:rPr sz="2800" spc="-330" dirty="0"/>
              <a:t> </a:t>
            </a:r>
            <a:r>
              <a:rPr sz="2800" spc="-100" dirty="0"/>
              <a:t>b</a:t>
            </a:r>
            <a:r>
              <a:rPr sz="2800" spc="-110" dirty="0"/>
              <a:t>i</a:t>
            </a:r>
            <a:r>
              <a:rPr sz="2800" spc="-105" dirty="0"/>
              <a:t>o</a:t>
            </a:r>
            <a:r>
              <a:rPr sz="2800" spc="-100" dirty="0"/>
              <a:t>q</a:t>
            </a:r>
            <a:r>
              <a:rPr sz="2800" spc="-105" dirty="0"/>
              <a:t>u</a:t>
            </a:r>
            <a:r>
              <a:rPr sz="2800" spc="-110" dirty="0"/>
              <a:t>ímic</a:t>
            </a:r>
            <a:r>
              <a:rPr sz="2800" spc="-105" dirty="0"/>
              <a:t>o</a:t>
            </a:r>
            <a:r>
              <a:rPr sz="2800" spc="-5" dirty="0"/>
              <a:t>s</a:t>
            </a:r>
            <a:r>
              <a:rPr sz="2800" spc="-310" dirty="0"/>
              <a:t> </a:t>
            </a:r>
            <a:r>
              <a:rPr sz="2800" spc="-95" dirty="0"/>
              <a:t>a</a:t>
            </a:r>
            <a:r>
              <a:rPr sz="2800" spc="-90" dirty="0"/>
              <a:t>l</a:t>
            </a:r>
            <a:r>
              <a:rPr sz="2800" spc="-95" dirty="0"/>
              <a:t>t</a:t>
            </a:r>
            <a:r>
              <a:rPr sz="2800" spc="-90" dirty="0"/>
              <a:t>e</a:t>
            </a:r>
            <a:r>
              <a:rPr sz="2800" spc="-85" dirty="0"/>
              <a:t>r</a:t>
            </a:r>
            <a:r>
              <a:rPr sz="2800" spc="-95" dirty="0"/>
              <a:t>a</a:t>
            </a:r>
            <a:r>
              <a:rPr sz="2800" spc="-90" dirty="0"/>
              <a:t>d</a:t>
            </a:r>
            <a:r>
              <a:rPr sz="2800" spc="-95" dirty="0"/>
              <a:t>o</a:t>
            </a:r>
            <a:r>
              <a:rPr sz="2800" spc="-5" dirty="0"/>
              <a:t>s</a:t>
            </a:r>
            <a:r>
              <a:rPr sz="2800" spc="-315" dirty="0"/>
              <a:t> </a:t>
            </a:r>
            <a:r>
              <a:rPr sz="2800" spc="-5" dirty="0"/>
              <a:t>y</a:t>
            </a:r>
            <a:r>
              <a:rPr sz="2800" spc="-220" dirty="0"/>
              <a:t> </a:t>
            </a:r>
            <a:r>
              <a:rPr sz="2800" spc="-105" dirty="0"/>
              <a:t>enfe</a:t>
            </a:r>
            <a:r>
              <a:rPr sz="2800" spc="-100" dirty="0"/>
              <a:t>r</a:t>
            </a:r>
            <a:r>
              <a:rPr sz="2800" spc="-105" dirty="0"/>
              <a:t>me</a:t>
            </a:r>
            <a:r>
              <a:rPr sz="2800" spc="-100" dirty="0"/>
              <a:t>d</a:t>
            </a:r>
            <a:r>
              <a:rPr sz="2800" spc="-110" dirty="0"/>
              <a:t>a</a:t>
            </a:r>
            <a:r>
              <a:rPr sz="2800" spc="-5" dirty="0"/>
              <a:t>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95401" y="1847214"/>
            <a:ext cx="5403215" cy="13512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1300" marR="5080" indent="-228600">
              <a:lnSpc>
                <a:spcPts val="2600"/>
              </a:lnSpc>
              <a:spcBef>
                <a:spcPts val="21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1207135" algn="l"/>
                <a:tab pos="1655445" algn="l"/>
                <a:tab pos="2753360" algn="l"/>
                <a:tab pos="3635375" algn="l"/>
                <a:tab pos="3946525" algn="l"/>
                <a:tab pos="4088129" algn="l"/>
                <a:tab pos="5101590" algn="l"/>
              </a:tabLst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200" spc="3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organización</a:t>
            </a:r>
            <a:r>
              <a:rPr sz="2200" spc="3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Mundial</a:t>
            </a:r>
            <a:r>
              <a:rPr sz="2200" spc="3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3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Salud</a:t>
            </a:r>
            <a:r>
              <a:rPr sz="2200" spc="27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(OMS) </a:t>
            </a:r>
            <a:r>
              <a:rPr sz="2200" spc="-4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3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fine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i="1" spc="-2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i="1" spc="-20" dirty="0">
                <a:solidFill>
                  <a:srgbClr val="2E2B1F"/>
                </a:solidFill>
                <a:latin typeface="Calibri"/>
                <a:cs typeface="Calibri"/>
              </a:rPr>
              <a:t>lu</a:t>
            </a:r>
            <a:r>
              <a:rPr sz="2200" i="1" spc="-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i="1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c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omo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ado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505"/>
              </a:lnSpc>
              <a:tabLst>
                <a:tab pos="4255770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«bienestar</a:t>
            </a:r>
            <a:r>
              <a:rPr sz="2200" spc="1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físico,</a:t>
            </a:r>
            <a:r>
              <a:rPr sz="2200" spc="1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2E2B1F"/>
                </a:solidFill>
                <a:latin typeface="Calibri"/>
                <a:cs typeface="Calibri"/>
              </a:rPr>
              <a:t>mental</a:t>
            </a:r>
            <a:r>
              <a:rPr sz="2200" spc="25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spc="1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45" dirty="0">
                <a:solidFill>
                  <a:srgbClr val="2E2B1F"/>
                </a:solidFill>
                <a:latin typeface="Calibri"/>
                <a:cs typeface="Calibri"/>
              </a:rPr>
              <a:t>social	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completo,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ts val="2615"/>
              </a:lnSpc>
            </a:pP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y</a:t>
            </a:r>
            <a:r>
              <a:rPr sz="2200" spc="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no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solamente</a:t>
            </a:r>
            <a:r>
              <a:rPr sz="2200" spc="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ausencia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E2B1F"/>
                </a:solidFill>
                <a:latin typeface="Calibri"/>
                <a:cs typeface="Calibri"/>
              </a:rPr>
              <a:t>enfermedad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»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6868" y="841247"/>
            <a:ext cx="3916679" cy="56296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6841" y="4023436"/>
            <a:ext cx="43421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A9A47B"/>
              </a:buClr>
              <a:buFont typeface="Arial MT"/>
              <a:buChar char="•"/>
              <a:tabLst>
                <a:tab pos="240665" algn="l"/>
                <a:tab pos="241300" algn="l"/>
                <a:tab pos="838835" algn="l"/>
                <a:tab pos="2169160" algn="l"/>
                <a:tab pos="3106420" algn="l"/>
                <a:tab pos="3656965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Si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m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b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r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g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,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n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p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u</a:t>
            </a:r>
            <a:r>
              <a:rPr sz="2200" spc="-35" dirty="0">
                <a:solidFill>
                  <a:srgbClr val="2E2B1F"/>
                </a:solidFill>
                <a:latin typeface="Calibri"/>
                <a:cs typeface="Calibri"/>
              </a:rPr>
              <a:t>nt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62550" y="4023436"/>
            <a:ext cx="13455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4069" algn="l"/>
              </a:tabLst>
            </a:pP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d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	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v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i</a:t>
            </a:r>
            <a:r>
              <a:rPr sz="2200" spc="-25" dirty="0">
                <a:solidFill>
                  <a:srgbClr val="2E2B1F"/>
                </a:solidFill>
                <a:latin typeface="Calibri"/>
                <a:cs typeface="Calibri"/>
              </a:rPr>
              <a:t>s</a:t>
            </a:r>
            <a:r>
              <a:rPr sz="2200" spc="-45" dirty="0">
                <a:solidFill>
                  <a:srgbClr val="2E2B1F"/>
                </a:solidFill>
                <a:latin typeface="Calibri"/>
                <a:cs typeface="Calibri"/>
              </a:rPr>
              <a:t>t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5441" y="4359402"/>
            <a:ext cx="31140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bioquímico,</a:t>
            </a:r>
            <a:r>
              <a:rPr sz="2200" spc="19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200" spc="22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enfermedad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2702" y="4359402"/>
            <a:ext cx="24174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puede</a:t>
            </a:r>
            <a:r>
              <a:rPr sz="2200" spc="2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ser</a:t>
            </a:r>
            <a:r>
              <a:rPr sz="2200" spc="2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entendida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5441" y="4694682"/>
            <a:ext cx="51936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8435" algn="l"/>
              </a:tabLst>
            </a:pP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como</a:t>
            </a:r>
            <a:r>
              <a:rPr sz="2200" spc="5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una	</a:t>
            </a:r>
            <a:r>
              <a:rPr sz="2200" b="1" spc="-15" dirty="0">
                <a:solidFill>
                  <a:srgbClr val="276E8A"/>
                </a:solidFill>
                <a:latin typeface="Calibri"/>
                <a:cs typeface="Calibri"/>
              </a:rPr>
              <a:t>alteración</a:t>
            </a:r>
            <a:r>
              <a:rPr sz="2200" b="1" spc="490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76E8A"/>
                </a:solidFill>
                <a:latin typeface="Calibri"/>
                <a:cs typeface="Calibri"/>
              </a:rPr>
              <a:t>en</a:t>
            </a:r>
            <a:r>
              <a:rPr sz="2200" b="1" spc="490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76E8A"/>
                </a:solidFill>
                <a:latin typeface="Calibri"/>
                <a:cs typeface="Calibri"/>
              </a:rPr>
              <a:t>los</a:t>
            </a:r>
            <a:r>
              <a:rPr sz="2200" b="1" spc="470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276E8A"/>
                </a:solidFill>
                <a:latin typeface="Calibri"/>
                <a:cs typeface="Calibri"/>
              </a:rPr>
              <a:t>procesos</a:t>
            </a:r>
            <a:r>
              <a:rPr sz="2200" b="1" spc="484" dirty="0">
                <a:solidFill>
                  <a:srgbClr val="276E8A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que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5700" y="4694682"/>
            <a:ext cx="274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2E2B1F"/>
                </a:solidFill>
                <a:latin typeface="Calibri"/>
                <a:cs typeface="Calibri"/>
              </a:rPr>
              <a:t>se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5441" y="5029961"/>
            <a:ext cx="569277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2882900" algn="l"/>
              </a:tabLst>
            </a:pP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realizan</a:t>
            </a:r>
            <a:r>
              <a:rPr sz="2200" spc="4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dentro</a:t>
            </a:r>
            <a:r>
              <a:rPr sz="2200" spc="50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50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los	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organismos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vivos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 y</a:t>
            </a:r>
            <a:r>
              <a:rPr sz="2200" spc="48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que </a:t>
            </a:r>
            <a:r>
              <a:rPr sz="2200" spc="-484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pueden</a:t>
            </a:r>
            <a:r>
              <a:rPr sz="2200" spc="459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conducir</a:t>
            </a:r>
            <a:r>
              <a:rPr sz="2200" spc="-4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a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la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2E2B1F"/>
                </a:solidFill>
                <a:latin typeface="Calibri"/>
                <a:cs typeface="Calibri"/>
              </a:rPr>
              <a:t>muerte </a:t>
            </a:r>
            <a:r>
              <a:rPr sz="2200" spc="-5" dirty="0">
                <a:solidFill>
                  <a:srgbClr val="2E2B1F"/>
                </a:solidFill>
                <a:latin typeface="Calibri"/>
                <a:cs typeface="Calibri"/>
              </a:rPr>
              <a:t>de</a:t>
            </a:r>
            <a:r>
              <a:rPr sz="2200" spc="-20" dirty="0">
                <a:solidFill>
                  <a:srgbClr val="2E2B1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2E2B1F"/>
                </a:solidFill>
                <a:latin typeface="Calibri"/>
                <a:cs typeface="Calibri"/>
              </a:rPr>
              <a:t>éste.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685" y="467994"/>
            <a:ext cx="365125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600" spc="-450" dirty="0">
                <a:solidFill>
                  <a:srgbClr val="675E46"/>
                </a:solidFill>
                <a:latin typeface="Cambria"/>
                <a:cs typeface="Cambria"/>
              </a:rPr>
              <a:t>T</a:t>
            </a:r>
            <a:r>
              <a:rPr sz="4600" spc="-90" dirty="0">
                <a:solidFill>
                  <a:srgbClr val="675E46"/>
                </a:solidFill>
                <a:latin typeface="Cambria"/>
                <a:cs typeface="Cambria"/>
              </a:rPr>
              <a:t>a</a:t>
            </a:r>
            <a:r>
              <a:rPr sz="4600" spc="-85" dirty="0">
                <a:solidFill>
                  <a:srgbClr val="675E46"/>
                </a:solidFill>
                <a:latin typeface="Cambria"/>
                <a:cs typeface="Cambria"/>
              </a:rPr>
              <a:t>b</a:t>
            </a:r>
            <a:r>
              <a:rPr sz="4600" spc="-90" dirty="0">
                <a:solidFill>
                  <a:srgbClr val="675E46"/>
                </a:solidFill>
                <a:latin typeface="Cambria"/>
                <a:cs typeface="Cambria"/>
              </a:rPr>
              <a:t>l</a:t>
            </a:r>
            <a:r>
              <a:rPr sz="4600" spc="-5" dirty="0">
                <a:solidFill>
                  <a:srgbClr val="675E46"/>
                </a:solidFill>
                <a:latin typeface="Cambria"/>
                <a:cs typeface="Cambria"/>
              </a:rPr>
              <a:t>a</a:t>
            </a:r>
            <a:r>
              <a:rPr sz="4600" spc="-350" dirty="0">
                <a:solidFill>
                  <a:srgbClr val="675E46"/>
                </a:solidFill>
                <a:latin typeface="Cambria"/>
                <a:cs typeface="Cambria"/>
              </a:rPr>
              <a:t> </a:t>
            </a:r>
            <a:r>
              <a:rPr sz="4600" spc="-195" dirty="0">
                <a:solidFill>
                  <a:srgbClr val="675E46"/>
                </a:solidFill>
                <a:latin typeface="Cambria"/>
                <a:cs typeface="Cambria"/>
              </a:rPr>
              <a:t>P</a:t>
            </a:r>
            <a:r>
              <a:rPr sz="4600" spc="-110" dirty="0">
                <a:solidFill>
                  <a:srgbClr val="675E46"/>
                </a:solidFill>
                <a:latin typeface="Cambria"/>
                <a:cs typeface="Cambria"/>
              </a:rPr>
              <a:t>e</a:t>
            </a:r>
            <a:r>
              <a:rPr sz="4600" spc="-120" dirty="0">
                <a:solidFill>
                  <a:srgbClr val="675E46"/>
                </a:solidFill>
                <a:latin typeface="Cambria"/>
                <a:cs typeface="Cambria"/>
              </a:rPr>
              <a:t>ri</a:t>
            </a:r>
            <a:r>
              <a:rPr sz="4600" spc="-114" dirty="0">
                <a:solidFill>
                  <a:srgbClr val="675E46"/>
                </a:solidFill>
                <a:latin typeface="Cambria"/>
                <a:cs typeface="Cambria"/>
              </a:rPr>
              <a:t>ó</a:t>
            </a:r>
            <a:r>
              <a:rPr sz="4600" spc="-120" dirty="0">
                <a:solidFill>
                  <a:srgbClr val="675E46"/>
                </a:solidFill>
                <a:latin typeface="Cambria"/>
                <a:cs typeface="Cambria"/>
              </a:rPr>
              <a:t>di</a:t>
            </a:r>
            <a:r>
              <a:rPr sz="4600" spc="-114" dirty="0">
                <a:solidFill>
                  <a:srgbClr val="675E46"/>
                </a:solidFill>
                <a:latin typeface="Cambria"/>
                <a:cs typeface="Cambria"/>
              </a:rPr>
              <a:t>c</a:t>
            </a:r>
            <a:r>
              <a:rPr sz="4600" spc="-5" dirty="0">
                <a:solidFill>
                  <a:srgbClr val="675E46"/>
                </a:solidFill>
                <a:latin typeface="Cambria"/>
                <a:cs typeface="Cambria"/>
              </a:rPr>
              <a:t>a</a:t>
            </a:r>
            <a:endParaRPr sz="46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091" y="1405127"/>
            <a:ext cx="8833104" cy="518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1870</Words>
  <Application>Microsoft Office PowerPoint</Application>
  <PresentationFormat>Panorámica</PresentationFormat>
  <Paragraphs>229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Arial MT</vt:lpstr>
      <vt:lpstr>Calibri</vt:lpstr>
      <vt:lpstr>Cambria</vt:lpstr>
      <vt:lpstr>Trebuchet MS</vt:lpstr>
      <vt:lpstr>Office Theme</vt:lpstr>
      <vt:lpstr>Presentación de PowerPoint</vt:lpstr>
      <vt:lpstr>Unidad 1: introducción</vt:lpstr>
      <vt:lpstr>BIOQUÍMICA</vt:lpstr>
      <vt:lpstr>Presentación de PowerPoint</vt:lpstr>
      <vt:lpstr>El objeto de estudio de la Bioquímica</vt:lpstr>
      <vt:lpstr>Métodos de estudio Bioquímica</vt:lpstr>
      <vt:lpstr>Bioquímica un lenguaje común</vt:lpstr>
      <vt:lpstr>Procesos bioquímicos alterados y enfermedad</vt:lpstr>
      <vt:lpstr>Tabla Periódica</vt:lpstr>
      <vt:lpstr>Bioelementos</vt:lpstr>
      <vt:lpstr>Bioelementos</vt:lpstr>
      <vt:lpstr>Biomoléculas</vt:lpstr>
      <vt:lpstr>Biomoléculas</vt:lpstr>
      <vt:lpstr>Homeostasis</vt:lpstr>
      <vt:lpstr>Homeostasis</vt:lpstr>
      <vt:lpstr>Reacción Química</vt:lpstr>
      <vt:lpstr>Tipos de reacciones química</vt:lpstr>
      <vt:lpstr>Tipos de reacciones química</vt:lpstr>
      <vt:lpstr>Tipos de reacciones química</vt:lpstr>
      <vt:lpstr>Tipos de reacciones química</vt:lpstr>
      <vt:lpstr>Tipos de reacciones químicas</vt:lpstr>
      <vt:lpstr>Tipos de reacciones química</vt:lpstr>
      <vt:lpstr>Tipos de reacciones química</vt:lpstr>
      <vt:lpstr>Tipos de reacciones química</vt:lpstr>
      <vt:lpstr>Tipos de reacciones química</vt:lpstr>
      <vt:lpstr>Enlace Químico</vt:lpstr>
      <vt:lpstr>Enlace Químico</vt:lpstr>
      <vt:lpstr>Fórmulas Químicas</vt:lpstr>
      <vt:lpstr>Ecuación Química</vt:lpstr>
      <vt:lpstr>Presentación de PowerPoint</vt:lpstr>
      <vt:lpstr>Biomoléculas</vt:lpstr>
      <vt:lpstr>Funciones químicas orgánicas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BIOQUIMICA</dc:title>
  <dc:creator>Rose</dc:creator>
  <cp:lastModifiedBy>Rosa Elisa Cruz Tenempaguay</cp:lastModifiedBy>
  <cp:revision>4</cp:revision>
  <dcterms:created xsi:type="dcterms:W3CDTF">2022-10-30T16:11:45Z</dcterms:created>
  <dcterms:modified xsi:type="dcterms:W3CDTF">2022-10-30T16:28:30Z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2022-10-30T00:00:00Z</vt:filetime>
  </property>
</Properties>
</file>