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7" r:id="rId4"/>
    <p:sldId id="278" r:id="rId5"/>
    <p:sldId id="279" r:id="rId6"/>
    <p:sldId id="280" r:id="rId7"/>
    <p:sldId id="281" r:id="rId8"/>
    <p:sldId id="283" r:id="rId9"/>
    <p:sldId id="284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58" r:id="rId19"/>
    <p:sldId id="295" r:id="rId20"/>
    <p:sldId id="296" r:id="rId21"/>
    <p:sldId id="259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4" r:id="rId36"/>
  </p:sldIdLst>
  <p:sldSz cx="18288000" cy="10287000"/>
  <p:notesSz cx="6858000" cy="9144000"/>
  <p:embeddedFontLst>
    <p:embeddedFont>
      <p:font typeface="Darumadrop One" panose="020B0604020202020204" charset="-128"/>
      <p:regular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KG Primary Penmanship" panose="020B0604020202020204" charset="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82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29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28.png"/><Relationship Id="rId5" Type="http://schemas.openxmlformats.org/officeDocument/2006/relationships/image" Target="../media/image4.png"/><Relationship Id="rId15" Type="http://schemas.openxmlformats.org/officeDocument/2006/relationships/image" Target="../media/image30.png"/><Relationship Id="rId10" Type="http://schemas.openxmlformats.org/officeDocument/2006/relationships/image" Target="../media/image27.svg"/><Relationship Id="rId4" Type="http://schemas.openxmlformats.org/officeDocument/2006/relationships/image" Target="../media/image3.svg"/><Relationship Id="rId9" Type="http://schemas.openxmlformats.org/officeDocument/2006/relationships/image" Target="../media/image26.png"/><Relationship Id="rId14" Type="http://schemas.openxmlformats.org/officeDocument/2006/relationships/image" Target="../media/image19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29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28.png"/><Relationship Id="rId5" Type="http://schemas.openxmlformats.org/officeDocument/2006/relationships/image" Target="../media/image4.png"/><Relationship Id="rId15" Type="http://schemas.openxmlformats.org/officeDocument/2006/relationships/image" Target="../media/image31.png"/><Relationship Id="rId10" Type="http://schemas.openxmlformats.org/officeDocument/2006/relationships/image" Target="../media/image27.svg"/><Relationship Id="rId4" Type="http://schemas.openxmlformats.org/officeDocument/2006/relationships/image" Target="../media/image3.svg"/><Relationship Id="rId9" Type="http://schemas.openxmlformats.org/officeDocument/2006/relationships/image" Target="../media/image26.png"/><Relationship Id="rId14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image" Target="../media/image7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6.png"/><Relationship Id="rId5" Type="http://schemas.openxmlformats.org/officeDocument/2006/relationships/image" Target="../media/image14.png"/><Relationship Id="rId10" Type="http://schemas.openxmlformats.org/officeDocument/2006/relationships/image" Target="../media/image17.svg"/><Relationship Id="rId4" Type="http://schemas.openxmlformats.org/officeDocument/2006/relationships/image" Target="../media/image23.sv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29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28.png"/><Relationship Id="rId5" Type="http://schemas.openxmlformats.org/officeDocument/2006/relationships/image" Target="../media/image4.png"/><Relationship Id="rId15" Type="http://schemas.openxmlformats.org/officeDocument/2006/relationships/image" Target="../media/image32.png"/><Relationship Id="rId10" Type="http://schemas.openxmlformats.org/officeDocument/2006/relationships/image" Target="../media/image27.svg"/><Relationship Id="rId4" Type="http://schemas.openxmlformats.org/officeDocument/2006/relationships/image" Target="../media/image3.svg"/><Relationship Id="rId9" Type="http://schemas.openxmlformats.org/officeDocument/2006/relationships/image" Target="../media/image26.png"/><Relationship Id="rId14" Type="http://schemas.openxmlformats.org/officeDocument/2006/relationships/image" Target="../media/image19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33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3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29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45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11" Type="http://schemas.openxmlformats.org/officeDocument/2006/relationships/image" Target="../media/image47.jpe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15.svg"/><Relationship Id="rId9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48.jpeg"/><Relationship Id="rId5" Type="http://schemas.openxmlformats.org/officeDocument/2006/relationships/image" Target="../media/image14.png"/><Relationship Id="rId10" Type="http://schemas.openxmlformats.org/officeDocument/2006/relationships/image" Target="../media/image42.svg"/><Relationship Id="rId4" Type="http://schemas.openxmlformats.org/officeDocument/2006/relationships/image" Target="../media/image7.svg"/><Relationship Id="rId9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49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50.svg"/><Relationship Id="rId9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50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2.png"/><Relationship Id="rId7" Type="http://schemas.openxmlformats.org/officeDocument/2006/relationships/image" Target="../media/image5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3.svg"/><Relationship Id="rId9" Type="http://schemas.openxmlformats.org/officeDocument/2006/relationships/image" Target="../media/image5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57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image" Target="../media/image58.png"/><Relationship Id="rId7" Type="http://schemas.openxmlformats.org/officeDocument/2006/relationships/image" Target="../media/image6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59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371" b="-10371"/>
            </a:stretch>
          </a:blipFill>
        </p:spPr>
      </p:sp>
      <p:sp>
        <p:nvSpPr>
          <p:cNvPr id="3" name="Freeform 3"/>
          <p:cNvSpPr/>
          <p:nvPr/>
        </p:nvSpPr>
        <p:spPr>
          <a:xfrm rot="-1742880">
            <a:off x="12945866" y="212776"/>
            <a:ext cx="3127865" cy="2724086"/>
          </a:xfrm>
          <a:custGeom>
            <a:avLst/>
            <a:gdLst/>
            <a:ahLst/>
            <a:cxnLst/>
            <a:rect l="l" t="t" r="r" b="b"/>
            <a:pathLst>
              <a:path w="3127865" h="2724086">
                <a:moveTo>
                  <a:pt x="0" y="0"/>
                </a:moveTo>
                <a:lnTo>
                  <a:pt x="3127864" y="0"/>
                </a:lnTo>
                <a:lnTo>
                  <a:pt x="3127864" y="2724085"/>
                </a:lnTo>
                <a:lnTo>
                  <a:pt x="0" y="27240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87418" y="5641221"/>
            <a:ext cx="2430978" cy="3293196"/>
          </a:xfrm>
          <a:custGeom>
            <a:avLst/>
            <a:gdLst/>
            <a:ahLst/>
            <a:cxnLst/>
            <a:rect l="l" t="t" r="r" b="b"/>
            <a:pathLst>
              <a:path w="2430978" h="3293196">
                <a:moveTo>
                  <a:pt x="0" y="0"/>
                </a:moveTo>
                <a:lnTo>
                  <a:pt x="2430978" y="0"/>
                </a:lnTo>
                <a:lnTo>
                  <a:pt x="2430978" y="3293196"/>
                </a:lnTo>
                <a:lnTo>
                  <a:pt x="0" y="32931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426483">
            <a:off x="2332004" y="8015148"/>
            <a:ext cx="3061825" cy="1391739"/>
          </a:xfrm>
          <a:custGeom>
            <a:avLst/>
            <a:gdLst/>
            <a:ahLst/>
            <a:cxnLst/>
            <a:rect l="l" t="t" r="r" b="b"/>
            <a:pathLst>
              <a:path w="3061825" h="1391739">
                <a:moveTo>
                  <a:pt x="0" y="0"/>
                </a:moveTo>
                <a:lnTo>
                  <a:pt x="3061826" y="0"/>
                </a:lnTo>
                <a:lnTo>
                  <a:pt x="3061826" y="1391739"/>
                </a:lnTo>
                <a:lnTo>
                  <a:pt x="0" y="139173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740217">
            <a:off x="871835" y="564220"/>
            <a:ext cx="2005030" cy="4114800"/>
          </a:xfrm>
          <a:custGeom>
            <a:avLst/>
            <a:gdLst/>
            <a:ahLst/>
            <a:cxnLst/>
            <a:rect l="l" t="t" r="r" b="b"/>
            <a:pathLst>
              <a:path w="2005030" h="4114800">
                <a:moveTo>
                  <a:pt x="0" y="0"/>
                </a:moveTo>
                <a:lnTo>
                  <a:pt x="2005030" y="0"/>
                </a:lnTo>
                <a:lnTo>
                  <a:pt x="20050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388456">
            <a:off x="7778276" y="153496"/>
            <a:ext cx="4178509" cy="2400744"/>
          </a:xfrm>
          <a:custGeom>
            <a:avLst/>
            <a:gdLst/>
            <a:ahLst/>
            <a:cxnLst/>
            <a:rect l="l" t="t" r="r" b="b"/>
            <a:pathLst>
              <a:path w="4178509" h="2400744">
                <a:moveTo>
                  <a:pt x="0" y="0"/>
                </a:moveTo>
                <a:lnTo>
                  <a:pt x="4178509" y="0"/>
                </a:lnTo>
                <a:lnTo>
                  <a:pt x="4178509" y="2400744"/>
                </a:lnTo>
                <a:lnTo>
                  <a:pt x="0" y="240074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52734">
            <a:off x="15479702" y="3165185"/>
            <a:ext cx="2377775" cy="1837372"/>
          </a:xfrm>
          <a:custGeom>
            <a:avLst/>
            <a:gdLst/>
            <a:ahLst/>
            <a:cxnLst/>
            <a:rect l="l" t="t" r="r" b="b"/>
            <a:pathLst>
              <a:path w="2377775" h="1837372">
                <a:moveTo>
                  <a:pt x="0" y="0"/>
                </a:moveTo>
                <a:lnTo>
                  <a:pt x="2377775" y="0"/>
                </a:lnTo>
                <a:lnTo>
                  <a:pt x="2377775" y="1837372"/>
                </a:lnTo>
                <a:lnTo>
                  <a:pt x="0" y="183737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918396" y="2228873"/>
            <a:ext cx="1889042" cy="1768831"/>
          </a:xfrm>
          <a:custGeom>
            <a:avLst/>
            <a:gdLst/>
            <a:ahLst/>
            <a:cxnLst/>
            <a:rect l="l" t="t" r="r" b="b"/>
            <a:pathLst>
              <a:path w="1889042" h="1768831">
                <a:moveTo>
                  <a:pt x="0" y="0"/>
                </a:moveTo>
                <a:lnTo>
                  <a:pt x="1889042" y="0"/>
                </a:lnTo>
                <a:lnTo>
                  <a:pt x="1889042" y="1768831"/>
                </a:lnTo>
                <a:lnTo>
                  <a:pt x="0" y="176883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312415" y="682900"/>
            <a:ext cx="2070478" cy="1938720"/>
          </a:xfrm>
          <a:custGeom>
            <a:avLst/>
            <a:gdLst/>
            <a:ahLst/>
            <a:cxnLst/>
            <a:rect l="l" t="t" r="r" b="b"/>
            <a:pathLst>
              <a:path w="2070478" h="1938720">
                <a:moveTo>
                  <a:pt x="0" y="0"/>
                </a:moveTo>
                <a:lnTo>
                  <a:pt x="2070478" y="0"/>
                </a:lnTo>
                <a:lnTo>
                  <a:pt x="2070478" y="1938720"/>
                </a:lnTo>
                <a:lnTo>
                  <a:pt x="0" y="193872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244415">
            <a:off x="12170438" y="7773429"/>
            <a:ext cx="3631506" cy="1875178"/>
          </a:xfrm>
          <a:custGeom>
            <a:avLst/>
            <a:gdLst/>
            <a:ahLst/>
            <a:cxnLst/>
            <a:rect l="l" t="t" r="r" b="b"/>
            <a:pathLst>
              <a:path w="3631506" h="1875178">
                <a:moveTo>
                  <a:pt x="0" y="0"/>
                </a:moveTo>
                <a:lnTo>
                  <a:pt x="3631507" y="0"/>
                </a:lnTo>
                <a:lnTo>
                  <a:pt x="3631507" y="1875177"/>
                </a:lnTo>
                <a:lnTo>
                  <a:pt x="0" y="187517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572001">
            <a:off x="15641221" y="5949945"/>
            <a:ext cx="1794234" cy="4271985"/>
          </a:xfrm>
          <a:custGeom>
            <a:avLst/>
            <a:gdLst/>
            <a:ahLst/>
            <a:cxnLst/>
            <a:rect l="l" t="t" r="r" b="b"/>
            <a:pathLst>
              <a:path w="1794234" h="4271985">
                <a:moveTo>
                  <a:pt x="0" y="0"/>
                </a:moveTo>
                <a:lnTo>
                  <a:pt x="1794234" y="0"/>
                </a:lnTo>
                <a:lnTo>
                  <a:pt x="1794234" y="4271985"/>
                </a:lnTo>
                <a:lnTo>
                  <a:pt x="0" y="4271985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096219" y="3810640"/>
            <a:ext cx="16163081" cy="4561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687"/>
              </a:lnSpc>
            </a:pPr>
            <a:r>
              <a:rPr lang="en-US" sz="17172">
                <a:solidFill>
                  <a:srgbClr val="000000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Antiepilépticos</a:t>
            </a:r>
          </a:p>
          <a:p>
            <a:pPr algn="ctr">
              <a:lnSpc>
                <a:spcPts val="17687"/>
              </a:lnSpc>
              <a:spcBef>
                <a:spcPct val="0"/>
              </a:spcBef>
            </a:pPr>
            <a:endParaRPr lang="en-US" sz="17172">
              <a:solidFill>
                <a:srgbClr val="000000"/>
              </a:solidFill>
              <a:latin typeface="Darumadrop One"/>
              <a:ea typeface="Darumadrop One"/>
              <a:cs typeface="Darumadrop One"/>
              <a:sym typeface="Darumadrop One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233349" y="7331606"/>
            <a:ext cx="4886202" cy="882729"/>
            <a:chOff x="0" y="0"/>
            <a:chExt cx="2249562" cy="406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249562" cy="406400"/>
            </a:xfrm>
            <a:custGeom>
              <a:avLst/>
              <a:gdLst/>
              <a:ahLst/>
              <a:cxnLst/>
              <a:rect l="l" t="t" r="r" b="b"/>
              <a:pathLst>
                <a:path w="2249562" h="406400">
                  <a:moveTo>
                    <a:pt x="2046362" y="0"/>
                  </a:moveTo>
                  <a:cubicBezTo>
                    <a:pt x="2158586" y="0"/>
                    <a:pt x="2249562" y="90976"/>
                    <a:pt x="2249562" y="203200"/>
                  </a:cubicBezTo>
                  <a:cubicBezTo>
                    <a:pt x="2249562" y="315424"/>
                    <a:pt x="2158586" y="406400"/>
                    <a:pt x="204636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9525"/>
              <a:ext cx="2249562" cy="415925"/>
            </a:xfrm>
            <a:prstGeom prst="rect">
              <a:avLst/>
            </a:prstGeom>
          </p:spPr>
          <p:txBody>
            <a:bodyPr lIns="11430" tIns="11430" rIns="11430" bIns="11430" rtlCol="0" anchor="ctr"/>
            <a:lstStyle/>
            <a:p>
              <a:pPr algn="ctr">
                <a:lnSpc>
                  <a:spcPts val="598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4652995" y="6600771"/>
            <a:ext cx="8982010" cy="687048"/>
          </a:xfrm>
          <a:custGeom>
            <a:avLst/>
            <a:gdLst/>
            <a:ahLst/>
            <a:cxnLst/>
            <a:rect l="l" t="t" r="r" b="b"/>
            <a:pathLst>
              <a:path w="8982010" h="687048">
                <a:moveTo>
                  <a:pt x="0" y="0"/>
                </a:moveTo>
                <a:lnTo>
                  <a:pt x="8982010" y="0"/>
                </a:lnTo>
                <a:lnTo>
                  <a:pt x="8982010" y="687048"/>
                </a:lnTo>
                <a:lnTo>
                  <a:pt x="0" y="687048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4652995" y="7407806"/>
            <a:ext cx="8359722" cy="2005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27"/>
              </a:lnSpc>
            </a:pPr>
            <a:r>
              <a:rPr lang="en-US" sz="5075">
                <a:solidFill>
                  <a:srgbClr val="000000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Luis Naula</a:t>
            </a:r>
          </a:p>
          <a:p>
            <a:pPr algn="ctr">
              <a:lnSpc>
                <a:spcPts val="5227"/>
              </a:lnSpc>
              <a:spcBef>
                <a:spcPct val="0"/>
              </a:spcBef>
            </a:pPr>
            <a:r>
              <a:rPr lang="en-US" sz="5075">
                <a:solidFill>
                  <a:srgbClr val="000000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Medico especialista en cuidados intensivos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D98AD126-5526-8C0E-B634-5F448E3B642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371" b="-10371"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712599"/>
            <a:ext cx="8229600" cy="1143000"/>
          </a:xfrm>
        </p:spPr>
        <p:txBody>
          <a:bodyPr>
            <a:normAutofit fontScale="90000"/>
          </a:bodyPr>
          <a:lstStyle/>
          <a:p>
            <a:r>
              <a:rPr dirty="0"/>
              <a:t>ETIOLOGÍA DEL ESTADO EPILÉPTICO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628900"/>
            <a:ext cx="11734800" cy="5897563"/>
          </a:xfrm>
        </p:spPr>
        <p:txBody>
          <a:bodyPr/>
          <a:lstStyle/>
          <a:p>
            <a:r>
              <a:rPr dirty="0"/>
              <a:t>La </a:t>
            </a:r>
            <a:r>
              <a:rPr dirty="0" err="1"/>
              <a:t>mayoría</a:t>
            </a:r>
            <a:r>
              <a:rPr dirty="0"/>
              <a:t> de </a:t>
            </a:r>
            <a:r>
              <a:rPr dirty="0" err="1"/>
              <a:t>los</a:t>
            </a:r>
            <a:r>
              <a:rPr dirty="0"/>
              <a:t> </a:t>
            </a:r>
            <a:r>
              <a:rPr dirty="0" err="1"/>
              <a:t>casos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adultos</a:t>
            </a:r>
            <a:r>
              <a:rPr dirty="0"/>
              <a:t> se </a:t>
            </a:r>
            <a:r>
              <a:rPr dirty="0" err="1"/>
              <a:t>deben</a:t>
            </a:r>
            <a:r>
              <a:rPr dirty="0"/>
              <a:t> a </a:t>
            </a:r>
            <a:r>
              <a:rPr dirty="0" err="1"/>
              <a:t>lesión</a:t>
            </a:r>
            <a:r>
              <a:rPr dirty="0"/>
              <a:t> cerebral </a:t>
            </a:r>
            <a:r>
              <a:rPr dirty="0" err="1"/>
              <a:t>estructural</a:t>
            </a:r>
            <a:r>
              <a:rPr dirty="0"/>
              <a:t> o </a:t>
            </a:r>
            <a:r>
              <a:rPr dirty="0" err="1"/>
              <a:t>trastornos</a:t>
            </a:r>
            <a:r>
              <a:rPr dirty="0"/>
              <a:t> </a:t>
            </a:r>
            <a:r>
              <a:rPr dirty="0" err="1"/>
              <a:t>tóxicos</a:t>
            </a:r>
            <a:r>
              <a:rPr dirty="0"/>
              <a:t>/</a:t>
            </a:r>
            <a:r>
              <a:rPr dirty="0" err="1"/>
              <a:t>metabólicos</a:t>
            </a:r>
            <a:r>
              <a:rPr dirty="0"/>
              <a:t>.</a:t>
            </a:r>
          </a:p>
          <a:p>
            <a:r>
              <a:rPr dirty="0"/>
              <a:t>El </a:t>
            </a:r>
            <a:r>
              <a:rPr dirty="0" err="1"/>
              <a:t>estado</a:t>
            </a:r>
            <a:r>
              <a:rPr dirty="0"/>
              <a:t> </a:t>
            </a:r>
            <a:r>
              <a:rPr dirty="0" err="1"/>
              <a:t>puede</a:t>
            </a:r>
            <a:r>
              <a:rPr dirty="0"/>
              <a:t> ser </a:t>
            </a:r>
            <a:r>
              <a:rPr dirty="0" err="1"/>
              <a:t>agudo</a:t>
            </a:r>
            <a:r>
              <a:rPr dirty="0"/>
              <a:t> (</a:t>
            </a:r>
            <a:r>
              <a:rPr dirty="0" err="1"/>
              <a:t>provocado</a:t>
            </a:r>
            <a:r>
              <a:rPr dirty="0"/>
              <a:t>) o </a:t>
            </a:r>
            <a:r>
              <a:rPr dirty="0" err="1"/>
              <a:t>resultado</a:t>
            </a:r>
            <a:r>
              <a:rPr dirty="0"/>
              <a:t> de </a:t>
            </a:r>
            <a:r>
              <a:rPr dirty="0" err="1"/>
              <a:t>lesión</a:t>
            </a:r>
            <a:r>
              <a:rPr dirty="0"/>
              <a:t> previa + nuevo factor </a:t>
            </a:r>
            <a:r>
              <a:rPr dirty="0" err="1"/>
              <a:t>estresante</a:t>
            </a:r>
            <a:r>
              <a:rPr dirty="0"/>
              <a:t>.</a:t>
            </a:r>
          </a:p>
          <a:p>
            <a:r>
              <a:rPr dirty="0" err="1"/>
              <a:t>Puede</a:t>
            </a:r>
            <a:r>
              <a:rPr dirty="0"/>
              <a:t> ser la </a:t>
            </a:r>
            <a:r>
              <a:rPr dirty="0" err="1"/>
              <a:t>primera</a:t>
            </a:r>
            <a:r>
              <a:rPr dirty="0"/>
              <a:t> </a:t>
            </a:r>
            <a:r>
              <a:rPr dirty="0" err="1"/>
              <a:t>manifestación</a:t>
            </a:r>
            <a:r>
              <a:rPr dirty="0"/>
              <a:t> de </a:t>
            </a:r>
            <a:r>
              <a:rPr dirty="0" err="1"/>
              <a:t>epilepsia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3CE9AC9B-F3B6-07B0-8D23-CD0D30F879DD}"/>
              </a:ext>
            </a:extLst>
          </p:cNvPr>
          <p:cNvSpPr/>
          <p:nvPr/>
        </p:nvSpPr>
        <p:spPr>
          <a:xfrm>
            <a:off x="0" y="-38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371" b="-10371"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1190464"/>
            <a:ext cx="8229600" cy="1143000"/>
          </a:xfrm>
        </p:spPr>
        <p:txBody>
          <a:bodyPr/>
          <a:lstStyle/>
          <a:p>
            <a:r>
              <a:rPr dirty="0"/>
              <a:t>CAUSAS COMUNES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4700" y="3467100"/>
            <a:ext cx="11658600" cy="5346592"/>
          </a:xfrm>
        </p:spPr>
        <p:txBody>
          <a:bodyPr/>
          <a:lstStyle/>
          <a:p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niños</a:t>
            </a:r>
            <a:r>
              <a:rPr dirty="0"/>
              <a:t>: Estado </a:t>
            </a:r>
            <a:r>
              <a:rPr dirty="0" err="1"/>
              <a:t>epiléptico</a:t>
            </a:r>
            <a:r>
              <a:rPr dirty="0"/>
              <a:t> </a:t>
            </a:r>
            <a:r>
              <a:rPr dirty="0" err="1"/>
              <a:t>febril</a:t>
            </a:r>
            <a:r>
              <a:rPr dirty="0"/>
              <a:t> (1/3 de </a:t>
            </a:r>
            <a:r>
              <a:rPr dirty="0" err="1"/>
              <a:t>los</a:t>
            </a:r>
            <a:r>
              <a:rPr dirty="0"/>
              <a:t> </a:t>
            </a:r>
            <a:r>
              <a:rPr dirty="0" err="1"/>
              <a:t>casos</a:t>
            </a:r>
            <a:r>
              <a:rPr dirty="0"/>
              <a:t>).</a:t>
            </a:r>
          </a:p>
          <a:p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adultos</a:t>
            </a:r>
            <a:r>
              <a:rPr dirty="0"/>
              <a:t>:</a:t>
            </a:r>
          </a:p>
          <a:p>
            <a:r>
              <a:rPr dirty="0"/>
              <a:t>  - </a:t>
            </a:r>
            <a:r>
              <a:rPr dirty="0" err="1"/>
              <a:t>Etiologías</a:t>
            </a:r>
            <a:r>
              <a:rPr dirty="0"/>
              <a:t> </a:t>
            </a:r>
            <a:r>
              <a:rPr dirty="0" err="1"/>
              <a:t>agudas</a:t>
            </a:r>
            <a:r>
              <a:rPr dirty="0"/>
              <a:t> (50% de </a:t>
            </a:r>
            <a:r>
              <a:rPr dirty="0" err="1"/>
              <a:t>los</a:t>
            </a:r>
            <a:r>
              <a:rPr dirty="0"/>
              <a:t> </a:t>
            </a:r>
            <a:r>
              <a:rPr dirty="0" err="1"/>
              <a:t>casos</a:t>
            </a:r>
            <a:r>
              <a:rPr dirty="0"/>
              <a:t>).</a:t>
            </a:r>
          </a:p>
          <a:p>
            <a:r>
              <a:rPr dirty="0"/>
              <a:t>  - </a:t>
            </a:r>
            <a:r>
              <a:rPr dirty="0" err="1"/>
              <a:t>Lesiones</a:t>
            </a:r>
            <a:r>
              <a:rPr dirty="0"/>
              <a:t> </a:t>
            </a:r>
            <a:r>
              <a:rPr dirty="0" err="1"/>
              <a:t>cerebrales</a:t>
            </a:r>
            <a:r>
              <a:rPr dirty="0"/>
              <a:t> </a:t>
            </a:r>
            <a:r>
              <a:rPr dirty="0" err="1"/>
              <a:t>remotas</a:t>
            </a:r>
            <a:r>
              <a:rPr dirty="0"/>
              <a:t>.</a:t>
            </a:r>
          </a:p>
          <a:p>
            <a:r>
              <a:rPr dirty="0"/>
              <a:t>  - </a:t>
            </a:r>
            <a:r>
              <a:rPr dirty="0" err="1"/>
              <a:t>Bajos</a:t>
            </a:r>
            <a:r>
              <a:rPr dirty="0"/>
              <a:t> </a:t>
            </a:r>
            <a:r>
              <a:rPr dirty="0" err="1"/>
              <a:t>niveles</a:t>
            </a:r>
            <a:r>
              <a:rPr dirty="0"/>
              <a:t> de </a:t>
            </a:r>
            <a:r>
              <a:rPr dirty="0" err="1"/>
              <a:t>anticonvulsivos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epilépticos</a:t>
            </a:r>
            <a:r>
              <a:rPr dirty="0"/>
              <a:t> </a:t>
            </a:r>
            <a:r>
              <a:rPr dirty="0" err="1"/>
              <a:t>conocidos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7CFCCBF6-94E1-6649-F84C-FF61173470C9}"/>
              </a:ext>
            </a:extLst>
          </p:cNvPr>
          <p:cNvSpPr/>
          <p:nvPr/>
        </p:nvSpPr>
        <p:spPr>
          <a:xfrm>
            <a:off x="0" y="-38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371" b="-10371"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723900"/>
            <a:ext cx="8229600" cy="1143000"/>
          </a:xfrm>
        </p:spPr>
        <p:txBody>
          <a:bodyPr>
            <a:normAutofit/>
          </a:bodyPr>
          <a:lstStyle/>
          <a:p>
            <a:r>
              <a:rPr dirty="0"/>
              <a:t>EJEMPLOS DE CAUSAS EN ADULTOS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705100"/>
            <a:ext cx="11734800" cy="5257800"/>
          </a:xfrm>
        </p:spPr>
        <p:txBody>
          <a:bodyPr/>
          <a:lstStyle/>
          <a:p>
            <a:r>
              <a:rPr dirty="0" err="1"/>
              <a:t>Lesión</a:t>
            </a:r>
            <a:r>
              <a:rPr dirty="0"/>
              <a:t> cerebral </a:t>
            </a:r>
            <a:r>
              <a:rPr dirty="0" err="1"/>
              <a:t>aguda</a:t>
            </a:r>
            <a:r>
              <a:rPr dirty="0"/>
              <a:t>: ACV, trauma, </a:t>
            </a:r>
            <a:r>
              <a:rPr dirty="0" err="1"/>
              <a:t>hemorragia</a:t>
            </a:r>
            <a:r>
              <a:rPr dirty="0"/>
              <a:t>, anoxia, </a:t>
            </a:r>
            <a:r>
              <a:rPr dirty="0" err="1"/>
              <a:t>infección</a:t>
            </a:r>
            <a:r>
              <a:rPr dirty="0"/>
              <a:t>, tumor.</a:t>
            </a:r>
          </a:p>
          <a:p>
            <a:r>
              <a:rPr dirty="0" err="1"/>
              <a:t>Lesión</a:t>
            </a:r>
            <a:r>
              <a:rPr dirty="0"/>
              <a:t> </a:t>
            </a:r>
            <a:r>
              <a:rPr dirty="0" err="1"/>
              <a:t>remota</a:t>
            </a:r>
            <a:r>
              <a:rPr dirty="0"/>
              <a:t>: TCE </a:t>
            </a:r>
            <a:r>
              <a:rPr dirty="0" err="1"/>
              <a:t>previo</a:t>
            </a:r>
            <a:r>
              <a:rPr dirty="0"/>
              <a:t>, </a:t>
            </a:r>
            <a:r>
              <a:rPr dirty="0" err="1"/>
              <a:t>neurocirugía</a:t>
            </a:r>
            <a:r>
              <a:rPr dirty="0"/>
              <a:t>, </a:t>
            </a:r>
            <a:r>
              <a:rPr dirty="0" err="1"/>
              <a:t>isquemia</a:t>
            </a:r>
            <a:r>
              <a:rPr dirty="0"/>
              <a:t> perinatal, </a:t>
            </a:r>
            <a:r>
              <a:rPr dirty="0" err="1"/>
              <a:t>malformaciones</a:t>
            </a:r>
            <a:r>
              <a:rPr dirty="0"/>
              <a:t>.</a:t>
            </a:r>
          </a:p>
          <a:p>
            <a:r>
              <a:rPr dirty="0" err="1"/>
              <a:t>Interrupción</a:t>
            </a:r>
            <a:r>
              <a:rPr dirty="0"/>
              <a:t> de </a:t>
            </a:r>
            <a:r>
              <a:rPr dirty="0" err="1"/>
              <a:t>anticonvulsivos</a:t>
            </a:r>
            <a:r>
              <a:rPr dirty="0"/>
              <a:t>.</a:t>
            </a:r>
          </a:p>
          <a:p>
            <a:r>
              <a:rPr dirty="0" err="1"/>
              <a:t>Abstinencia</a:t>
            </a:r>
            <a:r>
              <a:rPr dirty="0"/>
              <a:t> de alcohol o </a:t>
            </a:r>
            <a:r>
              <a:rPr dirty="0" err="1"/>
              <a:t>benzodiazepinas</a:t>
            </a:r>
            <a:r>
              <a:rPr dirty="0"/>
              <a:t>.</a:t>
            </a:r>
          </a:p>
          <a:p>
            <a:r>
              <a:rPr dirty="0" err="1"/>
              <a:t>Alteraciones</a:t>
            </a:r>
            <a:r>
              <a:rPr dirty="0"/>
              <a:t> </a:t>
            </a:r>
            <a:r>
              <a:rPr dirty="0" err="1"/>
              <a:t>metabólicas</a:t>
            </a:r>
            <a:r>
              <a:rPr dirty="0"/>
              <a:t>: </a:t>
            </a:r>
            <a:r>
              <a:rPr dirty="0" err="1"/>
              <a:t>hipoglucemia</a:t>
            </a:r>
            <a:r>
              <a:rPr dirty="0"/>
              <a:t>, </a:t>
            </a:r>
            <a:r>
              <a:rPr dirty="0" err="1"/>
              <a:t>hiponatremia</a:t>
            </a:r>
            <a:r>
              <a:rPr dirty="0"/>
              <a:t>, uremia.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09A13BF7-2D09-5013-FE8A-D136FD31BEC1}"/>
              </a:ext>
            </a:extLst>
          </p:cNvPr>
          <p:cNvSpPr/>
          <p:nvPr/>
        </p:nvSpPr>
        <p:spPr>
          <a:xfrm>
            <a:off x="0" y="-38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371" b="-10371"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1028054"/>
            <a:ext cx="8229600" cy="1143000"/>
          </a:xfrm>
        </p:spPr>
        <p:txBody>
          <a:bodyPr>
            <a:normAutofit fontScale="90000"/>
          </a:bodyPr>
          <a:lstStyle/>
          <a:p>
            <a:r>
              <a:rPr dirty="0"/>
              <a:t>MEDICAMENTOS QUE REDUCEN EL UMBRAL CONVULSIVO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543300"/>
            <a:ext cx="11506200" cy="5410200"/>
          </a:xfrm>
        </p:spPr>
        <p:txBody>
          <a:bodyPr/>
          <a:lstStyle/>
          <a:p>
            <a:r>
              <a:rPr dirty="0" err="1"/>
              <a:t>Teofilina</a:t>
            </a:r>
            <a:r>
              <a:rPr dirty="0"/>
              <a:t>, imipenem, </a:t>
            </a:r>
            <a:r>
              <a:rPr dirty="0" err="1"/>
              <a:t>penicilina</a:t>
            </a:r>
            <a:r>
              <a:rPr dirty="0"/>
              <a:t> G (</a:t>
            </a:r>
            <a:r>
              <a:rPr dirty="0" err="1"/>
              <a:t>altas</a:t>
            </a:r>
            <a:r>
              <a:rPr dirty="0"/>
              <a:t> </a:t>
            </a:r>
            <a:r>
              <a:rPr dirty="0" err="1"/>
              <a:t>dosis</a:t>
            </a:r>
            <a:r>
              <a:rPr dirty="0"/>
              <a:t>), </a:t>
            </a:r>
            <a:r>
              <a:rPr dirty="0" err="1"/>
              <a:t>cefepima</a:t>
            </a:r>
            <a:r>
              <a:rPr dirty="0"/>
              <a:t>, </a:t>
            </a:r>
            <a:r>
              <a:rPr dirty="0" err="1"/>
              <a:t>quinolonas</a:t>
            </a:r>
            <a:r>
              <a:rPr dirty="0"/>
              <a:t>, </a:t>
            </a:r>
            <a:r>
              <a:rPr dirty="0" err="1"/>
              <a:t>metronidazol</a:t>
            </a:r>
            <a:r>
              <a:rPr dirty="0"/>
              <a:t>, </a:t>
            </a:r>
            <a:r>
              <a:rPr dirty="0" err="1"/>
              <a:t>isoniazida</a:t>
            </a:r>
            <a:r>
              <a:rPr dirty="0"/>
              <a:t>.</a:t>
            </a:r>
          </a:p>
          <a:p>
            <a:r>
              <a:rPr dirty="0" err="1"/>
              <a:t>Antidepresivos</a:t>
            </a:r>
            <a:r>
              <a:rPr dirty="0"/>
              <a:t> </a:t>
            </a:r>
            <a:r>
              <a:rPr dirty="0" err="1"/>
              <a:t>tricíclicos</a:t>
            </a:r>
            <a:r>
              <a:rPr dirty="0"/>
              <a:t>, </a:t>
            </a:r>
            <a:r>
              <a:rPr dirty="0" err="1"/>
              <a:t>bupropión</a:t>
            </a:r>
            <a:r>
              <a:rPr dirty="0"/>
              <a:t>, </a:t>
            </a:r>
            <a:r>
              <a:rPr dirty="0" err="1"/>
              <a:t>litio</a:t>
            </a:r>
            <a:r>
              <a:rPr dirty="0"/>
              <a:t>, </a:t>
            </a:r>
            <a:r>
              <a:rPr dirty="0" err="1"/>
              <a:t>clozapina</a:t>
            </a:r>
            <a:r>
              <a:rPr dirty="0"/>
              <a:t>, flumazenil.</a:t>
            </a:r>
          </a:p>
          <a:p>
            <a:r>
              <a:rPr dirty="0" err="1"/>
              <a:t>Otros</a:t>
            </a:r>
            <a:r>
              <a:rPr dirty="0"/>
              <a:t>: </a:t>
            </a:r>
            <a:r>
              <a:rPr dirty="0" err="1"/>
              <a:t>ciclosporina</a:t>
            </a:r>
            <a:r>
              <a:rPr dirty="0"/>
              <a:t>, </a:t>
            </a:r>
            <a:r>
              <a:rPr dirty="0" err="1"/>
              <a:t>lidocaína</a:t>
            </a:r>
            <a:r>
              <a:rPr dirty="0"/>
              <a:t>, </a:t>
            </a:r>
            <a:r>
              <a:rPr dirty="0" err="1"/>
              <a:t>bupivacaína</a:t>
            </a:r>
            <a:r>
              <a:rPr dirty="0"/>
              <a:t>, </a:t>
            </a:r>
            <a:r>
              <a:rPr dirty="0" err="1"/>
              <a:t>dalfampridina</a:t>
            </a:r>
            <a:r>
              <a:rPr dirty="0"/>
              <a:t>, </a:t>
            </a:r>
            <a:r>
              <a:rPr dirty="0" err="1"/>
              <a:t>fenotiazinas</a:t>
            </a:r>
            <a:r>
              <a:rPr dirty="0"/>
              <a:t> (</a:t>
            </a:r>
            <a:r>
              <a:rPr dirty="0" err="1"/>
              <a:t>altas</a:t>
            </a:r>
            <a:r>
              <a:rPr dirty="0"/>
              <a:t> </a:t>
            </a:r>
            <a:r>
              <a:rPr dirty="0" err="1"/>
              <a:t>dosis</a:t>
            </a:r>
            <a:r>
              <a:rPr dirty="0"/>
              <a:t>).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09A13BF7-2D09-5013-FE8A-D136FD31BEC1}"/>
              </a:ext>
            </a:extLst>
          </p:cNvPr>
          <p:cNvSpPr/>
          <p:nvPr/>
        </p:nvSpPr>
        <p:spPr>
          <a:xfrm>
            <a:off x="0" y="-38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371" b="-10371"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10280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Tratamiento </a:t>
            </a:r>
            <a:r>
              <a:rPr lang="es-ES" b="1" dirty="0" err="1"/>
              <a:t>Anticeruminal</a:t>
            </a:r>
            <a:r>
              <a:rPr lang="es-ES" b="1" dirty="0"/>
              <a:t> de Emergencia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543300"/>
            <a:ext cx="11506200" cy="5410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Numerosos enfoques farmacológicos empíricos para el estado epiléptico.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Pocos ensayos controlados que comparen regímenes.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Guías consensuadas por Sociedad de Cuidados Neurocríticos y Sociedad Americana de Epilepsia.</a:t>
            </a:r>
          </a:p>
        </p:txBody>
      </p:sp>
    </p:spTree>
    <p:extLst>
      <p:ext uri="{BB962C8B-B14F-4D97-AF65-F5344CB8AC3E}">
        <p14:creationId xmlns:p14="http://schemas.microsoft.com/office/powerpoint/2010/main" val="4139737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09A13BF7-2D09-5013-FE8A-D136FD31BEC1}"/>
              </a:ext>
            </a:extLst>
          </p:cNvPr>
          <p:cNvSpPr/>
          <p:nvPr/>
        </p:nvSpPr>
        <p:spPr>
          <a:xfrm>
            <a:off x="0" y="-38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371" b="-10371"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10280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Abordaje del Tratamiento del Estado Epiléptico Convulsivo (EECG)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543300"/>
            <a:ext cx="11506200" cy="5410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El estado epiléptico convulsivo generalizado debe tratarse de inmediato.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Uso de benzodiacepinas + anticonvulsivos de acción prolongada.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No esperar EEG ni otros estudios para iniciar tratamiento.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Retraso aumenta morbilidad y mortalidad.</a:t>
            </a:r>
          </a:p>
        </p:txBody>
      </p:sp>
    </p:spTree>
    <p:extLst>
      <p:ext uri="{BB962C8B-B14F-4D97-AF65-F5344CB8AC3E}">
        <p14:creationId xmlns:p14="http://schemas.microsoft.com/office/powerpoint/2010/main" val="1291712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09A13BF7-2D09-5013-FE8A-D136FD31BEC1}"/>
              </a:ext>
            </a:extLst>
          </p:cNvPr>
          <p:cNvSpPr/>
          <p:nvPr/>
        </p:nvSpPr>
        <p:spPr>
          <a:xfrm>
            <a:off x="0" y="-38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371" b="-10371"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1028054"/>
            <a:ext cx="8229600" cy="1143000"/>
          </a:xfrm>
        </p:spPr>
        <p:txBody>
          <a:bodyPr>
            <a:normAutofit/>
          </a:bodyPr>
          <a:lstStyle/>
          <a:p>
            <a:r>
              <a:rPr lang="es-EC" b="1" dirty="0"/>
              <a:t>Primera Terapia: Benzodiacepinas</a:t>
            </a:r>
            <a:endParaRPr lang="es-EC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543300"/>
            <a:ext cx="11506200" cy="5410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EC" dirty="0"/>
              <a:t>Tratamiento de primera línea.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C" dirty="0"/>
              <a:t>Controlan las convulsiones rápidamente.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C" dirty="0"/>
              <a:t>Medicamentos comunes: diazepam, </a:t>
            </a:r>
            <a:r>
              <a:rPr lang="es-EC" dirty="0" err="1"/>
              <a:t>lorazepam</a:t>
            </a:r>
            <a:r>
              <a:rPr lang="es-EC" dirty="0"/>
              <a:t>, midazolam.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C" dirty="0"/>
              <a:t>Vía preferida: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dirty="0"/>
              <a:t>IV: Lorazepam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dirty="0"/>
              <a:t>IM/intranasal/bucal: Midazolam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dirty="0"/>
              <a:t>Rectal: Diazepam</a:t>
            </a:r>
          </a:p>
        </p:txBody>
      </p:sp>
    </p:spTree>
    <p:extLst>
      <p:ext uri="{BB962C8B-B14F-4D97-AF65-F5344CB8AC3E}">
        <p14:creationId xmlns:p14="http://schemas.microsoft.com/office/powerpoint/2010/main" val="2915344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09A13BF7-2D09-5013-FE8A-D136FD31BEC1}"/>
              </a:ext>
            </a:extLst>
          </p:cNvPr>
          <p:cNvSpPr/>
          <p:nvPr/>
        </p:nvSpPr>
        <p:spPr>
          <a:xfrm>
            <a:off x="0" y="-38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371" b="-10371"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10280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C" b="1" dirty="0"/>
              <a:t>Segunda Terapia: Medicamentos Anticonvulsivos</a:t>
            </a:r>
            <a:endParaRPr lang="es-EC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543300"/>
            <a:ext cx="11506200" cy="5410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EC" dirty="0"/>
              <a:t>Después de benzodiacepinas, se administra anticonvulsivo IV para prevenir recurrencia.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C" dirty="0"/>
              <a:t>Preferidos: levetiracetam, </a:t>
            </a:r>
            <a:r>
              <a:rPr lang="es-EC" dirty="0" err="1"/>
              <a:t>fosfenitoína</a:t>
            </a:r>
            <a:r>
              <a:rPr lang="es-EC" dirty="0"/>
              <a:t>, valproato.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C" dirty="0"/>
              <a:t>Alternativas: </a:t>
            </a:r>
            <a:r>
              <a:rPr lang="es-EC" dirty="0" err="1"/>
              <a:t>lacosamida</a:t>
            </a:r>
            <a:r>
              <a:rPr lang="es-EC" dirty="0"/>
              <a:t>, fenobarbital.</a:t>
            </a:r>
          </a:p>
        </p:txBody>
      </p:sp>
    </p:spTree>
    <p:extLst>
      <p:ext uri="{BB962C8B-B14F-4D97-AF65-F5344CB8AC3E}">
        <p14:creationId xmlns:p14="http://schemas.microsoft.com/office/powerpoint/2010/main" val="2613931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371" b="-10371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111917" y="286884"/>
            <a:ext cx="9084122" cy="1589500"/>
            <a:chOff x="0" y="0"/>
            <a:chExt cx="2322609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22609" cy="406400"/>
            </a:xfrm>
            <a:custGeom>
              <a:avLst/>
              <a:gdLst/>
              <a:ahLst/>
              <a:cxnLst/>
              <a:rect l="l" t="t" r="r" b="b"/>
              <a:pathLst>
                <a:path w="2322609" h="406400">
                  <a:moveTo>
                    <a:pt x="2119409" y="0"/>
                  </a:moveTo>
                  <a:cubicBezTo>
                    <a:pt x="2231634" y="0"/>
                    <a:pt x="2322609" y="90976"/>
                    <a:pt x="2322609" y="203200"/>
                  </a:cubicBezTo>
                  <a:cubicBezTo>
                    <a:pt x="2322609" y="315424"/>
                    <a:pt x="2231634" y="406400"/>
                    <a:pt x="211940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322609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1138017">
            <a:off x="284401" y="7237622"/>
            <a:ext cx="2486329" cy="2165366"/>
          </a:xfrm>
          <a:custGeom>
            <a:avLst/>
            <a:gdLst/>
            <a:ahLst/>
            <a:cxnLst/>
            <a:rect l="l" t="t" r="r" b="b"/>
            <a:pathLst>
              <a:path w="2486329" h="2165366">
                <a:moveTo>
                  <a:pt x="0" y="0"/>
                </a:moveTo>
                <a:lnTo>
                  <a:pt x="2486328" y="0"/>
                </a:lnTo>
                <a:lnTo>
                  <a:pt x="2486328" y="2165367"/>
                </a:lnTo>
                <a:lnTo>
                  <a:pt x="0" y="21653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337823" y="4150881"/>
            <a:ext cx="2232955" cy="3024939"/>
          </a:xfrm>
          <a:custGeom>
            <a:avLst/>
            <a:gdLst/>
            <a:ahLst/>
            <a:cxnLst/>
            <a:rect l="l" t="t" r="r" b="b"/>
            <a:pathLst>
              <a:path w="2232955" h="3024939">
                <a:moveTo>
                  <a:pt x="0" y="0"/>
                </a:moveTo>
                <a:lnTo>
                  <a:pt x="2232955" y="0"/>
                </a:lnTo>
                <a:lnTo>
                  <a:pt x="2232955" y="3024939"/>
                </a:lnTo>
                <a:lnTo>
                  <a:pt x="0" y="30249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601846" y="7588209"/>
            <a:ext cx="3759587" cy="2160054"/>
          </a:xfrm>
          <a:custGeom>
            <a:avLst/>
            <a:gdLst/>
            <a:ahLst/>
            <a:cxnLst/>
            <a:rect l="l" t="t" r="r" b="b"/>
            <a:pathLst>
              <a:path w="3759587" h="2160054">
                <a:moveTo>
                  <a:pt x="0" y="0"/>
                </a:moveTo>
                <a:lnTo>
                  <a:pt x="3759587" y="0"/>
                </a:lnTo>
                <a:lnTo>
                  <a:pt x="3759587" y="2160054"/>
                </a:lnTo>
                <a:lnTo>
                  <a:pt x="0" y="216005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01037" y="286884"/>
            <a:ext cx="1788447" cy="1785195"/>
          </a:xfrm>
          <a:custGeom>
            <a:avLst/>
            <a:gdLst/>
            <a:ahLst/>
            <a:cxnLst/>
            <a:rect l="l" t="t" r="r" b="b"/>
            <a:pathLst>
              <a:path w="1788447" h="1785195">
                <a:moveTo>
                  <a:pt x="0" y="0"/>
                </a:moveTo>
                <a:lnTo>
                  <a:pt x="1788447" y="0"/>
                </a:lnTo>
                <a:lnTo>
                  <a:pt x="1788447" y="1785195"/>
                </a:lnTo>
                <a:lnTo>
                  <a:pt x="0" y="17851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487696" y="286884"/>
            <a:ext cx="1987887" cy="2621913"/>
          </a:xfrm>
          <a:custGeom>
            <a:avLst/>
            <a:gdLst/>
            <a:ahLst/>
            <a:cxnLst/>
            <a:rect l="l" t="t" r="r" b="b"/>
            <a:pathLst>
              <a:path w="1987887" h="2621913">
                <a:moveTo>
                  <a:pt x="0" y="0"/>
                </a:moveTo>
                <a:lnTo>
                  <a:pt x="1987887" y="0"/>
                </a:lnTo>
                <a:lnTo>
                  <a:pt x="1987887" y="2621913"/>
                </a:lnTo>
                <a:lnTo>
                  <a:pt x="0" y="262191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2049966">
            <a:off x="595539" y="2445085"/>
            <a:ext cx="1399444" cy="3332010"/>
          </a:xfrm>
          <a:custGeom>
            <a:avLst/>
            <a:gdLst/>
            <a:ahLst/>
            <a:cxnLst/>
            <a:rect l="l" t="t" r="r" b="b"/>
            <a:pathLst>
              <a:path w="1399444" h="3332010">
                <a:moveTo>
                  <a:pt x="0" y="0"/>
                </a:moveTo>
                <a:lnTo>
                  <a:pt x="1399444" y="0"/>
                </a:lnTo>
                <a:lnTo>
                  <a:pt x="1399444" y="3332010"/>
                </a:lnTo>
                <a:lnTo>
                  <a:pt x="0" y="333201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5111917" y="247329"/>
            <a:ext cx="9489929" cy="1350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91"/>
              </a:lnSpc>
            </a:pPr>
            <a:r>
              <a:rPr lang="en-US" sz="8702">
                <a:solidFill>
                  <a:srgbClr val="000000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Introducción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E72147D5-AFC0-83DF-B494-D99B0BA3E46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45303" y="2166553"/>
            <a:ext cx="10650735" cy="7212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371" b="-10371"/>
            </a:stretch>
          </a:blipFill>
        </p:spPr>
      </p:sp>
      <p:sp>
        <p:nvSpPr>
          <p:cNvPr id="6" name="Freeform 6"/>
          <p:cNvSpPr/>
          <p:nvPr/>
        </p:nvSpPr>
        <p:spPr>
          <a:xfrm rot="1138017">
            <a:off x="284401" y="7237622"/>
            <a:ext cx="2486329" cy="2165366"/>
          </a:xfrm>
          <a:custGeom>
            <a:avLst/>
            <a:gdLst/>
            <a:ahLst/>
            <a:cxnLst/>
            <a:rect l="l" t="t" r="r" b="b"/>
            <a:pathLst>
              <a:path w="2486329" h="2165366">
                <a:moveTo>
                  <a:pt x="0" y="0"/>
                </a:moveTo>
                <a:lnTo>
                  <a:pt x="2486328" y="0"/>
                </a:lnTo>
                <a:lnTo>
                  <a:pt x="2486328" y="2165367"/>
                </a:lnTo>
                <a:lnTo>
                  <a:pt x="0" y="21653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337823" y="4150881"/>
            <a:ext cx="2232955" cy="3024939"/>
          </a:xfrm>
          <a:custGeom>
            <a:avLst/>
            <a:gdLst/>
            <a:ahLst/>
            <a:cxnLst/>
            <a:rect l="l" t="t" r="r" b="b"/>
            <a:pathLst>
              <a:path w="2232955" h="3024939">
                <a:moveTo>
                  <a:pt x="0" y="0"/>
                </a:moveTo>
                <a:lnTo>
                  <a:pt x="2232955" y="0"/>
                </a:lnTo>
                <a:lnTo>
                  <a:pt x="2232955" y="3024939"/>
                </a:lnTo>
                <a:lnTo>
                  <a:pt x="0" y="30249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601846" y="7588209"/>
            <a:ext cx="3759587" cy="2160054"/>
          </a:xfrm>
          <a:custGeom>
            <a:avLst/>
            <a:gdLst/>
            <a:ahLst/>
            <a:cxnLst/>
            <a:rect l="l" t="t" r="r" b="b"/>
            <a:pathLst>
              <a:path w="3759587" h="2160054">
                <a:moveTo>
                  <a:pt x="0" y="0"/>
                </a:moveTo>
                <a:lnTo>
                  <a:pt x="3759587" y="0"/>
                </a:lnTo>
                <a:lnTo>
                  <a:pt x="3759587" y="2160054"/>
                </a:lnTo>
                <a:lnTo>
                  <a:pt x="0" y="216005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01037" y="286884"/>
            <a:ext cx="1788447" cy="1785195"/>
          </a:xfrm>
          <a:custGeom>
            <a:avLst/>
            <a:gdLst/>
            <a:ahLst/>
            <a:cxnLst/>
            <a:rect l="l" t="t" r="r" b="b"/>
            <a:pathLst>
              <a:path w="1788447" h="1785195">
                <a:moveTo>
                  <a:pt x="0" y="0"/>
                </a:moveTo>
                <a:lnTo>
                  <a:pt x="1788447" y="0"/>
                </a:lnTo>
                <a:lnTo>
                  <a:pt x="1788447" y="1785195"/>
                </a:lnTo>
                <a:lnTo>
                  <a:pt x="0" y="17851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487696" y="286884"/>
            <a:ext cx="1987887" cy="2621913"/>
          </a:xfrm>
          <a:custGeom>
            <a:avLst/>
            <a:gdLst/>
            <a:ahLst/>
            <a:cxnLst/>
            <a:rect l="l" t="t" r="r" b="b"/>
            <a:pathLst>
              <a:path w="1987887" h="2621913">
                <a:moveTo>
                  <a:pt x="0" y="0"/>
                </a:moveTo>
                <a:lnTo>
                  <a:pt x="1987887" y="0"/>
                </a:lnTo>
                <a:lnTo>
                  <a:pt x="1987887" y="2621913"/>
                </a:lnTo>
                <a:lnTo>
                  <a:pt x="0" y="262191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2049966">
            <a:off x="595539" y="2445085"/>
            <a:ext cx="1399444" cy="3332010"/>
          </a:xfrm>
          <a:custGeom>
            <a:avLst/>
            <a:gdLst/>
            <a:ahLst/>
            <a:cxnLst/>
            <a:rect l="l" t="t" r="r" b="b"/>
            <a:pathLst>
              <a:path w="1399444" h="3332010">
                <a:moveTo>
                  <a:pt x="0" y="0"/>
                </a:moveTo>
                <a:lnTo>
                  <a:pt x="1399444" y="0"/>
                </a:lnTo>
                <a:lnTo>
                  <a:pt x="1399444" y="3332010"/>
                </a:lnTo>
                <a:lnTo>
                  <a:pt x="0" y="333201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1041507-AD4E-FC84-6F5C-F4AFB6CD2F6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40192" y="1179481"/>
            <a:ext cx="11490912" cy="769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95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371" b="-1037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427255" y="4781506"/>
            <a:ext cx="4970130" cy="3069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33"/>
              </a:lnSpc>
            </a:pPr>
            <a:r>
              <a:rPr lang="en-US" sz="438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01. Absorción</a:t>
            </a:r>
          </a:p>
          <a:p>
            <a:pPr algn="l">
              <a:lnSpc>
                <a:spcPts val="6133"/>
              </a:lnSpc>
            </a:pPr>
            <a:r>
              <a:rPr lang="en-US" sz="438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02. Distribución</a:t>
            </a:r>
          </a:p>
          <a:p>
            <a:pPr algn="l">
              <a:lnSpc>
                <a:spcPts val="6133"/>
              </a:lnSpc>
            </a:pPr>
            <a:r>
              <a:rPr lang="en-US" sz="438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03. Metabolismo</a:t>
            </a:r>
          </a:p>
          <a:p>
            <a:pPr marL="0" lvl="0" indent="0" algn="l">
              <a:lnSpc>
                <a:spcPts val="6133"/>
              </a:lnSpc>
            </a:pPr>
            <a:r>
              <a:rPr lang="en-US" sz="438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04. Eliminación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144000" y="4837149"/>
            <a:ext cx="5439173" cy="1526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33"/>
              </a:lnSpc>
            </a:pPr>
            <a:r>
              <a:rPr lang="en-US" sz="438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05. Niveles plasmáticos</a:t>
            </a:r>
          </a:p>
          <a:p>
            <a:pPr marL="0" lvl="0" indent="0" algn="l">
              <a:lnSpc>
                <a:spcPts val="6133"/>
              </a:lnSpc>
            </a:pPr>
            <a:r>
              <a:rPr lang="en-US" sz="438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06. Efectos adversos</a:t>
            </a:r>
          </a:p>
        </p:txBody>
      </p:sp>
      <p:sp>
        <p:nvSpPr>
          <p:cNvPr id="5" name="Freeform 5"/>
          <p:cNvSpPr/>
          <p:nvPr/>
        </p:nvSpPr>
        <p:spPr>
          <a:xfrm rot="9299180">
            <a:off x="1812111" y="1151893"/>
            <a:ext cx="2045273" cy="2840657"/>
          </a:xfrm>
          <a:custGeom>
            <a:avLst/>
            <a:gdLst/>
            <a:ahLst/>
            <a:cxnLst/>
            <a:rect l="l" t="t" r="r" b="b"/>
            <a:pathLst>
              <a:path w="2045273" h="2840657">
                <a:moveTo>
                  <a:pt x="0" y="0"/>
                </a:moveTo>
                <a:lnTo>
                  <a:pt x="2045273" y="0"/>
                </a:lnTo>
                <a:lnTo>
                  <a:pt x="2045273" y="2840657"/>
                </a:lnTo>
                <a:lnTo>
                  <a:pt x="0" y="28406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51418" y="4788673"/>
            <a:ext cx="1380774" cy="1292906"/>
          </a:xfrm>
          <a:custGeom>
            <a:avLst/>
            <a:gdLst/>
            <a:ahLst/>
            <a:cxnLst/>
            <a:rect l="l" t="t" r="r" b="b"/>
            <a:pathLst>
              <a:path w="1380774" h="1292906">
                <a:moveTo>
                  <a:pt x="0" y="0"/>
                </a:moveTo>
                <a:lnTo>
                  <a:pt x="1380774" y="0"/>
                </a:lnTo>
                <a:lnTo>
                  <a:pt x="1380774" y="1292906"/>
                </a:lnTo>
                <a:lnTo>
                  <a:pt x="0" y="12929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753343">
            <a:off x="1869279" y="6132775"/>
            <a:ext cx="968706" cy="2911410"/>
          </a:xfrm>
          <a:custGeom>
            <a:avLst/>
            <a:gdLst/>
            <a:ahLst/>
            <a:cxnLst/>
            <a:rect l="l" t="t" r="r" b="b"/>
            <a:pathLst>
              <a:path w="968706" h="2911410">
                <a:moveTo>
                  <a:pt x="0" y="0"/>
                </a:moveTo>
                <a:lnTo>
                  <a:pt x="968706" y="0"/>
                </a:lnTo>
                <a:lnTo>
                  <a:pt x="968706" y="2911410"/>
                </a:lnTo>
                <a:lnTo>
                  <a:pt x="0" y="29114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2700000">
            <a:off x="14198997" y="6945519"/>
            <a:ext cx="3150446" cy="1626776"/>
          </a:xfrm>
          <a:custGeom>
            <a:avLst/>
            <a:gdLst/>
            <a:ahLst/>
            <a:cxnLst/>
            <a:rect l="l" t="t" r="r" b="b"/>
            <a:pathLst>
              <a:path w="3150446" h="1626776">
                <a:moveTo>
                  <a:pt x="0" y="0"/>
                </a:moveTo>
                <a:lnTo>
                  <a:pt x="3150445" y="0"/>
                </a:lnTo>
                <a:lnTo>
                  <a:pt x="3150445" y="1626775"/>
                </a:lnTo>
                <a:lnTo>
                  <a:pt x="0" y="162677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642826" y="3932331"/>
            <a:ext cx="1677950" cy="1571172"/>
          </a:xfrm>
          <a:custGeom>
            <a:avLst/>
            <a:gdLst/>
            <a:ahLst/>
            <a:cxnLst/>
            <a:rect l="l" t="t" r="r" b="b"/>
            <a:pathLst>
              <a:path w="1677950" h="1571172">
                <a:moveTo>
                  <a:pt x="0" y="0"/>
                </a:moveTo>
                <a:lnTo>
                  <a:pt x="1677950" y="0"/>
                </a:lnTo>
                <a:lnTo>
                  <a:pt x="1677950" y="1571171"/>
                </a:lnTo>
                <a:lnTo>
                  <a:pt x="0" y="15711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753243">
            <a:off x="14107402" y="1762110"/>
            <a:ext cx="2870408" cy="1304731"/>
          </a:xfrm>
          <a:custGeom>
            <a:avLst/>
            <a:gdLst/>
            <a:ahLst/>
            <a:cxnLst/>
            <a:rect l="l" t="t" r="r" b="b"/>
            <a:pathLst>
              <a:path w="2870408" h="1304731">
                <a:moveTo>
                  <a:pt x="0" y="0"/>
                </a:moveTo>
                <a:lnTo>
                  <a:pt x="2870408" y="0"/>
                </a:lnTo>
                <a:lnTo>
                  <a:pt x="2870408" y="1304731"/>
                </a:lnTo>
                <a:lnTo>
                  <a:pt x="0" y="130473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6052201" y="2435462"/>
            <a:ext cx="6102526" cy="1589500"/>
            <a:chOff x="0" y="0"/>
            <a:chExt cx="1560281" cy="406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560281" cy="406400"/>
            </a:xfrm>
            <a:custGeom>
              <a:avLst/>
              <a:gdLst/>
              <a:ahLst/>
              <a:cxnLst/>
              <a:rect l="l" t="t" r="r" b="b"/>
              <a:pathLst>
                <a:path w="1560281" h="406400">
                  <a:moveTo>
                    <a:pt x="1357081" y="0"/>
                  </a:moveTo>
                  <a:cubicBezTo>
                    <a:pt x="1469305" y="0"/>
                    <a:pt x="1560281" y="90976"/>
                    <a:pt x="1560281" y="203200"/>
                  </a:cubicBezTo>
                  <a:cubicBezTo>
                    <a:pt x="1560281" y="315424"/>
                    <a:pt x="1469305" y="406400"/>
                    <a:pt x="135708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560281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5751960" y="2406887"/>
            <a:ext cx="6703008" cy="1350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91"/>
              </a:lnSpc>
            </a:pPr>
            <a:r>
              <a:rPr lang="en-US" sz="8702">
                <a:solidFill>
                  <a:srgbClr val="000000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Índice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371" b="-10371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111917" y="286884"/>
            <a:ext cx="9084122" cy="1589500"/>
            <a:chOff x="0" y="0"/>
            <a:chExt cx="2322609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22609" cy="406400"/>
            </a:xfrm>
            <a:custGeom>
              <a:avLst/>
              <a:gdLst/>
              <a:ahLst/>
              <a:cxnLst/>
              <a:rect l="l" t="t" r="r" b="b"/>
              <a:pathLst>
                <a:path w="2322609" h="406400">
                  <a:moveTo>
                    <a:pt x="2119409" y="0"/>
                  </a:moveTo>
                  <a:cubicBezTo>
                    <a:pt x="2231634" y="0"/>
                    <a:pt x="2322609" y="90976"/>
                    <a:pt x="2322609" y="203200"/>
                  </a:cubicBezTo>
                  <a:cubicBezTo>
                    <a:pt x="2322609" y="315424"/>
                    <a:pt x="2231634" y="406400"/>
                    <a:pt x="211940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322609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1138017">
            <a:off x="284401" y="7237622"/>
            <a:ext cx="2486329" cy="2165366"/>
          </a:xfrm>
          <a:custGeom>
            <a:avLst/>
            <a:gdLst/>
            <a:ahLst/>
            <a:cxnLst/>
            <a:rect l="l" t="t" r="r" b="b"/>
            <a:pathLst>
              <a:path w="2486329" h="2165366">
                <a:moveTo>
                  <a:pt x="0" y="0"/>
                </a:moveTo>
                <a:lnTo>
                  <a:pt x="2486328" y="0"/>
                </a:lnTo>
                <a:lnTo>
                  <a:pt x="2486328" y="2165367"/>
                </a:lnTo>
                <a:lnTo>
                  <a:pt x="0" y="21653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337823" y="4150881"/>
            <a:ext cx="2232955" cy="3024939"/>
          </a:xfrm>
          <a:custGeom>
            <a:avLst/>
            <a:gdLst/>
            <a:ahLst/>
            <a:cxnLst/>
            <a:rect l="l" t="t" r="r" b="b"/>
            <a:pathLst>
              <a:path w="2232955" h="3024939">
                <a:moveTo>
                  <a:pt x="0" y="0"/>
                </a:moveTo>
                <a:lnTo>
                  <a:pt x="2232955" y="0"/>
                </a:lnTo>
                <a:lnTo>
                  <a:pt x="2232955" y="3024939"/>
                </a:lnTo>
                <a:lnTo>
                  <a:pt x="0" y="30249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601846" y="7588209"/>
            <a:ext cx="3759587" cy="2160054"/>
          </a:xfrm>
          <a:custGeom>
            <a:avLst/>
            <a:gdLst/>
            <a:ahLst/>
            <a:cxnLst/>
            <a:rect l="l" t="t" r="r" b="b"/>
            <a:pathLst>
              <a:path w="3759587" h="2160054">
                <a:moveTo>
                  <a:pt x="0" y="0"/>
                </a:moveTo>
                <a:lnTo>
                  <a:pt x="3759587" y="0"/>
                </a:lnTo>
                <a:lnTo>
                  <a:pt x="3759587" y="2160054"/>
                </a:lnTo>
                <a:lnTo>
                  <a:pt x="0" y="216005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01037" y="286884"/>
            <a:ext cx="1788447" cy="1785195"/>
          </a:xfrm>
          <a:custGeom>
            <a:avLst/>
            <a:gdLst/>
            <a:ahLst/>
            <a:cxnLst/>
            <a:rect l="l" t="t" r="r" b="b"/>
            <a:pathLst>
              <a:path w="1788447" h="1785195">
                <a:moveTo>
                  <a:pt x="0" y="0"/>
                </a:moveTo>
                <a:lnTo>
                  <a:pt x="1788447" y="0"/>
                </a:lnTo>
                <a:lnTo>
                  <a:pt x="1788447" y="1785195"/>
                </a:lnTo>
                <a:lnTo>
                  <a:pt x="0" y="17851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487696" y="286884"/>
            <a:ext cx="1987887" cy="2621913"/>
          </a:xfrm>
          <a:custGeom>
            <a:avLst/>
            <a:gdLst/>
            <a:ahLst/>
            <a:cxnLst/>
            <a:rect l="l" t="t" r="r" b="b"/>
            <a:pathLst>
              <a:path w="1987887" h="2621913">
                <a:moveTo>
                  <a:pt x="0" y="0"/>
                </a:moveTo>
                <a:lnTo>
                  <a:pt x="1987887" y="0"/>
                </a:lnTo>
                <a:lnTo>
                  <a:pt x="1987887" y="2621913"/>
                </a:lnTo>
                <a:lnTo>
                  <a:pt x="0" y="262191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2049966">
            <a:off x="595539" y="2445085"/>
            <a:ext cx="1399444" cy="3332010"/>
          </a:xfrm>
          <a:custGeom>
            <a:avLst/>
            <a:gdLst/>
            <a:ahLst/>
            <a:cxnLst/>
            <a:rect l="l" t="t" r="r" b="b"/>
            <a:pathLst>
              <a:path w="1399444" h="3332010">
                <a:moveTo>
                  <a:pt x="0" y="0"/>
                </a:moveTo>
                <a:lnTo>
                  <a:pt x="1399444" y="0"/>
                </a:lnTo>
                <a:lnTo>
                  <a:pt x="1399444" y="3332010"/>
                </a:lnTo>
                <a:lnTo>
                  <a:pt x="0" y="333201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231058" y="2185305"/>
            <a:ext cx="11370788" cy="7959552"/>
          </a:xfrm>
          <a:custGeom>
            <a:avLst/>
            <a:gdLst/>
            <a:ahLst/>
            <a:cxnLst/>
            <a:rect l="l" t="t" r="r" b="b"/>
            <a:pathLst>
              <a:path w="11370788" h="7959552">
                <a:moveTo>
                  <a:pt x="0" y="0"/>
                </a:moveTo>
                <a:lnTo>
                  <a:pt x="11370788" y="0"/>
                </a:lnTo>
                <a:lnTo>
                  <a:pt x="11370788" y="7959551"/>
                </a:lnTo>
                <a:lnTo>
                  <a:pt x="0" y="7959551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5111917" y="247329"/>
            <a:ext cx="9489929" cy="1350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91"/>
              </a:lnSpc>
            </a:pPr>
            <a:r>
              <a:rPr lang="en-US" sz="8702">
                <a:solidFill>
                  <a:srgbClr val="000000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Introducción</a:t>
            </a:r>
          </a:p>
        </p:txBody>
      </p:sp>
    </p:spTree>
    <p:extLst>
      <p:ext uri="{BB962C8B-B14F-4D97-AF65-F5344CB8AC3E}">
        <p14:creationId xmlns:p14="http://schemas.microsoft.com/office/powerpoint/2010/main" val="3210481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371" b="-1037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56047" y="2408874"/>
            <a:ext cx="4717265" cy="6601770"/>
          </a:xfrm>
          <a:custGeom>
            <a:avLst/>
            <a:gdLst/>
            <a:ahLst/>
            <a:cxnLst/>
            <a:rect l="l" t="t" r="r" b="b"/>
            <a:pathLst>
              <a:path w="4717265" h="6601770">
                <a:moveTo>
                  <a:pt x="0" y="0"/>
                </a:moveTo>
                <a:lnTo>
                  <a:pt x="4717265" y="0"/>
                </a:lnTo>
                <a:lnTo>
                  <a:pt x="4717265" y="6601770"/>
                </a:lnTo>
                <a:lnTo>
                  <a:pt x="0" y="66017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949996" y="584344"/>
            <a:ext cx="8768428" cy="2725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75"/>
              </a:lnSpc>
            </a:pPr>
            <a:r>
              <a:rPr lang="en-US" sz="10071">
                <a:solidFill>
                  <a:srgbClr val="000000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MECANISMO DE ACCIÓN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32851" y="3765219"/>
            <a:ext cx="9402717" cy="5133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7203" lvl="1" indent="-373601" algn="l">
              <a:lnSpc>
                <a:spcPts val="6852"/>
              </a:lnSpc>
              <a:buFont typeface="Arial"/>
              <a:buChar char="•"/>
            </a:pPr>
            <a:r>
              <a:rPr lang="en-US" sz="346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Inhiben los canales de Na</a:t>
            </a:r>
          </a:p>
          <a:p>
            <a:pPr marL="747203" lvl="1" indent="-373601" algn="l">
              <a:lnSpc>
                <a:spcPts val="6852"/>
              </a:lnSpc>
              <a:buFont typeface="Arial"/>
              <a:buChar char="•"/>
            </a:pPr>
            <a:r>
              <a:rPr lang="en-US" sz="346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Inhiben los canales de Ca</a:t>
            </a:r>
          </a:p>
          <a:p>
            <a:pPr marL="747203" lvl="1" indent="-373601" algn="l">
              <a:lnSpc>
                <a:spcPts val="6852"/>
              </a:lnSpc>
              <a:buFont typeface="Arial"/>
              <a:buChar char="•"/>
            </a:pPr>
            <a:r>
              <a:rPr lang="en-US" sz="346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Aumentan el GABA</a:t>
            </a:r>
          </a:p>
          <a:p>
            <a:pPr marL="747203" lvl="1" indent="-373601" algn="l">
              <a:lnSpc>
                <a:spcPts val="6852"/>
              </a:lnSpc>
              <a:buFont typeface="Arial"/>
              <a:buChar char="•"/>
            </a:pPr>
            <a:r>
              <a:rPr lang="en-US" sz="346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Disminuyen la liberación del glutamato</a:t>
            </a:r>
          </a:p>
          <a:p>
            <a:pPr marL="747203" lvl="1" indent="-373601" algn="l">
              <a:lnSpc>
                <a:spcPts val="6852"/>
              </a:lnSpc>
              <a:buFont typeface="Arial"/>
              <a:buChar char="•"/>
            </a:pPr>
            <a:r>
              <a:rPr lang="en-US" sz="346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Potencian el receptor de GABA</a:t>
            </a:r>
          </a:p>
          <a:p>
            <a:pPr marL="747203" lvl="1" indent="-373601" algn="l">
              <a:lnSpc>
                <a:spcPts val="6852"/>
              </a:lnSpc>
              <a:buFont typeface="Arial"/>
              <a:buChar char="•"/>
            </a:pPr>
            <a:r>
              <a:rPr lang="en-US" sz="346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Actúa sobre la membrana de las vesículas sinápticas SV2A</a:t>
            </a:r>
          </a:p>
        </p:txBody>
      </p:sp>
      <p:sp>
        <p:nvSpPr>
          <p:cNvPr id="6" name="Freeform 6"/>
          <p:cNvSpPr/>
          <p:nvPr/>
        </p:nvSpPr>
        <p:spPr>
          <a:xfrm>
            <a:off x="15870447" y="6470302"/>
            <a:ext cx="1858767" cy="1436320"/>
          </a:xfrm>
          <a:custGeom>
            <a:avLst/>
            <a:gdLst/>
            <a:ahLst/>
            <a:cxnLst/>
            <a:rect l="l" t="t" r="r" b="b"/>
            <a:pathLst>
              <a:path w="1858767" h="1436320">
                <a:moveTo>
                  <a:pt x="0" y="0"/>
                </a:moveTo>
                <a:lnTo>
                  <a:pt x="1858767" y="0"/>
                </a:lnTo>
                <a:lnTo>
                  <a:pt x="1858767" y="1436320"/>
                </a:lnTo>
                <a:lnTo>
                  <a:pt x="0" y="14363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0151869" y="1278851"/>
            <a:ext cx="1858767" cy="1436320"/>
          </a:xfrm>
          <a:custGeom>
            <a:avLst/>
            <a:gdLst/>
            <a:ahLst/>
            <a:cxnLst/>
            <a:rect l="l" t="t" r="r" b="b"/>
            <a:pathLst>
              <a:path w="1858767" h="1436320">
                <a:moveTo>
                  <a:pt x="1858766" y="0"/>
                </a:moveTo>
                <a:lnTo>
                  <a:pt x="0" y="0"/>
                </a:lnTo>
                <a:lnTo>
                  <a:pt x="0" y="1436319"/>
                </a:lnTo>
                <a:lnTo>
                  <a:pt x="1858766" y="1436319"/>
                </a:lnTo>
                <a:lnTo>
                  <a:pt x="185876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2129354">
            <a:off x="14644727" y="1349934"/>
            <a:ext cx="3162714" cy="1437597"/>
          </a:xfrm>
          <a:custGeom>
            <a:avLst/>
            <a:gdLst/>
            <a:ahLst/>
            <a:cxnLst/>
            <a:rect l="l" t="t" r="r" b="b"/>
            <a:pathLst>
              <a:path w="3162714" h="1437597">
                <a:moveTo>
                  <a:pt x="0" y="0"/>
                </a:moveTo>
                <a:lnTo>
                  <a:pt x="3162714" y="0"/>
                </a:lnTo>
                <a:lnTo>
                  <a:pt x="3162714" y="1437597"/>
                </a:lnTo>
                <a:lnTo>
                  <a:pt x="0" y="14375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371" b="-1037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84866" y="6625785"/>
            <a:ext cx="6639624" cy="2487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6"/>
              </a:lnSpc>
            </a:pPr>
            <a:r>
              <a:rPr lang="en-US" sz="251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LAMOTRIGINA</a:t>
            </a:r>
          </a:p>
          <a:p>
            <a:pPr algn="l">
              <a:lnSpc>
                <a:spcPts val="3966"/>
              </a:lnSpc>
            </a:pPr>
            <a:r>
              <a:rPr lang="en-US" sz="251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GABAPENTINA</a:t>
            </a:r>
          </a:p>
          <a:p>
            <a:pPr algn="l">
              <a:lnSpc>
                <a:spcPts val="3966"/>
              </a:lnSpc>
            </a:pPr>
            <a:r>
              <a:rPr lang="en-US" sz="251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TOPIRAMATO</a:t>
            </a:r>
          </a:p>
          <a:p>
            <a:pPr marL="0" lvl="0" indent="0" algn="l">
              <a:lnSpc>
                <a:spcPts val="3966"/>
              </a:lnSpc>
            </a:pPr>
            <a:r>
              <a:rPr lang="en-US" sz="251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LEVETIRACETAM</a:t>
            </a:r>
          </a:p>
          <a:p>
            <a:pPr marL="0" lvl="0" indent="0" algn="l">
              <a:lnSpc>
                <a:spcPts val="3966"/>
              </a:lnSpc>
            </a:pPr>
            <a:r>
              <a:rPr lang="en-US" sz="2510" u="none" strike="noStrik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BENZODIAZEPINAS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84866" y="2868103"/>
            <a:ext cx="6639624" cy="2487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6"/>
              </a:lnSpc>
            </a:pPr>
            <a:r>
              <a:rPr lang="en-US" sz="251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FENOBARBITAL</a:t>
            </a:r>
          </a:p>
          <a:p>
            <a:pPr algn="l">
              <a:lnSpc>
                <a:spcPts val="3966"/>
              </a:lnSpc>
            </a:pPr>
            <a:r>
              <a:rPr lang="en-US" sz="251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FENITOINA</a:t>
            </a:r>
          </a:p>
          <a:p>
            <a:pPr algn="l">
              <a:lnSpc>
                <a:spcPts val="3966"/>
              </a:lnSpc>
            </a:pPr>
            <a:r>
              <a:rPr lang="en-US" sz="251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ETOSUXIMIDA</a:t>
            </a:r>
          </a:p>
          <a:p>
            <a:pPr algn="l">
              <a:lnSpc>
                <a:spcPts val="3966"/>
              </a:lnSpc>
            </a:pPr>
            <a:r>
              <a:rPr lang="en-US" sz="251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CARBAMAZEPINA</a:t>
            </a:r>
          </a:p>
          <a:p>
            <a:pPr marL="0" lvl="0" indent="0" algn="l">
              <a:lnSpc>
                <a:spcPts val="3966"/>
              </a:lnSpc>
            </a:pPr>
            <a:r>
              <a:rPr lang="en-US" sz="251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ÁCIDO VALPROICO</a:t>
            </a:r>
          </a:p>
        </p:txBody>
      </p:sp>
      <p:sp>
        <p:nvSpPr>
          <p:cNvPr id="5" name="Freeform 5"/>
          <p:cNvSpPr/>
          <p:nvPr/>
        </p:nvSpPr>
        <p:spPr>
          <a:xfrm>
            <a:off x="8124490" y="7735695"/>
            <a:ext cx="2455831" cy="2138806"/>
          </a:xfrm>
          <a:custGeom>
            <a:avLst/>
            <a:gdLst/>
            <a:ahLst/>
            <a:cxnLst/>
            <a:rect l="l" t="t" r="r" b="b"/>
            <a:pathLst>
              <a:path w="2455831" h="2138806">
                <a:moveTo>
                  <a:pt x="0" y="0"/>
                </a:moveTo>
                <a:lnTo>
                  <a:pt x="2455831" y="0"/>
                </a:lnTo>
                <a:lnTo>
                  <a:pt x="2455831" y="2138806"/>
                </a:lnTo>
                <a:lnTo>
                  <a:pt x="0" y="21388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10275">
            <a:off x="15982977" y="215752"/>
            <a:ext cx="2338566" cy="1062984"/>
          </a:xfrm>
          <a:custGeom>
            <a:avLst/>
            <a:gdLst/>
            <a:ahLst/>
            <a:cxnLst/>
            <a:rect l="l" t="t" r="r" b="b"/>
            <a:pathLst>
              <a:path w="2338566" h="1062984">
                <a:moveTo>
                  <a:pt x="0" y="0"/>
                </a:moveTo>
                <a:lnTo>
                  <a:pt x="2338566" y="0"/>
                </a:lnTo>
                <a:lnTo>
                  <a:pt x="2338566" y="1062984"/>
                </a:lnTo>
                <a:lnTo>
                  <a:pt x="0" y="10629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366351" y="1676605"/>
            <a:ext cx="6758139" cy="1124822"/>
            <a:chOff x="0" y="0"/>
            <a:chExt cx="2441726" cy="406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41726" cy="406400"/>
            </a:xfrm>
            <a:custGeom>
              <a:avLst/>
              <a:gdLst/>
              <a:ahLst/>
              <a:cxnLst/>
              <a:rect l="l" t="t" r="r" b="b"/>
              <a:pathLst>
                <a:path w="2441726" h="406400">
                  <a:moveTo>
                    <a:pt x="2238526" y="0"/>
                  </a:moveTo>
                  <a:cubicBezTo>
                    <a:pt x="2350750" y="0"/>
                    <a:pt x="2441726" y="90976"/>
                    <a:pt x="2441726" y="203200"/>
                  </a:cubicBezTo>
                  <a:cubicBezTo>
                    <a:pt x="2441726" y="315424"/>
                    <a:pt x="2350750" y="406400"/>
                    <a:pt x="223852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441726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181851" y="1862476"/>
            <a:ext cx="7045170" cy="691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5"/>
              </a:lnSpc>
            </a:pPr>
            <a:r>
              <a:rPr lang="en-US" sz="4440">
                <a:solidFill>
                  <a:srgbClr val="000000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CLÁSICOS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366351" y="5384380"/>
            <a:ext cx="6758139" cy="1124822"/>
            <a:chOff x="0" y="0"/>
            <a:chExt cx="2441726" cy="406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41726" cy="406400"/>
            </a:xfrm>
            <a:custGeom>
              <a:avLst/>
              <a:gdLst/>
              <a:ahLst/>
              <a:cxnLst/>
              <a:rect l="l" t="t" r="r" b="b"/>
              <a:pathLst>
                <a:path w="2441726" h="406400">
                  <a:moveTo>
                    <a:pt x="2238526" y="0"/>
                  </a:moveTo>
                  <a:cubicBezTo>
                    <a:pt x="2350750" y="0"/>
                    <a:pt x="2441726" y="90976"/>
                    <a:pt x="2441726" y="203200"/>
                  </a:cubicBezTo>
                  <a:cubicBezTo>
                    <a:pt x="2441726" y="315424"/>
                    <a:pt x="2350750" y="406400"/>
                    <a:pt x="223852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2441726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181851" y="5570250"/>
            <a:ext cx="7127138" cy="691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5"/>
              </a:lnSpc>
            </a:pPr>
            <a:r>
              <a:rPr lang="en-US" sz="4440">
                <a:solidFill>
                  <a:srgbClr val="000000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NUEVOS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37587" y="132208"/>
            <a:ext cx="9713155" cy="1382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75"/>
              </a:lnSpc>
            </a:pPr>
            <a:r>
              <a:rPr lang="en-US" sz="10071">
                <a:solidFill>
                  <a:srgbClr val="000000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CLASIFICACIÓN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0394121" y="5384380"/>
            <a:ext cx="6758139" cy="1124822"/>
            <a:chOff x="0" y="0"/>
            <a:chExt cx="2441726" cy="4064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441726" cy="406400"/>
            </a:xfrm>
            <a:custGeom>
              <a:avLst/>
              <a:gdLst/>
              <a:ahLst/>
              <a:cxnLst/>
              <a:rect l="l" t="t" r="r" b="b"/>
              <a:pathLst>
                <a:path w="2441726" h="406400">
                  <a:moveTo>
                    <a:pt x="2238526" y="0"/>
                  </a:moveTo>
                  <a:cubicBezTo>
                    <a:pt x="2350750" y="0"/>
                    <a:pt x="2441726" y="90976"/>
                    <a:pt x="2441726" y="203200"/>
                  </a:cubicBezTo>
                  <a:cubicBezTo>
                    <a:pt x="2441726" y="315424"/>
                    <a:pt x="2350750" y="406400"/>
                    <a:pt x="223852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441726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0025122" y="5570250"/>
            <a:ext cx="7127138" cy="691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5"/>
              </a:lnSpc>
            </a:pPr>
            <a:r>
              <a:rPr lang="en-US" sz="4440">
                <a:solidFill>
                  <a:srgbClr val="000000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CORTO ESPECTRO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0394121" y="1655516"/>
            <a:ext cx="6758139" cy="1124822"/>
            <a:chOff x="0" y="0"/>
            <a:chExt cx="2441726" cy="4064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441726" cy="406400"/>
            </a:xfrm>
            <a:custGeom>
              <a:avLst/>
              <a:gdLst/>
              <a:ahLst/>
              <a:cxnLst/>
              <a:rect l="l" t="t" r="r" b="b"/>
              <a:pathLst>
                <a:path w="2441726" h="406400">
                  <a:moveTo>
                    <a:pt x="2238526" y="0"/>
                  </a:moveTo>
                  <a:cubicBezTo>
                    <a:pt x="2350750" y="0"/>
                    <a:pt x="2441726" y="90976"/>
                    <a:pt x="2441726" y="203200"/>
                  </a:cubicBezTo>
                  <a:cubicBezTo>
                    <a:pt x="2441726" y="315424"/>
                    <a:pt x="2350750" y="406400"/>
                    <a:pt x="223852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2441726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0150743" y="1862476"/>
            <a:ext cx="7127138" cy="691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5"/>
              </a:lnSpc>
            </a:pPr>
            <a:r>
              <a:rPr lang="en-US" sz="4440">
                <a:solidFill>
                  <a:srgbClr val="000000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AMPLIO ESPECTRO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399450" y="2929425"/>
            <a:ext cx="6639624" cy="1984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6"/>
              </a:lnSpc>
            </a:pPr>
            <a:r>
              <a:rPr lang="en-US" sz="251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ÁCIDO VALPROICO</a:t>
            </a:r>
          </a:p>
          <a:p>
            <a:pPr algn="l">
              <a:lnSpc>
                <a:spcPts val="3966"/>
              </a:lnSpc>
            </a:pPr>
            <a:r>
              <a:rPr lang="en-US" sz="251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LAMOTRIGINA</a:t>
            </a:r>
          </a:p>
          <a:p>
            <a:pPr algn="l">
              <a:lnSpc>
                <a:spcPts val="3966"/>
              </a:lnSpc>
            </a:pPr>
            <a:r>
              <a:rPr lang="en-US" sz="251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TOPIRAMATO</a:t>
            </a:r>
          </a:p>
          <a:p>
            <a:pPr marL="0" lvl="0" indent="0" algn="l">
              <a:lnSpc>
                <a:spcPts val="3966"/>
              </a:lnSpc>
            </a:pPr>
            <a:r>
              <a:rPr lang="en-US" sz="251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LEVETIRACETAM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516860" y="6530683"/>
            <a:ext cx="6639624" cy="3492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6"/>
              </a:lnSpc>
            </a:pPr>
            <a:r>
              <a:rPr lang="en-US" sz="251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FENOBARBITAL</a:t>
            </a:r>
          </a:p>
          <a:p>
            <a:pPr algn="l">
              <a:lnSpc>
                <a:spcPts val="3966"/>
              </a:lnSpc>
            </a:pPr>
            <a:r>
              <a:rPr lang="en-US" sz="251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FENITOINA</a:t>
            </a:r>
          </a:p>
          <a:p>
            <a:pPr algn="l">
              <a:lnSpc>
                <a:spcPts val="3966"/>
              </a:lnSpc>
            </a:pPr>
            <a:r>
              <a:rPr lang="en-US" sz="251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ETOSUXIMIDA</a:t>
            </a:r>
          </a:p>
          <a:p>
            <a:pPr algn="l">
              <a:lnSpc>
                <a:spcPts val="3966"/>
              </a:lnSpc>
            </a:pPr>
            <a:r>
              <a:rPr lang="en-US" sz="251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CARBAMAZEPINA</a:t>
            </a:r>
          </a:p>
          <a:p>
            <a:pPr algn="l">
              <a:lnSpc>
                <a:spcPts val="3966"/>
              </a:lnSpc>
            </a:pPr>
            <a:r>
              <a:rPr lang="en-US" sz="251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GABAPENTINA</a:t>
            </a:r>
          </a:p>
          <a:p>
            <a:pPr algn="l">
              <a:lnSpc>
                <a:spcPts val="3966"/>
              </a:lnSpc>
            </a:pPr>
            <a:r>
              <a:rPr lang="en-US" sz="251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PREGABALINA</a:t>
            </a:r>
          </a:p>
          <a:p>
            <a:pPr marL="0" lvl="0" indent="0" algn="l">
              <a:lnSpc>
                <a:spcPts val="3966"/>
              </a:lnSpc>
            </a:pPr>
            <a:r>
              <a:rPr lang="en-US" sz="251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OXCARBAMACEPINA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371" b="-1037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160909" y="2380197"/>
            <a:ext cx="15432151" cy="6878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3691" lvl="1" indent="-341846" algn="just">
              <a:lnSpc>
                <a:spcPts val="7916"/>
              </a:lnSpc>
              <a:buFont typeface="Arial"/>
              <a:buChar char="•"/>
            </a:pPr>
            <a:r>
              <a:rPr lang="en-US" sz="3166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Mecanismo: Potencian el receptor de GABA</a:t>
            </a:r>
          </a:p>
          <a:p>
            <a:pPr marL="683691" lvl="1" indent="-341846" algn="just">
              <a:lnSpc>
                <a:spcPts val="7916"/>
              </a:lnSpc>
              <a:buFont typeface="Arial"/>
              <a:buChar char="•"/>
            </a:pPr>
            <a:r>
              <a:rPr lang="en-US" sz="3166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Indicaciones: Crisis parciales y TC generalizadas</a:t>
            </a:r>
          </a:p>
          <a:p>
            <a:pPr marL="683691" lvl="1" indent="-341846" algn="just">
              <a:lnSpc>
                <a:spcPts val="7916"/>
              </a:lnSpc>
              <a:buFont typeface="Arial"/>
              <a:buChar char="•"/>
            </a:pPr>
            <a:r>
              <a:rPr lang="en-US" sz="3166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Toxicidad: Sedación, estado cognitivo, ataxia, osteomalacia, reduce la vitamina K y folato.</a:t>
            </a:r>
          </a:p>
          <a:p>
            <a:pPr marL="683691" lvl="1" indent="-341846" algn="just">
              <a:lnSpc>
                <a:spcPts val="7916"/>
              </a:lnSpc>
              <a:buFont typeface="Arial"/>
              <a:buChar char="•"/>
            </a:pPr>
            <a:r>
              <a:rPr lang="en-US" sz="3166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Dosis: 100-200 mg/d o 5-8 mg/kg/d</a:t>
            </a:r>
          </a:p>
          <a:p>
            <a:pPr marL="683691" lvl="1" indent="-341846" algn="just">
              <a:lnSpc>
                <a:spcPts val="7916"/>
              </a:lnSpc>
              <a:buFont typeface="Arial"/>
              <a:buChar char="•"/>
            </a:pPr>
            <a:r>
              <a:rPr lang="en-US" sz="3166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Niveles plasmáticos: 10-40                         </a:t>
            </a:r>
            <a:r>
              <a:rPr lang="en-US" sz="3166">
                <a:solidFill>
                  <a:srgbClr val="D72C2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35</a:t>
            </a:r>
            <a:r>
              <a:rPr lang="en-US" sz="3166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      &gt;40</a:t>
            </a:r>
          </a:p>
          <a:p>
            <a:pPr marL="683691" lvl="1" indent="-341846" algn="just">
              <a:lnSpc>
                <a:spcPts val="7916"/>
              </a:lnSpc>
              <a:buFont typeface="Arial"/>
              <a:buChar char="•"/>
            </a:pPr>
            <a:r>
              <a:rPr lang="en-US" sz="3166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Presentaciones: 15, 30, 60, 90, 100 mg</a:t>
            </a:r>
          </a:p>
          <a:p>
            <a:pPr marL="683691" lvl="1" indent="-341846" algn="just">
              <a:lnSpc>
                <a:spcPts val="7916"/>
              </a:lnSpc>
              <a:buFont typeface="Arial"/>
              <a:buChar char="•"/>
            </a:pPr>
            <a:r>
              <a:rPr lang="en-US" sz="3166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DISPONIBLE: Amp 120mg/2ml × 10 $5,15</a:t>
            </a:r>
          </a:p>
        </p:txBody>
      </p:sp>
      <p:sp>
        <p:nvSpPr>
          <p:cNvPr id="4" name="Freeform 4"/>
          <p:cNvSpPr/>
          <p:nvPr/>
        </p:nvSpPr>
        <p:spPr>
          <a:xfrm>
            <a:off x="14785171" y="1289386"/>
            <a:ext cx="3200928" cy="3043792"/>
          </a:xfrm>
          <a:custGeom>
            <a:avLst/>
            <a:gdLst/>
            <a:ahLst/>
            <a:cxnLst/>
            <a:rect l="l" t="t" r="r" b="b"/>
            <a:pathLst>
              <a:path w="3200928" h="3043792">
                <a:moveTo>
                  <a:pt x="0" y="0"/>
                </a:moveTo>
                <a:lnTo>
                  <a:pt x="3200928" y="0"/>
                </a:lnTo>
                <a:lnTo>
                  <a:pt x="3200928" y="3043791"/>
                </a:lnTo>
                <a:lnTo>
                  <a:pt x="0" y="30437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690276" y="5860198"/>
            <a:ext cx="8597724" cy="4004019"/>
          </a:xfrm>
          <a:custGeom>
            <a:avLst/>
            <a:gdLst/>
            <a:ahLst/>
            <a:cxnLst/>
            <a:rect l="l" t="t" r="r" b="b"/>
            <a:pathLst>
              <a:path w="8597724" h="4004019">
                <a:moveTo>
                  <a:pt x="0" y="0"/>
                </a:moveTo>
                <a:lnTo>
                  <a:pt x="8597724" y="0"/>
                </a:lnTo>
                <a:lnTo>
                  <a:pt x="8597724" y="4004018"/>
                </a:lnTo>
                <a:lnTo>
                  <a:pt x="0" y="40040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8973" t="-9175" r="-8973" b="-13763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56141" y="763370"/>
            <a:ext cx="15433862" cy="1032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4"/>
              </a:lnSpc>
            </a:pPr>
            <a:r>
              <a:rPr lang="en-US" sz="6657">
                <a:solidFill>
                  <a:srgbClr val="000000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FENOBARBITAL (BARBITÚRICOS)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371" b="-1037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71245" y="2186925"/>
            <a:ext cx="15432151" cy="707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5281" lvl="1" indent="-352640" algn="just">
              <a:lnSpc>
                <a:spcPts val="8166"/>
              </a:lnSpc>
              <a:buFont typeface="Arial"/>
              <a:buChar char="•"/>
            </a:pPr>
            <a:r>
              <a:rPr lang="en-US" sz="3266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Mecanismo: Inhiben los canales de Na</a:t>
            </a:r>
          </a:p>
          <a:p>
            <a:pPr marL="705281" lvl="1" indent="-352640" algn="just">
              <a:lnSpc>
                <a:spcPts val="8166"/>
              </a:lnSpc>
              <a:buFont typeface="Arial"/>
              <a:buChar char="•"/>
            </a:pPr>
            <a:r>
              <a:rPr lang="en-US" sz="3266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Indicaciones: Crisis parciales y TC generalizadas</a:t>
            </a:r>
          </a:p>
          <a:p>
            <a:pPr marL="705281" lvl="1" indent="-352640" algn="just">
              <a:lnSpc>
                <a:spcPts val="8166"/>
              </a:lnSpc>
              <a:buFont typeface="Arial"/>
              <a:buChar char="•"/>
            </a:pPr>
            <a:r>
              <a:rPr lang="en-US" sz="3266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Toxicidad: Hipertrofia gingival, atrofia del cerebelo, osteopenia, hirsutismo, reduce la vitamina K y folato</a:t>
            </a:r>
          </a:p>
          <a:p>
            <a:pPr marL="705281" lvl="1" indent="-352640" algn="just">
              <a:lnSpc>
                <a:spcPts val="8166"/>
              </a:lnSpc>
              <a:buFont typeface="Arial"/>
              <a:buChar char="•"/>
            </a:pPr>
            <a:r>
              <a:rPr lang="en-US" sz="3266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Dosis: 300 mg TID hasta 600, o 5 mg/kg/d BID</a:t>
            </a:r>
          </a:p>
          <a:p>
            <a:pPr marL="705281" lvl="1" indent="-352640" algn="just">
              <a:lnSpc>
                <a:spcPts val="8166"/>
              </a:lnSpc>
              <a:buFont typeface="Arial"/>
              <a:buChar char="•"/>
            </a:pPr>
            <a:r>
              <a:rPr lang="en-US" sz="3266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Niveles plasmáticos: 10-20                      </a:t>
            </a:r>
            <a:r>
              <a:rPr lang="en-US" sz="3266">
                <a:solidFill>
                  <a:srgbClr val="D72C2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18</a:t>
            </a:r>
            <a:r>
              <a:rPr lang="en-US" sz="3266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       &gt;20</a:t>
            </a:r>
          </a:p>
          <a:p>
            <a:pPr marL="705281" lvl="1" indent="-352640" algn="just">
              <a:lnSpc>
                <a:spcPts val="8166"/>
              </a:lnSpc>
              <a:buFont typeface="Arial"/>
              <a:buChar char="•"/>
            </a:pPr>
            <a:r>
              <a:rPr lang="en-US" sz="3266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Presentaciones: EPAMIN Caps. 100mg x 100 $9</a:t>
            </a:r>
          </a:p>
          <a:p>
            <a:pPr marL="705281" lvl="1" indent="-352640" algn="just">
              <a:lnSpc>
                <a:spcPts val="8166"/>
              </a:lnSpc>
              <a:buFont typeface="Arial"/>
              <a:buChar char="•"/>
            </a:pPr>
            <a:r>
              <a:rPr lang="en-US" sz="3266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Susp. oral 120ml x 125mg/5ml $3.54 Solución 10 × 250mg/5ml $9.84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56141" y="763370"/>
            <a:ext cx="15433862" cy="1032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4"/>
              </a:lnSpc>
            </a:pPr>
            <a:r>
              <a:rPr lang="en-US" sz="6657">
                <a:solidFill>
                  <a:srgbClr val="000000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FENITOÍNA (HIDANTOÍNAS)</a:t>
            </a:r>
          </a:p>
        </p:txBody>
      </p:sp>
      <p:sp>
        <p:nvSpPr>
          <p:cNvPr id="5" name="Freeform 5"/>
          <p:cNvSpPr/>
          <p:nvPr/>
        </p:nvSpPr>
        <p:spPr>
          <a:xfrm>
            <a:off x="14508394" y="503116"/>
            <a:ext cx="2563218" cy="2344179"/>
          </a:xfrm>
          <a:custGeom>
            <a:avLst/>
            <a:gdLst/>
            <a:ahLst/>
            <a:cxnLst/>
            <a:rect l="l" t="t" r="r" b="b"/>
            <a:pathLst>
              <a:path w="2563218" h="2344179">
                <a:moveTo>
                  <a:pt x="0" y="0"/>
                </a:moveTo>
                <a:lnTo>
                  <a:pt x="2563218" y="0"/>
                </a:lnTo>
                <a:lnTo>
                  <a:pt x="2563218" y="2344179"/>
                </a:lnTo>
                <a:lnTo>
                  <a:pt x="0" y="23441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146963" y="5927400"/>
            <a:ext cx="6998620" cy="4129920"/>
          </a:xfrm>
          <a:custGeom>
            <a:avLst/>
            <a:gdLst/>
            <a:ahLst/>
            <a:cxnLst/>
            <a:rect l="l" t="t" r="r" b="b"/>
            <a:pathLst>
              <a:path w="6998620" h="4129920">
                <a:moveTo>
                  <a:pt x="0" y="0"/>
                </a:moveTo>
                <a:lnTo>
                  <a:pt x="6998620" y="0"/>
                </a:lnTo>
                <a:lnTo>
                  <a:pt x="6998620" y="4129920"/>
                </a:lnTo>
                <a:lnTo>
                  <a:pt x="0" y="41299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4403"/>
            </a:stretch>
          </a:blipFill>
        </p:spPr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371" b="-1037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71245" y="2148825"/>
            <a:ext cx="15432151" cy="6447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8459" lvl="1" indent="-374230" algn="just">
              <a:lnSpc>
                <a:spcPts val="8666"/>
              </a:lnSpc>
              <a:buFont typeface="Arial"/>
              <a:buChar char="•"/>
            </a:pPr>
            <a:r>
              <a:rPr lang="en-US" sz="3466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Mecanismo: Inhiben los canales de Ca tipo T</a:t>
            </a:r>
          </a:p>
          <a:p>
            <a:pPr marL="748459" lvl="1" indent="-374230" algn="just">
              <a:lnSpc>
                <a:spcPts val="8666"/>
              </a:lnSpc>
              <a:buFont typeface="Arial"/>
              <a:buChar char="•"/>
            </a:pPr>
            <a:r>
              <a:rPr lang="en-US" sz="3466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Indicaciones: Crisis de ausencia</a:t>
            </a:r>
          </a:p>
          <a:p>
            <a:pPr marL="748459" lvl="1" indent="-374230" algn="just">
              <a:lnSpc>
                <a:spcPts val="8666"/>
              </a:lnSpc>
              <a:buFont typeface="Arial"/>
              <a:buChar char="•"/>
            </a:pPr>
            <a:r>
              <a:rPr lang="en-US" sz="3466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Toxicidad: Gastrointestinales, SNC, psiquiátricas, cutáneas, anemia, toxicidad renal y hepática.</a:t>
            </a:r>
          </a:p>
          <a:p>
            <a:pPr marL="748459" lvl="1" indent="-374230" algn="just">
              <a:lnSpc>
                <a:spcPts val="8666"/>
              </a:lnSpc>
              <a:buFont typeface="Arial"/>
              <a:buChar char="•"/>
            </a:pPr>
            <a:r>
              <a:rPr lang="en-US" sz="3466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Dosis: 250mg y 500 adultos, QD o BID hasta 1500mg</a:t>
            </a:r>
          </a:p>
          <a:p>
            <a:pPr marL="748459" lvl="1" indent="-374230" algn="just">
              <a:lnSpc>
                <a:spcPts val="8666"/>
              </a:lnSpc>
              <a:buFont typeface="Arial"/>
              <a:buChar char="•"/>
            </a:pPr>
            <a:r>
              <a:rPr lang="en-US" sz="3466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Niveles plasmáticos: 50-100                   </a:t>
            </a:r>
            <a:r>
              <a:rPr lang="en-US" sz="3466">
                <a:solidFill>
                  <a:srgbClr val="D72C2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80           </a:t>
            </a:r>
            <a:r>
              <a:rPr lang="en-US" sz="3466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&gt; 1.00</a:t>
            </a:r>
          </a:p>
          <a:p>
            <a:pPr marL="748459" lvl="1" indent="-374230" algn="just">
              <a:lnSpc>
                <a:spcPts val="8666"/>
              </a:lnSpc>
              <a:buFont typeface="Arial"/>
              <a:buChar char="•"/>
            </a:pPr>
            <a:r>
              <a:rPr lang="en-US" sz="3466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Presentaciones: Caps. 250mg. Jarabe 250mg/5 ml</a:t>
            </a:r>
          </a:p>
        </p:txBody>
      </p:sp>
      <p:sp>
        <p:nvSpPr>
          <p:cNvPr id="4" name="Freeform 4"/>
          <p:cNvSpPr/>
          <p:nvPr/>
        </p:nvSpPr>
        <p:spPr>
          <a:xfrm>
            <a:off x="15238867" y="6617005"/>
            <a:ext cx="2161421" cy="2850795"/>
          </a:xfrm>
          <a:custGeom>
            <a:avLst/>
            <a:gdLst/>
            <a:ahLst/>
            <a:cxnLst/>
            <a:rect l="l" t="t" r="r" b="b"/>
            <a:pathLst>
              <a:path w="2161421" h="2850795">
                <a:moveTo>
                  <a:pt x="0" y="0"/>
                </a:moveTo>
                <a:lnTo>
                  <a:pt x="2161422" y="0"/>
                </a:lnTo>
                <a:lnTo>
                  <a:pt x="2161422" y="2850795"/>
                </a:lnTo>
                <a:lnTo>
                  <a:pt x="0" y="28507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900210" y="6927989"/>
            <a:ext cx="1975973" cy="2830169"/>
          </a:xfrm>
          <a:custGeom>
            <a:avLst/>
            <a:gdLst/>
            <a:ahLst/>
            <a:cxnLst/>
            <a:rect l="l" t="t" r="r" b="b"/>
            <a:pathLst>
              <a:path w="1975973" h="2830169">
                <a:moveTo>
                  <a:pt x="0" y="0"/>
                </a:moveTo>
                <a:lnTo>
                  <a:pt x="1975973" y="0"/>
                </a:lnTo>
                <a:lnTo>
                  <a:pt x="1975973" y="2830169"/>
                </a:lnTo>
                <a:lnTo>
                  <a:pt x="0" y="28301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418666" y="416506"/>
            <a:ext cx="5640402" cy="4090053"/>
          </a:xfrm>
          <a:custGeom>
            <a:avLst/>
            <a:gdLst/>
            <a:ahLst/>
            <a:cxnLst/>
            <a:rect l="l" t="t" r="r" b="b"/>
            <a:pathLst>
              <a:path w="5640402" h="4090053">
                <a:moveTo>
                  <a:pt x="0" y="0"/>
                </a:moveTo>
                <a:lnTo>
                  <a:pt x="5640402" y="0"/>
                </a:lnTo>
                <a:lnTo>
                  <a:pt x="5640402" y="4090053"/>
                </a:lnTo>
                <a:lnTo>
                  <a:pt x="0" y="409005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0421" t="-15270" r="-6839" b="-5389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56141" y="763370"/>
            <a:ext cx="15433862" cy="1032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4"/>
              </a:lnSpc>
            </a:pPr>
            <a:r>
              <a:rPr lang="en-US" sz="6657">
                <a:solidFill>
                  <a:srgbClr val="000000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ETOSUXIMIDA (SUCCINIMIDAS)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371" b="-1037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71245" y="2186925"/>
            <a:ext cx="15432151" cy="707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5281" lvl="1" indent="-352640" algn="just">
              <a:lnSpc>
                <a:spcPts val="8166"/>
              </a:lnSpc>
              <a:buFont typeface="Arial"/>
              <a:buChar char="•"/>
            </a:pPr>
            <a:r>
              <a:rPr lang="en-US" sz="3266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Mecanismo: Inhiben los canales de Na</a:t>
            </a:r>
          </a:p>
          <a:p>
            <a:pPr marL="705281" lvl="1" indent="-352640" algn="just">
              <a:lnSpc>
                <a:spcPts val="8166"/>
              </a:lnSpc>
              <a:buFont typeface="Arial"/>
              <a:buChar char="•"/>
            </a:pPr>
            <a:r>
              <a:rPr lang="en-US" sz="3266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Indicaciones: Crisis parciales y TC generalizadas</a:t>
            </a:r>
          </a:p>
          <a:p>
            <a:pPr marL="705281" lvl="1" indent="-352640" algn="just">
              <a:lnSpc>
                <a:spcPts val="8166"/>
              </a:lnSpc>
              <a:buFont typeface="Arial"/>
              <a:buChar char="•"/>
            </a:pPr>
            <a:r>
              <a:rPr lang="en-US" sz="3266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Toxicidad: AGUDA irritabilidad, estupor, depresión respiratoria CRÓNICA somnolencia, vértigo, ataxia, diplopia y visión borrosa, anemia y hepatotoxicidad</a:t>
            </a:r>
          </a:p>
          <a:p>
            <a:pPr marL="705281" lvl="1" indent="-352640" algn="just">
              <a:lnSpc>
                <a:spcPts val="8166"/>
              </a:lnSpc>
              <a:buFont typeface="Arial"/>
              <a:buChar char="•"/>
            </a:pPr>
            <a:r>
              <a:rPr lang="en-US" sz="3266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Dosis: 100-200 mg/d BID y subir hasta 800</a:t>
            </a:r>
          </a:p>
          <a:p>
            <a:pPr marL="705281" lvl="1" indent="-352640" algn="just">
              <a:lnSpc>
                <a:spcPts val="8166"/>
              </a:lnSpc>
              <a:buFont typeface="Arial"/>
              <a:buChar char="•"/>
            </a:pPr>
            <a:r>
              <a:rPr lang="en-US" sz="3266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Niveles plasmáticos: 4-12                </a:t>
            </a:r>
            <a:r>
              <a:rPr lang="en-US" sz="3266">
                <a:solidFill>
                  <a:srgbClr val="D72C2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7        </a:t>
            </a:r>
            <a:r>
              <a:rPr lang="en-US" sz="3266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&gt;8</a:t>
            </a:r>
          </a:p>
          <a:p>
            <a:pPr marL="705281" lvl="1" indent="-352640" algn="just">
              <a:lnSpc>
                <a:spcPts val="8166"/>
              </a:lnSpc>
              <a:buFont typeface="Arial"/>
              <a:buChar char="•"/>
            </a:pPr>
            <a:r>
              <a:rPr lang="en-US" sz="3266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Presentaciones: caps. 200mg x 20 $2,40 (400mg $4)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56141" y="763370"/>
            <a:ext cx="15433862" cy="1032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4"/>
              </a:lnSpc>
            </a:pPr>
            <a:r>
              <a:rPr lang="en-US" sz="6657">
                <a:solidFill>
                  <a:srgbClr val="000000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CARBAMAZEPINA (IMINOESTILBENOS)</a:t>
            </a:r>
          </a:p>
        </p:txBody>
      </p:sp>
      <p:sp>
        <p:nvSpPr>
          <p:cNvPr id="5" name="Freeform 5"/>
          <p:cNvSpPr/>
          <p:nvPr/>
        </p:nvSpPr>
        <p:spPr>
          <a:xfrm>
            <a:off x="15334627" y="335971"/>
            <a:ext cx="2133118" cy="2260529"/>
          </a:xfrm>
          <a:custGeom>
            <a:avLst/>
            <a:gdLst/>
            <a:ahLst/>
            <a:cxnLst/>
            <a:rect l="l" t="t" r="r" b="b"/>
            <a:pathLst>
              <a:path w="2133118" h="2260529">
                <a:moveTo>
                  <a:pt x="0" y="0"/>
                </a:moveTo>
                <a:lnTo>
                  <a:pt x="2133117" y="0"/>
                </a:lnTo>
                <a:lnTo>
                  <a:pt x="2133117" y="2260529"/>
                </a:lnTo>
                <a:lnTo>
                  <a:pt x="0" y="22605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573225" y="2966863"/>
            <a:ext cx="1714775" cy="1605653"/>
          </a:xfrm>
          <a:custGeom>
            <a:avLst/>
            <a:gdLst/>
            <a:ahLst/>
            <a:cxnLst/>
            <a:rect l="l" t="t" r="r" b="b"/>
            <a:pathLst>
              <a:path w="1714775" h="1605653">
                <a:moveTo>
                  <a:pt x="0" y="0"/>
                </a:moveTo>
                <a:lnTo>
                  <a:pt x="1714775" y="0"/>
                </a:lnTo>
                <a:lnTo>
                  <a:pt x="1714775" y="1605652"/>
                </a:lnTo>
                <a:lnTo>
                  <a:pt x="0" y="16056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469702" y="6333345"/>
            <a:ext cx="1546328" cy="1447925"/>
          </a:xfrm>
          <a:custGeom>
            <a:avLst/>
            <a:gdLst/>
            <a:ahLst/>
            <a:cxnLst/>
            <a:rect l="l" t="t" r="r" b="b"/>
            <a:pathLst>
              <a:path w="1546328" h="1447925">
                <a:moveTo>
                  <a:pt x="0" y="0"/>
                </a:moveTo>
                <a:lnTo>
                  <a:pt x="1546327" y="0"/>
                </a:lnTo>
                <a:lnTo>
                  <a:pt x="1546327" y="1447926"/>
                </a:lnTo>
                <a:lnTo>
                  <a:pt x="0" y="14479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363478" y="5318386"/>
            <a:ext cx="6782605" cy="4925770"/>
          </a:xfrm>
          <a:custGeom>
            <a:avLst/>
            <a:gdLst/>
            <a:ahLst/>
            <a:cxnLst/>
            <a:rect l="l" t="t" r="r" b="b"/>
            <a:pathLst>
              <a:path w="6782605" h="4925770">
                <a:moveTo>
                  <a:pt x="0" y="0"/>
                </a:moveTo>
                <a:lnTo>
                  <a:pt x="6782605" y="0"/>
                </a:lnTo>
                <a:lnTo>
                  <a:pt x="6782605" y="4925770"/>
                </a:lnTo>
                <a:lnTo>
                  <a:pt x="0" y="492577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371" b="-1037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96296" y="1754216"/>
            <a:ext cx="15432151" cy="7516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5281" lvl="1" indent="-352640" algn="just">
              <a:lnSpc>
                <a:spcPts val="7513"/>
              </a:lnSpc>
              <a:buFont typeface="Arial"/>
              <a:buChar char="•"/>
            </a:pPr>
            <a:r>
              <a:rPr lang="en-US" sz="3266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Mecanismo: Inhiben los canales de Na y Ca</a:t>
            </a:r>
          </a:p>
          <a:p>
            <a:pPr marL="705281" lvl="1" indent="-352640" algn="just">
              <a:lnSpc>
                <a:spcPts val="7513"/>
              </a:lnSpc>
              <a:buFont typeface="Arial"/>
              <a:buChar char="•"/>
            </a:pPr>
            <a:r>
              <a:rPr lang="en-US" sz="3266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Indicaciones: Todo tipo de crisis epiléptica</a:t>
            </a:r>
          </a:p>
          <a:p>
            <a:pPr marL="705281" lvl="1" indent="-352640" algn="just">
              <a:lnSpc>
                <a:spcPts val="7513"/>
              </a:lnSpc>
              <a:buFont typeface="Arial"/>
              <a:buChar char="•"/>
            </a:pPr>
            <a:r>
              <a:rPr lang="en-US" sz="3266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Toxicidad: Gastrointestinales, aumento de peso, alopecia,</a:t>
            </a:r>
          </a:p>
          <a:p>
            <a:pPr marL="705281" lvl="1" indent="-352640" algn="just">
              <a:lnSpc>
                <a:spcPts val="7513"/>
              </a:lnSpc>
              <a:buFont typeface="Arial"/>
              <a:buChar char="•"/>
            </a:pPr>
            <a:r>
              <a:rPr lang="en-US" sz="3266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amenorrea, trombocitopenia y hepatotoxicidad</a:t>
            </a:r>
          </a:p>
          <a:p>
            <a:pPr marL="705281" lvl="1" indent="-352640" algn="just">
              <a:lnSpc>
                <a:spcPts val="7513"/>
              </a:lnSpc>
              <a:buFont typeface="Arial"/>
              <a:buChar char="•"/>
            </a:pPr>
            <a:r>
              <a:rPr lang="en-US" sz="3266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Dosis: 10 mg/d BID hasta 30mg/kg TID</a:t>
            </a:r>
          </a:p>
          <a:p>
            <a:pPr marL="705281" lvl="1" indent="-352640" algn="just">
              <a:lnSpc>
                <a:spcPts val="7513"/>
              </a:lnSpc>
              <a:buFont typeface="Arial"/>
              <a:buChar char="•"/>
            </a:pPr>
            <a:r>
              <a:rPr lang="en-US" sz="3266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Niveles plasmáticos: 50-100                     </a:t>
            </a:r>
            <a:r>
              <a:rPr lang="en-US" sz="3266">
                <a:solidFill>
                  <a:srgbClr val="CF484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80             </a:t>
            </a:r>
            <a:r>
              <a:rPr lang="en-US" sz="3266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&gt; 100</a:t>
            </a:r>
          </a:p>
          <a:p>
            <a:pPr marL="705281" lvl="1" indent="-352640" algn="just">
              <a:lnSpc>
                <a:spcPts val="7513"/>
              </a:lnSpc>
              <a:buFont typeface="Arial"/>
              <a:buChar char="•"/>
            </a:pPr>
            <a:r>
              <a:rPr lang="en-US" sz="3266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Presentaciones: VALCOTE Caps. 250mg x 30 $13,29</a:t>
            </a:r>
          </a:p>
          <a:p>
            <a:pPr marL="705281" lvl="1" indent="-352640" algn="just">
              <a:lnSpc>
                <a:spcPts val="7513"/>
              </a:lnSpc>
              <a:buFont typeface="Arial"/>
              <a:buChar char="•"/>
            </a:pPr>
            <a:r>
              <a:rPr lang="en-US" sz="3266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Jbe oral 120ml × 250mg/5ml $10,15 Solución 5ml × 500mg/5ml $18,82</a:t>
            </a:r>
          </a:p>
        </p:txBody>
      </p:sp>
      <p:sp>
        <p:nvSpPr>
          <p:cNvPr id="4" name="Freeform 4"/>
          <p:cNvSpPr/>
          <p:nvPr/>
        </p:nvSpPr>
        <p:spPr>
          <a:xfrm>
            <a:off x="16573225" y="2966863"/>
            <a:ext cx="1714775" cy="1605653"/>
          </a:xfrm>
          <a:custGeom>
            <a:avLst/>
            <a:gdLst/>
            <a:ahLst/>
            <a:cxnLst/>
            <a:rect l="l" t="t" r="r" b="b"/>
            <a:pathLst>
              <a:path w="1714775" h="1605653">
                <a:moveTo>
                  <a:pt x="0" y="0"/>
                </a:moveTo>
                <a:lnTo>
                  <a:pt x="1714775" y="0"/>
                </a:lnTo>
                <a:lnTo>
                  <a:pt x="1714775" y="1605652"/>
                </a:lnTo>
                <a:lnTo>
                  <a:pt x="0" y="16056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65746">
            <a:off x="14548125" y="8135326"/>
            <a:ext cx="1546328" cy="1447925"/>
          </a:xfrm>
          <a:custGeom>
            <a:avLst/>
            <a:gdLst/>
            <a:ahLst/>
            <a:cxnLst/>
            <a:rect l="l" t="t" r="r" b="b"/>
            <a:pathLst>
              <a:path w="1546328" h="1447925">
                <a:moveTo>
                  <a:pt x="0" y="0"/>
                </a:moveTo>
                <a:lnTo>
                  <a:pt x="1546328" y="0"/>
                </a:lnTo>
                <a:lnTo>
                  <a:pt x="1546328" y="1447925"/>
                </a:lnTo>
                <a:lnTo>
                  <a:pt x="0" y="14479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816212" y="7423724"/>
            <a:ext cx="614401" cy="1846560"/>
          </a:xfrm>
          <a:custGeom>
            <a:avLst/>
            <a:gdLst/>
            <a:ahLst/>
            <a:cxnLst/>
            <a:rect l="l" t="t" r="r" b="b"/>
            <a:pathLst>
              <a:path w="614401" h="1846560">
                <a:moveTo>
                  <a:pt x="0" y="0"/>
                </a:moveTo>
                <a:lnTo>
                  <a:pt x="614401" y="0"/>
                </a:lnTo>
                <a:lnTo>
                  <a:pt x="614401" y="1846560"/>
                </a:lnTo>
                <a:lnTo>
                  <a:pt x="0" y="18465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491578" y="5761488"/>
            <a:ext cx="2163295" cy="1117047"/>
          </a:xfrm>
          <a:custGeom>
            <a:avLst/>
            <a:gdLst/>
            <a:ahLst/>
            <a:cxnLst/>
            <a:rect l="l" t="t" r="r" b="b"/>
            <a:pathLst>
              <a:path w="2163295" h="1117047">
                <a:moveTo>
                  <a:pt x="0" y="0"/>
                </a:moveTo>
                <a:lnTo>
                  <a:pt x="2163295" y="0"/>
                </a:lnTo>
                <a:lnTo>
                  <a:pt x="2163295" y="1117047"/>
                </a:lnTo>
                <a:lnTo>
                  <a:pt x="0" y="11170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128446" y="260082"/>
            <a:ext cx="1400028" cy="1846560"/>
          </a:xfrm>
          <a:custGeom>
            <a:avLst/>
            <a:gdLst/>
            <a:ahLst/>
            <a:cxnLst/>
            <a:rect l="l" t="t" r="r" b="b"/>
            <a:pathLst>
              <a:path w="1400028" h="1846560">
                <a:moveTo>
                  <a:pt x="0" y="0"/>
                </a:moveTo>
                <a:lnTo>
                  <a:pt x="1400028" y="0"/>
                </a:lnTo>
                <a:lnTo>
                  <a:pt x="1400028" y="1846559"/>
                </a:lnTo>
                <a:lnTo>
                  <a:pt x="0" y="184655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462249" y="2649626"/>
            <a:ext cx="6849894" cy="2860587"/>
          </a:xfrm>
          <a:custGeom>
            <a:avLst/>
            <a:gdLst/>
            <a:ahLst/>
            <a:cxnLst/>
            <a:rect l="l" t="t" r="r" b="b"/>
            <a:pathLst>
              <a:path w="6849894" h="2860587">
                <a:moveTo>
                  <a:pt x="0" y="0"/>
                </a:moveTo>
                <a:lnTo>
                  <a:pt x="6849894" y="0"/>
                </a:lnTo>
                <a:lnTo>
                  <a:pt x="6849894" y="2860586"/>
                </a:lnTo>
                <a:lnTo>
                  <a:pt x="0" y="286058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2284" t="-100235" r="-12284" b="-98056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56141" y="763370"/>
            <a:ext cx="15433862" cy="1032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4"/>
              </a:lnSpc>
            </a:pPr>
            <a:r>
              <a:rPr lang="en-US" sz="6657">
                <a:solidFill>
                  <a:srgbClr val="000000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ÁCIDO VALPROICO (ÁC CARBOXÍLICO)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371" b="-1037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96296" y="1716116"/>
            <a:ext cx="15432151" cy="7345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1638" lvl="1" indent="-395819" algn="just">
              <a:lnSpc>
                <a:spcPts val="8433"/>
              </a:lnSpc>
              <a:buFont typeface="Arial"/>
              <a:buChar char="•"/>
            </a:pPr>
            <a:r>
              <a:rPr lang="en-US" sz="3666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Mecanismo: Disminuyen la liberación del glutamato e inhibe los canales de Na</a:t>
            </a:r>
          </a:p>
          <a:p>
            <a:pPr marL="791638" lvl="1" indent="-395819" algn="just">
              <a:lnSpc>
                <a:spcPts val="8433"/>
              </a:lnSpc>
              <a:buFont typeface="Arial"/>
              <a:buChar char="•"/>
            </a:pPr>
            <a:r>
              <a:rPr lang="en-US" sz="3666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Indicaciones: Crisis parciales, TC generalizadas, Sd Lennox</a:t>
            </a:r>
          </a:p>
          <a:p>
            <a:pPr marL="791638" lvl="1" indent="-395819" algn="just">
              <a:lnSpc>
                <a:spcPts val="8433"/>
              </a:lnSpc>
              <a:buFont typeface="Arial"/>
              <a:buChar char="•"/>
            </a:pPr>
            <a:r>
              <a:rPr lang="en-US" sz="3666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Gastaut y crisis de ausencias atípicas</a:t>
            </a:r>
          </a:p>
          <a:p>
            <a:pPr marL="791638" lvl="1" indent="-395819" algn="just">
              <a:lnSpc>
                <a:spcPts val="8433"/>
              </a:lnSpc>
              <a:buFont typeface="Arial"/>
              <a:buChar char="•"/>
            </a:pPr>
            <a:r>
              <a:rPr lang="en-US" sz="3666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Toxicidad: Mareo, ataxia, visión doble, CID, Sd Stevens J</a:t>
            </a:r>
          </a:p>
          <a:p>
            <a:pPr marL="791638" lvl="1" indent="-395819" algn="just">
              <a:lnSpc>
                <a:spcPts val="8433"/>
              </a:lnSpc>
              <a:buFont typeface="Arial"/>
              <a:buChar char="•"/>
            </a:pPr>
            <a:r>
              <a:rPr lang="en-US" sz="3666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Dosis: 50 mg subir c/2s hasta 100-150 mg/d BID</a:t>
            </a:r>
          </a:p>
          <a:p>
            <a:pPr marL="791638" lvl="1" indent="-395819" algn="just">
              <a:lnSpc>
                <a:spcPts val="8433"/>
              </a:lnSpc>
              <a:buFont typeface="Arial"/>
              <a:buChar char="•"/>
            </a:pPr>
            <a:r>
              <a:rPr lang="en-US" sz="3666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Presentaciones: LEUMONT Caps. 25 mg x 30 $6,12</a:t>
            </a:r>
          </a:p>
          <a:p>
            <a:pPr marL="791638" lvl="1" indent="-395819" algn="just">
              <a:lnSpc>
                <a:spcPts val="8433"/>
              </a:lnSpc>
              <a:buFont typeface="Arial"/>
              <a:buChar char="•"/>
            </a:pPr>
            <a:r>
              <a:rPr lang="en-US" sz="3666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Caps. 50mg x 30 $12,34 Caps. 100mg x 30 $23,11</a:t>
            </a:r>
          </a:p>
        </p:txBody>
      </p:sp>
      <p:sp>
        <p:nvSpPr>
          <p:cNvPr id="4" name="Freeform 4"/>
          <p:cNvSpPr/>
          <p:nvPr/>
        </p:nvSpPr>
        <p:spPr>
          <a:xfrm>
            <a:off x="98235" y="9258300"/>
            <a:ext cx="1860930" cy="845877"/>
          </a:xfrm>
          <a:custGeom>
            <a:avLst/>
            <a:gdLst/>
            <a:ahLst/>
            <a:cxnLst/>
            <a:rect l="l" t="t" r="r" b="b"/>
            <a:pathLst>
              <a:path w="1860930" h="845877">
                <a:moveTo>
                  <a:pt x="0" y="0"/>
                </a:moveTo>
                <a:lnTo>
                  <a:pt x="1860930" y="0"/>
                </a:lnTo>
                <a:lnTo>
                  <a:pt x="1860930" y="845877"/>
                </a:lnTo>
                <a:lnTo>
                  <a:pt x="0" y="8458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064073" y="8098756"/>
            <a:ext cx="847728" cy="793781"/>
          </a:xfrm>
          <a:custGeom>
            <a:avLst/>
            <a:gdLst/>
            <a:ahLst/>
            <a:cxnLst/>
            <a:rect l="l" t="t" r="r" b="b"/>
            <a:pathLst>
              <a:path w="847728" h="793781">
                <a:moveTo>
                  <a:pt x="0" y="0"/>
                </a:moveTo>
                <a:lnTo>
                  <a:pt x="847728" y="0"/>
                </a:lnTo>
                <a:lnTo>
                  <a:pt x="847728" y="793781"/>
                </a:lnTo>
                <a:lnTo>
                  <a:pt x="0" y="7937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420885" y="8846030"/>
            <a:ext cx="1067052" cy="824540"/>
          </a:xfrm>
          <a:custGeom>
            <a:avLst/>
            <a:gdLst/>
            <a:ahLst/>
            <a:cxnLst/>
            <a:rect l="l" t="t" r="r" b="b"/>
            <a:pathLst>
              <a:path w="1067052" h="824540">
                <a:moveTo>
                  <a:pt x="0" y="0"/>
                </a:moveTo>
                <a:lnTo>
                  <a:pt x="1067052" y="0"/>
                </a:lnTo>
                <a:lnTo>
                  <a:pt x="1067052" y="824540"/>
                </a:lnTo>
                <a:lnTo>
                  <a:pt x="0" y="8245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724159" y="498396"/>
            <a:ext cx="1289234" cy="1846560"/>
          </a:xfrm>
          <a:custGeom>
            <a:avLst/>
            <a:gdLst/>
            <a:ahLst/>
            <a:cxnLst/>
            <a:rect l="l" t="t" r="r" b="b"/>
            <a:pathLst>
              <a:path w="1289234" h="1846560">
                <a:moveTo>
                  <a:pt x="0" y="0"/>
                </a:moveTo>
                <a:lnTo>
                  <a:pt x="1289234" y="0"/>
                </a:lnTo>
                <a:lnTo>
                  <a:pt x="1289234" y="1846560"/>
                </a:lnTo>
                <a:lnTo>
                  <a:pt x="0" y="18465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736200" y="3617197"/>
            <a:ext cx="7277194" cy="3407988"/>
          </a:xfrm>
          <a:custGeom>
            <a:avLst/>
            <a:gdLst/>
            <a:ahLst/>
            <a:cxnLst/>
            <a:rect l="l" t="t" r="r" b="b"/>
            <a:pathLst>
              <a:path w="7277194" h="3407988">
                <a:moveTo>
                  <a:pt x="0" y="0"/>
                </a:moveTo>
                <a:lnTo>
                  <a:pt x="7277193" y="0"/>
                </a:lnTo>
                <a:lnTo>
                  <a:pt x="7277193" y="3407988"/>
                </a:lnTo>
                <a:lnTo>
                  <a:pt x="0" y="340798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30426" t="-5057" r="-26349" b="-8850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56141" y="763370"/>
            <a:ext cx="15433862" cy="1032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4"/>
              </a:lnSpc>
            </a:pPr>
            <a:r>
              <a:rPr lang="en-US" sz="6657">
                <a:solidFill>
                  <a:srgbClr val="000000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LAMOTRIGINA (FENILTRIAZINA)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371" b="-1037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79650" y="2835794"/>
            <a:ext cx="15432151" cy="6278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1638" lvl="1" indent="-395819" algn="just">
              <a:lnSpc>
                <a:spcPts val="8433"/>
              </a:lnSpc>
              <a:buFont typeface="Arial"/>
              <a:buChar char="•"/>
            </a:pPr>
            <a:r>
              <a:rPr lang="en-US" sz="3666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Mecanismo: Aumentan el GABA</a:t>
            </a:r>
          </a:p>
          <a:p>
            <a:pPr marL="791638" lvl="1" indent="-395819" algn="just">
              <a:lnSpc>
                <a:spcPts val="8433"/>
              </a:lnSpc>
              <a:buFont typeface="Arial"/>
              <a:buChar char="•"/>
            </a:pPr>
            <a:r>
              <a:rPr lang="en-US" sz="3666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Indicaciones: Crisis parciales (terapia complementaria)</a:t>
            </a:r>
          </a:p>
          <a:p>
            <a:pPr marL="791638" lvl="1" indent="-395819" algn="just">
              <a:lnSpc>
                <a:spcPts val="8433"/>
              </a:lnSpc>
              <a:buFont typeface="Arial"/>
              <a:buChar char="•"/>
            </a:pPr>
            <a:r>
              <a:rPr lang="en-US" sz="3666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Toxicidad: Somnolencia, fatiga, mareo y ataxia</a:t>
            </a:r>
          </a:p>
          <a:p>
            <a:pPr marL="791638" lvl="1" indent="-395819" algn="just">
              <a:lnSpc>
                <a:spcPts val="8433"/>
              </a:lnSpc>
              <a:buFont typeface="Arial"/>
              <a:buChar char="•"/>
            </a:pPr>
            <a:r>
              <a:rPr lang="en-US" sz="3666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Dosis: 300 mg</a:t>
            </a:r>
          </a:p>
          <a:p>
            <a:pPr marL="791638" lvl="1" indent="-395819" algn="just">
              <a:lnSpc>
                <a:spcPts val="8433"/>
              </a:lnSpc>
              <a:buFont typeface="Arial"/>
              <a:buChar char="•"/>
            </a:pPr>
            <a:r>
              <a:rPr lang="en-US" sz="3666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Presentaciones: Caps. 300mg x 30 $15 (400mg $19.44)</a:t>
            </a:r>
          </a:p>
          <a:p>
            <a:pPr marL="791638" lvl="1" indent="-395819" algn="just">
              <a:lnSpc>
                <a:spcPts val="8433"/>
              </a:lnSpc>
              <a:buFont typeface="Arial"/>
              <a:buChar char="•"/>
            </a:pPr>
            <a:r>
              <a:rPr lang="en-US" sz="3666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PREGALEX Caps. 75mg × 30 $17.40 Caps. 150mg × 30 $29.40</a:t>
            </a:r>
          </a:p>
        </p:txBody>
      </p:sp>
      <p:sp>
        <p:nvSpPr>
          <p:cNvPr id="4" name="Freeform 4"/>
          <p:cNvSpPr/>
          <p:nvPr/>
        </p:nvSpPr>
        <p:spPr>
          <a:xfrm>
            <a:off x="15911801" y="8034056"/>
            <a:ext cx="1941889" cy="1846560"/>
          </a:xfrm>
          <a:custGeom>
            <a:avLst/>
            <a:gdLst/>
            <a:ahLst/>
            <a:cxnLst/>
            <a:rect l="l" t="t" r="r" b="b"/>
            <a:pathLst>
              <a:path w="1941889" h="1846560">
                <a:moveTo>
                  <a:pt x="0" y="0"/>
                </a:moveTo>
                <a:lnTo>
                  <a:pt x="1941889" y="0"/>
                </a:lnTo>
                <a:lnTo>
                  <a:pt x="1941889" y="1846559"/>
                </a:lnTo>
                <a:lnTo>
                  <a:pt x="0" y="18465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933083" y="8335020"/>
            <a:ext cx="1329523" cy="1846560"/>
          </a:xfrm>
          <a:custGeom>
            <a:avLst/>
            <a:gdLst/>
            <a:ahLst/>
            <a:cxnLst/>
            <a:rect l="l" t="t" r="r" b="b"/>
            <a:pathLst>
              <a:path w="1329523" h="1846560">
                <a:moveTo>
                  <a:pt x="0" y="0"/>
                </a:moveTo>
                <a:lnTo>
                  <a:pt x="1329523" y="0"/>
                </a:lnTo>
                <a:lnTo>
                  <a:pt x="1329523" y="1846560"/>
                </a:lnTo>
                <a:lnTo>
                  <a:pt x="0" y="18465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449684" y="367844"/>
            <a:ext cx="866123" cy="2062198"/>
          </a:xfrm>
          <a:custGeom>
            <a:avLst/>
            <a:gdLst/>
            <a:ahLst/>
            <a:cxnLst/>
            <a:rect l="l" t="t" r="r" b="b"/>
            <a:pathLst>
              <a:path w="866123" h="2062198">
                <a:moveTo>
                  <a:pt x="0" y="0"/>
                </a:moveTo>
                <a:lnTo>
                  <a:pt x="866123" y="0"/>
                </a:lnTo>
                <a:lnTo>
                  <a:pt x="866123" y="2062198"/>
                </a:lnTo>
                <a:lnTo>
                  <a:pt x="0" y="20621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592235" y="3764154"/>
            <a:ext cx="7418869" cy="3349850"/>
          </a:xfrm>
          <a:custGeom>
            <a:avLst/>
            <a:gdLst/>
            <a:ahLst/>
            <a:cxnLst/>
            <a:rect l="l" t="t" r="r" b="b"/>
            <a:pathLst>
              <a:path w="7418869" h="3349850">
                <a:moveTo>
                  <a:pt x="0" y="0"/>
                </a:moveTo>
                <a:lnTo>
                  <a:pt x="7418868" y="0"/>
                </a:lnTo>
                <a:lnTo>
                  <a:pt x="7418868" y="3349850"/>
                </a:lnTo>
                <a:lnTo>
                  <a:pt x="0" y="334985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6102" t="-69382" r="-5289" b="-77316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56141" y="763370"/>
            <a:ext cx="15433862" cy="2080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4"/>
              </a:lnSpc>
            </a:pPr>
            <a:r>
              <a:rPr lang="en-US" sz="6657">
                <a:solidFill>
                  <a:srgbClr val="000000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GABAPENTINA, PREGABALINA (ANÁLOGOS DEL GABA)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56F3CAB3-47C2-9C49-93C4-D8AD34435E9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371" b="-10371"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0" y="457200"/>
            <a:ext cx="8229600" cy="1143000"/>
          </a:xfrm>
        </p:spPr>
        <p:txBody>
          <a:bodyPr/>
          <a:lstStyle/>
          <a:p>
            <a:r>
              <a:rPr dirty="0"/>
              <a:t>¿</a:t>
            </a:r>
            <a:r>
              <a:rPr dirty="0" err="1"/>
              <a:t>Qué</a:t>
            </a:r>
            <a:r>
              <a:rPr dirty="0"/>
              <a:t> es </a:t>
            </a:r>
            <a:r>
              <a:rPr dirty="0" err="1"/>
              <a:t>el</a:t>
            </a:r>
            <a:r>
              <a:rPr dirty="0"/>
              <a:t> </a:t>
            </a:r>
            <a:r>
              <a:rPr dirty="0" err="1"/>
              <a:t>estado</a:t>
            </a:r>
            <a:r>
              <a:rPr dirty="0"/>
              <a:t> </a:t>
            </a:r>
            <a:r>
              <a:rPr dirty="0" err="1"/>
              <a:t>epiléptico</a:t>
            </a:r>
            <a:r>
              <a:rPr dirty="0"/>
              <a:t> (EE)?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628900"/>
            <a:ext cx="12877800" cy="5943600"/>
          </a:xfrm>
        </p:spPr>
        <p:txBody>
          <a:bodyPr/>
          <a:lstStyle/>
          <a:p>
            <a:r>
              <a:rPr dirty="0"/>
              <a:t>- </a:t>
            </a:r>
            <a:r>
              <a:rPr dirty="0" err="1"/>
              <a:t>Emergencia</a:t>
            </a:r>
            <a:r>
              <a:rPr dirty="0"/>
              <a:t> </a:t>
            </a:r>
            <a:r>
              <a:rPr dirty="0" err="1"/>
              <a:t>médica</a:t>
            </a:r>
            <a:r>
              <a:rPr dirty="0"/>
              <a:t> y </a:t>
            </a:r>
            <a:r>
              <a:rPr dirty="0" err="1"/>
              <a:t>neurológica</a:t>
            </a:r>
            <a:r>
              <a:rPr dirty="0"/>
              <a:t> </a:t>
            </a:r>
            <a:r>
              <a:rPr dirty="0" err="1"/>
              <a:t>común</a:t>
            </a:r>
            <a:r>
              <a:rPr dirty="0"/>
              <a:t>.</a:t>
            </a:r>
          </a:p>
          <a:p>
            <a:r>
              <a:rPr dirty="0"/>
              <a:t>- </a:t>
            </a:r>
            <a:r>
              <a:rPr dirty="0" err="1"/>
              <a:t>Requiere</a:t>
            </a:r>
            <a:r>
              <a:rPr dirty="0"/>
              <a:t> </a:t>
            </a:r>
            <a:r>
              <a:rPr dirty="0" err="1"/>
              <a:t>evaluación</a:t>
            </a:r>
            <a:r>
              <a:rPr dirty="0"/>
              <a:t> y </a:t>
            </a:r>
            <a:r>
              <a:rPr dirty="0" err="1"/>
              <a:t>tratamiento</a:t>
            </a:r>
            <a:r>
              <a:rPr dirty="0"/>
              <a:t> </a:t>
            </a:r>
            <a:r>
              <a:rPr dirty="0" err="1"/>
              <a:t>inmediatos</a:t>
            </a:r>
            <a:r>
              <a:rPr dirty="0"/>
              <a:t>.</a:t>
            </a:r>
          </a:p>
          <a:p>
            <a:r>
              <a:rPr dirty="0"/>
              <a:t>- </a:t>
            </a:r>
            <a:r>
              <a:rPr dirty="0" err="1"/>
              <a:t>Clasificación</a:t>
            </a:r>
            <a:r>
              <a:rPr dirty="0"/>
              <a:t> </a:t>
            </a:r>
            <a:r>
              <a:rPr dirty="0" err="1"/>
              <a:t>según</a:t>
            </a:r>
            <a:r>
              <a:rPr dirty="0"/>
              <a:t> </a:t>
            </a:r>
            <a:r>
              <a:rPr dirty="0" err="1"/>
              <a:t>clínica</a:t>
            </a:r>
            <a:r>
              <a:rPr dirty="0"/>
              <a:t> y EEG.</a:t>
            </a:r>
          </a:p>
          <a:p>
            <a:r>
              <a:rPr dirty="0"/>
              <a:t>- </a:t>
            </a:r>
            <a:r>
              <a:rPr dirty="0" err="1"/>
              <a:t>Pronóstico</a:t>
            </a:r>
            <a:r>
              <a:rPr dirty="0"/>
              <a:t> y </a:t>
            </a:r>
            <a:r>
              <a:rPr dirty="0" err="1"/>
              <a:t>tratamiento</a:t>
            </a:r>
            <a:r>
              <a:rPr dirty="0"/>
              <a:t> </a:t>
            </a:r>
            <a:r>
              <a:rPr dirty="0" err="1"/>
              <a:t>dependen</a:t>
            </a:r>
            <a:r>
              <a:rPr dirty="0"/>
              <a:t> del </a:t>
            </a:r>
            <a:r>
              <a:rPr dirty="0" err="1"/>
              <a:t>tipo</a:t>
            </a:r>
            <a:r>
              <a:rPr dirty="0"/>
              <a:t> y causa.</a:t>
            </a:r>
          </a:p>
          <a:p>
            <a:r>
              <a:rPr dirty="0"/>
              <a:t>📌 </a:t>
            </a:r>
            <a:r>
              <a:rPr dirty="0" err="1"/>
              <a:t>Algunas</a:t>
            </a:r>
            <a:r>
              <a:rPr dirty="0"/>
              <a:t> </a:t>
            </a:r>
            <a:r>
              <a:rPr dirty="0" err="1"/>
              <a:t>formas</a:t>
            </a:r>
            <a:r>
              <a:rPr dirty="0"/>
              <a:t> </a:t>
            </a:r>
            <a:r>
              <a:rPr dirty="0" err="1"/>
              <a:t>tienen</a:t>
            </a:r>
            <a:r>
              <a:rPr dirty="0"/>
              <a:t> </a:t>
            </a:r>
            <a:r>
              <a:rPr dirty="0" err="1"/>
              <a:t>buen</a:t>
            </a:r>
            <a:r>
              <a:rPr dirty="0"/>
              <a:t> </a:t>
            </a:r>
            <a:r>
              <a:rPr dirty="0" err="1"/>
              <a:t>pronóstico</a:t>
            </a:r>
            <a:r>
              <a:rPr dirty="0"/>
              <a:t>; </a:t>
            </a:r>
            <a:r>
              <a:rPr dirty="0" err="1"/>
              <a:t>otras</a:t>
            </a:r>
            <a:r>
              <a:rPr dirty="0"/>
              <a:t>, alto </a:t>
            </a:r>
            <a:r>
              <a:rPr dirty="0" err="1"/>
              <a:t>riesgo</a:t>
            </a:r>
            <a:r>
              <a:rPr dirty="0"/>
              <a:t> de </a:t>
            </a:r>
            <a:r>
              <a:rPr dirty="0" err="1"/>
              <a:t>morbilidad</a:t>
            </a:r>
            <a:r>
              <a:rPr dirty="0"/>
              <a:t> o </a:t>
            </a:r>
            <a:r>
              <a:rPr dirty="0" err="1"/>
              <a:t>mortalidad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371" b="-1037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79650" y="2845319"/>
            <a:ext cx="15432151" cy="6964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8459" lvl="1" indent="-374230" algn="just">
              <a:lnSpc>
                <a:spcPts val="7973"/>
              </a:lnSpc>
              <a:buFont typeface="Arial"/>
              <a:buChar char="•"/>
            </a:pPr>
            <a:r>
              <a:rPr lang="en-US" sz="3466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Mecanismo: Inhiben los canales de Na, potencian el receptor de GABA, limita al receptor AMPA</a:t>
            </a:r>
          </a:p>
          <a:p>
            <a:pPr marL="748459" lvl="1" indent="-374230" algn="just">
              <a:lnSpc>
                <a:spcPts val="7973"/>
              </a:lnSpc>
              <a:buFont typeface="Arial"/>
              <a:buChar char="•"/>
            </a:pPr>
            <a:r>
              <a:rPr lang="en-US" sz="3466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Indicaciones: Crisis parciales, TC generalizadas, parcial de difícil manejo y Sd Lennox Gastaut de difícil manejo</a:t>
            </a:r>
          </a:p>
          <a:p>
            <a:pPr marL="748459" lvl="1" indent="-374230" algn="just">
              <a:lnSpc>
                <a:spcPts val="7973"/>
              </a:lnSpc>
              <a:buFont typeface="Arial"/>
              <a:buChar char="•"/>
            </a:pPr>
            <a:r>
              <a:rPr lang="en-US" sz="3466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Toxicidad: Somnolencia, pérdida de peso, nefrolitiasis</a:t>
            </a:r>
          </a:p>
          <a:p>
            <a:pPr marL="748459" lvl="1" indent="-374230" algn="just">
              <a:lnSpc>
                <a:spcPts val="7973"/>
              </a:lnSpc>
              <a:buFont typeface="Arial"/>
              <a:buChar char="•"/>
            </a:pPr>
            <a:r>
              <a:rPr lang="en-US" sz="3466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Dosis: 25-50 mg/d hasta 200-600 mg/d BID</a:t>
            </a:r>
          </a:p>
          <a:p>
            <a:pPr marL="748459" lvl="1" indent="-374230" algn="just">
              <a:lnSpc>
                <a:spcPts val="7973"/>
              </a:lnSpc>
              <a:buFont typeface="Arial"/>
              <a:buChar char="•"/>
            </a:pPr>
            <a:r>
              <a:rPr lang="en-US" sz="3466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Presentaciones: TOPICTAL Caps. 25 mg x 28 $10,92</a:t>
            </a:r>
          </a:p>
          <a:p>
            <a:pPr marL="748459" lvl="1" indent="-374230" algn="just">
              <a:lnSpc>
                <a:spcPts val="7973"/>
              </a:lnSpc>
              <a:buFont typeface="Arial"/>
              <a:buChar char="•"/>
            </a:pPr>
            <a:r>
              <a:rPr lang="en-US" sz="3466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Caps. 50mg x 28 $19,04 Caps. 100mg × 28 $28,28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56141" y="763370"/>
            <a:ext cx="15433862" cy="2080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4"/>
              </a:lnSpc>
            </a:pPr>
            <a:r>
              <a:rPr lang="en-US" sz="6657">
                <a:solidFill>
                  <a:srgbClr val="000000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TOPIRAMATO (MONOSACÁRIDO SULFAMATO )</a:t>
            </a:r>
          </a:p>
        </p:txBody>
      </p:sp>
      <p:sp>
        <p:nvSpPr>
          <p:cNvPr id="5" name="Freeform 5"/>
          <p:cNvSpPr/>
          <p:nvPr/>
        </p:nvSpPr>
        <p:spPr>
          <a:xfrm>
            <a:off x="14232285" y="213811"/>
            <a:ext cx="1941889" cy="1846560"/>
          </a:xfrm>
          <a:custGeom>
            <a:avLst/>
            <a:gdLst/>
            <a:ahLst/>
            <a:cxnLst/>
            <a:rect l="l" t="t" r="r" b="b"/>
            <a:pathLst>
              <a:path w="1941889" h="1846560">
                <a:moveTo>
                  <a:pt x="0" y="0"/>
                </a:moveTo>
                <a:lnTo>
                  <a:pt x="1941889" y="0"/>
                </a:lnTo>
                <a:lnTo>
                  <a:pt x="1941889" y="1846560"/>
                </a:lnTo>
                <a:lnTo>
                  <a:pt x="0" y="18465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449684" y="367844"/>
            <a:ext cx="866123" cy="2062198"/>
          </a:xfrm>
          <a:custGeom>
            <a:avLst/>
            <a:gdLst/>
            <a:ahLst/>
            <a:cxnLst/>
            <a:rect l="l" t="t" r="r" b="b"/>
            <a:pathLst>
              <a:path w="866123" h="2062198">
                <a:moveTo>
                  <a:pt x="0" y="0"/>
                </a:moveTo>
                <a:lnTo>
                  <a:pt x="866123" y="0"/>
                </a:lnTo>
                <a:lnTo>
                  <a:pt x="866123" y="2062198"/>
                </a:lnTo>
                <a:lnTo>
                  <a:pt x="0" y="20621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867409" y="5654514"/>
            <a:ext cx="7798122" cy="3488941"/>
          </a:xfrm>
          <a:custGeom>
            <a:avLst/>
            <a:gdLst/>
            <a:ahLst/>
            <a:cxnLst/>
            <a:rect l="l" t="t" r="r" b="b"/>
            <a:pathLst>
              <a:path w="7798122" h="3488941">
                <a:moveTo>
                  <a:pt x="0" y="0"/>
                </a:moveTo>
                <a:lnTo>
                  <a:pt x="7798122" y="0"/>
                </a:lnTo>
                <a:lnTo>
                  <a:pt x="7798122" y="3488941"/>
                </a:lnTo>
                <a:lnTo>
                  <a:pt x="0" y="34889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4475" t="-68037" r="-6916" b="-80934"/>
            </a:stretch>
          </a:blipFill>
        </p:spPr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371" b="-1037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56141" y="3187442"/>
            <a:ext cx="15432151" cy="5807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13228" lvl="1" indent="-406614" algn="just">
              <a:lnSpc>
                <a:spcPts val="9416"/>
              </a:lnSpc>
              <a:buFont typeface="Arial"/>
              <a:buChar char="•"/>
            </a:pPr>
            <a:r>
              <a:rPr lang="en-US" sz="3766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Mecanismo: Actúa sobre la membrana de las vesículas sinápticas SV2A</a:t>
            </a:r>
          </a:p>
          <a:p>
            <a:pPr marL="813228" lvl="1" indent="-406614" algn="just">
              <a:lnSpc>
                <a:spcPts val="9416"/>
              </a:lnSpc>
              <a:buFont typeface="Arial"/>
              <a:buChar char="•"/>
            </a:pPr>
            <a:r>
              <a:rPr lang="en-US" sz="3766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Indicaciones: Crisis parciales de difícil manejo y Toxicidad: Somnolencia y mareos</a:t>
            </a:r>
          </a:p>
          <a:p>
            <a:pPr marL="813228" lvl="1" indent="-406614" algn="just">
              <a:lnSpc>
                <a:spcPts val="9416"/>
              </a:lnSpc>
              <a:buFont typeface="Arial"/>
              <a:buChar char="•"/>
            </a:pPr>
            <a:r>
              <a:rPr lang="en-US" sz="3766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Dosis: 500-1000 mg/d hasta 2-3 g/d BID</a:t>
            </a:r>
          </a:p>
          <a:p>
            <a:pPr marL="813228" lvl="1" indent="-406614" algn="just">
              <a:lnSpc>
                <a:spcPts val="9416"/>
              </a:lnSpc>
              <a:buFont typeface="Arial"/>
              <a:buChar char="•"/>
            </a:pPr>
            <a:r>
              <a:rPr lang="en-US" sz="3766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Presentaciones: CEUMID Caps. 500 mg x 1 $37,50</a:t>
            </a:r>
          </a:p>
          <a:p>
            <a:pPr marL="813228" lvl="1" indent="-406614" algn="just">
              <a:lnSpc>
                <a:spcPts val="9416"/>
              </a:lnSpc>
              <a:buFont typeface="Arial"/>
              <a:buChar char="•"/>
            </a:pPr>
            <a:r>
              <a:rPr lang="en-US" sz="3766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Caps. 1g x 1 $67,50 sol. oral 150ml 100mg/ml x 1 $34,80</a:t>
            </a:r>
          </a:p>
        </p:txBody>
      </p:sp>
      <p:sp>
        <p:nvSpPr>
          <p:cNvPr id="4" name="Freeform 4"/>
          <p:cNvSpPr/>
          <p:nvPr/>
        </p:nvSpPr>
        <p:spPr>
          <a:xfrm>
            <a:off x="1311923" y="1796352"/>
            <a:ext cx="1783990" cy="1553693"/>
          </a:xfrm>
          <a:custGeom>
            <a:avLst/>
            <a:gdLst/>
            <a:ahLst/>
            <a:cxnLst/>
            <a:rect l="l" t="t" r="r" b="b"/>
            <a:pathLst>
              <a:path w="1783990" h="1553693">
                <a:moveTo>
                  <a:pt x="0" y="0"/>
                </a:moveTo>
                <a:lnTo>
                  <a:pt x="1783989" y="0"/>
                </a:lnTo>
                <a:lnTo>
                  <a:pt x="1783989" y="1553693"/>
                </a:lnTo>
                <a:lnTo>
                  <a:pt x="0" y="15536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25463" y="8071657"/>
            <a:ext cx="1849923" cy="1846560"/>
          </a:xfrm>
          <a:custGeom>
            <a:avLst/>
            <a:gdLst/>
            <a:ahLst/>
            <a:cxnLst/>
            <a:rect l="l" t="t" r="r" b="b"/>
            <a:pathLst>
              <a:path w="1849923" h="1846560">
                <a:moveTo>
                  <a:pt x="0" y="0"/>
                </a:moveTo>
                <a:lnTo>
                  <a:pt x="1849923" y="0"/>
                </a:lnTo>
                <a:lnTo>
                  <a:pt x="1849923" y="1846560"/>
                </a:lnTo>
                <a:lnTo>
                  <a:pt x="0" y="18465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243773" y="2107932"/>
            <a:ext cx="1537681" cy="1846560"/>
          </a:xfrm>
          <a:custGeom>
            <a:avLst/>
            <a:gdLst/>
            <a:ahLst/>
            <a:cxnLst/>
            <a:rect l="l" t="t" r="r" b="b"/>
            <a:pathLst>
              <a:path w="1537681" h="1846560">
                <a:moveTo>
                  <a:pt x="0" y="0"/>
                </a:moveTo>
                <a:lnTo>
                  <a:pt x="1537680" y="0"/>
                </a:lnTo>
                <a:lnTo>
                  <a:pt x="1537680" y="1846559"/>
                </a:lnTo>
                <a:lnTo>
                  <a:pt x="0" y="184655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293608" y="5899434"/>
            <a:ext cx="5900330" cy="3358866"/>
          </a:xfrm>
          <a:custGeom>
            <a:avLst/>
            <a:gdLst/>
            <a:ahLst/>
            <a:cxnLst/>
            <a:rect l="l" t="t" r="r" b="b"/>
            <a:pathLst>
              <a:path w="5900330" h="3358866">
                <a:moveTo>
                  <a:pt x="0" y="0"/>
                </a:moveTo>
                <a:lnTo>
                  <a:pt x="5900330" y="0"/>
                </a:lnTo>
                <a:lnTo>
                  <a:pt x="5900330" y="3358866"/>
                </a:lnTo>
                <a:lnTo>
                  <a:pt x="0" y="335886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6371" t="-28438" r="-5292" b="-18487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56141" y="763370"/>
            <a:ext cx="15433862" cy="1032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4"/>
              </a:lnSpc>
            </a:pPr>
            <a:r>
              <a:rPr lang="en-US" sz="6657">
                <a:solidFill>
                  <a:srgbClr val="000000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LEVETIRACETAM (PIRROLIDINA)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371" b="-1037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837247" y="710598"/>
            <a:ext cx="3408935" cy="805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680"/>
              </a:lnSpc>
            </a:pPr>
            <a:r>
              <a:rPr lang="en-US" sz="4228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MONOTERAPIA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39063" y="1952167"/>
            <a:ext cx="4149319" cy="1032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8"/>
              </a:lnSpc>
            </a:pPr>
            <a:r>
              <a:rPr lang="en-US" sz="6659">
                <a:solidFill>
                  <a:srgbClr val="000000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NO (30%)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837247" y="3908961"/>
            <a:ext cx="3152107" cy="805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680"/>
              </a:lnSpc>
            </a:pPr>
            <a:r>
              <a:rPr lang="en-US" sz="4228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POLITERAPIA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79023" y="6452772"/>
            <a:ext cx="4306774" cy="1032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8"/>
              </a:lnSpc>
            </a:pPr>
            <a:r>
              <a:rPr lang="en-US" sz="6659">
                <a:solidFill>
                  <a:srgbClr val="000000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NO (15%)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837247" y="7750370"/>
            <a:ext cx="3344334" cy="805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680"/>
              </a:lnSpc>
            </a:pPr>
            <a:r>
              <a:rPr lang="en-US" sz="4228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CIRUGÍA (5%)</a:t>
            </a:r>
          </a:p>
        </p:txBody>
      </p:sp>
      <p:sp>
        <p:nvSpPr>
          <p:cNvPr id="8" name="Freeform 8"/>
          <p:cNvSpPr/>
          <p:nvPr/>
        </p:nvSpPr>
        <p:spPr>
          <a:xfrm rot="650465">
            <a:off x="14698136" y="3059708"/>
            <a:ext cx="3086990" cy="2666036"/>
          </a:xfrm>
          <a:custGeom>
            <a:avLst/>
            <a:gdLst/>
            <a:ahLst/>
            <a:cxnLst/>
            <a:rect l="l" t="t" r="r" b="b"/>
            <a:pathLst>
              <a:path w="3086990" h="2666036">
                <a:moveTo>
                  <a:pt x="0" y="0"/>
                </a:moveTo>
                <a:lnTo>
                  <a:pt x="3086990" y="0"/>
                </a:lnTo>
                <a:lnTo>
                  <a:pt x="3086990" y="2666037"/>
                </a:lnTo>
                <a:lnTo>
                  <a:pt x="0" y="26660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685514" y="872523"/>
            <a:ext cx="1714775" cy="1605653"/>
          </a:xfrm>
          <a:custGeom>
            <a:avLst/>
            <a:gdLst/>
            <a:ahLst/>
            <a:cxnLst/>
            <a:rect l="l" t="t" r="r" b="b"/>
            <a:pathLst>
              <a:path w="1714775" h="1605653">
                <a:moveTo>
                  <a:pt x="0" y="0"/>
                </a:moveTo>
                <a:lnTo>
                  <a:pt x="1714775" y="0"/>
                </a:lnTo>
                <a:lnTo>
                  <a:pt x="1714775" y="1605652"/>
                </a:lnTo>
                <a:lnTo>
                  <a:pt x="0" y="16056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461972" y="2359182"/>
            <a:ext cx="1546328" cy="1447925"/>
          </a:xfrm>
          <a:custGeom>
            <a:avLst/>
            <a:gdLst/>
            <a:ahLst/>
            <a:cxnLst/>
            <a:rect l="l" t="t" r="r" b="b"/>
            <a:pathLst>
              <a:path w="1546328" h="1447925">
                <a:moveTo>
                  <a:pt x="0" y="0"/>
                </a:moveTo>
                <a:lnTo>
                  <a:pt x="1546328" y="0"/>
                </a:lnTo>
                <a:lnTo>
                  <a:pt x="1546328" y="1447925"/>
                </a:lnTo>
                <a:lnTo>
                  <a:pt x="0" y="14479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2382804" y="634398"/>
            <a:ext cx="2347339" cy="805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680"/>
              </a:lnSpc>
            </a:pPr>
            <a:r>
              <a:rPr lang="en-US" sz="4228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SI (70%)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682675" y="3908961"/>
            <a:ext cx="2047467" cy="805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680"/>
              </a:lnSpc>
            </a:pPr>
            <a:r>
              <a:rPr lang="en-US" sz="4228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SI (15%)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987165" y="7182888"/>
            <a:ext cx="5247971" cy="1653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80"/>
              </a:lnSpc>
            </a:pPr>
            <a:r>
              <a:rPr lang="en-US" sz="4228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Totalmente refractaria al tratamiento</a:t>
            </a:r>
          </a:p>
        </p:txBody>
      </p:sp>
      <p:sp>
        <p:nvSpPr>
          <p:cNvPr id="14" name="AutoShape 14"/>
          <p:cNvSpPr/>
          <p:nvPr/>
        </p:nvSpPr>
        <p:spPr>
          <a:xfrm flipV="1">
            <a:off x="4700416" y="1293495"/>
            <a:ext cx="1663633" cy="1355443"/>
          </a:xfrm>
          <a:prstGeom prst="line">
            <a:avLst/>
          </a:prstGeom>
          <a:ln w="314325" cap="flat">
            <a:solidFill>
              <a:srgbClr val="7682E4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5" name="AutoShape 15"/>
          <p:cNvSpPr/>
          <p:nvPr/>
        </p:nvSpPr>
        <p:spPr>
          <a:xfrm>
            <a:off x="4616081" y="3123619"/>
            <a:ext cx="1890882" cy="1014624"/>
          </a:xfrm>
          <a:prstGeom prst="line">
            <a:avLst/>
          </a:prstGeom>
          <a:ln w="314325" cap="flat">
            <a:solidFill>
              <a:srgbClr val="7682E4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6" name="AutoShape 16"/>
          <p:cNvSpPr/>
          <p:nvPr/>
        </p:nvSpPr>
        <p:spPr>
          <a:xfrm flipV="1">
            <a:off x="5090434" y="5432800"/>
            <a:ext cx="1601147" cy="1428715"/>
          </a:xfrm>
          <a:prstGeom prst="line">
            <a:avLst/>
          </a:prstGeom>
          <a:ln w="314325" cap="flat">
            <a:solidFill>
              <a:srgbClr val="7682E4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7" name="AutoShape 17"/>
          <p:cNvSpPr/>
          <p:nvPr/>
        </p:nvSpPr>
        <p:spPr>
          <a:xfrm>
            <a:off x="4674710" y="7512037"/>
            <a:ext cx="1990998" cy="800517"/>
          </a:xfrm>
          <a:prstGeom prst="line">
            <a:avLst/>
          </a:prstGeom>
          <a:ln w="314325" cap="flat">
            <a:solidFill>
              <a:srgbClr val="7682E4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8" name="AutoShape 18"/>
          <p:cNvSpPr/>
          <p:nvPr/>
        </p:nvSpPr>
        <p:spPr>
          <a:xfrm>
            <a:off x="9865426" y="1118164"/>
            <a:ext cx="2145903" cy="0"/>
          </a:xfrm>
          <a:prstGeom prst="line">
            <a:avLst/>
          </a:prstGeom>
          <a:ln w="152400" cap="flat">
            <a:solidFill>
              <a:srgbClr val="9B8F83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9" name="AutoShape 19"/>
          <p:cNvSpPr/>
          <p:nvPr/>
        </p:nvSpPr>
        <p:spPr>
          <a:xfrm>
            <a:off x="9865426" y="4392727"/>
            <a:ext cx="2145903" cy="0"/>
          </a:xfrm>
          <a:prstGeom prst="line">
            <a:avLst/>
          </a:prstGeom>
          <a:ln w="152400" cap="flat">
            <a:solidFill>
              <a:srgbClr val="9B8F83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0" name="AutoShape 20"/>
          <p:cNvSpPr/>
          <p:nvPr/>
        </p:nvSpPr>
        <p:spPr>
          <a:xfrm>
            <a:off x="10236901" y="8234137"/>
            <a:ext cx="2145903" cy="0"/>
          </a:xfrm>
          <a:prstGeom prst="line">
            <a:avLst/>
          </a:prstGeom>
          <a:ln w="152400" cap="flat">
            <a:solidFill>
              <a:srgbClr val="9B8F83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1" name="TextBox 21"/>
          <p:cNvSpPr txBox="1"/>
          <p:nvPr/>
        </p:nvSpPr>
        <p:spPr>
          <a:xfrm>
            <a:off x="60291" y="60328"/>
            <a:ext cx="10185891" cy="968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58"/>
              </a:lnSpc>
            </a:pPr>
            <a:r>
              <a:rPr lang="en-US" sz="6257">
                <a:solidFill>
                  <a:srgbClr val="CF4849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¿CÓMO SE USAN LOS FAE?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371" b="-1037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529356" y="2127146"/>
            <a:ext cx="5393446" cy="6835012"/>
          </a:xfrm>
          <a:custGeom>
            <a:avLst/>
            <a:gdLst/>
            <a:ahLst/>
            <a:cxnLst/>
            <a:rect l="l" t="t" r="r" b="b"/>
            <a:pathLst>
              <a:path w="5393446" h="6835012">
                <a:moveTo>
                  <a:pt x="0" y="0"/>
                </a:moveTo>
                <a:lnTo>
                  <a:pt x="5393446" y="0"/>
                </a:lnTo>
                <a:lnTo>
                  <a:pt x="5393446" y="6835012"/>
                </a:lnTo>
                <a:lnTo>
                  <a:pt x="0" y="68350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532467" y="1624739"/>
            <a:ext cx="7199197" cy="7554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13021" lvl="1" indent="-306510" algn="just">
              <a:lnSpc>
                <a:spcPts val="6019"/>
              </a:lnSpc>
              <a:buFont typeface="Arial"/>
              <a:buChar char="•"/>
            </a:pPr>
            <a:r>
              <a:rPr lang="en-US" sz="2839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El diagnóstico correcto es fundamental.</a:t>
            </a:r>
          </a:p>
          <a:p>
            <a:pPr marL="613021" lvl="1" indent="-306510" algn="just">
              <a:lnSpc>
                <a:spcPts val="6019"/>
              </a:lnSpc>
              <a:buFont typeface="Arial"/>
              <a:buChar char="•"/>
            </a:pPr>
            <a:r>
              <a:rPr lang="en-US" sz="2839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El seguimiento debe incluir calendario de crisis, hematología, SNC, EEG, imagen, reacciones adversas.</a:t>
            </a:r>
          </a:p>
          <a:p>
            <a:pPr marL="613021" lvl="1" indent="-306510" algn="just">
              <a:lnSpc>
                <a:spcPts val="6019"/>
              </a:lnSpc>
              <a:buFont typeface="Arial"/>
              <a:buChar char="•"/>
            </a:pPr>
            <a:r>
              <a:rPr lang="en-US" sz="2839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Concentraciones plasmáticas.</a:t>
            </a:r>
          </a:p>
          <a:p>
            <a:pPr marL="613021" lvl="1" indent="-306510" algn="just">
              <a:lnSpc>
                <a:spcPts val="6019"/>
              </a:lnSpc>
              <a:buFont typeface="Arial"/>
              <a:buChar char="•"/>
            </a:pPr>
            <a:r>
              <a:rPr lang="en-US" sz="2839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Se mantiene al menos 2 años, se reduce de forma gradual.</a:t>
            </a:r>
          </a:p>
          <a:p>
            <a:pPr marL="613021" lvl="1" indent="-306510" algn="just">
              <a:lnSpc>
                <a:spcPts val="6019"/>
              </a:lnSpc>
              <a:buFont typeface="Arial"/>
              <a:buChar char="•"/>
            </a:pPr>
            <a:r>
              <a:rPr lang="en-US" sz="2839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Suspender: no crisis, EEG normal, epilepsia idiopática o de la infancia y crisis que se controlan con un solo fármaco.</a:t>
            </a:r>
          </a:p>
          <a:p>
            <a:pPr marL="613021" lvl="1" indent="-306510" algn="just">
              <a:lnSpc>
                <a:spcPts val="6019"/>
              </a:lnSpc>
              <a:buFont typeface="Arial"/>
              <a:buChar char="•"/>
            </a:pPr>
            <a:r>
              <a:rPr lang="en-US" sz="2839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Las recidivas ocurren dentro de los 4 primeros meses.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-101" y="-102427"/>
            <a:ext cx="17089116" cy="1503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938"/>
              </a:lnSpc>
            </a:pPr>
            <a:r>
              <a:rPr lang="en-US" sz="9628">
                <a:solidFill>
                  <a:srgbClr val="000000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INICIO DEL TRATAMIENTO</a:t>
            </a:r>
          </a:p>
        </p:txBody>
      </p:sp>
      <p:sp>
        <p:nvSpPr>
          <p:cNvPr id="6" name="Freeform 6"/>
          <p:cNvSpPr/>
          <p:nvPr/>
        </p:nvSpPr>
        <p:spPr>
          <a:xfrm>
            <a:off x="7069009" y="1490783"/>
            <a:ext cx="1521805" cy="1424963"/>
          </a:xfrm>
          <a:custGeom>
            <a:avLst/>
            <a:gdLst/>
            <a:ahLst/>
            <a:cxnLst/>
            <a:rect l="l" t="t" r="r" b="b"/>
            <a:pathLst>
              <a:path w="1521805" h="1424963">
                <a:moveTo>
                  <a:pt x="0" y="0"/>
                </a:moveTo>
                <a:lnTo>
                  <a:pt x="1521804" y="0"/>
                </a:lnTo>
                <a:lnTo>
                  <a:pt x="1521804" y="1424963"/>
                </a:lnTo>
                <a:lnTo>
                  <a:pt x="0" y="14249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09851" y="5495807"/>
            <a:ext cx="1359222" cy="1272726"/>
          </a:xfrm>
          <a:custGeom>
            <a:avLst/>
            <a:gdLst/>
            <a:ahLst/>
            <a:cxnLst/>
            <a:rect l="l" t="t" r="r" b="b"/>
            <a:pathLst>
              <a:path w="1359222" h="1272726">
                <a:moveTo>
                  <a:pt x="0" y="0"/>
                </a:moveTo>
                <a:lnTo>
                  <a:pt x="1359222" y="0"/>
                </a:lnTo>
                <a:lnTo>
                  <a:pt x="1359222" y="1272726"/>
                </a:lnTo>
                <a:lnTo>
                  <a:pt x="0" y="12727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2944042">
            <a:off x="718281" y="895518"/>
            <a:ext cx="3429456" cy="2319559"/>
          </a:xfrm>
          <a:custGeom>
            <a:avLst/>
            <a:gdLst/>
            <a:ahLst/>
            <a:cxnLst/>
            <a:rect l="l" t="t" r="r" b="b"/>
            <a:pathLst>
              <a:path w="3429456" h="2319559">
                <a:moveTo>
                  <a:pt x="0" y="0"/>
                </a:moveTo>
                <a:lnTo>
                  <a:pt x="3429456" y="0"/>
                </a:lnTo>
                <a:lnTo>
                  <a:pt x="3429456" y="2319559"/>
                </a:lnTo>
                <a:lnTo>
                  <a:pt x="0" y="231955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371" b="-1037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339292" y="189795"/>
            <a:ext cx="10610344" cy="9907409"/>
          </a:xfrm>
          <a:custGeom>
            <a:avLst/>
            <a:gdLst/>
            <a:ahLst/>
            <a:cxnLst/>
            <a:rect l="l" t="t" r="r" b="b"/>
            <a:pathLst>
              <a:path w="10610344" h="9907409">
                <a:moveTo>
                  <a:pt x="0" y="0"/>
                </a:moveTo>
                <a:lnTo>
                  <a:pt x="10610344" y="0"/>
                </a:lnTo>
                <a:lnTo>
                  <a:pt x="10610344" y="9907410"/>
                </a:lnTo>
                <a:lnTo>
                  <a:pt x="0" y="99074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371" b="-10371"/>
            </a:stretch>
          </a:blipFill>
        </p:spPr>
      </p:sp>
      <p:sp>
        <p:nvSpPr>
          <p:cNvPr id="3" name="Freeform 3"/>
          <p:cNvSpPr/>
          <p:nvPr/>
        </p:nvSpPr>
        <p:spPr>
          <a:xfrm rot="-2120969">
            <a:off x="13173193" y="186619"/>
            <a:ext cx="3365771" cy="2931281"/>
          </a:xfrm>
          <a:custGeom>
            <a:avLst/>
            <a:gdLst/>
            <a:ahLst/>
            <a:cxnLst/>
            <a:rect l="l" t="t" r="r" b="b"/>
            <a:pathLst>
              <a:path w="3365771" h="2931281">
                <a:moveTo>
                  <a:pt x="0" y="0"/>
                </a:moveTo>
                <a:lnTo>
                  <a:pt x="3365771" y="0"/>
                </a:lnTo>
                <a:lnTo>
                  <a:pt x="3365771" y="2931281"/>
                </a:lnTo>
                <a:lnTo>
                  <a:pt x="0" y="29312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47955" y="5451388"/>
            <a:ext cx="2430978" cy="3293196"/>
          </a:xfrm>
          <a:custGeom>
            <a:avLst/>
            <a:gdLst/>
            <a:ahLst/>
            <a:cxnLst/>
            <a:rect l="l" t="t" r="r" b="b"/>
            <a:pathLst>
              <a:path w="2430978" h="3293196">
                <a:moveTo>
                  <a:pt x="0" y="0"/>
                </a:moveTo>
                <a:lnTo>
                  <a:pt x="2430978" y="0"/>
                </a:lnTo>
                <a:lnTo>
                  <a:pt x="2430978" y="3293196"/>
                </a:lnTo>
                <a:lnTo>
                  <a:pt x="0" y="32931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530051">
            <a:off x="3591328" y="7687275"/>
            <a:ext cx="3061825" cy="1391739"/>
          </a:xfrm>
          <a:custGeom>
            <a:avLst/>
            <a:gdLst/>
            <a:ahLst/>
            <a:cxnLst/>
            <a:rect l="l" t="t" r="r" b="b"/>
            <a:pathLst>
              <a:path w="3061825" h="1391739">
                <a:moveTo>
                  <a:pt x="0" y="0"/>
                </a:moveTo>
                <a:lnTo>
                  <a:pt x="3061826" y="0"/>
                </a:lnTo>
                <a:lnTo>
                  <a:pt x="3061826" y="1391739"/>
                </a:lnTo>
                <a:lnTo>
                  <a:pt x="0" y="139173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363995">
            <a:off x="718669" y="564220"/>
            <a:ext cx="2005030" cy="4114800"/>
          </a:xfrm>
          <a:custGeom>
            <a:avLst/>
            <a:gdLst/>
            <a:ahLst/>
            <a:cxnLst/>
            <a:rect l="l" t="t" r="r" b="b"/>
            <a:pathLst>
              <a:path w="2005030" h="4114800">
                <a:moveTo>
                  <a:pt x="0" y="0"/>
                </a:moveTo>
                <a:lnTo>
                  <a:pt x="2005030" y="0"/>
                </a:lnTo>
                <a:lnTo>
                  <a:pt x="20050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388456">
            <a:off x="10668944" y="7360154"/>
            <a:ext cx="4178509" cy="2400744"/>
          </a:xfrm>
          <a:custGeom>
            <a:avLst/>
            <a:gdLst/>
            <a:ahLst/>
            <a:cxnLst/>
            <a:rect l="l" t="t" r="r" b="b"/>
            <a:pathLst>
              <a:path w="4178509" h="2400744">
                <a:moveTo>
                  <a:pt x="0" y="0"/>
                </a:moveTo>
                <a:lnTo>
                  <a:pt x="4178509" y="0"/>
                </a:lnTo>
                <a:lnTo>
                  <a:pt x="4178509" y="2400743"/>
                </a:lnTo>
                <a:lnTo>
                  <a:pt x="0" y="240074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575357" y="3460325"/>
            <a:ext cx="2377775" cy="1837372"/>
          </a:xfrm>
          <a:custGeom>
            <a:avLst/>
            <a:gdLst/>
            <a:ahLst/>
            <a:cxnLst/>
            <a:rect l="l" t="t" r="r" b="b"/>
            <a:pathLst>
              <a:path w="2377775" h="1837372">
                <a:moveTo>
                  <a:pt x="0" y="0"/>
                </a:moveTo>
                <a:lnTo>
                  <a:pt x="2377775" y="0"/>
                </a:lnTo>
                <a:lnTo>
                  <a:pt x="2377775" y="1837372"/>
                </a:lnTo>
                <a:lnTo>
                  <a:pt x="0" y="183737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474636" y="7901487"/>
            <a:ext cx="1889042" cy="1768831"/>
          </a:xfrm>
          <a:custGeom>
            <a:avLst/>
            <a:gdLst/>
            <a:ahLst/>
            <a:cxnLst/>
            <a:rect l="l" t="t" r="r" b="b"/>
            <a:pathLst>
              <a:path w="1889042" h="1768831">
                <a:moveTo>
                  <a:pt x="0" y="0"/>
                </a:moveTo>
                <a:lnTo>
                  <a:pt x="1889042" y="0"/>
                </a:lnTo>
                <a:lnTo>
                  <a:pt x="1889042" y="1768830"/>
                </a:lnTo>
                <a:lnTo>
                  <a:pt x="0" y="176883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933311" y="682900"/>
            <a:ext cx="2070478" cy="1938720"/>
          </a:xfrm>
          <a:custGeom>
            <a:avLst/>
            <a:gdLst/>
            <a:ahLst/>
            <a:cxnLst/>
            <a:rect l="l" t="t" r="r" b="b"/>
            <a:pathLst>
              <a:path w="2070478" h="1938720">
                <a:moveTo>
                  <a:pt x="0" y="0"/>
                </a:moveTo>
                <a:lnTo>
                  <a:pt x="2070478" y="0"/>
                </a:lnTo>
                <a:lnTo>
                  <a:pt x="2070478" y="1938720"/>
                </a:lnTo>
                <a:lnTo>
                  <a:pt x="0" y="193872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291572" y="477800"/>
            <a:ext cx="4144213" cy="2139921"/>
          </a:xfrm>
          <a:custGeom>
            <a:avLst/>
            <a:gdLst/>
            <a:ahLst/>
            <a:cxnLst/>
            <a:rect l="l" t="t" r="r" b="b"/>
            <a:pathLst>
              <a:path w="4144213" h="2139921">
                <a:moveTo>
                  <a:pt x="0" y="0"/>
                </a:moveTo>
                <a:lnTo>
                  <a:pt x="4144213" y="0"/>
                </a:lnTo>
                <a:lnTo>
                  <a:pt x="4144213" y="2139921"/>
                </a:lnTo>
                <a:lnTo>
                  <a:pt x="0" y="213992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619914" y="3194238"/>
            <a:ext cx="13048172" cy="2750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805"/>
              </a:lnSpc>
              <a:spcBef>
                <a:spcPct val="0"/>
              </a:spcBef>
            </a:pPr>
            <a:r>
              <a:rPr lang="en-US" sz="20199">
                <a:solidFill>
                  <a:srgbClr val="000000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Gracias</a:t>
            </a:r>
          </a:p>
        </p:txBody>
      </p:sp>
      <p:sp>
        <p:nvSpPr>
          <p:cNvPr id="13" name="Freeform 13"/>
          <p:cNvSpPr/>
          <p:nvPr/>
        </p:nvSpPr>
        <p:spPr>
          <a:xfrm rot="-1572001">
            <a:off x="15251990" y="5474324"/>
            <a:ext cx="1794234" cy="4271985"/>
          </a:xfrm>
          <a:custGeom>
            <a:avLst/>
            <a:gdLst/>
            <a:ahLst/>
            <a:cxnLst/>
            <a:rect l="l" t="t" r="r" b="b"/>
            <a:pathLst>
              <a:path w="1794234" h="4271985">
                <a:moveTo>
                  <a:pt x="0" y="0"/>
                </a:moveTo>
                <a:lnTo>
                  <a:pt x="1794234" y="0"/>
                </a:lnTo>
                <a:lnTo>
                  <a:pt x="1794234" y="4271985"/>
                </a:lnTo>
                <a:lnTo>
                  <a:pt x="0" y="4271985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BAF093A2-FED2-C22B-B6C0-7F1F9F199C0C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371" b="-10371"/>
            </a:stretch>
          </a:blipFill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2" y="490134"/>
            <a:ext cx="8229600" cy="1143000"/>
          </a:xfrm>
        </p:spPr>
        <p:txBody>
          <a:bodyPr/>
          <a:lstStyle/>
          <a:p>
            <a:r>
              <a:rPr dirty="0" err="1"/>
              <a:t>Abordaje</a:t>
            </a:r>
            <a:r>
              <a:rPr dirty="0"/>
              <a:t> del </a:t>
            </a:r>
            <a:r>
              <a:rPr dirty="0" err="1"/>
              <a:t>estado</a:t>
            </a:r>
            <a:r>
              <a:rPr dirty="0"/>
              <a:t> </a:t>
            </a:r>
            <a:r>
              <a:rPr dirty="0" err="1"/>
              <a:t>epiléptico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2476500"/>
            <a:ext cx="13106400" cy="6629400"/>
          </a:xfrm>
        </p:spPr>
        <p:txBody>
          <a:bodyPr/>
          <a:lstStyle/>
          <a:p>
            <a:r>
              <a:rPr dirty="0"/>
              <a:t>- </a:t>
            </a:r>
            <a:r>
              <a:rPr dirty="0" err="1"/>
              <a:t>Convulsivo</a:t>
            </a:r>
            <a:r>
              <a:rPr dirty="0"/>
              <a:t> vs no </a:t>
            </a:r>
            <a:r>
              <a:rPr dirty="0" err="1"/>
              <a:t>convulsivo</a:t>
            </a:r>
            <a:endParaRPr dirty="0"/>
          </a:p>
          <a:p>
            <a:r>
              <a:rPr dirty="0"/>
              <a:t>- </a:t>
            </a:r>
            <a:r>
              <a:rPr dirty="0" err="1"/>
              <a:t>Enfoque</a:t>
            </a:r>
            <a:r>
              <a:rPr dirty="0"/>
              <a:t> </a:t>
            </a:r>
            <a:r>
              <a:rPr dirty="0" err="1"/>
              <a:t>varía</a:t>
            </a:r>
            <a:r>
              <a:rPr dirty="0"/>
              <a:t> </a:t>
            </a:r>
            <a:r>
              <a:rPr dirty="0" err="1"/>
              <a:t>por</a:t>
            </a:r>
            <a:r>
              <a:rPr dirty="0"/>
              <a:t> </a:t>
            </a:r>
            <a:r>
              <a:rPr dirty="0" err="1"/>
              <a:t>edad</a:t>
            </a:r>
            <a:r>
              <a:rPr dirty="0"/>
              <a:t> y </a:t>
            </a:r>
            <a:r>
              <a:rPr dirty="0" err="1"/>
              <a:t>tipo</a:t>
            </a:r>
            <a:endParaRPr dirty="0"/>
          </a:p>
          <a:p>
            <a:r>
              <a:rPr dirty="0"/>
              <a:t>- </a:t>
            </a:r>
            <a:r>
              <a:rPr dirty="0" err="1"/>
              <a:t>Tratamiento</a:t>
            </a:r>
            <a:r>
              <a:rPr dirty="0"/>
              <a:t> del EE </a:t>
            </a:r>
            <a:r>
              <a:rPr dirty="0" err="1"/>
              <a:t>convulsivo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adultos</a:t>
            </a:r>
            <a:r>
              <a:rPr dirty="0"/>
              <a:t> se </a:t>
            </a:r>
            <a:r>
              <a:rPr dirty="0" err="1"/>
              <a:t>trata</a:t>
            </a:r>
            <a:r>
              <a:rPr dirty="0"/>
              <a:t> </a:t>
            </a:r>
            <a:r>
              <a:rPr dirty="0" err="1"/>
              <a:t>por</a:t>
            </a:r>
            <a:r>
              <a:rPr dirty="0"/>
              <a:t> </a:t>
            </a:r>
            <a:r>
              <a:rPr dirty="0" err="1"/>
              <a:t>separado</a:t>
            </a:r>
            <a:endParaRPr dirty="0"/>
          </a:p>
          <a:p>
            <a:r>
              <a:rPr dirty="0"/>
              <a:t>- </a:t>
            </a:r>
            <a:r>
              <a:rPr dirty="0" err="1"/>
              <a:t>Temas</a:t>
            </a:r>
            <a:r>
              <a:rPr dirty="0"/>
              <a:t> </a:t>
            </a:r>
            <a:r>
              <a:rPr dirty="0" err="1"/>
              <a:t>relacionados</a:t>
            </a:r>
            <a:r>
              <a:rPr dirty="0"/>
              <a:t>: EE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niños</a:t>
            </a:r>
            <a:r>
              <a:rPr dirty="0"/>
              <a:t>, EE no </a:t>
            </a:r>
            <a:r>
              <a:rPr dirty="0" err="1"/>
              <a:t>convulsivo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086D5C34-AAB6-A4AD-1226-A7545BB3C477}"/>
              </a:ext>
            </a:extLst>
          </p:cNvPr>
          <p:cNvSpPr/>
          <p:nvPr/>
        </p:nvSpPr>
        <p:spPr>
          <a:xfrm>
            <a:off x="0" y="38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371" b="-10371"/>
            </a:stretch>
          </a:blipFill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2" y="800100"/>
            <a:ext cx="8229600" cy="1143000"/>
          </a:xfrm>
        </p:spPr>
        <p:txBody>
          <a:bodyPr>
            <a:normAutofit fontScale="90000"/>
          </a:bodyPr>
          <a:lstStyle/>
          <a:p>
            <a:r>
              <a:rPr dirty="0" err="1"/>
              <a:t>Definición</a:t>
            </a:r>
            <a:r>
              <a:rPr dirty="0"/>
              <a:t> </a:t>
            </a:r>
            <a:r>
              <a:rPr dirty="0" err="1"/>
              <a:t>clásica</a:t>
            </a:r>
            <a:r>
              <a:rPr dirty="0"/>
              <a:t> del </a:t>
            </a:r>
            <a:r>
              <a:rPr dirty="0" err="1"/>
              <a:t>estado</a:t>
            </a:r>
            <a:r>
              <a:rPr dirty="0"/>
              <a:t> </a:t>
            </a:r>
            <a:r>
              <a:rPr dirty="0" err="1"/>
              <a:t>epiléptico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2933700"/>
            <a:ext cx="10210800" cy="5135563"/>
          </a:xfrm>
        </p:spPr>
        <p:txBody>
          <a:bodyPr/>
          <a:lstStyle/>
          <a:p>
            <a:r>
              <a:rPr dirty="0"/>
              <a:t>- Crisis </a:t>
            </a:r>
            <a:r>
              <a:rPr dirty="0" err="1"/>
              <a:t>única</a:t>
            </a:r>
            <a:r>
              <a:rPr dirty="0"/>
              <a:t> &gt;30 min o</a:t>
            </a:r>
          </a:p>
          <a:p>
            <a:r>
              <a:rPr dirty="0"/>
              <a:t>- Serie de crisis sin </a:t>
            </a:r>
            <a:r>
              <a:rPr dirty="0" err="1"/>
              <a:t>recuperación</a:t>
            </a:r>
            <a:r>
              <a:rPr dirty="0"/>
              <a:t> </a:t>
            </a:r>
            <a:r>
              <a:rPr dirty="0" err="1"/>
              <a:t>completa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30 min</a:t>
            </a:r>
          </a:p>
          <a:p>
            <a:r>
              <a:rPr dirty="0"/>
              <a:t>↪️ </a:t>
            </a:r>
            <a:r>
              <a:rPr dirty="0" err="1"/>
              <a:t>Definición</a:t>
            </a:r>
            <a:r>
              <a:rPr dirty="0"/>
              <a:t> poco </a:t>
            </a:r>
            <a:r>
              <a:rPr dirty="0" err="1"/>
              <a:t>útil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la </a:t>
            </a:r>
            <a:r>
              <a:rPr dirty="0" err="1"/>
              <a:t>práctica</a:t>
            </a:r>
            <a:r>
              <a:rPr dirty="0"/>
              <a:t> </a:t>
            </a:r>
            <a:r>
              <a:rPr dirty="0" err="1"/>
              <a:t>clínica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AD2AE6F6-0A2B-862B-4717-B4C3C0E97CF8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371" b="-10371"/>
            </a:stretch>
          </a:blipFill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960437"/>
            <a:ext cx="8229600" cy="1143000"/>
          </a:xfrm>
        </p:spPr>
        <p:txBody>
          <a:bodyPr/>
          <a:lstStyle/>
          <a:p>
            <a:r>
              <a:rPr dirty="0" err="1"/>
              <a:t>Definición</a:t>
            </a:r>
            <a:r>
              <a:rPr dirty="0"/>
              <a:t> </a:t>
            </a:r>
            <a:r>
              <a:rPr dirty="0" err="1"/>
              <a:t>operativa</a:t>
            </a:r>
            <a:r>
              <a:rPr dirty="0"/>
              <a:t> del ECG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3162300"/>
            <a:ext cx="12420600" cy="5592763"/>
          </a:xfrm>
        </p:spPr>
        <p:txBody>
          <a:bodyPr/>
          <a:lstStyle/>
          <a:p>
            <a:r>
              <a:rPr dirty="0"/>
              <a:t>- ≥5 min de </a:t>
            </a:r>
            <a:r>
              <a:rPr dirty="0" err="1"/>
              <a:t>convulsiones</a:t>
            </a:r>
            <a:r>
              <a:rPr dirty="0"/>
              <a:t> </a:t>
            </a:r>
            <a:r>
              <a:rPr dirty="0" err="1"/>
              <a:t>continuas</a:t>
            </a:r>
            <a:r>
              <a:rPr dirty="0"/>
              <a:t>, o</a:t>
            </a:r>
          </a:p>
          <a:p>
            <a:r>
              <a:rPr dirty="0"/>
              <a:t>- ≥2 </a:t>
            </a:r>
            <a:r>
              <a:rPr dirty="0" err="1"/>
              <a:t>convulsiones</a:t>
            </a:r>
            <a:r>
              <a:rPr dirty="0"/>
              <a:t> sin </a:t>
            </a:r>
            <a:r>
              <a:rPr dirty="0" err="1"/>
              <a:t>recuperación</a:t>
            </a:r>
            <a:r>
              <a:rPr dirty="0"/>
              <a:t> </a:t>
            </a:r>
            <a:r>
              <a:rPr dirty="0" err="1"/>
              <a:t>completa</a:t>
            </a:r>
            <a:r>
              <a:rPr dirty="0"/>
              <a:t> de </a:t>
            </a:r>
            <a:r>
              <a:rPr dirty="0" err="1"/>
              <a:t>conciencia</a:t>
            </a:r>
            <a:endParaRPr dirty="0"/>
          </a:p>
          <a:p>
            <a:r>
              <a:rPr dirty="0"/>
              <a:t>- </a:t>
            </a:r>
            <a:r>
              <a:rPr dirty="0" err="1"/>
              <a:t>Justificación</a:t>
            </a:r>
            <a:r>
              <a:rPr dirty="0"/>
              <a:t>: </a:t>
            </a:r>
            <a:r>
              <a:rPr dirty="0" err="1"/>
              <a:t>evitar</a:t>
            </a:r>
            <a:r>
              <a:rPr dirty="0"/>
              <a:t> </a:t>
            </a:r>
            <a:r>
              <a:rPr dirty="0" err="1"/>
              <a:t>morbilidad</a:t>
            </a:r>
            <a:r>
              <a:rPr dirty="0"/>
              <a:t> y </a:t>
            </a:r>
            <a:r>
              <a:rPr dirty="0" err="1"/>
              <a:t>estado</a:t>
            </a:r>
            <a:r>
              <a:rPr dirty="0"/>
              <a:t> </a:t>
            </a:r>
            <a:r>
              <a:rPr dirty="0" err="1"/>
              <a:t>refractario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3334B4AA-18DF-F2EC-2A55-107F70DBE2AB}"/>
              </a:ext>
            </a:extLst>
          </p:cNvPr>
          <p:cNvSpPr/>
          <p:nvPr/>
        </p:nvSpPr>
        <p:spPr>
          <a:xfrm>
            <a:off x="0" y="-10978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371" b="-10371"/>
            </a:stretch>
          </a:blipFill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1113295"/>
            <a:ext cx="8229600" cy="1143000"/>
          </a:xfrm>
        </p:spPr>
        <p:txBody>
          <a:bodyPr>
            <a:normAutofit fontScale="90000"/>
          </a:bodyPr>
          <a:lstStyle/>
          <a:p>
            <a:r>
              <a:rPr dirty="0" err="1"/>
              <a:t>Definición</a:t>
            </a:r>
            <a:r>
              <a:rPr dirty="0"/>
              <a:t> conceptual del EE </a:t>
            </a:r>
            <a:r>
              <a:rPr dirty="0" err="1"/>
              <a:t>por</a:t>
            </a:r>
            <a:r>
              <a:rPr dirty="0"/>
              <a:t> la ILAE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3314700"/>
            <a:ext cx="12268200" cy="5715000"/>
          </a:xfrm>
        </p:spPr>
        <p:txBody>
          <a:bodyPr/>
          <a:lstStyle/>
          <a:p>
            <a:r>
              <a:rPr dirty="0"/>
              <a:t>- t1: </a:t>
            </a:r>
            <a:r>
              <a:rPr dirty="0" err="1"/>
              <a:t>Inicio</a:t>
            </a:r>
            <a:r>
              <a:rPr dirty="0"/>
              <a:t> del </a:t>
            </a:r>
            <a:r>
              <a:rPr dirty="0" err="1"/>
              <a:t>tratamiento</a:t>
            </a:r>
            <a:r>
              <a:rPr dirty="0"/>
              <a:t> (</a:t>
            </a:r>
            <a:r>
              <a:rPr dirty="0" err="1"/>
              <a:t>convulsión</a:t>
            </a:r>
            <a:r>
              <a:rPr dirty="0"/>
              <a:t> </a:t>
            </a:r>
            <a:r>
              <a:rPr dirty="0" err="1"/>
              <a:t>prolongada</a:t>
            </a:r>
            <a:r>
              <a:rPr dirty="0"/>
              <a:t>)</a:t>
            </a:r>
          </a:p>
          <a:p>
            <a:r>
              <a:rPr dirty="0"/>
              <a:t>- t2: </a:t>
            </a:r>
            <a:r>
              <a:rPr dirty="0" err="1"/>
              <a:t>Riesgo</a:t>
            </a:r>
            <a:r>
              <a:rPr dirty="0"/>
              <a:t> de </a:t>
            </a:r>
            <a:r>
              <a:rPr dirty="0" err="1"/>
              <a:t>daño</a:t>
            </a:r>
            <a:r>
              <a:rPr dirty="0"/>
              <a:t> cerebral</a:t>
            </a:r>
          </a:p>
          <a:p>
            <a:r>
              <a:rPr dirty="0"/>
              <a:t>- Para ECG: t1 = 5 min, t2 = 30 min</a:t>
            </a:r>
          </a:p>
          <a:p>
            <a:r>
              <a:rPr dirty="0"/>
              <a:t>- EE </a:t>
            </a:r>
            <a:r>
              <a:rPr dirty="0" err="1"/>
              <a:t>convulsivo</a:t>
            </a:r>
            <a:r>
              <a:rPr dirty="0"/>
              <a:t>: </a:t>
            </a:r>
            <a:r>
              <a:rPr dirty="0" err="1"/>
              <a:t>contracciones</a:t>
            </a:r>
            <a:r>
              <a:rPr dirty="0"/>
              <a:t> </a:t>
            </a:r>
            <a:r>
              <a:rPr dirty="0" err="1"/>
              <a:t>bilaterales</a:t>
            </a:r>
            <a:r>
              <a:rPr dirty="0"/>
              <a:t> + </a:t>
            </a:r>
            <a:r>
              <a:rPr dirty="0" err="1"/>
              <a:t>pérdida</a:t>
            </a:r>
            <a:r>
              <a:rPr dirty="0"/>
              <a:t> de </a:t>
            </a:r>
            <a:r>
              <a:rPr dirty="0" err="1"/>
              <a:t>conciencia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524D948F-EB90-23DB-BEDA-8408DF8AFB7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371" b="-10371"/>
            </a:stretch>
          </a:blipFill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490134"/>
            <a:ext cx="8229600" cy="1143000"/>
          </a:xfrm>
        </p:spPr>
        <p:txBody>
          <a:bodyPr/>
          <a:lstStyle/>
          <a:p>
            <a:r>
              <a:rPr dirty="0" err="1"/>
              <a:t>Frecuencia</a:t>
            </a:r>
            <a:r>
              <a:rPr dirty="0"/>
              <a:t> y </a:t>
            </a:r>
            <a:r>
              <a:rPr dirty="0" err="1"/>
              <a:t>distribución</a:t>
            </a:r>
            <a:r>
              <a:rPr dirty="0"/>
              <a:t> del 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2247900"/>
            <a:ext cx="11811000" cy="5364163"/>
          </a:xfrm>
        </p:spPr>
        <p:txBody>
          <a:bodyPr/>
          <a:lstStyle/>
          <a:p>
            <a:r>
              <a:rPr dirty="0"/>
              <a:t>- </a:t>
            </a:r>
            <a:r>
              <a:rPr dirty="0" err="1"/>
              <a:t>Incidencia</a:t>
            </a:r>
            <a:r>
              <a:rPr dirty="0"/>
              <a:t>: 1,3 a 74 </a:t>
            </a:r>
            <a:r>
              <a:rPr dirty="0" err="1"/>
              <a:t>casos</a:t>
            </a:r>
            <a:r>
              <a:rPr dirty="0"/>
              <a:t> / 100.000</a:t>
            </a:r>
          </a:p>
          <a:p>
            <a:r>
              <a:rPr dirty="0"/>
              <a:t>- ECG: 7 </a:t>
            </a:r>
            <a:r>
              <a:rPr dirty="0" err="1"/>
              <a:t>casos</a:t>
            </a:r>
            <a:r>
              <a:rPr dirty="0"/>
              <a:t> / 100.000</a:t>
            </a:r>
          </a:p>
          <a:p>
            <a:r>
              <a:rPr dirty="0"/>
              <a:t>- </a:t>
            </a:r>
            <a:r>
              <a:rPr dirty="0" err="1"/>
              <a:t>Riesgo</a:t>
            </a:r>
            <a:r>
              <a:rPr dirty="0"/>
              <a:t> EE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epilepsia</a:t>
            </a:r>
            <a:r>
              <a:rPr dirty="0"/>
              <a:t>:</a:t>
            </a:r>
          </a:p>
          <a:p>
            <a:r>
              <a:rPr dirty="0"/>
              <a:t>  </a:t>
            </a:r>
            <a:r>
              <a:rPr dirty="0" err="1"/>
              <a:t>Adultos</a:t>
            </a:r>
            <a:r>
              <a:rPr dirty="0"/>
              <a:t>: hasta 10%</a:t>
            </a:r>
          </a:p>
          <a:p>
            <a:r>
              <a:rPr dirty="0"/>
              <a:t>  </a:t>
            </a:r>
            <a:r>
              <a:rPr dirty="0" err="1"/>
              <a:t>Niños</a:t>
            </a:r>
            <a:r>
              <a:rPr dirty="0"/>
              <a:t>: hasta 20%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BB0D4818-CD61-5DE1-8ADD-5E80665B6867}"/>
              </a:ext>
            </a:extLst>
          </p:cNvPr>
          <p:cNvSpPr/>
          <p:nvPr/>
        </p:nvSpPr>
        <p:spPr>
          <a:xfrm>
            <a:off x="0" y="-38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371" b="-10371"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846137"/>
            <a:ext cx="8229600" cy="1143000"/>
          </a:xfrm>
        </p:spPr>
        <p:txBody>
          <a:bodyPr/>
          <a:lstStyle/>
          <a:p>
            <a:r>
              <a:rPr dirty="0" err="1"/>
              <a:t>Conclusiones</a:t>
            </a:r>
            <a:r>
              <a:rPr dirty="0"/>
              <a:t> clave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857500"/>
            <a:ext cx="11734800" cy="5440363"/>
          </a:xfrm>
        </p:spPr>
        <p:txBody>
          <a:bodyPr/>
          <a:lstStyle/>
          <a:p>
            <a:r>
              <a:rPr dirty="0"/>
              <a:t>- EE es </a:t>
            </a:r>
            <a:r>
              <a:rPr dirty="0" err="1"/>
              <a:t>urgencia</a:t>
            </a:r>
            <a:r>
              <a:rPr dirty="0"/>
              <a:t> </a:t>
            </a:r>
            <a:r>
              <a:rPr dirty="0" err="1"/>
              <a:t>médica</a:t>
            </a:r>
            <a:endParaRPr dirty="0"/>
          </a:p>
          <a:p>
            <a:r>
              <a:rPr dirty="0"/>
              <a:t>- La </a:t>
            </a:r>
            <a:r>
              <a:rPr dirty="0" err="1"/>
              <a:t>definición</a:t>
            </a:r>
            <a:r>
              <a:rPr dirty="0"/>
              <a:t> ha </a:t>
            </a:r>
            <a:r>
              <a:rPr dirty="0" err="1"/>
              <a:t>evolucionado</a:t>
            </a:r>
            <a:endParaRPr dirty="0"/>
          </a:p>
          <a:p>
            <a:r>
              <a:rPr dirty="0"/>
              <a:t>- Tipo y </a:t>
            </a:r>
            <a:r>
              <a:rPr dirty="0" err="1"/>
              <a:t>duración</a:t>
            </a:r>
            <a:r>
              <a:rPr dirty="0"/>
              <a:t> </a:t>
            </a:r>
            <a:r>
              <a:rPr dirty="0" err="1"/>
              <a:t>guían</a:t>
            </a:r>
            <a:r>
              <a:rPr dirty="0"/>
              <a:t> </a:t>
            </a:r>
            <a:r>
              <a:rPr dirty="0" err="1"/>
              <a:t>tratamiento</a:t>
            </a:r>
            <a:endParaRPr dirty="0"/>
          </a:p>
          <a:p>
            <a:r>
              <a:rPr dirty="0"/>
              <a:t>- </a:t>
            </a:r>
            <a:r>
              <a:rPr dirty="0" err="1"/>
              <a:t>Incidencia</a:t>
            </a:r>
            <a:r>
              <a:rPr dirty="0"/>
              <a:t> </a:t>
            </a:r>
            <a:r>
              <a:rPr dirty="0" err="1"/>
              <a:t>varía</a:t>
            </a:r>
            <a:r>
              <a:rPr dirty="0"/>
              <a:t> </a:t>
            </a:r>
            <a:r>
              <a:rPr dirty="0" err="1"/>
              <a:t>según</a:t>
            </a:r>
            <a:r>
              <a:rPr dirty="0"/>
              <a:t> </a:t>
            </a:r>
            <a:r>
              <a:rPr dirty="0" err="1"/>
              <a:t>edad</a:t>
            </a:r>
            <a:r>
              <a:rPr dirty="0"/>
              <a:t> y </a:t>
            </a:r>
            <a:r>
              <a:rPr dirty="0" err="1"/>
              <a:t>definición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1513</Words>
  <Application>Microsoft Office PowerPoint</Application>
  <PresentationFormat>Personalizado</PresentationFormat>
  <Paragraphs>205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0" baseType="lpstr">
      <vt:lpstr>Darumadrop One</vt:lpstr>
      <vt:lpstr>KG Primary Penmanship</vt:lpstr>
      <vt:lpstr>Calibri</vt:lpstr>
      <vt:lpstr>Arial</vt:lpstr>
      <vt:lpstr>Office Theme</vt:lpstr>
      <vt:lpstr>Presentación de PowerPoint</vt:lpstr>
      <vt:lpstr>Presentación de PowerPoint</vt:lpstr>
      <vt:lpstr>¿Qué es el estado epiléptico (EE)?</vt:lpstr>
      <vt:lpstr>Abordaje del estado epiléptico</vt:lpstr>
      <vt:lpstr>Definición clásica del estado epiléptico</vt:lpstr>
      <vt:lpstr>Definición operativa del ECG</vt:lpstr>
      <vt:lpstr>Definición conceptual del EE por la ILAE</vt:lpstr>
      <vt:lpstr>Frecuencia y distribución del EE</vt:lpstr>
      <vt:lpstr>Conclusiones clave</vt:lpstr>
      <vt:lpstr>ETIOLOGÍA DEL ESTADO EPILÉPTICO</vt:lpstr>
      <vt:lpstr>CAUSAS COMUNES</vt:lpstr>
      <vt:lpstr>EJEMPLOS DE CAUSAS EN ADULTOS</vt:lpstr>
      <vt:lpstr>MEDICAMENTOS QUE REDUCEN EL UMBRAL CONVULSIVO</vt:lpstr>
      <vt:lpstr>Tratamiento Anticeruminal de Emergencia</vt:lpstr>
      <vt:lpstr>Abordaje del Tratamiento del Estado Epiléptico Convulsivo (EECG)</vt:lpstr>
      <vt:lpstr>Primera Terapia: Benzodiacepinas</vt:lpstr>
      <vt:lpstr>Segunda Terapia: Medicamentos Anticonvulsivos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Diapositivas Medicina Ilustrativo Verde y Naranja</dc:title>
  <cp:lastModifiedBy>Alejandro Naula Jarrin</cp:lastModifiedBy>
  <cp:revision>16</cp:revision>
  <dcterms:created xsi:type="dcterms:W3CDTF">2006-08-16T00:00:00Z</dcterms:created>
  <dcterms:modified xsi:type="dcterms:W3CDTF">2025-06-03T23:52:05Z</dcterms:modified>
  <dc:identifier>DAGnqMdXHxk</dc:identifier>
</cp:coreProperties>
</file>