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2" r:id="rId1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ED2BEF-D5A9-4B26-8710-EF913C7370DE}" type="datetimeFigureOut">
              <a:rPr lang="es-EC" smtClean="0"/>
              <a:t>10/8/2021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D83966E-BFCE-42AA-A66B-F59BACBC5AF6}" type="slidenum">
              <a:rPr lang="es-EC" smtClean="0"/>
              <a:t>‹Nº›</a:t>
            </a:fld>
            <a:endParaRPr lang="es-EC"/>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8573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ED2BEF-D5A9-4B26-8710-EF913C7370DE}" type="datetimeFigureOut">
              <a:rPr lang="es-EC" smtClean="0"/>
              <a:t>10/8/2021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3270827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ED2BEF-D5A9-4B26-8710-EF913C7370DE}" type="datetimeFigureOut">
              <a:rPr lang="es-EC" smtClean="0"/>
              <a:t>10/8/2021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184129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ED2BEF-D5A9-4B26-8710-EF913C7370DE}" type="datetimeFigureOut">
              <a:rPr lang="es-EC" smtClean="0"/>
              <a:t>10/8/2021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394555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ED2BEF-D5A9-4B26-8710-EF913C7370DE}" type="datetimeFigureOut">
              <a:rPr lang="es-EC" smtClean="0"/>
              <a:t>10/8/2021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D83966E-BFCE-42AA-A66B-F59BACBC5AF6}" type="slidenum">
              <a:rPr lang="es-EC" smtClean="0"/>
              <a:t>‹Nº›</a:t>
            </a:fld>
            <a:endParaRPr lang="es-EC"/>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499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ED2BEF-D5A9-4B26-8710-EF913C7370DE}" type="datetimeFigureOut">
              <a:rPr lang="es-EC" smtClean="0"/>
              <a:t>10/8/2021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235213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ED2BEF-D5A9-4B26-8710-EF913C7370DE}" type="datetimeFigureOut">
              <a:rPr lang="es-EC" smtClean="0"/>
              <a:t>10/8/2021</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2165990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ED2BEF-D5A9-4B26-8710-EF913C7370DE}" type="datetimeFigureOut">
              <a:rPr lang="es-EC" smtClean="0"/>
              <a:t>10/8/2021</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907388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ED2BEF-D5A9-4B26-8710-EF913C7370DE}" type="datetimeFigureOut">
              <a:rPr lang="es-EC" smtClean="0"/>
              <a:t>10/8/2021</a:t>
            </a:fld>
            <a:endParaRPr lang="es-EC"/>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C"/>
          </a:p>
        </p:txBody>
      </p:sp>
      <p:sp>
        <p:nvSpPr>
          <p:cNvPr id="9" name="Slide Number Placeholder 8"/>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1457910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ED2BEF-D5A9-4B26-8710-EF913C7370DE}" type="datetimeFigureOut">
              <a:rPr lang="es-EC" smtClean="0"/>
              <a:t>10/8/2021</a:t>
            </a:fld>
            <a:endParaRPr lang="es-EC"/>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C"/>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D83966E-BFCE-42AA-A66B-F59BACBC5AF6}" type="slidenum">
              <a:rPr lang="es-EC" smtClean="0"/>
              <a:t>‹Nº›</a:t>
            </a:fld>
            <a:endParaRPr lang="es-EC"/>
          </a:p>
        </p:txBody>
      </p:sp>
    </p:spTree>
    <p:extLst>
      <p:ext uri="{BB962C8B-B14F-4D97-AF65-F5344CB8AC3E}">
        <p14:creationId xmlns:p14="http://schemas.microsoft.com/office/powerpoint/2010/main" val="302088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ED2BEF-D5A9-4B26-8710-EF913C7370DE}" type="datetimeFigureOut">
              <a:rPr lang="es-EC" smtClean="0"/>
              <a:t>10/8/2021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D83966E-BFCE-42AA-A66B-F59BACBC5AF6}" type="slidenum">
              <a:rPr lang="es-EC" smtClean="0"/>
              <a:t>‹Nº›</a:t>
            </a:fld>
            <a:endParaRPr lang="es-EC"/>
          </a:p>
        </p:txBody>
      </p:sp>
    </p:spTree>
    <p:extLst>
      <p:ext uri="{BB962C8B-B14F-4D97-AF65-F5344CB8AC3E}">
        <p14:creationId xmlns:p14="http://schemas.microsoft.com/office/powerpoint/2010/main" val="1673920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ED2BEF-D5A9-4B26-8710-EF913C7370DE}" type="datetimeFigureOut">
              <a:rPr lang="es-EC" smtClean="0"/>
              <a:t>10/8/2021</a:t>
            </a:fld>
            <a:endParaRPr lang="es-EC"/>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C"/>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D83966E-BFCE-42AA-A66B-F59BACBC5AF6}" type="slidenum">
              <a:rPr lang="es-EC" smtClean="0"/>
              <a:t>‹Nº›</a:t>
            </a:fld>
            <a:endParaRPr lang="es-EC"/>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6881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oscarblancarteblog.com/wp-content/uploads/2014/08/peso.p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C" b="1" dirty="0"/>
              <a:t>Árboles</a:t>
            </a:r>
            <a:endParaRPr lang="es-EC" dirty="0"/>
          </a:p>
        </p:txBody>
      </p:sp>
      <p:sp>
        <p:nvSpPr>
          <p:cNvPr id="3" name="Subtítulo 2"/>
          <p:cNvSpPr>
            <a:spLocks noGrp="1"/>
          </p:cNvSpPr>
          <p:nvPr>
            <p:ph type="subTitle" idx="1"/>
          </p:nvPr>
        </p:nvSpPr>
        <p:spPr/>
        <p:txBody>
          <a:bodyPr/>
          <a:lstStyle/>
          <a:p>
            <a:endParaRPr lang="es-EC"/>
          </a:p>
        </p:txBody>
      </p:sp>
    </p:spTree>
    <p:extLst>
      <p:ext uri="{BB962C8B-B14F-4D97-AF65-F5344CB8AC3E}">
        <p14:creationId xmlns:p14="http://schemas.microsoft.com/office/powerpoint/2010/main" val="1938293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Propiedades</a:t>
            </a:r>
          </a:p>
        </p:txBody>
      </p:sp>
      <p:sp>
        <p:nvSpPr>
          <p:cNvPr id="3" name="Marcador de contenido 2"/>
          <p:cNvSpPr>
            <a:spLocks noGrp="1"/>
          </p:cNvSpPr>
          <p:nvPr>
            <p:ph idx="1"/>
          </p:nvPr>
        </p:nvSpPr>
        <p:spPr/>
        <p:txBody>
          <a:bodyPr/>
          <a:lstStyle/>
          <a:p>
            <a:r>
              <a:rPr lang="es-EC" b="1" dirty="0"/>
              <a:t>Sub-Árbol:</a:t>
            </a:r>
            <a:r>
              <a:rPr lang="es-EC" dirty="0"/>
              <a:t> Conocemos como Sub-Árbol a todo Árbol generado a partir de una sección determinada del Árbol, Por lo que podemos decir que un Árbol es un nodo Raíz con N Sub-Árboles.</a:t>
            </a:r>
          </a:p>
        </p:txBody>
      </p:sp>
      <p:pic>
        <p:nvPicPr>
          <p:cNvPr id="7170" name="Picture 2" descr="árbo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4854" y="2402222"/>
            <a:ext cx="4896641" cy="3869789"/>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097280" y="2960793"/>
            <a:ext cx="4054269" cy="2308324"/>
          </a:xfrm>
          <a:prstGeom prst="rect">
            <a:avLst/>
          </a:prstGeom>
        </p:spPr>
        <p:txBody>
          <a:bodyPr wrap="square">
            <a:spAutoFit/>
          </a:bodyPr>
          <a:lstStyle/>
          <a:p>
            <a:pPr algn="just"/>
            <a:r>
              <a:rPr lang="es-EC" b="0" i="0" dirty="0">
                <a:effectLst/>
                <a:latin typeface="Open Sans"/>
              </a:rPr>
              <a:t>Existen escenarios donde podemos sacar un Sub-Árboles del Árbol para procesarlo de forma separada, de esta forma el Sub-Árboles pasa a ser un Árbol independiente, También podemos eliminar Sub-Árboles completos, Agregarlos, entre otras operaciones.</a:t>
            </a:r>
            <a:endParaRPr lang="es-EC" dirty="0"/>
          </a:p>
        </p:txBody>
      </p:sp>
    </p:spTree>
    <p:extLst>
      <p:ext uri="{BB962C8B-B14F-4D97-AF65-F5344CB8AC3E}">
        <p14:creationId xmlns:p14="http://schemas.microsoft.com/office/powerpoint/2010/main" val="3669463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Tarea</a:t>
            </a:r>
          </a:p>
        </p:txBody>
      </p:sp>
      <p:sp>
        <p:nvSpPr>
          <p:cNvPr id="3" name="Marcador de contenido 2"/>
          <p:cNvSpPr>
            <a:spLocks noGrp="1"/>
          </p:cNvSpPr>
          <p:nvPr>
            <p:ph idx="1"/>
          </p:nvPr>
        </p:nvSpPr>
        <p:spPr/>
        <p:txBody>
          <a:bodyPr/>
          <a:lstStyle/>
          <a:p>
            <a:endParaRPr lang="es-EC" dirty="0"/>
          </a:p>
          <a:p>
            <a:endParaRPr lang="es-EC" dirty="0"/>
          </a:p>
        </p:txBody>
      </p:sp>
      <p:pic>
        <p:nvPicPr>
          <p:cNvPr id="4" name="Imagen 3"/>
          <p:cNvPicPr>
            <a:picLocks noChangeAspect="1"/>
          </p:cNvPicPr>
          <p:nvPr/>
        </p:nvPicPr>
        <p:blipFill rotWithShape="1">
          <a:blip r:embed="rId2"/>
          <a:srcRect l="23143" t="39569" r="21328" b="36736"/>
          <a:stretch/>
        </p:blipFill>
        <p:spPr>
          <a:xfrm>
            <a:off x="1692814" y="2289407"/>
            <a:ext cx="8742103" cy="2655113"/>
          </a:xfrm>
          <a:prstGeom prst="rect">
            <a:avLst/>
          </a:prstGeom>
        </p:spPr>
      </p:pic>
      <p:sp>
        <p:nvSpPr>
          <p:cNvPr id="5" name="CuadroTexto 4"/>
          <p:cNvSpPr txBox="1"/>
          <p:nvPr/>
        </p:nvSpPr>
        <p:spPr>
          <a:xfrm>
            <a:off x="1438835" y="2017059"/>
            <a:ext cx="9614647" cy="923330"/>
          </a:xfrm>
          <a:prstGeom prst="rect">
            <a:avLst/>
          </a:prstGeom>
          <a:noFill/>
        </p:spPr>
        <p:txBody>
          <a:bodyPr wrap="square" rtlCol="0">
            <a:spAutoFit/>
          </a:bodyPr>
          <a:lstStyle/>
          <a:p>
            <a:r>
              <a:rPr lang="es-EC" dirty="0"/>
              <a:t>Realice  un análisis de los siguientes arboles encontrar: Altura, peso, orden,  grado, nivel, nodos padres, nodos hijos, hojas</a:t>
            </a:r>
          </a:p>
          <a:p>
            <a:endParaRPr lang="es-EC" dirty="0"/>
          </a:p>
        </p:txBody>
      </p:sp>
    </p:spTree>
    <p:extLst>
      <p:ext uri="{BB962C8B-B14F-4D97-AF65-F5344CB8AC3E}">
        <p14:creationId xmlns:p14="http://schemas.microsoft.com/office/powerpoint/2010/main" val="2066565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Qué son los árboles?</a:t>
            </a:r>
          </a:p>
        </p:txBody>
      </p:sp>
      <p:sp>
        <p:nvSpPr>
          <p:cNvPr id="3" name="Marcador de contenido 2"/>
          <p:cNvSpPr>
            <a:spLocks noGrp="1"/>
          </p:cNvSpPr>
          <p:nvPr>
            <p:ph idx="1"/>
          </p:nvPr>
        </p:nvSpPr>
        <p:spPr>
          <a:xfrm>
            <a:off x="1097280" y="1845735"/>
            <a:ext cx="10058400" cy="4023360"/>
          </a:xfrm>
        </p:spPr>
        <p:txBody>
          <a:bodyPr/>
          <a:lstStyle/>
          <a:p>
            <a:pPr algn="just"/>
            <a:r>
              <a:rPr lang="es-EC" dirty="0"/>
              <a:t>Los Árboles son las estructuras de datos mas utilizadas, pero también una de las mas complejas, </a:t>
            </a:r>
          </a:p>
          <a:p>
            <a:pPr algn="just"/>
            <a:r>
              <a:rPr lang="es-EC" dirty="0"/>
              <a:t>Los Árboles se caracterizan por almacenar sus nodos en forma jerárquica y no en forma lineal como las Listas, Colas, Pilas, etc.</a:t>
            </a:r>
          </a:p>
          <a:p>
            <a:pPr algn="just"/>
            <a:endParaRPr lang="es-EC" dirty="0"/>
          </a:p>
          <a:p>
            <a:pPr algn="just"/>
            <a:endParaRPr lang="es-EC" dirty="0"/>
          </a:p>
        </p:txBody>
      </p:sp>
      <p:pic>
        <p:nvPicPr>
          <p:cNvPr id="1026" name="Picture 2" descr="árbo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7532" y="2751065"/>
            <a:ext cx="3721320" cy="3486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5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Como están estructurados?</a:t>
            </a:r>
          </a:p>
        </p:txBody>
      </p:sp>
      <p:sp>
        <p:nvSpPr>
          <p:cNvPr id="3" name="Marcador de contenido 2"/>
          <p:cNvSpPr>
            <a:spLocks noGrp="1"/>
          </p:cNvSpPr>
          <p:nvPr>
            <p:ph idx="1"/>
          </p:nvPr>
        </p:nvSpPr>
        <p:spPr>
          <a:xfrm>
            <a:off x="1097280" y="1845734"/>
            <a:ext cx="10058400" cy="4349004"/>
          </a:xfrm>
        </p:spPr>
        <p:txBody>
          <a:bodyPr>
            <a:normAutofit/>
          </a:bodyPr>
          <a:lstStyle/>
          <a:p>
            <a:r>
              <a:rPr lang="es-EC" b="1" dirty="0"/>
              <a:t>Nodos: </a:t>
            </a:r>
            <a:r>
              <a:rPr lang="es-EC" dirty="0"/>
              <a:t>Se le llama Nodo a cada elemento que contiene un Árbol.</a:t>
            </a:r>
          </a:p>
          <a:p>
            <a:r>
              <a:rPr lang="es-EC" b="1" dirty="0"/>
              <a:t>Nodo Raíz: </a:t>
            </a:r>
            <a:r>
              <a:rPr lang="es-EC" dirty="0"/>
              <a:t>Se refiere al primer nodo de un Árbol, Solo un nodo del Árbol puede ser la Raíz.</a:t>
            </a:r>
          </a:p>
          <a:p>
            <a:r>
              <a:rPr lang="es-EC" b="1" dirty="0"/>
              <a:t>Nodo Padre: </a:t>
            </a:r>
            <a:r>
              <a:rPr lang="es-EC" dirty="0"/>
              <a:t>Se utiliza este termino para llamar a todos aquellos nodos que tiene al menos un hijo.</a:t>
            </a:r>
          </a:p>
          <a:p>
            <a:r>
              <a:rPr lang="es-EC" b="1" dirty="0"/>
              <a:t>Nodo Hijo:</a:t>
            </a:r>
            <a:r>
              <a:rPr lang="es-EC" dirty="0"/>
              <a:t> Los hijos son todos aquellos nodos que tiene un padre.</a:t>
            </a:r>
          </a:p>
          <a:p>
            <a:r>
              <a:rPr lang="es-EC" b="1" dirty="0"/>
              <a:t>Nodo Hermano: </a:t>
            </a:r>
            <a:r>
              <a:rPr lang="es-EC" dirty="0"/>
              <a:t>Los nodos hermanos son aquellos nodos que comparte a un mismo padre en común dentro de la estructura.</a:t>
            </a:r>
          </a:p>
          <a:p>
            <a:r>
              <a:rPr lang="es-EC" b="1" dirty="0"/>
              <a:t>Nodo Hoja: </a:t>
            </a:r>
            <a:r>
              <a:rPr lang="es-EC" dirty="0"/>
              <a:t>Son todos aquellos nodos que no tienen hijos, los cuales siempre se encuentran en los extremos de la estructura.</a:t>
            </a:r>
          </a:p>
          <a:p>
            <a:r>
              <a:rPr lang="es-EC" b="1" dirty="0"/>
              <a:t>Nodo Rama:</a:t>
            </a:r>
            <a:r>
              <a:rPr lang="es-EC" dirty="0"/>
              <a:t> Estos son todos aquellos nodos que no son la raíz  y que además tiene al menos un hijo.</a:t>
            </a:r>
          </a:p>
          <a:p>
            <a:endParaRPr lang="es-EC" dirty="0"/>
          </a:p>
        </p:txBody>
      </p:sp>
    </p:spTree>
    <p:extLst>
      <p:ext uri="{BB962C8B-B14F-4D97-AF65-F5344CB8AC3E}">
        <p14:creationId xmlns:p14="http://schemas.microsoft.com/office/powerpoint/2010/main" val="220733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árbol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58964" y="534951"/>
            <a:ext cx="5035030" cy="3128146"/>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p:cNvPicPr>
            <a:picLocks noChangeAspect="1"/>
          </p:cNvPicPr>
          <p:nvPr/>
        </p:nvPicPr>
        <p:blipFill>
          <a:blip r:embed="rId3"/>
          <a:stretch>
            <a:fillRect/>
          </a:stretch>
        </p:blipFill>
        <p:spPr>
          <a:xfrm>
            <a:off x="2842367" y="3913097"/>
            <a:ext cx="6378906" cy="2197575"/>
          </a:xfrm>
          <a:prstGeom prst="rect">
            <a:avLst/>
          </a:prstGeom>
        </p:spPr>
      </p:pic>
    </p:spTree>
    <p:extLst>
      <p:ext uri="{BB962C8B-B14F-4D97-AF65-F5344CB8AC3E}">
        <p14:creationId xmlns:p14="http://schemas.microsoft.com/office/powerpoint/2010/main" val="29630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Propiedades</a:t>
            </a:r>
          </a:p>
        </p:txBody>
      </p:sp>
      <p:sp>
        <p:nvSpPr>
          <p:cNvPr id="3" name="Marcador de contenido 2"/>
          <p:cNvSpPr>
            <a:spLocks noGrp="1"/>
          </p:cNvSpPr>
          <p:nvPr>
            <p:ph idx="1"/>
          </p:nvPr>
        </p:nvSpPr>
        <p:spPr/>
        <p:txBody>
          <a:bodyPr>
            <a:normAutofit/>
          </a:bodyPr>
          <a:lstStyle/>
          <a:p>
            <a:pPr algn="just"/>
            <a:r>
              <a:rPr lang="es-EC" b="1" dirty="0"/>
              <a:t>Nivel:</a:t>
            </a:r>
            <a:r>
              <a:rPr lang="es-EC" dirty="0"/>
              <a:t> Nos referimos como nivel a cada generación dentro del árbol. Por ejemplo, cuando a un nodo hoja le agregamos un hijo, el nodo hoja pasa a ser un nodo rama pero además el árbol crece una generación por lo que el Árbol tiene un nivel mas. Cada generación tiene un número de Nivel distinto que las demás generaciones.</a:t>
            </a:r>
          </a:p>
          <a:p>
            <a:r>
              <a:rPr lang="es-EC" dirty="0"/>
              <a:t>Un árbol vacío tiene 0 niveles</a:t>
            </a:r>
          </a:p>
          <a:p>
            <a:r>
              <a:rPr lang="es-EC" dirty="0"/>
              <a:t>El nivel de la Raíz es 1</a:t>
            </a:r>
          </a:p>
        </p:txBody>
      </p:sp>
    </p:spTree>
    <p:extLst>
      <p:ext uri="{BB962C8B-B14F-4D97-AF65-F5344CB8AC3E}">
        <p14:creationId xmlns:p14="http://schemas.microsoft.com/office/powerpoint/2010/main" val="2338825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Propiedades</a:t>
            </a:r>
          </a:p>
        </p:txBody>
      </p:sp>
      <p:sp>
        <p:nvSpPr>
          <p:cNvPr id="3" name="Marcador de contenido 2"/>
          <p:cNvSpPr>
            <a:spLocks noGrp="1"/>
          </p:cNvSpPr>
          <p:nvPr>
            <p:ph idx="1"/>
          </p:nvPr>
        </p:nvSpPr>
        <p:spPr>
          <a:xfrm>
            <a:off x="1097280" y="1845734"/>
            <a:ext cx="10058400" cy="387667"/>
          </a:xfrm>
        </p:spPr>
        <p:txBody>
          <a:bodyPr>
            <a:normAutofit lnSpcReduction="10000"/>
          </a:bodyPr>
          <a:lstStyle/>
          <a:p>
            <a:r>
              <a:rPr lang="es-EC" b="1" dirty="0"/>
              <a:t>Altura: </a:t>
            </a:r>
            <a:r>
              <a:rPr lang="es-EC" dirty="0"/>
              <a:t>Le llamamos Altura al número máximo de niveles de un Árbol.</a:t>
            </a:r>
          </a:p>
          <a:p>
            <a:endParaRPr lang="es-EC" dirty="0"/>
          </a:p>
        </p:txBody>
      </p:sp>
      <p:pic>
        <p:nvPicPr>
          <p:cNvPr id="3074" name="Picture 2" descr="árbo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9530" y="2233401"/>
            <a:ext cx="4533900" cy="3248026"/>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p:cNvSpPr txBox="1">
            <a:spLocks/>
          </p:cNvSpPr>
          <p:nvPr/>
        </p:nvSpPr>
        <p:spPr>
          <a:xfrm>
            <a:off x="1097280" y="5481427"/>
            <a:ext cx="10058400" cy="510387"/>
          </a:xfrm>
          <a:prstGeom prst="rect">
            <a:avLst/>
          </a:prstGeom>
        </p:spPr>
        <p:txBody>
          <a:bodyPr vert="horz" lIns="0" tIns="45720" rIns="0" bIns="45720" rtlCol="0">
            <a:normAutofit fontScale="2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s-EC" sz="7200" dirty="0"/>
              <a:t>La </a:t>
            </a:r>
            <a:r>
              <a:rPr lang="es-EC" sz="7200" b="1" dirty="0"/>
              <a:t>altura</a:t>
            </a:r>
            <a:r>
              <a:rPr lang="es-EC" sz="7200" dirty="0"/>
              <a:t> es calculado mediante recursividad tomando el nivel mas grande de los dos sub-árboles de forma recursiva de la siguiente manera: </a:t>
            </a:r>
          </a:p>
          <a:p>
            <a:pPr algn="ctr"/>
            <a:r>
              <a:rPr lang="es-EC" sz="7200" dirty="0"/>
              <a:t>altura = </a:t>
            </a:r>
            <a:r>
              <a:rPr lang="es-EC" sz="7200" dirty="0" err="1"/>
              <a:t>max</a:t>
            </a:r>
            <a:r>
              <a:rPr lang="es-EC" sz="7200" dirty="0"/>
              <a:t>(altura(hijo1), altura(hijo2),altura(</a:t>
            </a:r>
            <a:r>
              <a:rPr lang="es-EC" sz="7200" dirty="0" err="1"/>
              <a:t>hijoN</a:t>
            </a:r>
            <a:r>
              <a:rPr lang="es-EC" sz="7200" dirty="0"/>
              <a:t>)) + 1</a:t>
            </a:r>
          </a:p>
          <a:p>
            <a:r>
              <a:rPr lang="es-EC" dirty="0"/>
              <a:t>.</a:t>
            </a:r>
          </a:p>
          <a:p>
            <a:endParaRPr lang="es-EC" dirty="0"/>
          </a:p>
        </p:txBody>
      </p:sp>
    </p:spTree>
    <p:extLst>
      <p:ext uri="{BB962C8B-B14F-4D97-AF65-F5344CB8AC3E}">
        <p14:creationId xmlns:p14="http://schemas.microsoft.com/office/powerpoint/2010/main" val="3474473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Propiedades</a:t>
            </a:r>
          </a:p>
        </p:txBody>
      </p:sp>
      <p:sp>
        <p:nvSpPr>
          <p:cNvPr id="3" name="Marcador de contenido 2"/>
          <p:cNvSpPr>
            <a:spLocks noGrp="1"/>
          </p:cNvSpPr>
          <p:nvPr>
            <p:ph idx="1"/>
          </p:nvPr>
        </p:nvSpPr>
        <p:spPr>
          <a:xfrm>
            <a:off x="1097280" y="1845734"/>
            <a:ext cx="10058400" cy="807313"/>
          </a:xfrm>
        </p:spPr>
        <p:txBody>
          <a:bodyPr>
            <a:noAutofit/>
          </a:bodyPr>
          <a:lstStyle/>
          <a:p>
            <a:pPr algn="just"/>
            <a:r>
              <a:rPr lang="es-EC" sz="1800" b="1" dirty="0"/>
              <a:t>Peso:</a:t>
            </a:r>
            <a:r>
              <a:rPr lang="es-EC" sz="1800" dirty="0"/>
              <a:t> Conocemos como peso a el número de nodos que tiene un Árbol. Este factor es importante por que nos da una idea del tamaño del árbol y el tamaño en memoria que nos puede ocupar en tiempo de ejecución(Complejidad Espacial en análisis de algoritmos.)</a:t>
            </a:r>
          </a:p>
          <a:p>
            <a:br>
              <a:rPr lang="es-EC" sz="700" dirty="0">
                <a:hlinkClick r:id="rId2"/>
              </a:rPr>
            </a:br>
            <a:endParaRPr lang="es-EC" sz="700" dirty="0"/>
          </a:p>
        </p:txBody>
      </p:sp>
      <p:pic>
        <p:nvPicPr>
          <p:cNvPr id="4098" name="Picture 2" descr="árbo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1564" y="2505909"/>
            <a:ext cx="4149567" cy="2766379"/>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p:cNvSpPr txBox="1">
            <a:spLocks/>
          </p:cNvSpPr>
          <p:nvPr/>
        </p:nvSpPr>
        <p:spPr>
          <a:xfrm>
            <a:off x="1097280" y="5125150"/>
            <a:ext cx="10058400" cy="80731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s-EC" dirty="0"/>
              <a:t>El peso se puede calcular mediante cualquier tipo de recorrido el cual valla contando los nodo a medida que avanza sobre la estructura. El peso es un árbol es igual a la suma del peso de los sub-árboles hijos + 1                   peso = peso(hijo1) + peso(hijo2) + peso(</a:t>
            </a:r>
            <a:r>
              <a:rPr lang="es-EC" dirty="0" err="1"/>
              <a:t>hijoN</a:t>
            </a:r>
            <a:r>
              <a:rPr lang="es-EC" dirty="0"/>
              <a:t>)+ 1</a:t>
            </a:r>
          </a:p>
          <a:p>
            <a:r>
              <a:rPr lang="es-EC" i="1" dirty="0"/>
              <a:t>.</a:t>
            </a:r>
            <a:endParaRPr lang="es-EC" dirty="0"/>
          </a:p>
        </p:txBody>
      </p:sp>
    </p:spTree>
    <p:extLst>
      <p:ext uri="{BB962C8B-B14F-4D97-AF65-F5344CB8AC3E}">
        <p14:creationId xmlns:p14="http://schemas.microsoft.com/office/powerpoint/2010/main" val="186077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Propiedades</a:t>
            </a:r>
          </a:p>
        </p:txBody>
      </p:sp>
      <p:sp>
        <p:nvSpPr>
          <p:cNvPr id="3" name="Marcador de contenido 2"/>
          <p:cNvSpPr>
            <a:spLocks noGrp="1"/>
          </p:cNvSpPr>
          <p:nvPr>
            <p:ph idx="1"/>
          </p:nvPr>
        </p:nvSpPr>
        <p:spPr/>
        <p:txBody>
          <a:bodyPr/>
          <a:lstStyle/>
          <a:p>
            <a:r>
              <a:rPr lang="es-EC" b="1" dirty="0"/>
              <a:t>Orden: </a:t>
            </a:r>
            <a:r>
              <a:rPr lang="es-EC" dirty="0"/>
              <a:t>El Orden de un árbol es el número máximo de hijos que puede tener un Nodo.</a:t>
            </a:r>
          </a:p>
        </p:txBody>
      </p:sp>
      <p:pic>
        <p:nvPicPr>
          <p:cNvPr id="5122" name="Picture 2" descr="árbo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9017" y="2199178"/>
            <a:ext cx="5114925" cy="2638426"/>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097279" y="4823306"/>
            <a:ext cx="10058401" cy="1477328"/>
          </a:xfrm>
          <a:prstGeom prst="rect">
            <a:avLst/>
          </a:prstGeom>
        </p:spPr>
        <p:txBody>
          <a:bodyPr wrap="square">
            <a:spAutoFit/>
          </a:bodyPr>
          <a:lstStyle/>
          <a:p>
            <a:pPr algn="just"/>
            <a:r>
              <a:rPr lang="es-EC" b="0" i="0" dirty="0">
                <a:effectLst/>
                <a:latin typeface="Open Sans"/>
              </a:rPr>
              <a:t>Notemos que un Árbol con Orden = 1 no tendría sentido ya que seria una estructura lineal. ya que cada nodo solo podría tener un Hijo y tendríamos un Árbol como la Imagen de la Fig.1.</a:t>
            </a:r>
          </a:p>
          <a:p>
            <a:pPr algn="just"/>
            <a:r>
              <a:rPr lang="es-EC" b="0" i="0" dirty="0">
                <a:effectLst/>
                <a:latin typeface="Open Sans"/>
              </a:rPr>
              <a:t>Este valor no lo calculamos, si no que ya lo debemos conocer cuando diseñamos nuestra estructura, ya que si queremos calcular esto lo que obtendremos es el </a:t>
            </a:r>
            <a:r>
              <a:rPr lang="es-EC" b="1" i="0" dirty="0">
                <a:effectLst/>
                <a:latin typeface="Open Sans"/>
              </a:rPr>
              <a:t>grado</a:t>
            </a:r>
            <a:r>
              <a:rPr lang="es-EC" b="0" i="0" dirty="0">
                <a:effectLst/>
                <a:latin typeface="Open Sans"/>
              </a:rPr>
              <a:t>(hablamos de el continuación).</a:t>
            </a:r>
          </a:p>
        </p:txBody>
      </p:sp>
    </p:spTree>
    <p:extLst>
      <p:ext uri="{BB962C8B-B14F-4D97-AF65-F5344CB8AC3E}">
        <p14:creationId xmlns:p14="http://schemas.microsoft.com/office/powerpoint/2010/main" val="2566369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Propiedades</a:t>
            </a:r>
          </a:p>
        </p:txBody>
      </p:sp>
      <p:sp>
        <p:nvSpPr>
          <p:cNvPr id="3" name="Marcador de contenido 2"/>
          <p:cNvSpPr>
            <a:spLocks noGrp="1"/>
          </p:cNvSpPr>
          <p:nvPr>
            <p:ph idx="1"/>
          </p:nvPr>
        </p:nvSpPr>
        <p:spPr/>
        <p:txBody>
          <a:bodyPr/>
          <a:lstStyle/>
          <a:p>
            <a:r>
              <a:rPr lang="es-EC" b="1" dirty="0"/>
              <a:t>Grado: </a:t>
            </a:r>
            <a:r>
              <a:rPr lang="es-EC" dirty="0"/>
              <a:t>El grado se refiere al número mayor de hijos que tiene alguno de los nodos del Árbol y esta limitado por el Orden, ya que este indica el número máximo de hijos que puede tener un nodo.</a:t>
            </a:r>
          </a:p>
          <a:p>
            <a:endParaRPr lang="es-EC" dirty="0"/>
          </a:p>
        </p:txBody>
      </p:sp>
      <p:pic>
        <p:nvPicPr>
          <p:cNvPr id="6146" name="Picture 2" descr="árbo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5446" y="2582415"/>
            <a:ext cx="4455061" cy="2734544"/>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90460" y="5268929"/>
            <a:ext cx="10736132" cy="923330"/>
          </a:xfrm>
          <a:prstGeom prst="rect">
            <a:avLst/>
          </a:prstGeom>
        </p:spPr>
        <p:txBody>
          <a:bodyPr wrap="square">
            <a:spAutoFit/>
          </a:bodyPr>
          <a:lstStyle/>
          <a:p>
            <a:pPr algn="just"/>
            <a:r>
              <a:rPr lang="es-EC" b="0" i="0" dirty="0">
                <a:effectLst/>
                <a:latin typeface="Open Sans"/>
              </a:rPr>
              <a:t>El grado se calcula contando de forma recursiva el número de hijos de cada sub-árbol hijo y el numero de hijos del nodo actual para tomar el mayor, esta operación se hace de forma recursiva para recorrer todo el árbol.       grado = </a:t>
            </a:r>
            <a:r>
              <a:rPr lang="es-EC" b="0" i="0" dirty="0" err="1">
                <a:effectLst/>
                <a:latin typeface="Open Sans"/>
              </a:rPr>
              <a:t>max</a:t>
            </a:r>
            <a:r>
              <a:rPr lang="es-EC" b="0" i="0" dirty="0">
                <a:effectLst/>
                <a:latin typeface="Open Sans"/>
              </a:rPr>
              <a:t>(</a:t>
            </a:r>
            <a:r>
              <a:rPr lang="es-EC" b="0" i="0" dirty="0" err="1">
                <a:effectLst/>
                <a:latin typeface="Open Sans"/>
              </a:rPr>
              <a:t>contarHijos</a:t>
            </a:r>
            <a:r>
              <a:rPr lang="es-EC" b="0" i="0" dirty="0">
                <a:effectLst/>
                <a:latin typeface="Open Sans"/>
              </a:rPr>
              <a:t>(hijo1),</a:t>
            </a:r>
            <a:r>
              <a:rPr lang="es-EC" b="0" i="0" dirty="0" err="1">
                <a:effectLst/>
                <a:latin typeface="Open Sans"/>
              </a:rPr>
              <a:t>contarHijos</a:t>
            </a:r>
            <a:r>
              <a:rPr lang="es-EC" b="0" i="0" dirty="0">
                <a:effectLst/>
                <a:latin typeface="Open Sans"/>
              </a:rPr>
              <a:t>(hijo2), </a:t>
            </a:r>
            <a:r>
              <a:rPr lang="es-EC" b="0" i="0" dirty="0" err="1">
                <a:effectLst/>
                <a:latin typeface="Open Sans"/>
              </a:rPr>
              <a:t>contarHijos</a:t>
            </a:r>
            <a:r>
              <a:rPr lang="es-EC" b="0" i="0" dirty="0">
                <a:effectLst/>
                <a:latin typeface="Open Sans"/>
              </a:rPr>
              <a:t>(</a:t>
            </a:r>
            <a:r>
              <a:rPr lang="es-EC" b="0" i="0" dirty="0" err="1">
                <a:effectLst/>
                <a:latin typeface="Open Sans"/>
              </a:rPr>
              <a:t>hijoN</a:t>
            </a:r>
            <a:r>
              <a:rPr lang="es-EC" b="0" i="0" dirty="0">
                <a:effectLst/>
                <a:latin typeface="Open Sans"/>
              </a:rPr>
              <a:t>), </a:t>
            </a:r>
            <a:r>
              <a:rPr lang="es-EC" b="0" i="0" dirty="0" err="1">
                <a:effectLst/>
                <a:latin typeface="Open Sans"/>
              </a:rPr>
              <a:t>contarHijos</a:t>
            </a:r>
            <a:r>
              <a:rPr lang="es-EC" b="0" i="0" dirty="0">
                <a:effectLst/>
                <a:latin typeface="Open Sans"/>
              </a:rPr>
              <a:t>(</a:t>
            </a:r>
            <a:r>
              <a:rPr lang="es-EC" b="0" i="0" dirty="0" err="1">
                <a:effectLst/>
                <a:latin typeface="Open Sans"/>
              </a:rPr>
              <a:t>this</a:t>
            </a:r>
            <a:r>
              <a:rPr lang="es-EC" b="0" i="0" dirty="0">
                <a:effectLst/>
                <a:latin typeface="Open Sans"/>
              </a:rPr>
              <a:t>))</a:t>
            </a:r>
          </a:p>
        </p:txBody>
      </p:sp>
    </p:spTree>
    <p:extLst>
      <p:ext uri="{BB962C8B-B14F-4D97-AF65-F5344CB8AC3E}">
        <p14:creationId xmlns:p14="http://schemas.microsoft.com/office/powerpoint/2010/main" val="4230929336"/>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137</TotalTime>
  <Words>741</Words>
  <Application>Microsoft Office PowerPoint</Application>
  <PresentationFormat>Panorámica</PresentationFormat>
  <Paragraphs>38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Calibri</vt:lpstr>
      <vt:lpstr>Calibri Light</vt:lpstr>
      <vt:lpstr>Open Sans</vt:lpstr>
      <vt:lpstr>Retrospección</vt:lpstr>
      <vt:lpstr>Árboles</vt:lpstr>
      <vt:lpstr>Qué son los árboles?</vt:lpstr>
      <vt:lpstr>Como están estructurados?</vt:lpstr>
      <vt:lpstr>Presentación de PowerPoint</vt:lpstr>
      <vt:lpstr>Propiedades</vt:lpstr>
      <vt:lpstr>Propiedades</vt:lpstr>
      <vt:lpstr>Propiedades</vt:lpstr>
      <vt:lpstr>Propiedades</vt:lpstr>
      <vt:lpstr>Propiedades</vt:lpstr>
      <vt:lpstr>Propiedades</vt:lpstr>
      <vt:lpstr>Tarea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Árboles</dc:title>
  <dc:creator>Pc</dc:creator>
  <cp:lastModifiedBy>Lady Marieliza Espinoza Tinoco</cp:lastModifiedBy>
  <cp:revision>13</cp:revision>
  <dcterms:created xsi:type="dcterms:W3CDTF">2020-01-13T17:37:59Z</dcterms:created>
  <dcterms:modified xsi:type="dcterms:W3CDTF">2021-08-10T19:51:50Z</dcterms:modified>
</cp:coreProperties>
</file>