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7" r:id="rId58"/>
    <p:sldId id="315" r:id="rId59"/>
    <p:sldId id="316" r:id="rId60"/>
    <p:sldId id="318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FF"/>
    <a:srgbClr val="FFCC99"/>
    <a:srgbClr val="EF6A4F"/>
    <a:srgbClr val="99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61059-6D17-4CD4-9832-27B4E87C62E2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54EDD96D-8874-4BE4-BF3D-0C071BAA21F3}">
      <dgm:prSet phldrT="[Texto]"/>
      <dgm:spPr/>
      <dgm:t>
        <a:bodyPr/>
        <a:lstStyle/>
        <a:p>
          <a:r>
            <a:rPr lang="es-PE" dirty="0"/>
            <a:t>Teoría</a:t>
          </a:r>
        </a:p>
      </dgm:t>
    </dgm:pt>
    <dgm:pt modelId="{821EE516-529E-4852-8DE1-19E28E4AB8D7}" type="parTrans" cxnId="{A09FF61E-58FC-4D26-8AAB-1CB05B1C65CB}">
      <dgm:prSet/>
      <dgm:spPr/>
      <dgm:t>
        <a:bodyPr/>
        <a:lstStyle/>
        <a:p>
          <a:endParaRPr lang="es-PE"/>
        </a:p>
      </dgm:t>
    </dgm:pt>
    <dgm:pt modelId="{B4DD5A16-3AF0-459D-BEB7-ED533FAA6F11}" type="sibTrans" cxnId="{A09FF61E-58FC-4D26-8AAB-1CB05B1C65CB}">
      <dgm:prSet/>
      <dgm:spPr/>
      <dgm:t>
        <a:bodyPr/>
        <a:lstStyle/>
        <a:p>
          <a:endParaRPr lang="es-PE"/>
        </a:p>
      </dgm:t>
    </dgm:pt>
    <dgm:pt modelId="{A9489CE1-8384-4949-951C-4F69FE2E5E67}">
      <dgm:prSet phldrT="[Texto]" custT="1"/>
      <dgm:spPr/>
      <dgm:t>
        <a:bodyPr/>
        <a:lstStyle/>
        <a:p>
          <a:r>
            <a:rPr lang="es-P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Conjunto coherente de conceptos relacionados lógicamente para organizar, explicar y predecir datos.</a:t>
          </a:r>
        </a:p>
      </dgm:t>
    </dgm:pt>
    <dgm:pt modelId="{44092DA9-4098-4267-A497-E6B798118BA1}" type="parTrans" cxnId="{6B3838AC-CF8C-4BAA-BE27-70EAB0400C45}">
      <dgm:prSet/>
      <dgm:spPr/>
      <dgm:t>
        <a:bodyPr/>
        <a:lstStyle/>
        <a:p>
          <a:endParaRPr lang="es-PE"/>
        </a:p>
      </dgm:t>
    </dgm:pt>
    <dgm:pt modelId="{E0AFEFE0-7793-4528-AEB6-F2FEEB66C9AC}" type="sibTrans" cxnId="{6B3838AC-CF8C-4BAA-BE27-70EAB0400C45}">
      <dgm:prSet/>
      <dgm:spPr/>
      <dgm:t>
        <a:bodyPr/>
        <a:lstStyle/>
        <a:p>
          <a:endParaRPr lang="es-PE"/>
        </a:p>
      </dgm:t>
    </dgm:pt>
    <dgm:pt modelId="{FC1B1B60-E162-4AD5-9B0A-D952C9C002F7}">
      <dgm:prSet phldrT="[Texto]"/>
      <dgm:spPr/>
      <dgm:t>
        <a:bodyPr/>
        <a:lstStyle/>
        <a:p>
          <a:r>
            <a:rPr lang="es-PE" dirty="0"/>
            <a:t>Hipótesis</a:t>
          </a:r>
        </a:p>
      </dgm:t>
    </dgm:pt>
    <dgm:pt modelId="{3829FD2F-6A21-4584-8F74-29EEE8E6A1F1}" type="parTrans" cxnId="{0952F7C7-923B-44C3-829E-5936C398B3C0}">
      <dgm:prSet/>
      <dgm:spPr/>
      <dgm:t>
        <a:bodyPr/>
        <a:lstStyle/>
        <a:p>
          <a:endParaRPr lang="es-PE"/>
        </a:p>
      </dgm:t>
    </dgm:pt>
    <dgm:pt modelId="{76595BD2-9B19-4722-A3B8-318295117D35}" type="sibTrans" cxnId="{0952F7C7-923B-44C3-829E-5936C398B3C0}">
      <dgm:prSet/>
      <dgm:spPr/>
      <dgm:t>
        <a:bodyPr/>
        <a:lstStyle/>
        <a:p>
          <a:endParaRPr lang="es-PE"/>
        </a:p>
      </dgm:t>
    </dgm:pt>
    <dgm:pt modelId="{4E94DE84-428D-41A5-8348-960817584100}">
      <dgm:prSet phldrT="[Texto]" custT="1"/>
      <dgm:spPr/>
      <dgm:t>
        <a:bodyPr/>
        <a:lstStyle/>
        <a:p>
          <a:r>
            <a:rPr lang="es-P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Explicaciones posibles de fenómenos mediante las cuales se predicen los resultados de una investigación</a:t>
          </a:r>
          <a:r>
            <a:rPr lang="es-PE" sz="1100" dirty="0"/>
            <a:t>.</a:t>
          </a:r>
        </a:p>
      </dgm:t>
    </dgm:pt>
    <dgm:pt modelId="{95A9BB48-B249-44C8-8D9E-0CACD27668A5}" type="parTrans" cxnId="{F7D72B74-DF27-4796-A5B2-92D2424C9E62}">
      <dgm:prSet/>
      <dgm:spPr/>
      <dgm:t>
        <a:bodyPr/>
        <a:lstStyle/>
        <a:p>
          <a:endParaRPr lang="es-PE"/>
        </a:p>
      </dgm:t>
    </dgm:pt>
    <dgm:pt modelId="{BFE1A670-6513-4056-B454-7BA88E84B8FB}" type="sibTrans" cxnId="{F7D72B74-DF27-4796-A5B2-92D2424C9E62}">
      <dgm:prSet/>
      <dgm:spPr/>
      <dgm:t>
        <a:bodyPr/>
        <a:lstStyle/>
        <a:p>
          <a:endParaRPr lang="es-PE"/>
        </a:p>
      </dgm:t>
    </dgm:pt>
    <dgm:pt modelId="{652D6A2C-E1F6-45E5-AF75-A6052DA7408F}" type="pres">
      <dgm:prSet presAssocID="{5B561059-6D17-4CD4-9832-27B4E87C62E2}" presName="layout" presStyleCnt="0">
        <dgm:presLayoutVars>
          <dgm:chMax/>
          <dgm:chPref/>
          <dgm:dir/>
          <dgm:resizeHandles/>
        </dgm:presLayoutVars>
      </dgm:prSet>
      <dgm:spPr/>
    </dgm:pt>
    <dgm:pt modelId="{1367FE21-CDA1-4CF0-AB4B-617490691380}" type="pres">
      <dgm:prSet presAssocID="{54EDD96D-8874-4BE4-BF3D-0C071BAA21F3}" presName="root" presStyleCnt="0">
        <dgm:presLayoutVars>
          <dgm:chMax/>
          <dgm:chPref/>
        </dgm:presLayoutVars>
      </dgm:prSet>
      <dgm:spPr/>
    </dgm:pt>
    <dgm:pt modelId="{010E7D18-57BD-485A-AA8A-77259A20DD37}" type="pres">
      <dgm:prSet presAssocID="{54EDD96D-8874-4BE4-BF3D-0C071BAA21F3}" presName="rootComposite" presStyleCnt="0">
        <dgm:presLayoutVars/>
      </dgm:prSet>
      <dgm:spPr/>
    </dgm:pt>
    <dgm:pt modelId="{418C3FF0-3499-4BB6-A61B-B30E2D67819B}" type="pres">
      <dgm:prSet presAssocID="{54EDD96D-8874-4BE4-BF3D-0C071BAA21F3}" presName="ParentAccent" presStyleLbl="alignNode1" presStyleIdx="0" presStyleCnt="2" custScaleY="136101" custLinFactY="-28010" custLinFactNeighborX="616" custLinFactNeighborY="-100000"/>
      <dgm:spPr/>
    </dgm:pt>
    <dgm:pt modelId="{762A8A5D-842C-43AE-B958-C38C9610E3D3}" type="pres">
      <dgm:prSet presAssocID="{54EDD96D-8874-4BE4-BF3D-0C071BAA21F3}" presName="ParentSmallAccent" presStyleLbl="fgAcc1" presStyleIdx="0" presStyleCnt="2" custLinFactX="1500000" custLinFactY="612046" custLinFactNeighborX="1515100" custLinFactNeighborY="700000"/>
      <dgm:spPr>
        <a:noFill/>
        <a:ln>
          <a:noFill/>
        </a:ln>
      </dgm:spPr>
    </dgm:pt>
    <dgm:pt modelId="{ED3B7921-2B1D-4FB4-82A3-1038503DD2FE}" type="pres">
      <dgm:prSet presAssocID="{54EDD96D-8874-4BE4-BF3D-0C071BAA21F3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25AC9D6B-BFC5-4E71-97AF-E1412FE61BCF}" type="pres">
      <dgm:prSet presAssocID="{54EDD96D-8874-4BE4-BF3D-0C071BAA21F3}" presName="childShape" presStyleCnt="0">
        <dgm:presLayoutVars>
          <dgm:chMax val="0"/>
          <dgm:chPref val="0"/>
        </dgm:presLayoutVars>
      </dgm:prSet>
      <dgm:spPr/>
    </dgm:pt>
    <dgm:pt modelId="{4A5BBF4E-A815-4F70-BD5C-46669870D810}" type="pres">
      <dgm:prSet presAssocID="{A9489CE1-8384-4949-951C-4F69FE2E5E67}" presName="childComposite" presStyleCnt="0">
        <dgm:presLayoutVars>
          <dgm:chMax val="0"/>
          <dgm:chPref val="0"/>
        </dgm:presLayoutVars>
      </dgm:prSet>
      <dgm:spPr/>
    </dgm:pt>
    <dgm:pt modelId="{3927D184-FCF7-4D60-B6ED-94FE95431D1D}" type="pres">
      <dgm:prSet presAssocID="{A9489CE1-8384-4949-951C-4F69FE2E5E67}" presName="ChildAccent" presStyleLbl="solidFgAcc1" presStyleIdx="0" presStyleCnt="2"/>
      <dgm:spPr/>
    </dgm:pt>
    <dgm:pt modelId="{6AF22456-CEFA-45CE-9BB3-C44522D6E01C}" type="pres">
      <dgm:prSet presAssocID="{A9489CE1-8384-4949-951C-4F69FE2E5E67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7CB400D-F331-4A01-8859-F6978DD44789}" type="pres">
      <dgm:prSet presAssocID="{FC1B1B60-E162-4AD5-9B0A-D952C9C002F7}" presName="root" presStyleCnt="0">
        <dgm:presLayoutVars>
          <dgm:chMax/>
          <dgm:chPref/>
        </dgm:presLayoutVars>
      </dgm:prSet>
      <dgm:spPr/>
    </dgm:pt>
    <dgm:pt modelId="{158261AC-0201-46D1-AF5C-A20F9BEFD316}" type="pres">
      <dgm:prSet presAssocID="{FC1B1B60-E162-4AD5-9B0A-D952C9C002F7}" presName="rootComposite" presStyleCnt="0">
        <dgm:presLayoutVars/>
      </dgm:prSet>
      <dgm:spPr/>
    </dgm:pt>
    <dgm:pt modelId="{0C7DA3AB-6640-4DAA-9B08-6066D4B9F7C4}" type="pres">
      <dgm:prSet presAssocID="{FC1B1B60-E162-4AD5-9B0A-D952C9C002F7}" presName="ParentAccent" presStyleLbl="alignNode1" presStyleIdx="1" presStyleCnt="2" custScaleY="140049" custLinFactY="-28693" custLinFactNeighborY="-100000"/>
      <dgm:spPr/>
    </dgm:pt>
    <dgm:pt modelId="{CC66A8AB-3EE0-447E-9663-D5E79D529012}" type="pres">
      <dgm:prSet presAssocID="{FC1B1B60-E162-4AD5-9B0A-D952C9C002F7}" presName="ParentSmallAccent" presStyleLbl="fgAcc1" presStyleIdx="1" presStyleCnt="2" custScaleX="153953" custScaleY="127294" custLinFactX="548171" custLinFactY="600000" custLinFactNeighborX="600000" custLinFactNeighborY="646878"/>
      <dgm:spPr>
        <a:noFill/>
        <a:ln>
          <a:noFill/>
        </a:ln>
      </dgm:spPr>
    </dgm:pt>
    <dgm:pt modelId="{B7B7E87C-E3BB-47E6-A706-AAC2476FCE99}" type="pres">
      <dgm:prSet presAssocID="{FC1B1B60-E162-4AD5-9B0A-D952C9C002F7}" presName="Parent" presStyleLbl="revTx" presStyleIdx="2" presStyleCnt="4">
        <dgm:presLayoutVars>
          <dgm:chMax/>
          <dgm:chPref val="4"/>
          <dgm:bulletEnabled val="1"/>
        </dgm:presLayoutVars>
      </dgm:prSet>
      <dgm:spPr/>
    </dgm:pt>
    <dgm:pt modelId="{CE5A5443-E7C1-4B13-AD1A-CFD9AB8BFD9F}" type="pres">
      <dgm:prSet presAssocID="{FC1B1B60-E162-4AD5-9B0A-D952C9C002F7}" presName="childShape" presStyleCnt="0">
        <dgm:presLayoutVars>
          <dgm:chMax val="0"/>
          <dgm:chPref val="0"/>
        </dgm:presLayoutVars>
      </dgm:prSet>
      <dgm:spPr/>
    </dgm:pt>
    <dgm:pt modelId="{3B4B6835-833A-4992-8D53-1C1CEC1D71E8}" type="pres">
      <dgm:prSet presAssocID="{4E94DE84-428D-41A5-8348-960817584100}" presName="childComposite" presStyleCnt="0">
        <dgm:presLayoutVars>
          <dgm:chMax val="0"/>
          <dgm:chPref val="0"/>
        </dgm:presLayoutVars>
      </dgm:prSet>
      <dgm:spPr/>
    </dgm:pt>
    <dgm:pt modelId="{2F002B65-6C26-4113-BCEA-A08C079CE160}" type="pres">
      <dgm:prSet presAssocID="{4E94DE84-428D-41A5-8348-960817584100}" presName="ChildAccent" presStyleLbl="solidFgAcc1" presStyleIdx="1" presStyleCnt="2"/>
      <dgm:spPr/>
    </dgm:pt>
    <dgm:pt modelId="{5112105C-71D5-40AE-AC43-0AE88CEE0148}" type="pres">
      <dgm:prSet presAssocID="{4E94DE84-428D-41A5-8348-960817584100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09FF61E-58FC-4D26-8AAB-1CB05B1C65CB}" srcId="{5B561059-6D17-4CD4-9832-27B4E87C62E2}" destId="{54EDD96D-8874-4BE4-BF3D-0C071BAA21F3}" srcOrd="0" destOrd="0" parTransId="{821EE516-529E-4852-8DE1-19E28E4AB8D7}" sibTransId="{B4DD5A16-3AF0-459D-BEB7-ED533FAA6F11}"/>
    <dgm:cxn modelId="{F7D72B74-DF27-4796-A5B2-92D2424C9E62}" srcId="{FC1B1B60-E162-4AD5-9B0A-D952C9C002F7}" destId="{4E94DE84-428D-41A5-8348-960817584100}" srcOrd="0" destOrd="0" parTransId="{95A9BB48-B249-44C8-8D9E-0CACD27668A5}" sibTransId="{BFE1A670-6513-4056-B454-7BA88E84B8FB}"/>
    <dgm:cxn modelId="{6F53568C-B6B7-4574-A431-60171EC8F2C2}" type="presOf" srcId="{FC1B1B60-E162-4AD5-9B0A-D952C9C002F7}" destId="{B7B7E87C-E3BB-47E6-A706-AAC2476FCE99}" srcOrd="0" destOrd="0" presId="urn:microsoft.com/office/officeart/2008/layout/SquareAccentList"/>
    <dgm:cxn modelId="{83A94692-B594-4DB5-8724-5101296C62B5}" type="presOf" srcId="{54EDD96D-8874-4BE4-BF3D-0C071BAA21F3}" destId="{ED3B7921-2B1D-4FB4-82A3-1038503DD2FE}" srcOrd="0" destOrd="0" presId="urn:microsoft.com/office/officeart/2008/layout/SquareAccentList"/>
    <dgm:cxn modelId="{6B3838AC-CF8C-4BAA-BE27-70EAB0400C45}" srcId="{54EDD96D-8874-4BE4-BF3D-0C071BAA21F3}" destId="{A9489CE1-8384-4949-951C-4F69FE2E5E67}" srcOrd="0" destOrd="0" parTransId="{44092DA9-4098-4267-A497-E6B798118BA1}" sibTransId="{E0AFEFE0-7793-4528-AEB6-F2FEEB66C9AC}"/>
    <dgm:cxn modelId="{DF7E2DBA-9031-4BBA-984B-92D3C015DC85}" type="presOf" srcId="{5B561059-6D17-4CD4-9832-27B4E87C62E2}" destId="{652D6A2C-E1F6-45E5-AF75-A6052DA7408F}" srcOrd="0" destOrd="0" presId="urn:microsoft.com/office/officeart/2008/layout/SquareAccentList"/>
    <dgm:cxn modelId="{1A03A1BD-755C-4032-AE15-0E441422D40A}" type="presOf" srcId="{A9489CE1-8384-4949-951C-4F69FE2E5E67}" destId="{6AF22456-CEFA-45CE-9BB3-C44522D6E01C}" srcOrd="0" destOrd="0" presId="urn:microsoft.com/office/officeart/2008/layout/SquareAccentList"/>
    <dgm:cxn modelId="{0952F7C7-923B-44C3-829E-5936C398B3C0}" srcId="{5B561059-6D17-4CD4-9832-27B4E87C62E2}" destId="{FC1B1B60-E162-4AD5-9B0A-D952C9C002F7}" srcOrd="1" destOrd="0" parTransId="{3829FD2F-6A21-4584-8F74-29EEE8E6A1F1}" sibTransId="{76595BD2-9B19-4722-A3B8-318295117D35}"/>
    <dgm:cxn modelId="{A5D8FFE9-8D39-44CC-97F5-3FC50AF0633A}" type="presOf" srcId="{4E94DE84-428D-41A5-8348-960817584100}" destId="{5112105C-71D5-40AE-AC43-0AE88CEE0148}" srcOrd="0" destOrd="0" presId="urn:microsoft.com/office/officeart/2008/layout/SquareAccentList"/>
    <dgm:cxn modelId="{B97C212D-4801-4F42-9E26-F67645786E00}" type="presParOf" srcId="{652D6A2C-E1F6-45E5-AF75-A6052DA7408F}" destId="{1367FE21-CDA1-4CF0-AB4B-617490691380}" srcOrd="0" destOrd="0" presId="urn:microsoft.com/office/officeart/2008/layout/SquareAccentList"/>
    <dgm:cxn modelId="{90F0D850-0721-4937-AA3C-EF25404AC7F8}" type="presParOf" srcId="{1367FE21-CDA1-4CF0-AB4B-617490691380}" destId="{010E7D18-57BD-485A-AA8A-77259A20DD37}" srcOrd="0" destOrd="0" presId="urn:microsoft.com/office/officeart/2008/layout/SquareAccentList"/>
    <dgm:cxn modelId="{43E79FBE-6575-4415-A983-F60153C7F46E}" type="presParOf" srcId="{010E7D18-57BD-485A-AA8A-77259A20DD37}" destId="{418C3FF0-3499-4BB6-A61B-B30E2D67819B}" srcOrd="0" destOrd="0" presId="urn:microsoft.com/office/officeart/2008/layout/SquareAccentList"/>
    <dgm:cxn modelId="{7FB2B02D-7A19-479D-88D3-F1CF458BBCBB}" type="presParOf" srcId="{010E7D18-57BD-485A-AA8A-77259A20DD37}" destId="{762A8A5D-842C-43AE-B958-C38C9610E3D3}" srcOrd="1" destOrd="0" presId="urn:microsoft.com/office/officeart/2008/layout/SquareAccentList"/>
    <dgm:cxn modelId="{DC7A5B2C-F01D-4F43-AE62-8E6DA5ED6255}" type="presParOf" srcId="{010E7D18-57BD-485A-AA8A-77259A20DD37}" destId="{ED3B7921-2B1D-4FB4-82A3-1038503DD2FE}" srcOrd="2" destOrd="0" presId="urn:microsoft.com/office/officeart/2008/layout/SquareAccentList"/>
    <dgm:cxn modelId="{926E9D8D-69CE-490A-B550-2A0DFD79D191}" type="presParOf" srcId="{1367FE21-CDA1-4CF0-AB4B-617490691380}" destId="{25AC9D6B-BFC5-4E71-97AF-E1412FE61BCF}" srcOrd="1" destOrd="0" presId="urn:microsoft.com/office/officeart/2008/layout/SquareAccentList"/>
    <dgm:cxn modelId="{AEB885CA-327C-4DBC-A13D-CBD73D7BDAD3}" type="presParOf" srcId="{25AC9D6B-BFC5-4E71-97AF-E1412FE61BCF}" destId="{4A5BBF4E-A815-4F70-BD5C-46669870D810}" srcOrd="0" destOrd="0" presId="urn:microsoft.com/office/officeart/2008/layout/SquareAccentList"/>
    <dgm:cxn modelId="{AF3DA12B-5DC8-434B-985C-A122F60C0F1D}" type="presParOf" srcId="{4A5BBF4E-A815-4F70-BD5C-46669870D810}" destId="{3927D184-FCF7-4D60-B6ED-94FE95431D1D}" srcOrd="0" destOrd="0" presId="urn:microsoft.com/office/officeart/2008/layout/SquareAccentList"/>
    <dgm:cxn modelId="{2BE3A272-7DAF-4543-8879-235C8A5CA050}" type="presParOf" srcId="{4A5BBF4E-A815-4F70-BD5C-46669870D810}" destId="{6AF22456-CEFA-45CE-9BB3-C44522D6E01C}" srcOrd="1" destOrd="0" presId="urn:microsoft.com/office/officeart/2008/layout/SquareAccentList"/>
    <dgm:cxn modelId="{4020C8D6-E438-4D0F-8F78-30DDDBBED713}" type="presParOf" srcId="{652D6A2C-E1F6-45E5-AF75-A6052DA7408F}" destId="{27CB400D-F331-4A01-8859-F6978DD44789}" srcOrd="1" destOrd="0" presId="urn:microsoft.com/office/officeart/2008/layout/SquareAccentList"/>
    <dgm:cxn modelId="{005964A3-6283-433C-91B8-743FDE3A5EAC}" type="presParOf" srcId="{27CB400D-F331-4A01-8859-F6978DD44789}" destId="{158261AC-0201-46D1-AF5C-A20F9BEFD316}" srcOrd="0" destOrd="0" presId="urn:microsoft.com/office/officeart/2008/layout/SquareAccentList"/>
    <dgm:cxn modelId="{44A806C3-D6E1-4A72-A094-4E32664EF499}" type="presParOf" srcId="{158261AC-0201-46D1-AF5C-A20F9BEFD316}" destId="{0C7DA3AB-6640-4DAA-9B08-6066D4B9F7C4}" srcOrd="0" destOrd="0" presId="urn:microsoft.com/office/officeart/2008/layout/SquareAccentList"/>
    <dgm:cxn modelId="{906D3406-FB80-4F7C-BE2F-47E528A33B43}" type="presParOf" srcId="{158261AC-0201-46D1-AF5C-A20F9BEFD316}" destId="{CC66A8AB-3EE0-447E-9663-D5E79D529012}" srcOrd="1" destOrd="0" presId="urn:microsoft.com/office/officeart/2008/layout/SquareAccentList"/>
    <dgm:cxn modelId="{8F0157B1-E69F-4510-AFFA-0524360CCCD9}" type="presParOf" srcId="{158261AC-0201-46D1-AF5C-A20F9BEFD316}" destId="{B7B7E87C-E3BB-47E6-A706-AAC2476FCE99}" srcOrd="2" destOrd="0" presId="urn:microsoft.com/office/officeart/2008/layout/SquareAccentList"/>
    <dgm:cxn modelId="{804C1BF6-617D-4AB2-8B52-EEFF24CD0067}" type="presParOf" srcId="{27CB400D-F331-4A01-8859-F6978DD44789}" destId="{CE5A5443-E7C1-4B13-AD1A-CFD9AB8BFD9F}" srcOrd="1" destOrd="0" presId="urn:microsoft.com/office/officeart/2008/layout/SquareAccentList"/>
    <dgm:cxn modelId="{3A78CB9A-624A-46F4-8357-2B723FA7F735}" type="presParOf" srcId="{CE5A5443-E7C1-4B13-AD1A-CFD9AB8BFD9F}" destId="{3B4B6835-833A-4992-8D53-1C1CEC1D71E8}" srcOrd="0" destOrd="0" presId="urn:microsoft.com/office/officeart/2008/layout/SquareAccentList"/>
    <dgm:cxn modelId="{BF9EF6D5-7AB6-480D-B8DA-627A698C5E27}" type="presParOf" srcId="{3B4B6835-833A-4992-8D53-1C1CEC1D71E8}" destId="{2F002B65-6C26-4113-BCEA-A08C079CE160}" srcOrd="0" destOrd="0" presId="urn:microsoft.com/office/officeart/2008/layout/SquareAccentList"/>
    <dgm:cxn modelId="{97ECADDE-B038-418C-949C-5ADCB5A70FB7}" type="presParOf" srcId="{3B4B6835-833A-4992-8D53-1C1CEC1D71E8}" destId="{5112105C-71D5-40AE-AC43-0AE88CEE014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C3FF0-3499-4BB6-A61B-B30E2D67819B}">
      <dsp:nvSpPr>
        <dsp:cNvPr id="0" name=""/>
        <dsp:cNvSpPr/>
      </dsp:nvSpPr>
      <dsp:spPr>
        <a:xfrm>
          <a:off x="26798" y="155043"/>
          <a:ext cx="3924379" cy="628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A8A5D-842C-43AE-B958-C38C9610E3D3}">
      <dsp:nvSpPr>
        <dsp:cNvPr id="0" name=""/>
        <dsp:cNvSpPr/>
      </dsp:nvSpPr>
      <dsp:spPr>
        <a:xfrm>
          <a:off x="7839700" y="2649634"/>
          <a:ext cx="288299" cy="288299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B7921-2B1D-4FB4-82A3-1038503DD2FE}">
      <dsp:nvSpPr>
        <dsp:cNvPr id="0" name=""/>
        <dsp:cNvSpPr/>
      </dsp:nvSpPr>
      <dsp:spPr>
        <a:xfrm>
          <a:off x="2624" y="0"/>
          <a:ext cx="3924379" cy="82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000" kern="1200" dirty="0"/>
            <a:t>Teoría</a:t>
          </a:r>
        </a:p>
      </dsp:txBody>
      <dsp:txXfrm>
        <a:off x="2624" y="0"/>
        <a:ext cx="3924379" cy="829392"/>
      </dsp:txXfrm>
    </dsp:sp>
    <dsp:sp modelId="{3927D184-FCF7-4D60-B6ED-94FE95431D1D}">
      <dsp:nvSpPr>
        <dsp:cNvPr id="0" name=""/>
        <dsp:cNvSpPr/>
      </dsp:nvSpPr>
      <dsp:spPr>
        <a:xfrm>
          <a:off x="2624" y="1758139"/>
          <a:ext cx="288292" cy="2882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22456-CEFA-45CE-9BB3-C44522D6E01C}">
      <dsp:nvSpPr>
        <dsp:cNvPr id="0" name=""/>
        <dsp:cNvSpPr/>
      </dsp:nvSpPr>
      <dsp:spPr>
        <a:xfrm>
          <a:off x="277330" y="1566280"/>
          <a:ext cx="3649673" cy="67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Conjunto coherente de conceptos relacionados lógicamente para organizar, explicar y predecir datos.</a:t>
          </a:r>
        </a:p>
      </dsp:txBody>
      <dsp:txXfrm>
        <a:off x="277330" y="1566280"/>
        <a:ext cx="3649673" cy="672009"/>
      </dsp:txXfrm>
    </dsp:sp>
    <dsp:sp modelId="{0C7DA3AB-6640-4DAA-9B08-6066D4B9F7C4}">
      <dsp:nvSpPr>
        <dsp:cNvPr id="0" name=""/>
        <dsp:cNvSpPr/>
      </dsp:nvSpPr>
      <dsp:spPr>
        <a:xfrm>
          <a:off x="4200996" y="142776"/>
          <a:ext cx="3924379" cy="6465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6A8AB-3EE0-447E-9663-D5E79D529012}">
      <dsp:nvSpPr>
        <dsp:cNvPr id="0" name=""/>
        <dsp:cNvSpPr/>
      </dsp:nvSpPr>
      <dsp:spPr>
        <a:xfrm>
          <a:off x="7433389" y="2570946"/>
          <a:ext cx="443845" cy="366987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7E87C-E3BB-47E6-A706-AAC2476FCE99}">
      <dsp:nvSpPr>
        <dsp:cNvPr id="0" name=""/>
        <dsp:cNvSpPr/>
      </dsp:nvSpPr>
      <dsp:spPr>
        <a:xfrm>
          <a:off x="4200996" y="0"/>
          <a:ext cx="3924379" cy="82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5000" kern="1200" dirty="0"/>
            <a:t>Hipótesis</a:t>
          </a:r>
        </a:p>
      </dsp:txBody>
      <dsp:txXfrm>
        <a:off x="4200996" y="0"/>
        <a:ext cx="3924379" cy="829392"/>
      </dsp:txXfrm>
    </dsp:sp>
    <dsp:sp modelId="{2F002B65-6C26-4113-BCEA-A08C079CE160}">
      <dsp:nvSpPr>
        <dsp:cNvPr id="0" name=""/>
        <dsp:cNvSpPr/>
      </dsp:nvSpPr>
      <dsp:spPr>
        <a:xfrm>
          <a:off x="4123222" y="1767253"/>
          <a:ext cx="288292" cy="2882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2105C-71D5-40AE-AC43-0AE88CEE0148}">
      <dsp:nvSpPr>
        <dsp:cNvPr id="0" name=""/>
        <dsp:cNvSpPr/>
      </dsp:nvSpPr>
      <dsp:spPr>
        <a:xfrm>
          <a:off x="4397929" y="1575394"/>
          <a:ext cx="3649673" cy="67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Explicaciones posibles de fenómenos mediante las cuales se predicen los resultados de una investigación</a:t>
          </a:r>
          <a:r>
            <a:rPr lang="es-PE" sz="1100" kern="1200" dirty="0"/>
            <a:t>.</a:t>
          </a:r>
        </a:p>
      </dsp:txBody>
      <dsp:txXfrm>
        <a:off x="4397929" y="1575394"/>
        <a:ext cx="3649673" cy="672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F7C9A-CD48-4032-BAC2-EA78138D7107}" type="datetimeFigureOut">
              <a:rPr lang="es-PE" smtClean="0"/>
              <a:t>16/05/2025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22827-C6C2-428D-B757-F3EB9DC2BC7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219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Prueba%20de%20APGAR%20-%20Josse%20Kapoor.flv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zdhs.gov/images/sm_pic9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2463509"/>
            <a:ext cx="8900852" cy="2366682"/>
          </a:xfrm>
        </p:spPr>
        <p:txBody>
          <a:bodyPr>
            <a:normAutofit/>
          </a:bodyPr>
          <a:lstStyle/>
          <a:p>
            <a:r>
              <a:rPr lang="es-PE" sz="6000" dirty="0">
                <a:solidFill>
                  <a:srgbClr val="FF0000"/>
                </a:solidFill>
                <a:latin typeface="DESTRUCCION" panose="02000000000000000000" pitchFamily="2" charset="0"/>
              </a:rPr>
              <a:t>D</a:t>
            </a:r>
            <a:r>
              <a:rPr lang="es-PE" sz="6000" dirty="0">
                <a:latin typeface="DESTRUCCION" panose="02000000000000000000" pitchFamily="2" charset="0"/>
              </a:rPr>
              <a:t> </a:t>
            </a:r>
            <a:r>
              <a:rPr lang="es-PE" sz="6000" cap="none" dirty="0">
                <a:solidFill>
                  <a:srgbClr val="0070C0"/>
                </a:solidFill>
                <a:latin typeface="DESTRUCCION" panose="02000000000000000000" pitchFamily="2" charset="0"/>
              </a:rPr>
              <a:t>e s a r </a:t>
            </a:r>
            <a:r>
              <a:rPr lang="es-PE" sz="6000" cap="none" dirty="0" err="1">
                <a:solidFill>
                  <a:srgbClr val="0070C0"/>
                </a:solidFill>
                <a:latin typeface="DESTRUCCION" panose="02000000000000000000" pitchFamily="2" charset="0"/>
              </a:rPr>
              <a:t>r</a:t>
            </a:r>
            <a:r>
              <a:rPr lang="es-PE" sz="6000" cap="none" dirty="0">
                <a:solidFill>
                  <a:srgbClr val="0070C0"/>
                </a:solidFill>
                <a:latin typeface="DESTRUCCION" panose="02000000000000000000" pitchFamily="2" charset="0"/>
              </a:rPr>
              <a:t> o l </a:t>
            </a:r>
            <a:r>
              <a:rPr lang="es-PE" sz="6000" cap="none" dirty="0" err="1">
                <a:solidFill>
                  <a:srgbClr val="0070C0"/>
                </a:solidFill>
                <a:latin typeface="DESTRUCCION" panose="02000000000000000000" pitchFamily="2" charset="0"/>
              </a:rPr>
              <a:t>l</a:t>
            </a:r>
            <a:r>
              <a:rPr lang="es-PE" sz="6000" cap="none" dirty="0">
                <a:solidFill>
                  <a:srgbClr val="0070C0"/>
                </a:solidFill>
                <a:latin typeface="DESTRUCCION" panose="02000000000000000000" pitchFamily="2" charset="0"/>
              </a:rPr>
              <a:t> o</a:t>
            </a:r>
            <a:br>
              <a:rPr lang="es-PE" sz="6000" cap="none" dirty="0">
                <a:solidFill>
                  <a:srgbClr val="FFC000"/>
                </a:solidFill>
                <a:latin typeface="DESTRUCCION" panose="02000000000000000000" pitchFamily="2" charset="0"/>
              </a:rPr>
            </a:br>
            <a:r>
              <a:rPr lang="es-PE" sz="6000" dirty="0">
                <a:solidFill>
                  <a:srgbClr val="FF0000"/>
                </a:solidFill>
                <a:latin typeface="DESTRUCCION" panose="02000000000000000000" pitchFamily="2" charset="0"/>
              </a:rPr>
              <a:t>h</a:t>
            </a:r>
            <a:r>
              <a:rPr lang="es-PE" sz="6000" dirty="0">
                <a:latin typeface="DESTRUCCION" panose="02000000000000000000" pitchFamily="2" charset="0"/>
              </a:rPr>
              <a:t> </a:t>
            </a:r>
            <a:r>
              <a:rPr lang="es-PE" sz="6000" dirty="0">
                <a:solidFill>
                  <a:srgbClr val="0070C0"/>
                </a:solidFill>
                <a:latin typeface="DESTRUCCION" panose="02000000000000000000" pitchFamily="2" charset="0"/>
              </a:rPr>
              <a:t>u m a n o</a:t>
            </a:r>
          </a:p>
        </p:txBody>
      </p:sp>
      <p:pic>
        <p:nvPicPr>
          <p:cNvPr id="1026" name="Picture 2" descr="http://coe507.com/wp-content/uploads/2015/04/misio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47" y="2358664"/>
            <a:ext cx="38957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12734" y="112734"/>
            <a:ext cx="11937304" cy="658869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2090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50937" y="212942"/>
            <a:ext cx="3407079" cy="57619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FORMACION DE UNA NUEVA VIDA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92717" y="6027110"/>
            <a:ext cx="67992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00B0F0"/>
                </a:solidFill>
              </a:rPr>
              <a:t>Sabias que un feto puede escuchar, memorizar todo lo que se escucha en su entorno del vientre de la madre.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81" y="1034503"/>
            <a:ext cx="3313135" cy="241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16" y="3169610"/>
            <a:ext cx="6667500" cy="285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0" y="3695695"/>
            <a:ext cx="2183915" cy="27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7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50937" y="212942"/>
            <a:ext cx="4296427" cy="576198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NACIMIENTO Y DESARROLLO FÍSICO EN LOS PRIMEROS TRES AÑOS</a:t>
            </a:r>
          </a:p>
        </p:txBody>
      </p:sp>
      <p:pic>
        <p:nvPicPr>
          <p:cNvPr id="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54" y="789140"/>
            <a:ext cx="91440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3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7342" y="2070665"/>
            <a:ext cx="3581400" cy="4492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dirty="0">
                <a:solidFill>
                  <a:srgbClr val="FFFF00"/>
                </a:solidFill>
              </a:rPr>
              <a:t>Una Prueba de evaluación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88967" y="495865"/>
            <a:ext cx="25146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de APGAR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27342" y="2931090"/>
            <a:ext cx="3581400" cy="450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dirty="0">
                <a:solidFill>
                  <a:srgbClr val="00B050"/>
                </a:solidFill>
              </a:rPr>
              <a:t>Cuadro de vitalidad del bebé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27342" y="4712265"/>
            <a:ext cx="3581400" cy="457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 puntuación varía de 1 a 10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93492" y="1673790"/>
            <a:ext cx="762000" cy="331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53854" y="2070665"/>
            <a:ext cx="1447800" cy="44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PARIENCIA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76079" y="2616765"/>
            <a:ext cx="760413" cy="45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ULSO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64967" y="3164453"/>
            <a:ext cx="1828800" cy="45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ESTICULACIÓN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353854" y="3724840"/>
            <a:ext cx="1287463" cy="449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CTIVIDAD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298292" y="4259828"/>
            <a:ext cx="1676400" cy="450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ESPIRACIÓN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127342" y="3791515"/>
            <a:ext cx="3581400" cy="5873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dirty="0">
                <a:solidFill>
                  <a:srgbClr val="0070C0"/>
                </a:solidFill>
              </a:rPr>
              <a:t>Evaluación al primer y quinto min.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658654" y="1384343"/>
            <a:ext cx="51657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813984" y="140709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657436" y="140709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3" idx="2"/>
          </p:cNvCxnSpPr>
          <p:nvPr/>
        </p:nvCxnSpPr>
        <p:spPr>
          <a:xfrm>
            <a:off x="4076417" y="1029214"/>
            <a:ext cx="0" cy="377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bebes10.com/wp-content/uploads/2013/05/recien-nacido-pa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81499"/>
            <a:ext cx="381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648650" y="1358900"/>
            <a:ext cx="19431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CATEGORIAS</a:t>
            </a:r>
          </a:p>
        </p:txBody>
      </p:sp>
      <p:sp>
        <p:nvSpPr>
          <p:cNvPr id="3" name="Rectángulo 2">
            <a:hlinkClick r:id="rId2" action="ppaction://hlinkfile"/>
          </p:cNvPr>
          <p:cNvSpPr/>
          <p:nvPr/>
        </p:nvSpPr>
        <p:spPr>
          <a:xfrm>
            <a:off x="3826700" y="381000"/>
            <a:ext cx="2514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sz="20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Test de APGAR</a:t>
            </a:r>
            <a:endParaRPr lang="es-PE" sz="20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134300" y="4973638"/>
            <a:ext cx="2971800" cy="495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Reflejo de Irritabilidad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105725" y="4124325"/>
            <a:ext cx="2971800" cy="495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Tono Muscular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105725" y="3271838"/>
            <a:ext cx="2971800" cy="495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Esfuerzo Respiratorio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083500" y="2419350"/>
            <a:ext cx="2971800" cy="495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Frecuencia Cardiaca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134300" y="5822950"/>
            <a:ext cx="2971800" cy="495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Coloración de Piel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371463" y="1358900"/>
            <a:ext cx="19431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882388" y="2324100"/>
            <a:ext cx="1066800" cy="3429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8 -10 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882388" y="3449638"/>
            <a:ext cx="1066800" cy="3429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4 - 6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664900" y="4878388"/>
            <a:ext cx="1500188" cy="3429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 a 4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311138" y="2698750"/>
            <a:ext cx="3154362" cy="3429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Buenas Condiciones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311138" y="3844925"/>
            <a:ext cx="3154362" cy="901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Requiere una valoración clínica y una recuperación inmediata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252400" y="5391150"/>
            <a:ext cx="3154363" cy="11445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PE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Necesita atención de emergencia con medicamentos intravenosos y respiración asistida</a:t>
            </a:r>
          </a:p>
        </p:txBody>
      </p:sp>
      <p:cxnSp>
        <p:nvCxnSpPr>
          <p:cNvPr id="16" name="Conector recto 15"/>
          <p:cNvCxnSpPr>
            <a:stCxn id="10" idx="2"/>
            <a:endCxn id="11" idx="0"/>
          </p:cNvCxnSpPr>
          <p:nvPr/>
        </p:nvCxnSpPr>
        <p:spPr>
          <a:xfrm>
            <a:off x="5344350" y="2667000"/>
            <a:ext cx="0" cy="7824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endCxn id="12" idx="0"/>
          </p:cNvCxnSpPr>
          <p:nvPr/>
        </p:nvCxnSpPr>
        <p:spPr>
          <a:xfrm>
            <a:off x="5415099" y="3792373"/>
            <a:ext cx="1" cy="10858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10" idx="3"/>
          </p:cNvCxnSpPr>
          <p:nvPr/>
        </p:nvCxnSpPr>
        <p:spPr>
          <a:xfrm>
            <a:off x="5948500" y="2419350"/>
            <a:ext cx="18995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948500" y="3548063"/>
            <a:ext cx="18995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189397" y="4968875"/>
            <a:ext cx="16586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7776400" y="5042849"/>
            <a:ext cx="0" cy="3487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776400" y="3620923"/>
            <a:ext cx="0" cy="2236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7848026" y="2495550"/>
            <a:ext cx="6395" cy="2170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3598100" y="1511300"/>
            <a:ext cx="27793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5052250" y="914400"/>
            <a:ext cx="0" cy="6731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64977"/>
              </p:ext>
            </p:extLst>
          </p:nvPr>
        </p:nvGraphicFramePr>
        <p:xfrm>
          <a:off x="1525042" y="1219200"/>
          <a:ext cx="7620000" cy="1108076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r>
                        <a:rPr lang="es-PE" sz="1800" dirty="0"/>
                        <a:t>No</a:t>
                      </a:r>
                      <a:r>
                        <a:rPr lang="es-PE" sz="1800" baseline="0" dirty="0"/>
                        <a:t> hay latidos.</a:t>
                      </a:r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0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r>
                        <a:rPr lang="es-PE" sz="1800" dirty="0"/>
                        <a:t>Inferior a 100 latidos x</a:t>
                      </a:r>
                      <a:r>
                        <a:rPr lang="es-PE" sz="1800" baseline="0" dirty="0"/>
                        <a:t> min.</a:t>
                      </a:r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r>
                        <a:rPr lang="es-PE" sz="1800" dirty="0"/>
                        <a:t>Superior a 100 latidos x min.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2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6814"/>
              </p:ext>
            </p:extLst>
          </p:nvPr>
        </p:nvGraphicFramePr>
        <p:xfrm>
          <a:off x="1525042" y="3124200"/>
          <a:ext cx="7620000" cy="1108076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r>
                        <a:rPr lang="es-PE" sz="1800" dirty="0"/>
                        <a:t>No</a:t>
                      </a:r>
                      <a:r>
                        <a:rPr lang="es-PE" sz="1800" baseline="0" dirty="0"/>
                        <a:t> ha respiración.</a:t>
                      </a:r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0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r>
                        <a:rPr lang="es-PE" sz="1800" dirty="0"/>
                        <a:t>Respiraciones lentas o irregulares.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r>
                        <a:rPr lang="es-PE" sz="1800" dirty="0"/>
                        <a:t>El</a:t>
                      </a:r>
                      <a:r>
                        <a:rPr lang="es-PE" sz="1800" baseline="0" dirty="0"/>
                        <a:t> llanto es bueno.</a:t>
                      </a:r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2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7829"/>
              </p:ext>
            </p:extLst>
          </p:nvPr>
        </p:nvGraphicFramePr>
        <p:xfrm>
          <a:off x="1525042" y="4953000"/>
          <a:ext cx="7620000" cy="1108076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r>
                        <a:rPr lang="es-PE" sz="1800" dirty="0"/>
                        <a:t>El</a:t>
                      </a:r>
                      <a:r>
                        <a:rPr lang="es-PE" sz="1800" baseline="0" dirty="0"/>
                        <a:t> tono muscular es flácido.</a:t>
                      </a:r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0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r>
                        <a:rPr lang="es-PE" sz="1800" dirty="0"/>
                        <a:t>Hay cierta flexión</a:t>
                      </a:r>
                      <a:r>
                        <a:rPr lang="es-PE" sz="1800" baseline="0" dirty="0"/>
                        <a:t> de las extremidades.</a:t>
                      </a:r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r>
                        <a:rPr lang="es-PE" sz="1800" dirty="0"/>
                        <a:t>Movimiento activo.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2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25042" y="685800"/>
            <a:ext cx="30480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FRECUENCIA CARDIACA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25042" y="25527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ESFUERZO RESPIRATORIO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26630" y="4419600"/>
            <a:ext cx="3579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TONO MUSCULAR DEL BEBÉ</a:t>
            </a:r>
          </a:p>
        </p:txBody>
      </p:sp>
    </p:spTree>
    <p:extLst>
      <p:ext uri="{BB962C8B-B14F-4D97-AF65-F5344CB8AC3E}">
        <p14:creationId xmlns:p14="http://schemas.microsoft.com/office/powerpoint/2010/main" val="19943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09741"/>
              </p:ext>
            </p:extLst>
          </p:nvPr>
        </p:nvGraphicFramePr>
        <p:xfrm>
          <a:off x="1413352" y="1676400"/>
          <a:ext cx="7620000" cy="1108076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70">
                <a:tc>
                  <a:txBody>
                    <a:bodyPr/>
                    <a:lstStyle/>
                    <a:p>
                      <a:r>
                        <a:rPr lang="es-PE" sz="1800" dirty="0"/>
                        <a:t>No hay reflejo de irritabilidad.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0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r>
                        <a:rPr lang="es-PE" sz="1800" dirty="0"/>
                        <a:t>Hay</a:t>
                      </a:r>
                      <a:r>
                        <a:rPr lang="es-PE" sz="1800" baseline="0" dirty="0"/>
                        <a:t> gesticulaciones.</a:t>
                      </a:r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53">
                <a:tc>
                  <a:txBody>
                    <a:bodyPr/>
                    <a:lstStyle/>
                    <a:p>
                      <a:r>
                        <a:rPr lang="es-PE" sz="1800" dirty="0"/>
                        <a:t>Gesticulaciones</a:t>
                      </a:r>
                      <a:r>
                        <a:rPr lang="es-PE" sz="1800" baseline="0" dirty="0"/>
                        <a:t> o tos, estornudo o llanto.</a:t>
                      </a:r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2</a:t>
                      </a:r>
                    </a:p>
                  </a:txBody>
                  <a:tcPr marT="45746" marB="457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07345"/>
              </p:ext>
            </p:extLst>
          </p:nvPr>
        </p:nvGraphicFramePr>
        <p:xfrm>
          <a:off x="1413352" y="4114800"/>
          <a:ext cx="7620000" cy="1377949"/>
        </p:xfrm>
        <a:graphic>
          <a:graphicData uri="http://schemas.openxmlformats.org/drawingml/2006/table">
            <a:tbl>
              <a:tblPr bandRow="1">
                <a:tableStyleId>{37CE84F3-28C3-443E-9E96-99CF82512B78}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097">
                <a:tc>
                  <a:txBody>
                    <a:bodyPr/>
                    <a:lstStyle/>
                    <a:p>
                      <a:r>
                        <a:rPr lang="es-PE" sz="1800" dirty="0"/>
                        <a:t>Coloración</a:t>
                      </a:r>
                      <a:r>
                        <a:rPr lang="es-PE" sz="1800" baseline="0" dirty="0"/>
                        <a:t> azul pálido.</a:t>
                      </a:r>
                      <a:endParaRPr lang="es-PE" sz="1800" dirty="0"/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0</a:t>
                      </a:r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/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70">
                <a:tc>
                  <a:txBody>
                    <a:bodyPr/>
                    <a:lstStyle/>
                    <a:p>
                      <a:r>
                        <a:rPr lang="es-PE" sz="1800" dirty="0"/>
                        <a:t>El cuerpo del bebé</a:t>
                      </a:r>
                      <a:r>
                        <a:rPr lang="es-PE" sz="1800" baseline="0" dirty="0"/>
                        <a:t> es rosado y sus extremidades son azules.</a:t>
                      </a:r>
                      <a:endParaRPr lang="es-PE" sz="1800" dirty="0"/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1</a:t>
                      </a:r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82">
                <a:tc>
                  <a:txBody>
                    <a:bodyPr/>
                    <a:lstStyle/>
                    <a:p>
                      <a:r>
                        <a:rPr lang="es-PE" sz="1800" dirty="0"/>
                        <a:t>Todo el cuerpo es rosado.</a:t>
                      </a:r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2</a:t>
                      </a:r>
                    </a:p>
                  </a:txBody>
                  <a:tcPr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413352" y="1066800"/>
            <a:ext cx="3429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REFELJO DE IRRITABILIDAD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13352" y="3505200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COLORACIÓN DE LA PIEL DEL BEBÉ</a:t>
            </a:r>
          </a:p>
        </p:txBody>
      </p:sp>
    </p:spTree>
    <p:extLst>
      <p:ext uri="{BB962C8B-B14F-4D97-AF65-F5344CB8AC3E}">
        <p14:creationId xmlns:p14="http://schemas.microsoft.com/office/powerpoint/2010/main" val="19419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137780" y="515938"/>
            <a:ext cx="3124200" cy="4572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PE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del Test de APGAR</a:t>
            </a:r>
            <a:endParaRPr lang="es-PE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61580" y="1524000"/>
            <a:ext cx="5486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 a determinar que tipo de ayuda inmediata necesita el recién nacido para estabilizarse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37780" y="3011488"/>
            <a:ext cx="5486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 a este método, y durante los más de 50 años que se lleva realizado, </a:t>
            </a:r>
            <a:r>
              <a:rPr lang="es-PE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 logrado reducir la tasa de mortalidad y la tasa de morbilidad.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37780" y="5053013"/>
            <a:ext cx="5486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Test de APGAR es un dato vitalicio para la Salud Pública Infantil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http://www.hola.com/imagenes/ninos/2014031870252/rutinas-recien-nacido/0-264-622/ninos-rutinas-01-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83" y="1791221"/>
            <a:ext cx="4963511" cy="3722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535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6029" y="1146516"/>
            <a:ext cx="8680920" cy="4655368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chemeClr val="tx1"/>
                </a:solidFill>
              </a:rPr>
              <a:t>Crecimiento: </a:t>
            </a:r>
            <a:r>
              <a:rPr lang="es-ES" sz="2000" dirty="0">
                <a:solidFill>
                  <a:schemeClr val="tx1"/>
                </a:solidFill>
              </a:rPr>
              <a:t>es un fenómeno biológico y dinámico que se expresa por el aumento en el numero de células (hiperplasia) y el tamaño de estas (hipertrofia) celular</a:t>
            </a:r>
            <a:r>
              <a:rPr lang="es-ES" sz="2000" b="1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chemeClr val="tx1"/>
                </a:solidFill>
              </a:rPr>
              <a:t>Desarrollo: </a:t>
            </a:r>
            <a:r>
              <a:rPr lang="es-ES" sz="2000" dirty="0">
                <a:solidFill>
                  <a:schemeClr val="tx1"/>
                </a:solidFill>
              </a:rPr>
              <a:t>es un proceso fisiológico que indica la diferenciación progresiva de órganos y tejidos con adquisición y perfeccionamiento de sus funciones (maduración, diferenciación e integración).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0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E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Recién nacido: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0 a 28 días.</a:t>
            </a:r>
            <a:endParaRPr lang="es-ES_tradnl" sz="2000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E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Lactante menor: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29 días hasta 11 meses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E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Lactante mayor: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12 meses hasta 23 meses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E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Preescolar: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2 a 6 años + 11 meses 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E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Escolar: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7 a 11 años + 11 meses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5051" y="161146"/>
            <a:ext cx="113094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dirty="0">
                <a:ln w="11430">
                  <a:noFill/>
                </a:ln>
                <a:solidFill>
                  <a:srgbClr val="00B0F0"/>
                </a:solidFill>
                <a:effectLst/>
                <a:latin typeface="Forte" panose="03060902040502070203" pitchFamily="66" charset="0"/>
              </a:rPr>
              <a:t>Crecimiento y Desarrollo Físico, Cognoscitivo y Psicosocial en los tres primeros años</a:t>
            </a:r>
          </a:p>
        </p:txBody>
      </p:sp>
      <p:pic>
        <p:nvPicPr>
          <p:cNvPr id="2051" name="Picture 3" descr="D:\respaldo\Pictures\Fotos\2008-09-07\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3031" y="3706100"/>
            <a:ext cx="2567835" cy="2968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05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34931" y="400309"/>
            <a:ext cx="27013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zil 2014" panose="02000500000000000000" pitchFamily="2" charset="0"/>
              </a:rPr>
              <a:t>Somatometría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95332"/>
              </p:ext>
            </p:extLst>
          </p:nvPr>
        </p:nvGraphicFramePr>
        <p:xfrm>
          <a:off x="1859797" y="1350635"/>
          <a:ext cx="9250788" cy="51536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1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2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3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Talla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Perímetro Cefálico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12">
                <a:tc>
                  <a:txBody>
                    <a:bodyPr/>
                    <a:lstStyle/>
                    <a:p>
                      <a:r>
                        <a:rPr lang="es-ES" dirty="0"/>
                        <a:t>Al nacer</a:t>
                      </a:r>
                      <a:endParaRPr lang="es-E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2500 – 3500 grs.</a:t>
                      </a:r>
                    </a:p>
                    <a:p>
                      <a:pPr algn="ctr"/>
                      <a:endParaRPr lang="es-E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 </a:t>
                      </a: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</a:t>
                      </a: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 cm</a:t>
                      </a:r>
                      <a:endParaRPr kumimoji="0" lang="es-ES" sz="1800" u="none" strike="noStrike" cap="none" normalizeH="0" baseline="0" dirty="0">
                        <a:ln>
                          <a:noFill/>
                        </a:ln>
                        <a:effectLst/>
                        <a:sym typeface="Symbol" pitchFamily="18" charset="2"/>
                      </a:endParaRPr>
                    </a:p>
                    <a:p>
                      <a:pPr algn="ctr"/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 </a:t>
                      </a: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</a:t>
                      </a: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 cm</a:t>
                      </a:r>
                      <a:endParaRPr kumimoji="0" lang="es-ES" sz="1800" u="none" strike="noStrike" cap="none" normalizeH="0" baseline="0" dirty="0">
                        <a:ln>
                          <a:noFill/>
                        </a:ln>
                        <a:effectLst/>
                        <a:sym typeface="Symbol" pitchFamily="18" charset="2"/>
                      </a:endParaRPr>
                    </a:p>
                    <a:p>
                      <a:pPr algn="ctr"/>
                      <a:endParaRPr lang="es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29">
                <a:tc>
                  <a:txBody>
                    <a:bodyPr/>
                    <a:lstStyle/>
                    <a:p>
                      <a:r>
                        <a:rPr lang="es-ES" dirty="0"/>
                        <a:t>1er Trimestre</a:t>
                      </a:r>
                      <a:endParaRPr lang="es-E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gr./día (900 gr/mes)</a:t>
                      </a: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2700 gr/T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2,5-3cm/mes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7,5-9 cm/T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cm/mes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 cm/T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562">
                <a:tc>
                  <a:txBody>
                    <a:bodyPr/>
                    <a:lstStyle/>
                    <a:p>
                      <a:r>
                        <a:rPr lang="es-ES" dirty="0"/>
                        <a:t>2do Trimestre</a:t>
                      </a:r>
                      <a:endParaRPr lang="es-E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20-25 gr/día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(600-750gr/mes)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1800-2250 grs./T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2-2,5cm/mes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6-7,5 cm/T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cms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cm/T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562">
                <a:tc>
                  <a:txBody>
                    <a:bodyPr/>
                    <a:lstStyle/>
                    <a:p>
                      <a:r>
                        <a:rPr lang="es-ES" dirty="0"/>
                        <a:t>3er Trimestre</a:t>
                      </a:r>
                      <a:endParaRPr lang="es-E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15-20 gr/día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(450-600gr/mes)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1350-1800 grs./T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1,5-2cms/mes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4,5-6 cm/T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 cm/mes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 cm/T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562">
                <a:tc>
                  <a:txBody>
                    <a:bodyPr/>
                    <a:lstStyle/>
                    <a:p>
                      <a:r>
                        <a:rPr lang="es-ES" dirty="0"/>
                        <a:t>4to Trimestre</a:t>
                      </a:r>
                      <a:endParaRPr lang="es-E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10-15 gr./día 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(300-450gr/mes)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900-1350 grs./T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1-1,5cms/mes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3-4,5 cm/T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 cm/mes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 cm/T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089">
                <a:tc>
                  <a:txBody>
                    <a:bodyPr/>
                    <a:lstStyle/>
                    <a:p>
                      <a:r>
                        <a:rPr lang="es-ES" dirty="0"/>
                        <a:t>Del Año a los 2 años</a:t>
                      </a:r>
                      <a:endParaRPr lang="es-E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8-10 gr./día 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(240-300gr/mes)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2880-3600grs/año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1cm/mes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 cm/año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0,25 cm/mes</a:t>
                      </a:r>
                      <a:endParaRPr kumimoji="0" lang="es-ES_tradnl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cm/año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1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18124" y="320073"/>
            <a:ext cx="6792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28 Days Later" panose="020B0603050302020204" pitchFamily="34" charset="0"/>
              </a:rPr>
              <a:t>Crecimiento y desarrollo del lactante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80225" y="1333147"/>
            <a:ext cx="456887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0 a 2 meses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1980224" y="2128205"/>
          <a:ext cx="8424936" cy="4258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 las 4 semanas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r>
                        <a:rPr lang="es-ES" sz="2400" b="1" dirty="0"/>
                        <a:t>Prono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dirty="0"/>
                        <a:t>Piernas</a:t>
                      </a:r>
                      <a:r>
                        <a:rPr lang="es-ES" sz="2000" b="0" baseline="0" dirty="0"/>
                        <a:t> mas extendidas; sostiene la barbilla; gira la cabeza; levanta la cabeza momentáneamente hasta el plano del cuerpo en suspensión ventral.</a:t>
                      </a:r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r>
                        <a:rPr lang="es-ES" sz="2400" b="1" dirty="0"/>
                        <a:t>Supino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dirty="0"/>
                        <a:t>Predomina la postura tónica del cuello, blando y relajado; no sostiene la cabeza.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r>
                        <a:rPr lang="es-ES" sz="2400" b="1" dirty="0"/>
                        <a:t>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dirty="0"/>
                        <a:t>Sigue a las personas, sigue a los objetos en movimiento.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r>
                        <a:rPr lang="es-ES" sz="2400" b="1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0" dirty="0"/>
                        <a:t>Movimientos corporales asociados a la</a:t>
                      </a:r>
                      <a:r>
                        <a:rPr lang="es-ES" sz="2000" b="0" baseline="0" dirty="0"/>
                        <a:t> voz de las personas con la que esta en contacto social, comienza a sonreír. </a:t>
                      </a:r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1553" y="411001"/>
            <a:ext cx="4244993" cy="1140310"/>
          </a:xfrm>
        </p:spPr>
        <p:txBody>
          <a:bodyPr>
            <a:normAutofit/>
          </a:bodyPr>
          <a:lstStyle/>
          <a:p>
            <a:r>
              <a:rPr lang="es-PE" sz="2800" dirty="0">
                <a:latin typeface="Disko" panose="02000000000000000000" pitchFamily="50" charset="0"/>
              </a:rPr>
              <a:t>D i a n e   p a p a l i 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81553" y="2096179"/>
            <a:ext cx="5110618" cy="2387254"/>
          </a:xfrm>
        </p:spPr>
        <p:txBody>
          <a:bodyPr>
            <a:normAutofit/>
          </a:bodyPr>
          <a:lstStyle/>
          <a:p>
            <a:r>
              <a:rPr lang="es-PE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 psicóloga especialista en el desarrollo cognitivo, sobre todo del desarrollo infantil y conocida por sus libros de texto, especialmente como coautora, con Sally </a:t>
            </a:r>
            <a:r>
              <a:rPr lang="es-PE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Wendkos</a:t>
            </a:r>
            <a:r>
              <a:rPr lang="es-PE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Olds</a:t>
            </a:r>
            <a:r>
              <a:rPr lang="es-PE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del </a:t>
            </a:r>
            <a:r>
              <a:rPr lang="es-PE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Psicología</a:t>
            </a:r>
            <a:r>
              <a:rPr lang="es-PE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 con </a:t>
            </a:r>
            <a:r>
              <a:rPr lang="es-PE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Wendkos</a:t>
            </a:r>
            <a:r>
              <a:rPr lang="es-PE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Olds</a:t>
            </a:r>
            <a:r>
              <a:rPr lang="es-PE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Ruth </a:t>
            </a:r>
            <a:r>
              <a:rPr lang="es-PE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Duskin</a:t>
            </a:r>
            <a:r>
              <a:rPr lang="es-PE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Feldman</a:t>
            </a:r>
            <a:r>
              <a:rPr lang="es-PE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del </a:t>
            </a:r>
            <a:r>
              <a:rPr lang="es-PE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humano.</a:t>
            </a:r>
            <a:endParaRPr lang="es-PE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mco-s1-p.mlstatic.com/desarrollo-humano-12a-edicion-diane-papalia-10961-MCO20036786142_012014-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2279" r="3855" b="2529"/>
          <a:stretch/>
        </p:blipFill>
        <p:spPr bwMode="auto">
          <a:xfrm>
            <a:off x="1408073" y="1885933"/>
            <a:ext cx="2130015" cy="28077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5260" y="125260"/>
            <a:ext cx="11912252" cy="65511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402626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35485" y="513948"/>
            <a:ext cx="9144000" cy="456456"/>
          </a:xfrm>
        </p:spPr>
        <p:txBody>
          <a:bodyPr>
            <a:noAutofit/>
          </a:bodyPr>
          <a:lstStyle/>
          <a:p>
            <a:pPr algn="l"/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1. Desarrollo físico  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2. Desarrollo cognitivo   </a:t>
            </a:r>
            <a:r>
              <a:rPr lang="es-ES" sz="2400" dirty="0">
                <a:solidFill>
                  <a:schemeClr val="accent2"/>
                </a:solidFill>
              </a:rPr>
              <a:t>3. Desarrollo emocional.</a:t>
            </a:r>
          </a:p>
          <a:p>
            <a:pPr algn="l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Patrones de comportamiento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87008"/>
              </p:ext>
            </p:extLst>
          </p:nvPr>
        </p:nvGraphicFramePr>
        <p:xfrm>
          <a:off x="1466517" y="2521031"/>
          <a:ext cx="8712968" cy="3992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Periodo neonatal (4 semanas iniciales)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s-ES" sz="2000" b="1" dirty="0"/>
                        <a:t>Prono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Yace en flexión, vuelve la cabeza de un lado a otro, no sostiene la cabeza cuando esta en suspensión ventral.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s-ES" sz="2000" b="1" dirty="0"/>
                        <a:t>Supino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En general, en flexión y algo rígido.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s-ES" sz="2000" b="1" dirty="0"/>
                        <a:t>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Puede fijar la mirada en una cara o</a:t>
                      </a:r>
                      <a:r>
                        <a:rPr lang="es-ES" sz="2000" baseline="0" dirty="0"/>
                        <a:t> una luz situados en su línea de visión; movimiento ocular en ¨ojo de muñeca¨ al girar el cuerpo.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s-ES" sz="2000" b="1" dirty="0"/>
                        <a:t>Reflejo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Respuesta de Moro activa;</a:t>
                      </a:r>
                      <a:r>
                        <a:rPr lang="es-ES" sz="2000" baseline="0" dirty="0"/>
                        <a:t> reflejo de marcha en posición; reflejo de prensión activo.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r>
                        <a:rPr lang="es-ES" sz="2000" b="1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Preferencia visual por la cara humana.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7623121" y="1728973"/>
            <a:ext cx="456887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0 a 2 meses</a:t>
            </a:r>
          </a:p>
        </p:txBody>
      </p:sp>
    </p:spTree>
    <p:extLst>
      <p:ext uri="{BB962C8B-B14F-4D97-AF65-F5344CB8AC3E}">
        <p14:creationId xmlns:p14="http://schemas.microsoft.com/office/powerpoint/2010/main" val="11920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08776" y="1532243"/>
            <a:ext cx="6118448" cy="8665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2 a los 6 meses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9739" y="385575"/>
            <a:ext cx="8892480" cy="1752600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1. Desarrollo físico</a:t>
            </a:r>
          </a:p>
          <a:p>
            <a:pPr algn="l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2. Desarrollo cognitivo</a:t>
            </a:r>
          </a:p>
          <a:p>
            <a:pPr algn="l"/>
            <a:r>
              <a:rPr lang="es-ES" sz="2400" b="1" dirty="0">
                <a:solidFill>
                  <a:schemeClr val="accent2"/>
                </a:solidFill>
              </a:rPr>
              <a:t>3. Desarrollo emocional y  comunicación.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51632"/>
              </p:ext>
            </p:extLst>
          </p:nvPr>
        </p:nvGraphicFramePr>
        <p:xfrm>
          <a:off x="1399739" y="2452384"/>
          <a:ext cx="8712968" cy="33886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01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 las 8 semanas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484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Prono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Levanta la cabeza un poco mas; mantiene la cabeza en el plano del cuerpo cuando</a:t>
                      </a:r>
                      <a:r>
                        <a:rPr lang="es-ES" sz="2000" baseline="0" dirty="0"/>
                        <a:t> esta en suspensión ventral.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484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Supino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Predomina la</a:t>
                      </a:r>
                      <a:r>
                        <a:rPr lang="es-ES" sz="2000" baseline="0" dirty="0"/>
                        <a:t> postura tónica del cuello; no sostiene la cabeza cuando se coloca en posición sedente.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43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Sigue los objetos en movimiento en un ángulo de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484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Sonríe durante el contacto social; escucha la voz y emite sonidos de placer.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55865"/>
              </p:ext>
            </p:extLst>
          </p:nvPr>
        </p:nvGraphicFramePr>
        <p:xfrm>
          <a:off x="1775520" y="1412776"/>
          <a:ext cx="8640960" cy="50305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 las 12 semanas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80">
                <a:tc>
                  <a:txBody>
                    <a:bodyPr/>
                    <a:lstStyle/>
                    <a:p>
                      <a:r>
                        <a:rPr lang="es-ES" sz="2000" dirty="0"/>
                        <a:t>Prono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Levanta la cabeza y el tórax; Brazos extendidos, sostiene la cabeza sobre el plano del cuerpo cuando esta en suspensión ventral.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332">
                <a:tc>
                  <a:txBody>
                    <a:bodyPr/>
                    <a:lstStyle/>
                    <a:p>
                      <a:r>
                        <a:rPr lang="es-ES" sz="2000" dirty="0"/>
                        <a:t>Supino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Predomina la postura tónica del cuello; estira los brazos hacia los objetos; saluda con la mano.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046">
                <a:tc>
                  <a:txBody>
                    <a:bodyPr/>
                    <a:lstStyle/>
                    <a:p>
                      <a:r>
                        <a:rPr lang="es-ES" sz="2000" dirty="0"/>
                        <a:t>Sentado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 caída de la cabeza se compensa al pasar a la posición sedente; control inicial</a:t>
                      </a:r>
                      <a:r>
                        <a:rPr lang="es-ES" baseline="0" dirty="0"/>
                        <a:t> de cabeza con movimientos de balanceo; espalda redondeada.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332">
                <a:tc>
                  <a:txBody>
                    <a:bodyPr/>
                    <a:lstStyle/>
                    <a:p>
                      <a:r>
                        <a:rPr lang="es-ES" sz="2000" dirty="0"/>
                        <a:t>Reflejos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Desaparece la respuesta de Moro típica; hace movimientos defensivos o reacciones selectivas de alejamiento,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396">
                <a:tc>
                  <a:txBody>
                    <a:bodyPr/>
                    <a:lstStyle/>
                    <a:p>
                      <a:r>
                        <a:rPr lang="es-ES" sz="2000" dirty="0"/>
                        <a:t>Social</a:t>
                      </a:r>
                      <a:endParaRPr lang="es-E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Mantiene contacto social;</a:t>
                      </a:r>
                      <a:r>
                        <a:rPr lang="es-ES" baseline="0" dirty="0"/>
                        <a:t> escucha música y dice: ¨</a:t>
                      </a:r>
                      <a:r>
                        <a:rPr lang="es-ES" baseline="0" dirty="0" err="1"/>
                        <a:t>aa</a:t>
                      </a:r>
                      <a:r>
                        <a:rPr lang="es-ES" baseline="0" dirty="0"/>
                        <a:t>¨, ¨</a:t>
                      </a:r>
                      <a:r>
                        <a:rPr lang="es-ES" baseline="0" dirty="0" err="1"/>
                        <a:t>gue</a:t>
                      </a:r>
                      <a:r>
                        <a:rPr lang="es-ES" baseline="0" dirty="0"/>
                        <a:t>¨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3143207" y="272479"/>
            <a:ext cx="7601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Crecimiento y desarrollo del lactante</a:t>
            </a:r>
          </a:p>
        </p:txBody>
      </p:sp>
    </p:spTree>
    <p:extLst>
      <p:ext uri="{BB962C8B-B14F-4D97-AF65-F5344CB8AC3E}">
        <p14:creationId xmlns:p14="http://schemas.microsoft.com/office/powerpoint/2010/main" val="40573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14141"/>
              </p:ext>
            </p:extLst>
          </p:nvPr>
        </p:nvGraphicFramePr>
        <p:xfrm>
          <a:off x="1612682" y="683119"/>
          <a:ext cx="9284962" cy="53164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0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83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 las 16 semanas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54">
                <a:tc>
                  <a:txBody>
                    <a:bodyPr/>
                    <a:lstStyle/>
                    <a:p>
                      <a:r>
                        <a:rPr lang="es-ES" dirty="0"/>
                        <a:t>Prono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Levanta la cabeza y el tórax;</a:t>
                      </a:r>
                      <a:r>
                        <a:rPr lang="es-ES" baseline="0" dirty="0"/>
                        <a:t> cabeza situada verticalmente en el eje vertical; piernas extendidas.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454">
                <a:tc>
                  <a:txBody>
                    <a:bodyPr/>
                    <a:lstStyle/>
                    <a:p>
                      <a:r>
                        <a:rPr lang="es-ES" dirty="0"/>
                        <a:t>Supino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Predomina la postura simétrica; une las manos en la línea media; estira los brazos hacia los objetos y los agarra,</a:t>
                      </a:r>
                      <a:r>
                        <a:rPr lang="es-ES" baseline="0" dirty="0"/>
                        <a:t> llevándoselo a la boca.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454">
                <a:tc>
                  <a:txBody>
                    <a:bodyPr/>
                    <a:lstStyle/>
                    <a:p>
                      <a:r>
                        <a:rPr lang="es-ES" dirty="0"/>
                        <a:t>Sentado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Sujeta la cabeza al pasar a la posición sedente; sostiene</a:t>
                      </a:r>
                      <a:r>
                        <a:rPr lang="es-ES" baseline="0" dirty="0"/>
                        <a:t> la cabeza, inclinada hacia delante; se sienta con apoyo completo en el tronco.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454">
                <a:tc>
                  <a:txBody>
                    <a:bodyPr/>
                    <a:lstStyle/>
                    <a:p>
                      <a:r>
                        <a:rPr lang="es-ES" dirty="0"/>
                        <a:t>Erecto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Cuando se le sostiene</a:t>
                      </a:r>
                      <a:r>
                        <a:rPr lang="es-ES" baseline="0" dirty="0"/>
                        <a:t> en bipedestación, empuja con los pies.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454">
                <a:tc>
                  <a:txBody>
                    <a:bodyPr/>
                    <a:lstStyle/>
                    <a:p>
                      <a:r>
                        <a:rPr lang="es-ES" dirty="0"/>
                        <a:t>Adaptación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Mira la pelota pero no intenta ir por ella.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454">
                <a:tc>
                  <a:txBody>
                    <a:bodyPr/>
                    <a:lstStyle/>
                    <a:p>
                      <a:r>
                        <a:rPr lang="es-ES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Ríe en voz alta; puede mostrar desagrado cuando se rompe contacto social; se excita a la vista del alimento.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2"/>
          <p:cNvSpPr txBox="1">
            <a:spLocks noChangeArrowheads="1"/>
          </p:cNvSpPr>
          <p:nvPr/>
        </p:nvSpPr>
        <p:spPr bwMode="auto">
          <a:xfrm>
            <a:off x="1768977" y="2433529"/>
            <a:ext cx="7362497" cy="3507343"/>
          </a:xfrm>
          <a:prstGeom prst="roundRect">
            <a:avLst>
              <a:gd name="adj" fmla="val 1952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b="1" dirty="0"/>
              <a:t>  </a:t>
            </a:r>
            <a:r>
              <a:rPr lang="es-ES" sz="2000" dirty="0">
                <a:latin typeface="+mj-lt"/>
              </a:rPr>
              <a:t>Se sienta sin apoyo (alrededor de los 7 meses).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 Girar mientras esta sentado (9-10 meses)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 Presión en pinza. (9meses)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 Gatea y trata de levantarse (8 meses)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 Caminan antes de los 12 meses.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 Puede dar vueltas.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 Pasa los objetos de una mano a otra.</a:t>
            </a:r>
          </a:p>
        </p:txBody>
      </p:sp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917207" y="821405"/>
            <a:ext cx="532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DESARROLLO PSICOMOTOR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857630" y="1254503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6 a los 12 meses</a:t>
            </a:r>
          </a:p>
        </p:txBody>
      </p:sp>
    </p:spTree>
    <p:extLst>
      <p:ext uri="{BB962C8B-B14F-4D97-AF65-F5344CB8AC3E}">
        <p14:creationId xmlns:p14="http://schemas.microsoft.com/office/powerpoint/2010/main" val="40303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1"/>
          <p:cNvSpPr txBox="1">
            <a:spLocks noChangeArrowheads="1"/>
          </p:cNvSpPr>
          <p:nvPr/>
        </p:nvSpPr>
        <p:spPr bwMode="auto">
          <a:xfrm>
            <a:off x="6884757" y="1062566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6 a los 12 meses</a:t>
            </a:r>
          </a:p>
        </p:txBody>
      </p:sp>
      <p:sp>
        <p:nvSpPr>
          <p:cNvPr id="3075" name="Text Box 23"/>
          <p:cNvSpPr txBox="1">
            <a:spLocks noChangeArrowheads="1"/>
          </p:cNvSpPr>
          <p:nvPr/>
        </p:nvSpPr>
        <p:spPr bwMode="auto">
          <a:xfrm>
            <a:off x="1925965" y="1794311"/>
            <a:ext cx="3311525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DESARROLLO COGNITIVO</a:t>
            </a:r>
          </a:p>
        </p:txBody>
      </p:sp>
      <p:sp>
        <p:nvSpPr>
          <p:cNvPr id="3077" name="Text Box 32"/>
          <p:cNvSpPr txBox="1">
            <a:spLocks noChangeArrowheads="1"/>
          </p:cNvSpPr>
          <p:nvPr/>
        </p:nvSpPr>
        <p:spPr bwMode="auto">
          <a:xfrm rot="-5400000">
            <a:off x="885358" y="3204250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dirty="0">
                <a:latin typeface="+mj-lt"/>
              </a:rPr>
              <a:t>Sale del cascarón</a:t>
            </a:r>
          </a:p>
        </p:txBody>
      </p:sp>
      <p:pic>
        <p:nvPicPr>
          <p:cNvPr id="3078" name="Picture 44" descr="Geddes_bynnytoy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27" y="2580124"/>
            <a:ext cx="1871662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49"/>
          <p:cNvSpPr txBox="1">
            <a:spLocks noChangeArrowheads="1"/>
          </p:cNvSpPr>
          <p:nvPr/>
        </p:nvSpPr>
        <p:spPr bwMode="auto">
          <a:xfrm>
            <a:off x="5784512" y="1778438"/>
            <a:ext cx="3887788" cy="369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DESARROLLO EMOCIONAL</a:t>
            </a:r>
          </a:p>
        </p:txBody>
      </p:sp>
      <p:sp>
        <p:nvSpPr>
          <p:cNvPr id="3080" name="Text Box 50"/>
          <p:cNvSpPr txBox="1">
            <a:spLocks noChangeArrowheads="1"/>
          </p:cNvSpPr>
          <p:nvPr/>
        </p:nvSpPr>
        <p:spPr bwMode="auto">
          <a:xfrm>
            <a:off x="5526167" y="2410518"/>
            <a:ext cx="465443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Compara lo conocido con lo no conocido.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Separaciones mas difíciles.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Rabietas.</a:t>
            </a:r>
          </a:p>
        </p:txBody>
      </p:sp>
      <p:sp>
        <p:nvSpPr>
          <p:cNvPr id="3082" name="Text Box 53"/>
          <p:cNvSpPr txBox="1">
            <a:spLocks noChangeArrowheads="1"/>
          </p:cNvSpPr>
          <p:nvPr/>
        </p:nvSpPr>
        <p:spPr bwMode="auto">
          <a:xfrm>
            <a:off x="1925964" y="4740712"/>
            <a:ext cx="446429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b="1" dirty="0"/>
              <a:t> </a:t>
            </a:r>
            <a:r>
              <a:rPr lang="es-ES" dirty="0">
                <a:latin typeface="+mj-lt"/>
              </a:rPr>
              <a:t>Examinan los objetos.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 Juegos complejos.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 Constancia del objeto (9 meses)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s-ES" b="1" dirty="0"/>
          </a:p>
        </p:txBody>
      </p:sp>
      <p:pic>
        <p:nvPicPr>
          <p:cNvPr id="3083" name="Picture 54" descr="nio9v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b="10141"/>
          <a:stretch/>
        </p:blipFill>
        <p:spPr bwMode="auto">
          <a:xfrm>
            <a:off x="7327497" y="3448947"/>
            <a:ext cx="2014408" cy="200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4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1168817" y="2366947"/>
            <a:ext cx="59769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latin typeface="+mj-lt"/>
              </a:rPr>
              <a:t>Diestro en la comunicación no verbal (7   meses).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latin typeface="+mj-lt"/>
              </a:rPr>
              <a:t>Comparte sus emociones (9 meses).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latin typeface="+mj-lt"/>
              </a:rPr>
              <a:t>El balbuceo progresa a silabas múltiples (8-10 meses).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latin typeface="+mj-lt"/>
              </a:rPr>
              <a:t>Los libros de dibujos son el contexto ideal para la adquisición del lenguaje.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s-ES" sz="2000" dirty="0">
              <a:latin typeface="+mj-lt"/>
            </a:endParaRPr>
          </a:p>
        </p:txBody>
      </p:sp>
      <p:sp>
        <p:nvSpPr>
          <p:cNvPr id="4100" name="Text Box 13"/>
          <p:cNvSpPr txBox="1">
            <a:spLocks noChangeArrowheads="1"/>
          </p:cNvSpPr>
          <p:nvPr/>
        </p:nvSpPr>
        <p:spPr bwMode="auto">
          <a:xfrm>
            <a:off x="1184384" y="1693846"/>
            <a:ext cx="532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COMUNICACIÓN</a:t>
            </a:r>
          </a:p>
        </p:txBody>
      </p:sp>
      <p:pic>
        <p:nvPicPr>
          <p:cNvPr id="4115" name="Picture 2" descr="http://edukame.com/wp-content/uploads/2009/04/bebe-y-altavo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5000" l="1125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34" y="2151046"/>
            <a:ext cx="2756137" cy="362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145729" y="1109071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6 a los 12 meses</a:t>
            </a:r>
          </a:p>
        </p:txBody>
      </p:sp>
    </p:spTree>
    <p:extLst>
      <p:ext uri="{BB962C8B-B14F-4D97-AF65-F5344CB8AC3E}">
        <p14:creationId xmlns:p14="http://schemas.microsoft.com/office/powerpoint/2010/main" val="3562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01716" y="2225446"/>
            <a:ext cx="3671639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DESARROLLO PSICOMOTOR</a:t>
            </a:r>
          </a:p>
        </p:txBody>
      </p:sp>
      <p:sp>
        <p:nvSpPr>
          <p:cNvPr id="5124" name="Text Box 23"/>
          <p:cNvSpPr txBox="1">
            <a:spLocks noChangeArrowheads="1"/>
          </p:cNvSpPr>
          <p:nvPr/>
        </p:nvSpPr>
        <p:spPr bwMode="auto">
          <a:xfrm>
            <a:off x="841148" y="2841020"/>
            <a:ext cx="44608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Crecimiento lento.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Crecimiento encefálico y </a:t>
            </a:r>
            <a:r>
              <a:rPr lang="es-PE" dirty="0" err="1">
                <a:latin typeface="+mj-lt"/>
              </a:rPr>
              <a:t>mielinización</a:t>
            </a:r>
            <a:r>
              <a:rPr lang="es-ES" dirty="0">
                <a:latin typeface="+mj-lt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Pasos inseguros</a:t>
            </a:r>
            <a:r>
              <a:rPr lang="es-ES" dirty="0">
                <a:latin typeface="+mn-lt"/>
              </a:rPr>
              <a:t>.</a:t>
            </a:r>
          </a:p>
        </p:txBody>
      </p:sp>
      <p:sp>
        <p:nvSpPr>
          <p:cNvPr id="5125" name="Text Box 25"/>
          <p:cNvSpPr txBox="1">
            <a:spLocks noChangeArrowheads="1"/>
          </p:cNvSpPr>
          <p:nvPr/>
        </p:nvSpPr>
        <p:spPr bwMode="auto">
          <a:xfrm>
            <a:off x="7241812" y="2225446"/>
            <a:ext cx="302356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DESARROLLO COGNITIVO</a:t>
            </a:r>
          </a:p>
        </p:txBody>
      </p:sp>
      <p:sp>
        <p:nvSpPr>
          <p:cNvPr id="5126" name="Text Box 26"/>
          <p:cNvSpPr txBox="1">
            <a:spLocks noChangeArrowheads="1"/>
          </p:cNvSpPr>
          <p:nvPr/>
        </p:nvSpPr>
        <p:spPr bwMode="auto">
          <a:xfrm>
            <a:off x="7347612" y="2794854"/>
            <a:ext cx="3744913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Aumenta exploración de objetos.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Imita.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s-ES" dirty="0">
                <a:latin typeface="+mj-lt"/>
              </a:rPr>
              <a:t>Utiliza las cosas para sus fines.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s-ES" dirty="0">
              <a:latin typeface="+mj-lt"/>
            </a:endParaRPr>
          </a:p>
        </p:txBody>
      </p:sp>
      <p:pic>
        <p:nvPicPr>
          <p:cNvPr id="70693" name="Picture 37" descr="wdacolz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5167" l="2757" r="97995">
                        <a14:foregroundMark x1="31328" y1="27500" x2="44361" y2="15333"/>
                        <a14:foregroundMark x1="49624" y1="12500" x2="65664" y2="12167"/>
                        <a14:foregroundMark x1="65664" y1="12500" x2="74436" y2="21167"/>
                        <a14:foregroundMark x1="68922" y1="13667" x2="64160" y2="9833"/>
                        <a14:foregroundMark x1="60902" y1="8833" x2="69424" y2="11167"/>
                        <a14:foregroundMark x1="73434" y1="17833" x2="90226" y2="59333"/>
                        <a14:foregroundMark x1="31830" y1="37833" x2="19298" y2="66833"/>
                        <a14:foregroundMark x1="13534" y1="85667" x2="83960" y2="90833"/>
                        <a14:foregroundMark x1="87469" y1="64833" x2="96992" y2="78667"/>
                        <a14:foregroundMark x1="93734" y1="86667" x2="18296" y2="90500"/>
                        <a14:foregroundMark x1="16792" y1="92500" x2="92732" y2="92833"/>
                        <a14:foregroundMark x1="17794" y1="70000" x2="2757" y2="77667"/>
                        <a14:foregroundMark x1="4261" y1="82500" x2="13033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30" y="2225446"/>
            <a:ext cx="2511786" cy="377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893716" y="551247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12 a los 18 meses</a:t>
            </a:r>
          </a:p>
        </p:txBody>
      </p:sp>
    </p:spTree>
    <p:extLst>
      <p:ext uri="{BB962C8B-B14F-4D97-AF65-F5344CB8AC3E}">
        <p14:creationId xmlns:p14="http://schemas.microsoft.com/office/powerpoint/2010/main" val="1853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859776" y="1517711"/>
            <a:ext cx="3622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DESARROLLO EMOCIONAL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859776" y="2096294"/>
            <a:ext cx="38163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dirty="0">
                <a:latin typeface="+mj-lt"/>
              </a:rPr>
              <a:t>Pueden ser irritables.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dirty="0">
                <a:latin typeface="+mj-lt"/>
              </a:rPr>
              <a:t>Orbitan alrededor de sus padres.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dirty="0">
                <a:latin typeface="+mj-lt"/>
              </a:rPr>
              <a:t>Utiliza a sus padres como una base de seguridad.</a:t>
            </a: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es-ES" dirty="0">
                <a:latin typeface="+mj-lt"/>
              </a:rPr>
              <a:t>Controversia sobre la forma en que el temperamento del niño y sus experiencias previas de separación afectan a la interpretación de los resultados de la situación extraña.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s-ES" dirty="0">
              <a:latin typeface="+mj-lt"/>
            </a:endParaRPr>
          </a:p>
        </p:txBody>
      </p:sp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6438621" y="1517265"/>
            <a:ext cx="316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COMUNICACIÓN</a:t>
            </a:r>
          </a:p>
        </p:txBody>
      </p:sp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6314089" y="2062451"/>
            <a:ext cx="4105275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dirty="0">
                <a:latin typeface="+mj-lt"/>
              </a:rPr>
              <a:t>El lenguaje receptivo precede del expresivo.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dirty="0">
                <a:latin typeface="+mj-lt"/>
              </a:rPr>
              <a:t>Señala partes de su cuerpo.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dirty="0">
                <a:latin typeface="+mj-lt"/>
              </a:rPr>
              <a:t>Utiliza 4 – 6 palabras (hacia los 15 meses).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dirty="0">
                <a:latin typeface="+mj-lt"/>
              </a:rPr>
              <a:t>La mayor parte de la comunicación sigue siendo no verbal.</a:t>
            </a:r>
          </a:p>
        </p:txBody>
      </p:sp>
      <p:pic>
        <p:nvPicPr>
          <p:cNvPr id="6151" name="Picture 17" descr="bebes-4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507" y="4968762"/>
            <a:ext cx="1647386" cy="13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750877" y="761473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12 a los 18 meses</a:t>
            </a:r>
          </a:p>
        </p:txBody>
      </p:sp>
    </p:spTree>
    <p:extLst>
      <p:ext uri="{BB962C8B-B14F-4D97-AF65-F5344CB8AC3E}">
        <p14:creationId xmlns:p14="http://schemas.microsoft.com/office/powerpoint/2010/main" val="10361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77652" y="926166"/>
            <a:ext cx="7632848" cy="2041393"/>
          </a:xfrm>
        </p:spPr>
        <p:txBody>
          <a:bodyPr>
            <a:normAutofit/>
          </a:bodyPr>
          <a:lstStyle/>
          <a:p>
            <a:pPr algn="l"/>
            <a:r>
              <a:rPr lang="es-VE" b="1" dirty="0">
                <a:solidFill>
                  <a:schemeClr val="tx1"/>
                </a:solidFill>
              </a:rPr>
              <a:t>Desarrollo físico </a:t>
            </a:r>
          </a:p>
          <a:p>
            <a:pPr algn="l"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Mejora el equilibrio y la agilidad</a:t>
            </a:r>
          </a:p>
          <a:p>
            <a:pPr algn="l"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Aparece la capacidad de dar carrera y subir escaleras </a:t>
            </a:r>
          </a:p>
          <a:p>
            <a:pPr algn="l"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Talla y peso aumentan a velocidad constante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114132" y="288458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18 a los 24 meses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371167" y="3436420"/>
            <a:ext cx="4492225" cy="578891"/>
          </a:xfrm>
        </p:spPr>
        <p:txBody>
          <a:bodyPr>
            <a:normAutofit/>
          </a:bodyPr>
          <a:lstStyle/>
          <a:p>
            <a:r>
              <a:rPr lang="es-VE" sz="2100" b="1" cap="none" dirty="0"/>
              <a:t>Desarrollo cognitivo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371167" y="4257349"/>
            <a:ext cx="7200800" cy="1856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Se establece firmemente la permanencia  de objetos</a:t>
            </a:r>
          </a:p>
          <a:p>
            <a:pPr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Utiliza sus juguetes</a:t>
            </a:r>
          </a:p>
        </p:txBody>
      </p:sp>
      <p:pic>
        <p:nvPicPr>
          <p:cNvPr id="12" name="Picture 4" descr="preescolares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523" y="3020493"/>
            <a:ext cx="4153466" cy="309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4893" y="2851645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12 a los 18 meses</a:t>
            </a:r>
          </a:p>
        </p:txBody>
      </p:sp>
    </p:spTree>
    <p:extLst>
      <p:ext uri="{BB962C8B-B14F-4D97-AF65-F5344CB8AC3E}">
        <p14:creationId xmlns:p14="http://schemas.microsoft.com/office/powerpoint/2010/main" val="25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co-s1-p.mlstatic.com/desarrollo-humano-12a-edicion-diane-papalia-10961-MCO20036786142_012014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2279" r="3855" b="2529"/>
          <a:stretch/>
        </p:blipFill>
        <p:spPr bwMode="auto">
          <a:xfrm>
            <a:off x="7112637" y="1034845"/>
            <a:ext cx="3842666" cy="506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01235" y="941517"/>
            <a:ext cx="4108537" cy="410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1. Acerca del desarrollo humano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1235" y="1552001"/>
            <a:ext cx="4108537" cy="4105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2. Comienzos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1235" y="2165534"/>
            <a:ext cx="4108537" cy="410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3. Niñez temprana</a:t>
            </a:r>
          </a:p>
        </p:txBody>
      </p:sp>
      <p:sp>
        <p:nvSpPr>
          <p:cNvPr id="6" name="Rectángulo 5">
            <a:hlinkClick r:id="rId3" action="ppaction://hlinksldjump"/>
          </p:cNvPr>
          <p:cNvSpPr/>
          <p:nvPr/>
        </p:nvSpPr>
        <p:spPr>
          <a:xfrm>
            <a:off x="601236" y="2782116"/>
            <a:ext cx="4108537" cy="4105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4. Niñez media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1237" y="3392600"/>
            <a:ext cx="4108537" cy="410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5. Adolescencia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01238" y="4006133"/>
            <a:ext cx="4108537" cy="4105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6. Adultez emergente y temprana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01238" y="4619666"/>
            <a:ext cx="4108537" cy="410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7. Adultez media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01239" y="5233199"/>
            <a:ext cx="4108537" cy="4105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8. Adultez tardía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1240" y="5846732"/>
            <a:ext cx="4108537" cy="4105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dirty="0"/>
              <a:t>9. El final de la vida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060516" y="271499"/>
            <a:ext cx="4081402" cy="402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SUMARIO</a:t>
            </a:r>
            <a:endParaRPr lang="es-PE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71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1219" y="940645"/>
            <a:ext cx="4248472" cy="472132"/>
          </a:xfrm>
          <a:solidFill>
            <a:srgbClr val="EF6A4F"/>
          </a:solidFill>
        </p:spPr>
        <p:txBody>
          <a:bodyPr>
            <a:normAutofit/>
          </a:bodyPr>
          <a:lstStyle/>
          <a:p>
            <a:pPr algn="l"/>
            <a:r>
              <a:rPr lang="es-VE" sz="2100" b="1" dirty="0"/>
              <a:t>Desarrollo emocional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497" y="1668306"/>
            <a:ext cx="8503666" cy="182645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Acercamiento paternal, aumenta  el deseo de estar en brazo</a:t>
            </a:r>
          </a:p>
          <a:p>
            <a:pPr algn="l"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Muchos niños utilizan objeto de transición </a:t>
            </a:r>
          </a:p>
          <a:p>
            <a:pPr algn="l"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Capacidad de conciencia  de uno mismo y la interiorización de los patrones de evaluación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007225" y="828002"/>
            <a:ext cx="518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Edad: de 12 a los 18 meses</a:t>
            </a:r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461219" y="3750291"/>
            <a:ext cx="3888432" cy="418347"/>
          </a:xfrm>
          <a:prstGeom prst="rect">
            <a:avLst/>
          </a:prstGeom>
          <a:solidFill>
            <a:srgbClr val="EF6A4F"/>
          </a:solidFill>
          <a:effectLst/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200" dirty="0"/>
              <a:t>Desarrollo </a:t>
            </a:r>
            <a:r>
              <a:rPr lang="es-VE" sz="3200" dirty="0" err="1"/>
              <a:t>linguístico</a:t>
            </a:r>
            <a:endParaRPr lang="es-VE" sz="3200" dirty="0"/>
          </a:p>
        </p:txBody>
      </p:sp>
      <p:sp>
        <p:nvSpPr>
          <p:cNvPr id="11" name="4 Subtítulo"/>
          <p:cNvSpPr txBox="1">
            <a:spLocks/>
          </p:cNvSpPr>
          <p:nvPr/>
        </p:nvSpPr>
        <p:spPr>
          <a:xfrm>
            <a:off x="454497" y="4405843"/>
            <a:ext cx="7128792" cy="226384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Aparición del pensamiento simbólico</a:t>
            </a:r>
          </a:p>
          <a:p>
            <a:pPr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Señala objetos con el dedo índice con el fin de etiquetarlos</a:t>
            </a:r>
          </a:p>
          <a:p>
            <a:pPr>
              <a:buFont typeface="Wingdings" pitchFamily="2" charset="2"/>
              <a:buChar char="§"/>
            </a:pPr>
            <a:r>
              <a:rPr lang="es-VE" dirty="0">
                <a:solidFill>
                  <a:schemeClr val="tx1"/>
                </a:solidFill>
              </a:rPr>
              <a:t>El vocabulario se expande de 15 a 18 palabras(18m) a mas de 100 palabras a los 2 años </a:t>
            </a:r>
          </a:p>
        </p:txBody>
      </p:sp>
    </p:spTree>
    <p:extLst>
      <p:ext uri="{BB962C8B-B14F-4D97-AF65-F5344CB8AC3E}">
        <p14:creationId xmlns:p14="http://schemas.microsoft.com/office/powerpoint/2010/main" val="30623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1102" y="4086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latin typeface="Forte" panose="03060902040502070203" pitchFamily="66" charset="0"/>
              </a:rPr>
              <a:t>DESARROLLO PSICOSOCIAL DURANTE LOS PRIMEROS TRES AÑOS</a:t>
            </a:r>
          </a:p>
        </p:txBody>
      </p:sp>
      <p:sp>
        <p:nvSpPr>
          <p:cNvPr id="3" name="Rectángulo 2"/>
          <p:cNvSpPr/>
          <p:nvPr/>
        </p:nvSpPr>
        <p:spPr>
          <a:xfrm rot="21306739">
            <a:off x="406778" y="1919735"/>
            <a:ext cx="6096000" cy="147732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es-PE" dirty="0"/>
              <a:t>Las reacciones emocionales se empiezan a desarrollar durante la lactancia y es un elemento básico de la personalidad. </a:t>
            </a:r>
          </a:p>
          <a:p>
            <a:pPr algn="ctr"/>
            <a:r>
              <a:rPr lang="es-PE" dirty="0"/>
              <a:t>La cultura influye en la manera de expresar las emociones.</a:t>
            </a:r>
          </a:p>
        </p:txBody>
      </p:sp>
      <p:sp>
        <p:nvSpPr>
          <p:cNvPr id="4" name="Rectángulo 3"/>
          <p:cNvSpPr/>
          <p:nvPr/>
        </p:nvSpPr>
        <p:spPr>
          <a:xfrm rot="21287754">
            <a:off x="5628362" y="4269226"/>
            <a:ext cx="6096000" cy="203132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es-PE" dirty="0"/>
              <a:t>Emociones-reacciones subjetivas a la experiencia , que se asocian con cambios fisiológicos y conductuales.(</a:t>
            </a:r>
            <a:r>
              <a:rPr lang="es-PE" dirty="0" err="1"/>
              <a:t>Ejm</a:t>
            </a:r>
            <a:r>
              <a:rPr lang="es-PE" dirty="0"/>
              <a:t>: tristeza, felicidad, temor) Las primeras señales de emoción: llanto, sonrisas y risas ¿En qué momento aparecen las emociones? 1. Emociones básicas-poco después del nacimiento(llanto)</a:t>
            </a:r>
          </a:p>
        </p:txBody>
      </p:sp>
      <p:sp>
        <p:nvSpPr>
          <p:cNvPr id="5" name="Rectángulo 4"/>
          <p:cNvSpPr/>
          <p:nvPr/>
        </p:nvSpPr>
        <p:spPr>
          <a:xfrm rot="20926838">
            <a:off x="3349740" y="3796893"/>
            <a:ext cx="4131259" cy="40011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s-PE" sz="2000" b="1" dirty="0"/>
              <a:t>Bases del desarrollo psicosocial</a:t>
            </a:r>
          </a:p>
        </p:txBody>
      </p:sp>
    </p:spTree>
    <p:extLst>
      <p:ext uri="{BB962C8B-B14F-4D97-AF65-F5344CB8AC3E}">
        <p14:creationId xmlns:p14="http://schemas.microsoft.com/office/powerpoint/2010/main" val="1074068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73052" y="51046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Las dos tipos de emociones que implican el yo:</a:t>
            </a:r>
          </a:p>
          <a:p>
            <a:r>
              <a:rPr lang="es-PE" dirty="0" err="1"/>
              <a:t>autorreflexivas</a:t>
            </a:r>
            <a:r>
              <a:rPr lang="es-PE" dirty="0"/>
              <a:t> (15-24 meses)</a:t>
            </a:r>
          </a:p>
          <a:p>
            <a:r>
              <a:rPr lang="es-PE" dirty="0" err="1"/>
              <a:t>autovalorativas</a:t>
            </a:r>
            <a:r>
              <a:rPr lang="es-PE" dirty="0"/>
              <a:t> (para los tres años). Las emociones </a:t>
            </a:r>
            <a:r>
              <a:rPr lang="es-PE" dirty="0" err="1"/>
              <a:t>autorreflexivas</a:t>
            </a:r>
            <a:r>
              <a:rPr lang="es-PE" dirty="0"/>
              <a:t> surgen luego de que el niño desarrolla la </a:t>
            </a:r>
            <a:r>
              <a:rPr lang="es-PE" dirty="0" err="1"/>
              <a:t>Autoconcienciación</a:t>
            </a:r>
            <a:r>
              <a:rPr lang="es-PE" dirty="0"/>
              <a:t>. Es necesario que el niño comprenda que tiene una identidad diferente del resto de los demás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0624" y="398787"/>
            <a:ext cx="2379945" cy="313932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dirty="0" err="1"/>
              <a:t>Autorreflexivas</a:t>
            </a:r>
            <a:r>
              <a:rPr lang="es-PE" dirty="0"/>
              <a:t>- como la turbación, empatía y la envidia </a:t>
            </a:r>
            <a:r>
              <a:rPr lang="es-PE" dirty="0" err="1"/>
              <a:t>Autoconcienciación</a:t>
            </a:r>
            <a:r>
              <a:rPr lang="es-PE" dirty="0"/>
              <a:t> comprensión de que la existencia y el funcionamiento propio son distintos a los de otras personas y objetos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73052" y="395403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En las emociones </a:t>
            </a:r>
            <a:r>
              <a:rPr lang="es-PE" dirty="0" err="1"/>
              <a:t>autovalorativas</a:t>
            </a:r>
            <a:r>
              <a:rPr lang="es-PE" dirty="0"/>
              <a:t> el niño de tres años de edad tiene la capacidad de evaluar sus pensamientos, deseos y conductas.  Otro concepto relacionado a las emociones es la empatía. Ésta se define como la capacidad para colocarse en el lugar de otra persona y sentir lo que esa persona siente ( surge a los dos años)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00623" y="3773342"/>
            <a:ext cx="2379945" cy="258532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dirty="0" err="1"/>
              <a:t>Autovalorativas</a:t>
            </a:r>
            <a:r>
              <a:rPr lang="es-PE" dirty="0"/>
              <a:t> emociones como el orgullo, la culpa que dependen de la </a:t>
            </a:r>
            <a:r>
              <a:rPr lang="es-PE" dirty="0" err="1"/>
              <a:t>autoconcienciación</a:t>
            </a:r>
            <a:r>
              <a:rPr lang="es-PE" dirty="0"/>
              <a:t> y las normas de comportamiento de la sociedad.</a:t>
            </a:r>
          </a:p>
        </p:txBody>
      </p:sp>
    </p:spTree>
    <p:extLst>
      <p:ext uri="{BB962C8B-B14F-4D97-AF65-F5344CB8AC3E}">
        <p14:creationId xmlns:p14="http://schemas.microsoft.com/office/powerpoint/2010/main" val="3476007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4953" y="9130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De acuerdo a Piaget la empatía puede demorarse hasta las operaciones concretas de la tercera infancia (7 a 12 años)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59496" y="494345"/>
            <a:ext cx="2012515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PE" dirty="0"/>
              <a:t>Egocentrismo Piaget lo describe con la incapacidad para considerar el punto de vista de otra persona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46115" y="2802669"/>
            <a:ext cx="7478037" cy="369331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PE" dirty="0"/>
              <a:t>Es la manera biológicamente determinada, en que la persona reacciona a otras personas y situaciones. Es el cómo de la conducta, cómo lo hace. Tiene una dimensión emocional y es relativamente consistente y perdurable.</a:t>
            </a:r>
          </a:p>
          <a:p>
            <a:endParaRPr lang="es-PE" dirty="0"/>
          </a:p>
          <a:p>
            <a:r>
              <a:rPr lang="es-PE" dirty="0"/>
              <a:t>Niveles de temperamento:</a:t>
            </a:r>
          </a:p>
          <a:p>
            <a:endParaRPr lang="es-PE" dirty="0"/>
          </a:p>
          <a:p>
            <a:pPr marL="342900" indent="-342900">
              <a:buAutoNum type="arabicPeriod"/>
            </a:pPr>
            <a:r>
              <a:rPr lang="es-PE" dirty="0">
                <a:solidFill>
                  <a:srgbClr val="FFFF00"/>
                </a:solidFill>
              </a:rPr>
              <a:t>Niños fáciles.</a:t>
            </a:r>
          </a:p>
          <a:p>
            <a:r>
              <a:rPr lang="es-PE" dirty="0"/>
              <a:t>	generalmente felices, ritmos biológicos regulares 	y 	disposición a aceptar las experiencias nuevas.</a:t>
            </a:r>
          </a:p>
          <a:p>
            <a:r>
              <a:rPr lang="es-PE" dirty="0">
                <a:solidFill>
                  <a:srgbClr val="FFFF00"/>
                </a:solidFill>
              </a:rPr>
              <a:t>2. 	Niños difíciles.</a:t>
            </a:r>
          </a:p>
          <a:p>
            <a:r>
              <a:rPr lang="es-PE" dirty="0"/>
              <a:t>	más irritables y difíciles de complacer y más 	intensos 	en 	la expresión de sus emociones.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10641" y="4464662"/>
            <a:ext cx="2012515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TEMPERAMENTO</a:t>
            </a:r>
          </a:p>
        </p:txBody>
      </p:sp>
    </p:spTree>
    <p:extLst>
      <p:ext uri="{BB962C8B-B14F-4D97-AF65-F5344CB8AC3E}">
        <p14:creationId xmlns:p14="http://schemas.microsoft.com/office/powerpoint/2010/main" val="837890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41112" y="446038"/>
            <a:ext cx="84759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Desarrollo de la confianza-durante la primera etapa de vida hasta los 18 meses de acuerdo a Erikson. Se desarrolla confianza con un cuidado sensible, responsivo y consistente.</a:t>
            </a:r>
          </a:p>
          <a:p>
            <a:r>
              <a:rPr lang="es-PE" dirty="0"/>
              <a:t>Erikson consideró que la actividad alimenticia era la idónea para establecer confianza o desconfianza.</a:t>
            </a:r>
          </a:p>
          <a:p>
            <a:r>
              <a:rPr lang="es-PE" dirty="0"/>
              <a:t>Desarrollo del apego-vínculo emocional entre el lactante y el proveedor de cuidos de acuerdo a John </a:t>
            </a:r>
            <a:r>
              <a:rPr lang="es-PE" dirty="0" err="1"/>
              <a:t>Bowlby</a:t>
            </a:r>
            <a:r>
              <a:rPr lang="es-PE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741112" y="2713963"/>
            <a:ext cx="8764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Patrones de apego:</a:t>
            </a:r>
          </a:p>
          <a:p>
            <a:endParaRPr lang="es-PE" dirty="0"/>
          </a:p>
          <a:p>
            <a:r>
              <a:rPr lang="es-PE" dirty="0"/>
              <a:t>Apego seguro- un lactante llora o protesta cuando el proveedor principal de cuidados se aleja y busca nuevamente la atención del proveedor.</a:t>
            </a:r>
          </a:p>
          <a:p>
            <a:endParaRPr lang="es-PE" dirty="0"/>
          </a:p>
          <a:p>
            <a:r>
              <a:rPr lang="es-PE" dirty="0"/>
              <a:t>Apego </a:t>
            </a:r>
            <a:r>
              <a:rPr lang="es-PE" dirty="0" err="1"/>
              <a:t>evitante</a:t>
            </a:r>
            <a:r>
              <a:rPr lang="es-PE" dirty="0"/>
              <a:t>- el lactante rara vez llora cuando se separa del principal proveedor de cuidados y evita el contacto cuando esa persona regresa</a:t>
            </a:r>
          </a:p>
        </p:txBody>
      </p:sp>
      <p:sp>
        <p:nvSpPr>
          <p:cNvPr id="4" name="Rectángulo 3"/>
          <p:cNvSpPr/>
          <p:nvPr/>
        </p:nvSpPr>
        <p:spPr>
          <a:xfrm rot="16200000">
            <a:off x="-1646200" y="3340626"/>
            <a:ext cx="5338321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s-PE" sz="2000" b="1" dirty="0"/>
              <a:t>Cuestiones del desarrollo en la lactancia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41112" y="4981888"/>
            <a:ext cx="9002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Desarrollo moral-(socialización e internalización):</a:t>
            </a:r>
          </a:p>
          <a:p>
            <a:endParaRPr lang="es-PE" dirty="0"/>
          </a:p>
          <a:p>
            <a:pPr marL="342900" indent="-342900">
              <a:buAutoNum type="arabicPeriod"/>
            </a:pPr>
            <a:r>
              <a:rPr lang="es-PE" dirty="0"/>
              <a:t>Socialización-es el proceso mediante el cual los niños desarrollan </a:t>
            </a:r>
            <a:r>
              <a:rPr lang="es-PE" dirty="0" err="1"/>
              <a:t>hábitos,valores</a:t>
            </a:r>
            <a:r>
              <a:rPr lang="es-PE" dirty="0"/>
              <a:t> productivos en la sociedad.</a:t>
            </a:r>
          </a:p>
          <a:p>
            <a:pPr marL="342900" indent="-342900">
              <a:buAutoNum type="arabicPeriod"/>
            </a:pPr>
            <a:endParaRPr lang="es-PE" dirty="0"/>
          </a:p>
          <a:p>
            <a:pPr marL="342900" indent="-342900">
              <a:buAutoNum type="arabicPeriod"/>
            </a:pPr>
            <a:r>
              <a:rPr lang="es-PE" dirty="0"/>
              <a:t>Internalización-aceptan como propias las normas sociales.</a:t>
            </a:r>
          </a:p>
        </p:txBody>
      </p:sp>
    </p:spTree>
    <p:extLst>
      <p:ext uri="{BB962C8B-B14F-4D97-AF65-F5344CB8AC3E}">
        <p14:creationId xmlns:p14="http://schemas.microsoft.com/office/powerpoint/2010/main" val="4053492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3860" y="4371397"/>
            <a:ext cx="2318263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s-PE" b="1" dirty="0"/>
              <a:t>Efectos del apego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39638" y="326582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/>
              <a:t>El niño desarrolla relaciones adecuadas con otros</a:t>
            </a:r>
          </a:p>
          <a:p>
            <a:endParaRPr lang="es-P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/>
              <a:t>Se adaptan mejor a los cuidados infantiles, sin desarrollar estrés</a:t>
            </a:r>
          </a:p>
          <a:p>
            <a:endParaRPr lang="es-P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/>
              <a:t>Desarrollan la curiosidad, competentes, empáticos, </a:t>
            </a:r>
            <a:r>
              <a:rPr lang="es-PE" dirty="0" err="1"/>
              <a:t>resilentes</a:t>
            </a:r>
            <a:r>
              <a:rPr lang="es-PE" dirty="0"/>
              <a:t> y confiados de llevarse mejor con otros.</a:t>
            </a:r>
          </a:p>
          <a:p>
            <a:endParaRPr lang="es-P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/>
              <a:t>Más capaces para la solución de conflictos.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0211" y="891529"/>
            <a:ext cx="1260281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s-PE" b="1" dirty="0"/>
              <a:t>El Apego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42992" y="614530"/>
            <a:ext cx="6463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Es un vinculo emocional recíproco y duradero entre el infante y su cuidador cada uno de los cuales contribuye a enriquecer la calidad de  la relación.</a:t>
            </a:r>
          </a:p>
        </p:txBody>
      </p:sp>
    </p:spTree>
    <p:extLst>
      <p:ext uri="{BB962C8B-B14F-4D97-AF65-F5344CB8AC3E}">
        <p14:creationId xmlns:p14="http://schemas.microsoft.com/office/powerpoint/2010/main" val="532949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clipartlogo.com/files/images/32/322297/wavy-green-background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25886" y="488515"/>
            <a:ext cx="3444658" cy="5135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PREGUNTAS Y RESPUESTAS.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02082" y="1290181"/>
            <a:ext cx="97953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estudia los científicos del desarrollo humano?</a:t>
            </a:r>
          </a:p>
          <a:p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estudian los procesos de cambio y estabilidad en todo los ámbitos del desarrollo y en 	todas las etapas del ciclo vital.</a:t>
            </a:r>
          </a:p>
          <a:p>
            <a:endParaRPr lang="es-P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¿Cuáles son los ámbitos del desarrollo humano que estudian los científicos?</a:t>
            </a:r>
          </a:p>
          <a:p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Físico</a:t>
            </a:r>
          </a:p>
          <a:p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Desarrollo Cognoscitivo</a:t>
            </a:r>
          </a:p>
          <a:p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Desarrollo Psicosocial</a:t>
            </a:r>
          </a:p>
          <a:p>
            <a:endParaRPr lang="es-P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el Test de APGAR y qué </a:t>
            </a:r>
            <a:r>
              <a:rPr lang="es-PE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</a:t>
            </a:r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 examen clínico que se realiza al recién nacido después del parto.</a:t>
            </a:r>
          </a:p>
          <a:p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El recién nacido es evaluado de acuerdo a cinco parámetros </a:t>
            </a:r>
            <a:r>
              <a:rPr lang="es-PE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fisioanatómicos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simples, que 	son: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Tono muscular.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Esfuerzo respiratorio.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Frecuencia cardíaca.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Reflejos.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Color de la piel </a:t>
            </a:r>
          </a:p>
        </p:txBody>
      </p:sp>
    </p:spTree>
    <p:extLst>
      <p:ext uri="{BB962C8B-B14F-4D97-AF65-F5344CB8AC3E}">
        <p14:creationId xmlns:p14="http://schemas.microsoft.com/office/powerpoint/2010/main" val="2513891447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logo.com/files/images/32/322297/wavy-green-background_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25886" y="488515"/>
            <a:ext cx="3444658" cy="5135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PREGUNTAS Y RESPUESTAS.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02082" y="1290181"/>
            <a:ext cx="9795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¿A que llamamos “</a:t>
            </a:r>
            <a:r>
              <a:rPr lang="es-PE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mielinización</a:t>
            </a:r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Recubrimiento de las vías nerviosas con la sustancia grasa mielina, que acelera la 	comunicación entre células.</a:t>
            </a:r>
          </a:p>
          <a:p>
            <a:endParaRPr lang="es-P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PE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expresan los bebes sus necesidades y emociones a su entorno?</a:t>
            </a:r>
          </a:p>
          <a:p>
            <a:r>
              <a:rPr lang="es-PE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Mediante el llanto y los gestos.</a:t>
            </a:r>
          </a:p>
          <a:p>
            <a:endParaRPr lang="es-P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¿Quién plantea el pensamiento simbólico?</a:t>
            </a:r>
          </a:p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 Piaget</a:t>
            </a:r>
          </a:p>
          <a:p>
            <a:endParaRPr lang="es-P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¿Mencione un ejemplo de patrón de temperamento entre “niños fáciles” y “niños difíciles”</a:t>
            </a:r>
          </a:p>
          <a:p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niños fáciles – sonríe a los desconocidos.</a:t>
            </a:r>
          </a:p>
          <a:p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niños difíciles – se muestra suspicaz ante los desconocidos.</a:t>
            </a:r>
          </a:p>
          <a:p>
            <a:endParaRPr lang="es-P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PE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se establece el apego?</a:t>
            </a:r>
          </a:p>
          <a:p>
            <a:r>
              <a:rPr lang="es-P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P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de las interacciones del bebé con la madre</a:t>
            </a:r>
          </a:p>
        </p:txBody>
      </p:sp>
    </p:spTree>
    <p:extLst>
      <p:ext uri="{BB962C8B-B14F-4D97-AF65-F5344CB8AC3E}">
        <p14:creationId xmlns:p14="http://schemas.microsoft.com/office/powerpoint/2010/main" val="14055128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dsmentalhealthinfo.com/wp-content/uploads/2015/03/1909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6096000" y="313899"/>
            <a:ext cx="5868538" cy="11873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DESARROLLO FÍSICO Y COGNOSCITIVO DE LA NIÑEZ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86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" y="0"/>
            <a:ext cx="12183496" cy="686279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1067"/>
            <a:ext cx="7594979" cy="89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te" pitchFamily="66" charset="0"/>
              </a:rPr>
              <a:t>Crecimiento y cambio corporal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Forte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35753"/>
            <a:ext cx="11307170" cy="20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Aproximadamente a los 3 años de edad, los pequeños comienzan a adoptar el aspecto delgado y atlético de la niñez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Se desarrollan los músculos abdominales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Su vientre se endurece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Sus piernas y brazos se alargan (cabeza aún es relativamente grande)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El desarrollo muscular y esquelético hace que los preescolares sean más fuertes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478501"/>
            <a:ext cx="11102453" cy="26869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Durante la niñez temprana crecen entre:</a:t>
            </a: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5 – 7.5  cm (cada año)</a:t>
            </a:r>
          </a:p>
          <a:p>
            <a:pPr>
              <a:buFontTx/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Aumentan entre</a:t>
            </a: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2 – 3 kg (cada año)</a:t>
            </a:r>
          </a:p>
          <a:p>
            <a:pPr>
              <a:buFontTx/>
              <a:buNone/>
              <a:defRPr/>
            </a:pPr>
            <a:r>
              <a:rPr lang="es-ES" dirty="0">
                <a:solidFill>
                  <a:schemeClr val="tx1"/>
                </a:solidFill>
              </a:rPr>
              <a:t>La ligera ventaja de los niños en cuanto al peso y la estatura prevalece hasta el crecimiento repentino que tiene lugar en la pubertad</a:t>
            </a:r>
          </a:p>
        </p:txBody>
      </p:sp>
    </p:spTree>
    <p:extLst>
      <p:ext uri="{BB962C8B-B14F-4D97-AF65-F5344CB8AC3E}">
        <p14:creationId xmlns:p14="http://schemas.microsoft.com/office/powerpoint/2010/main" val="22256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3449" y="3233779"/>
            <a:ext cx="4108537" cy="41055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Acerca del desarrollo humano</a:t>
            </a:r>
          </a:p>
        </p:txBody>
      </p:sp>
      <p:cxnSp>
        <p:nvCxnSpPr>
          <p:cNvPr id="4" name="Conector recto 3"/>
          <p:cNvCxnSpPr/>
          <p:nvPr/>
        </p:nvCxnSpPr>
        <p:spPr>
          <a:xfrm flipH="1" flipV="1">
            <a:off x="2517717" y="2029216"/>
            <a:ext cx="1" cy="1179511"/>
          </a:xfrm>
          <a:prstGeom prst="line">
            <a:avLst/>
          </a:prstGeom>
          <a:ln w="38100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 flipV="1">
            <a:off x="2519805" y="3684736"/>
            <a:ext cx="1" cy="1179511"/>
          </a:xfrm>
          <a:prstGeom prst="line">
            <a:avLst/>
          </a:prstGeom>
          <a:ln w="38100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1465530" y="1575127"/>
            <a:ext cx="3745298" cy="41055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 del desarrollo humano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65529" y="4904645"/>
            <a:ext cx="3745299" cy="41055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Teoría e investigación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65529" y="1192569"/>
            <a:ext cx="135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65528" y="5303690"/>
            <a:ext cx="135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2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202456" y="349663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humano: un campo de evolución permanente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202456" y="1012914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 del desarrollo humano: Conceptos básicos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202456" y="1676165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Influencias en el desarrollo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202456" y="2339416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enfoque del desarrollo del ciclo vital de Paul </a:t>
            </a:r>
            <a:r>
              <a:rPr lang="es-P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Baltes</a:t>
            </a:r>
            <a:endParaRPr lang="es-P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202456" y="3468215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Cuestiones teóricas básicas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202456" y="4149198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Cuestiones teóricas básicas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202456" y="4830181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Perspectivas teóricas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202456" y="5484844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 de investigación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202456" y="6103682"/>
            <a:ext cx="3745298" cy="48958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Ética de la investigación</a:t>
            </a:r>
          </a:p>
        </p:txBody>
      </p:sp>
      <p:sp>
        <p:nvSpPr>
          <p:cNvPr id="3" name="Abrir llave 2"/>
          <p:cNvSpPr/>
          <p:nvPr/>
        </p:nvSpPr>
        <p:spPr>
          <a:xfrm>
            <a:off x="5448822" y="200416"/>
            <a:ext cx="753634" cy="30333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Abrir llave 4"/>
          <p:cNvSpPr/>
          <p:nvPr/>
        </p:nvSpPr>
        <p:spPr>
          <a:xfrm>
            <a:off x="5674290" y="3233779"/>
            <a:ext cx="384132" cy="3467646"/>
          </a:xfrm>
          <a:prstGeom prst="leftBrace">
            <a:avLst>
              <a:gd name="adj1" fmla="val 8333"/>
              <a:gd name="adj2" fmla="val 518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302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" y="0"/>
            <a:ext cx="12183496" cy="686279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3427" y="259306"/>
            <a:ext cx="2436125" cy="58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Forte" pitchFamily="66" charset="0"/>
              </a:rPr>
              <a:t>Nutrición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Forte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081585"/>
            <a:ext cx="11734800" cy="489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FontTx/>
              <a:buNone/>
              <a:defRPr/>
            </a:pPr>
            <a:r>
              <a:rPr lang="es-ES" sz="2800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Forte" pitchFamily="66" charset="0"/>
              </a:rPr>
              <a:t> </a:t>
            </a:r>
            <a:r>
              <a:rPr lang="es-ES" sz="2000" kern="0" dirty="0"/>
              <a:t>Los preescolares requieren menos calorías por kg de peso</a:t>
            </a:r>
          </a:p>
          <a:p>
            <a:pPr defTabSz="914400" eaLnBrk="1" hangingPunct="1">
              <a:defRPr/>
            </a:pPr>
            <a:r>
              <a:rPr lang="es-ES" sz="2000" kern="0" dirty="0"/>
              <a:t>La carne y los productos lácteos deben continuar en la dieta para proporcionar proteínas hierro y calcio</a:t>
            </a:r>
          </a:p>
          <a:p>
            <a:pPr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es-ES" sz="2000" kern="0" dirty="0"/>
              <a:t>Estudio (dieta moderadamente baja en grasa) sin efectos negativos para el crecimiento</a:t>
            </a:r>
          </a:p>
          <a:p>
            <a:pPr defTabSz="914400" eaLnBrk="1" hangingPunct="1">
              <a:buFont typeface="Arial" panose="020B0604020202020204" pitchFamily="34" charset="0"/>
              <a:buChar char="•"/>
              <a:defRPr/>
            </a:pPr>
            <a:endParaRPr lang="es-PE" sz="2000" kern="0" dirty="0"/>
          </a:p>
          <a:p>
            <a:pPr marL="0" indent="0" defTabSz="914400" eaLnBrk="1" hangingPunct="1">
              <a:buNone/>
              <a:defRPr/>
            </a:pPr>
            <a:r>
              <a:rPr lang="es-PE" sz="2000" kern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Obesidad en un bebé</a:t>
            </a:r>
          </a:p>
          <a:p>
            <a:pPr defTabSz="914400" eaLnBrk="1" hangingPunct="1">
              <a:buFont typeface="Arial" panose="020B0604020202020204" pitchFamily="34" charset="0"/>
              <a:buChar char="•"/>
              <a:defRPr/>
            </a:pPr>
            <a:endParaRPr lang="es-PE" sz="2000" kern="0" dirty="0"/>
          </a:p>
          <a:p>
            <a:pPr marL="0" indent="0" defTabSz="914400" eaLnBrk="1" hangingPunct="1">
              <a:buNone/>
              <a:defRPr/>
            </a:pPr>
            <a:r>
              <a:rPr lang="es-PE" sz="2000" kern="0" dirty="0"/>
              <a:t>Obesidad en la niñez temprana</a:t>
            </a:r>
          </a:p>
          <a:p>
            <a:pPr defTabSz="914400" eaLnBrk="1" hangingPunct="1">
              <a:buFont typeface="Arial" panose="020B0604020202020204" pitchFamily="34" charset="0"/>
              <a:buChar char="•"/>
              <a:defRPr/>
            </a:pPr>
            <a:endParaRPr lang="es-PE" sz="2000" kern="0" dirty="0"/>
          </a:p>
          <a:p>
            <a:pPr marL="0" indent="0" defTabSz="914400" eaLnBrk="1" hangingPunct="1">
              <a:buNone/>
              <a:defRPr/>
            </a:pPr>
            <a:r>
              <a:rPr lang="es-PE" sz="2000" kern="0" dirty="0"/>
              <a:t>Niños obesos, hijos de padres obesos,  suelen convertirse en adultos obesos</a:t>
            </a:r>
          </a:p>
          <a:p>
            <a:pPr defTabSz="914400" eaLnBrk="1" hangingPunct="1">
              <a:buFont typeface="Arial" panose="020B0604020202020204" pitchFamily="34" charset="0"/>
              <a:buChar char="•"/>
              <a:defRPr/>
            </a:pPr>
            <a:endParaRPr lang="es-PE" sz="2000" kern="0" dirty="0"/>
          </a:p>
          <a:p>
            <a:pPr marL="0" indent="0" defTabSz="914400" eaLnBrk="1" hangingPunct="1">
              <a:buNone/>
              <a:defRPr/>
            </a:pPr>
            <a:r>
              <a:rPr lang="es-PE" sz="2000" kern="0" dirty="0"/>
              <a:t>La niñez temprana e intermedia es un buen momento para tratar la obesidad</a:t>
            </a:r>
          </a:p>
          <a:p>
            <a:pPr defTabSz="914400" eaLnBrk="1" hangingPunct="1">
              <a:buFont typeface="Arial" panose="020B0604020202020204" pitchFamily="34" charset="0"/>
              <a:buChar char="•"/>
              <a:defRPr/>
            </a:pPr>
            <a:endParaRPr lang="es-ES" sz="2000" kern="0" dirty="0"/>
          </a:p>
        </p:txBody>
      </p:sp>
    </p:spTree>
    <p:extLst>
      <p:ext uri="{BB962C8B-B14F-4D97-AF65-F5344CB8AC3E}">
        <p14:creationId xmlns:p14="http://schemas.microsoft.com/office/powerpoint/2010/main" val="35414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" y="0"/>
            <a:ext cx="12183496" cy="686279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0300" y="446543"/>
            <a:ext cx="550663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PE" b="1" dirty="0"/>
              <a:t>Progresos cognitivos durante la niñez temprana</a:t>
            </a:r>
          </a:p>
        </p:txBody>
      </p:sp>
      <p:graphicFrame>
        <p:nvGraphicFramePr>
          <p:cNvPr id="4" name="Group 1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587220"/>
              </p:ext>
            </p:extLst>
          </p:nvPr>
        </p:nvGraphicFramePr>
        <p:xfrm>
          <a:off x="490300" y="1226023"/>
          <a:ext cx="10427908" cy="514469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2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4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Progreso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Significado</a:t>
                      </a: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Ejemplo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Uso de símbolos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necesitan estar en contacto con un objeto par pensar en el – pueden imaginar que  los objetos poseen propiedades diferentes a las reales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Pregunta por un elefante que vio 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Imagina que una manzana es una aspiradora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Discernimiento de las identidades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 dan cuenta que las modificaciones superficiales no alteran la naturaleza de las cosas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Cuando una persona se disfraza de pirata, sigue siendo la misma persona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Entendimiento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Causa – Efecto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 percatan de que los eventos tienen causas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Cuando una pelota rueda es porque alguien la aventó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Capacidad para clasificar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Organizan las personas, objetos y eventos en categorías significativas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Reconoce que personas son familiares o personas extrañas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Noción de número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Pueden contar y manejar cantidades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Comparten dulces o canicas y reparte a todos en las mismas cantidades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Empatía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 tornan capaces de imaginar como pueden sentirse los demás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Intentan consolar a un amigo cuando está triste o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frustado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3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" y="0"/>
            <a:ext cx="12183497" cy="686279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8421" y="528429"/>
            <a:ext cx="534473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s-PE" b="1" dirty="0"/>
              <a:t>Limitaciones del pensamiento </a:t>
            </a:r>
            <a:r>
              <a:rPr lang="es-PE" b="1" dirty="0" err="1"/>
              <a:t>preoperacional</a:t>
            </a:r>
            <a:endParaRPr lang="es-PE" b="1" dirty="0"/>
          </a:p>
        </p:txBody>
      </p:sp>
      <p:graphicFrame>
        <p:nvGraphicFramePr>
          <p:cNvPr id="5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185969"/>
              </p:ext>
            </p:extLst>
          </p:nvPr>
        </p:nvGraphicFramePr>
        <p:xfrm>
          <a:off x="432177" y="1212376"/>
          <a:ext cx="10868168" cy="44710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17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Limitación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Descripción</a:t>
                      </a: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Ejemplo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Centración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Los niños se enfocan en un aspecto de la situación y descuidan los restantes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Molesta a la hermana mayor porque le sirvieron jugo en un vaso mas grande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Razonamiento transductivo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 utilizan el razonamiento deductivo o inductivo, ven una causa donde no existe ninguna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Molesta a su hermano, el hermano se enferma, concluye que hizo enfermar a su hermano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Egocentrismo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Asumen que todos los demás piensan, perciben y sienten como ellos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Dar vuelta al libro para que su padre vea la fotografía, piensa que el padre también ve la foto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Animismo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Atribuyen vida a objetos que no la tienen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Un lápiz representa una persona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Incapacidad para diferenciar la apariencia de la realidad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Confunden lo que es real con el aspecto exterior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Confunde una esponja que parece piedra y piensa que es una piedra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1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" y="0"/>
            <a:ext cx="12183496" cy="686279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2872854" cy="4486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Gramática y Sintaxis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0003" y="1295400"/>
            <a:ext cx="3424451" cy="1174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s-ES" sz="1600" dirty="0">
                <a:solidFill>
                  <a:schemeClr val="bg1"/>
                </a:solidFill>
              </a:rPr>
              <a:t>Emplean los plurales</a:t>
            </a:r>
          </a:p>
          <a:p>
            <a:pPr lvl="1">
              <a:defRPr/>
            </a:pPr>
            <a:r>
              <a:rPr lang="es-ES" sz="1600" dirty="0">
                <a:solidFill>
                  <a:schemeClr val="bg1"/>
                </a:solidFill>
              </a:rPr>
              <a:t>Pronombres posesivos</a:t>
            </a:r>
          </a:p>
          <a:p>
            <a:pPr lvl="1">
              <a:defRPr/>
            </a:pPr>
            <a:r>
              <a:rPr lang="es-ES" sz="1600" dirty="0">
                <a:solidFill>
                  <a:schemeClr val="bg1"/>
                </a:solidFill>
              </a:rPr>
              <a:t>Conjugación del pasado</a:t>
            </a:r>
          </a:p>
          <a:p>
            <a:pPr lvl="1">
              <a:defRPr/>
            </a:pP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Forte" pitchFamily="66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49555" y="3028666"/>
            <a:ext cx="4052248" cy="13897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" sz="1600" dirty="0">
                <a:solidFill>
                  <a:schemeClr val="bg1"/>
                </a:solidFill>
              </a:rPr>
              <a:t>Las oraciones tienen 4 -5 palabras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" sz="1600" dirty="0">
                <a:solidFill>
                  <a:schemeClr val="bg1"/>
                </a:solidFill>
              </a:rPr>
              <a:t>Forman largas historias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s-ES" sz="1600" dirty="0">
                <a:solidFill>
                  <a:schemeClr val="bg1"/>
                </a:solidFill>
              </a:rPr>
              <a:t>“… y entonces, … y entonces, …”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719549" y="4874525"/>
            <a:ext cx="4789227" cy="13215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" sz="1600" dirty="0">
                <a:solidFill>
                  <a:schemeClr val="bg1"/>
                </a:solidFill>
              </a:rPr>
              <a:t>Su habla es bastante similar a la de los adultos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" sz="1600" dirty="0">
                <a:solidFill>
                  <a:schemeClr val="bg1"/>
                </a:solidFill>
              </a:rPr>
              <a:t>Emplean conjunciones, preposiciones y artículos</a:t>
            </a:r>
          </a:p>
        </p:txBody>
      </p:sp>
    </p:spTree>
    <p:extLst>
      <p:ext uri="{BB962C8B-B14F-4D97-AF65-F5344CB8AC3E}">
        <p14:creationId xmlns:p14="http://schemas.microsoft.com/office/powerpoint/2010/main" val="1643346141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" y="-1"/>
            <a:ext cx="12183497" cy="68627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6104" y="206152"/>
            <a:ext cx="455926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PE" b="1" dirty="0"/>
              <a:t>Formación de recuerdos de la infancia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552898" y="726743"/>
            <a:ext cx="4802875" cy="2166582"/>
          </a:xfrm>
          <a:prstGeom prst="irregularSeal1">
            <a:avLst/>
          </a:prstGeom>
          <a:solidFill>
            <a:schemeClr val="bg1">
              <a:lumMod val="95000"/>
              <a:lumOff val="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¿Puedes recordar algo que te sucedió </a:t>
            </a:r>
          </a:p>
          <a:p>
            <a:pPr algn="ctr"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de los tres años? 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794577" y="3916907"/>
            <a:ext cx="4319516" cy="2395182"/>
          </a:xfrm>
          <a:prstGeom prst="irregularSeal1">
            <a:avLst/>
          </a:prstGeom>
          <a:solidFill>
            <a:schemeClr val="bg1">
              <a:lumMod val="95000"/>
              <a:lumOff val="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Amnesia Infantil</a:t>
            </a:r>
          </a:p>
          <a:p>
            <a:pPr algn="ctr">
              <a:defRPr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Incapacidad para recordar los </a:t>
            </a:r>
          </a:p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eventos tempranos </a:t>
            </a:r>
          </a:p>
        </p:txBody>
      </p:sp>
      <p:sp>
        <p:nvSpPr>
          <p:cNvPr id="8" name="AutoShape 3"/>
          <p:cNvSpPr txBox="1">
            <a:spLocks noChangeArrowheads="1"/>
          </p:cNvSpPr>
          <p:nvPr/>
        </p:nvSpPr>
        <p:spPr>
          <a:xfrm>
            <a:off x="429904" y="2023284"/>
            <a:ext cx="4953000" cy="3048000"/>
          </a:xfrm>
          <a:prstGeom prst="irregularSeal1">
            <a:avLst/>
          </a:prstGeom>
          <a:solidFill>
            <a:srgbClr val="FFC000"/>
          </a:solidFill>
          <a:ln w="31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s-E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recuerdos son reprimidos por que son emocionalmente desconcertantes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946478" y="2274634"/>
            <a:ext cx="5029200" cy="2743200"/>
          </a:xfrm>
          <a:prstGeom prst="irregularSeal1">
            <a:avLst/>
          </a:prstGeom>
          <a:solidFill>
            <a:srgbClr val="FFC000"/>
          </a:solidFill>
          <a:ln w="31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recuerdos tempranos son inaccesibles, porque no están codificados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953904" y="4004484"/>
            <a:ext cx="5029200" cy="2209800"/>
          </a:xfrm>
          <a:prstGeom prst="irregularSeal1">
            <a:avLst/>
          </a:prstGeom>
          <a:solidFill>
            <a:srgbClr val="FFC000"/>
          </a:solidFill>
          <a:ln w="31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Tales eventos no son almacenados en la memoria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29904" y="2175684"/>
            <a:ext cx="1295400" cy="685800"/>
          </a:xfrm>
          <a:prstGeom prst="wedgeEllipseCallout">
            <a:avLst>
              <a:gd name="adj1" fmla="val 26838"/>
              <a:gd name="adj2" fmla="val 817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Freud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143801" y="5910625"/>
            <a:ext cx="1524000" cy="685800"/>
          </a:xfrm>
          <a:prstGeom prst="wedgeEllipseCallout">
            <a:avLst>
              <a:gd name="adj1" fmla="val -37708"/>
              <a:gd name="adj2" fmla="val -94213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Piaget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668904" y="2556684"/>
            <a:ext cx="1295400" cy="685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725304" y="1146984"/>
            <a:ext cx="4764206" cy="1524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Teorías</a:t>
            </a:r>
          </a:p>
        </p:txBody>
      </p:sp>
    </p:spTree>
    <p:extLst>
      <p:ext uri="{BB962C8B-B14F-4D97-AF65-F5344CB8AC3E}">
        <p14:creationId xmlns:p14="http://schemas.microsoft.com/office/powerpoint/2010/main" val="1632371696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" y="0"/>
            <a:ext cx="12183496" cy="6862790"/>
          </a:xfrm>
          <a:prstGeom prst="rect">
            <a:avLst/>
          </a:prstGeom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346109" y="1012149"/>
            <a:ext cx="3696069" cy="689271"/>
          </a:xfrm>
          <a:prstGeom prst="cloudCallout">
            <a:avLst>
              <a:gd name="adj1" fmla="val 40796"/>
              <a:gd name="adj2" fmla="val -79926"/>
            </a:avLst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Memoria Genérica </a:t>
            </a:r>
          </a:p>
          <a:p>
            <a:pPr algn="ctr">
              <a:defRPr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49790" y="1919904"/>
            <a:ext cx="5949287" cy="965345"/>
          </a:xfrm>
          <a:prstGeom prst="downArrow">
            <a:avLst>
              <a:gd name="adj1" fmla="val 76259"/>
              <a:gd name="adj2" fmla="val 68491"/>
            </a:avLst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un guion sin detalles de tiempo o lugar; </a:t>
            </a:r>
          </a:p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Permite al niño saber que esperar y cómo actuar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523117" y="886086"/>
            <a:ext cx="1472152" cy="1015620"/>
          </a:xfrm>
          <a:prstGeom prst="irregularSeal1">
            <a:avLst/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años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5171" y="153674"/>
            <a:ext cx="3009332" cy="5459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Tipos de memoria en la</a:t>
            </a:r>
            <a:r>
              <a:rPr kumimoji="0" lang="es-ES" sz="1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 niñez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259193" y="2366342"/>
            <a:ext cx="3696069" cy="671074"/>
          </a:xfrm>
          <a:prstGeom prst="cloudCallout">
            <a:avLst>
              <a:gd name="adj1" fmla="val 40796"/>
              <a:gd name="adj2" fmla="val -79926"/>
            </a:avLst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Memoria Episódica </a:t>
            </a:r>
          </a:p>
          <a:p>
            <a:pPr algn="ctr">
              <a:defRPr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523117" y="3367950"/>
            <a:ext cx="5610837" cy="1288571"/>
          </a:xfrm>
          <a:prstGeom prst="downArrow">
            <a:avLst>
              <a:gd name="adj1" fmla="val 76259"/>
              <a:gd name="adj2" fmla="val 68491"/>
            </a:avLst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el conocimiento de haber experimentado un</a:t>
            </a:r>
          </a:p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incidente particular que ocurrió en un</a:t>
            </a:r>
          </a:p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 y lugar específico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0167582" y="1898180"/>
            <a:ext cx="1484218" cy="1061226"/>
          </a:xfrm>
          <a:prstGeom prst="irregularSeal1">
            <a:avLst/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años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3635" y="4386232"/>
            <a:ext cx="4993428" cy="669638"/>
          </a:xfrm>
          <a:prstGeom prst="cloudCallout">
            <a:avLst>
              <a:gd name="adj1" fmla="val 40796"/>
              <a:gd name="adj2" fmla="val -79926"/>
            </a:avLst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Memoria Autobiográfica</a:t>
            </a:r>
          </a:p>
          <a:p>
            <a:pPr algn="ctr">
              <a:defRPr/>
            </a:pPr>
            <a:endParaRPr lang="es-E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91036" y="5240740"/>
            <a:ext cx="5886934" cy="1316113"/>
          </a:xfrm>
          <a:prstGeom prst="downArrow">
            <a:avLst>
              <a:gd name="adj1" fmla="val 76259"/>
              <a:gd name="adj2" fmla="val 68491"/>
            </a:avLst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refiere a los recuerdos que constituyen la vida</a:t>
            </a:r>
          </a:p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una persona; no solamente los recuerdos</a:t>
            </a:r>
          </a:p>
          <a:p>
            <a:pPr algn="ctr">
              <a:defRPr/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especiales o buenos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401218" y="4307013"/>
            <a:ext cx="1594052" cy="933728"/>
          </a:xfrm>
          <a:prstGeom prst="irregularSeal1">
            <a:avLst/>
          </a:prstGeom>
          <a:solidFill>
            <a:schemeClr val="bg2">
              <a:lumMod val="60000"/>
              <a:lumOff val="40000"/>
            </a:schemeClr>
          </a:solidFill>
          <a:ln w="63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años</a:t>
            </a:r>
          </a:p>
        </p:txBody>
      </p:sp>
    </p:spTree>
    <p:extLst>
      <p:ext uri="{BB962C8B-B14F-4D97-AF65-F5344CB8AC3E}">
        <p14:creationId xmlns:p14="http://schemas.microsoft.com/office/powerpoint/2010/main" val="3840976438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breconceptos.com/wp-content/uploads/nin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932227" y="4995082"/>
            <a:ext cx="5868538" cy="11873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DESARROLLO PSICOSOCIAL EN LA NIÑEZ</a:t>
            </a:r>
            <a:r>
              <a:rPr lang="es-P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6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81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4551528" cy="3969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000" b="1" dirty="0"/>
              <a:t>Desarrollo de la Personalidad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4997" y="1181453"/>
            <a:ext cx="8099946" cy="493274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Erikson: Iniciativa vs. Culpa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E" sz="19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Poder y deseo de realizar nuevas cosas.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Culpa surge ante las reglas morales y sociales que interfieren con los planes.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Virtud: Propósito: establecer y seguir metas in culpa.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Identificación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E" sz="19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	El niño(a) adopta características, creencias, actitudes, valores y comportamientos de 	otra persona o grupo.</a:t>
            </a:r>
          </a:p>
          <a:p>
            <a:pPr marL="0" lvl="0" indent="0">
              <a:lnSpc>
                <a:spcPct val="90000"/>
              </a:lnSpc>
              <a:buNone/>
            </a:pPr>
            <a:endParaRPr lang="es-PE" sz="1900" b="1" dirty="0">
              <a:latin typeface="Calibri"/>
            </a:endParaRPr>
          </a:p>
          <a:p>
            <a:pPr lvl="0">
              <a:lnSpc>
                <a:spcPct val="90000"/>
              </a:lnSpc>
            </a:pPr>
            <a:r>
              <a:rPr lang="es-PE" sz="1900" b="1" dirty="0">
                <a:latin typeface="Calibri"/>
              </a:rPr>
              <a:t>Identidad de Género</a:t>
            </a:r>
          </a:p>
          <a:p>
            <a:pPr lvl="1">
              <a:lnSpc>
                <a:spcPct val="90000"/>
              </a:lnSpc>
            </a:pPr>
            <a:r>
              <a:rPr lang="es-PE" sz="1900" b="1" dirty="0">
                <a:latin typeface="Calibri"/>
              </a:rPr>
              <a:t>Consciencia e identificación como hombres o mujeres.</a:t>
            </a:r>
          </a:p>
          <a:p>
            <a:pPr lvl="2">
              <a:lnSpc>
                <a:spcPct val="90000"/>
              </a:lnSpc>
            </a:pPr>
            <a:r>
              <a:rPr lang="es-PE" sz="1900" b="1" dirty="0">
                <a:latin typeface="Calibri"/>
              </a:rPr>
              <a:t>Teoría Psicoanalítica (Freud)</a:t>
            </a:r>
          </a:p>
          <a:p>
            <a:pPr lvl="3">
              <a:lnSpc>
                <a:spcPct val="90000"/>
              </a:lnSpc>
            </a:pPr>
            <a:r>
              <a:rPr lang="es-PE" sz="1900" dirty="0">
                <a:latin typeface="Calibri"/>
              </a:rPr>
              <a:t>Identificación con el padre del mismo género.</a:t>
            </a:r>
          </a:p>
          <a:p>
            <a:pPr lvl="2">
              <a:lnSpc>
                <a:spcPct val="90000"/>
              </a:lnSpc>
            </a:pPr>
            <a:r>
              <a:rPr lang="es-PE" sz="1900" dirty="0">
                <a:latin typeface="Calibri"/>
              </a:rPr>
              <a:t>Teoría Aprendizaje Social (Bandura)</a:t>
            </a:r>
          </a:p>
          <a:p>
            <a:pPr lvl="3">
              <a:lnSpc>
                <a:spcPct val="90000"/>
              </a:lnSpc>
            </a:pPr>
            <a:r>
              <a:rPr lang="es-PE" sz="1900" dirty="0">
                <a:latin typeface="Calibri"/>
              </a:rPr>
              <a:t>Observación e imitación de modelos. </a:t>
            </a:r>
          </a:p>
          <a:p>
            <a:pPr lvl="3">
              <a:lnSpc>
                <a:spcPct val="90000"/>
              </a:lnSpc>
            </a:pPr>
            <a:r>
              <a:rPr lang="es-PE" sz="1900" dirty="0">
                <a:latin typeface="Calibri"/>
              </a:rPr>
              <a:t>4 pasos para imitar:</a:t>
            </a:r>
          </a:p>
          <a:p>
            <a:pPr lvl="4">
              <a:lnSpc>
                <a:spcPct val="90000"/>
              </a:lnSpc>
            </a:pPr>
            <a:r>
              <a:rPr lang="es-PE" sz="1900" dirty="0">
                <a:latin typeface="Calibri"/>
              </a:rPr>
              <a:t>Desear ser el modelo</a:t>
            </a:r>
          </a:p>
          <a:p>
            <a:pPr lvl="4">
              <a:lnSpc>
                <a:spcPct val="90000"/>
              </a:lnSpc>
            </a:pPr>
            <a:r>
              <a:rPr lang="es-PE" sz="1900" dirty="0">
                <a:latin typeface="Calibri"/>
              </a:rPr>
              <a:t>Creerse ser el modelo</a:t>
            </a:r>
          </a:p>
          <a:p>
            <a:pPr lvl="4">
              <a:lnSpc>
                <a:spcPct val="90000"/>
              </a:lnSpc>
            </a:pPr>
            <a:r>
              <a:rPr lang="es-PE" sz="1900" dirty="0">
                <a:latin typeface="Calibri"/>
              </a:rPr>
              <a:t>Experimentar emociones del modelo</a:t>
            </a:r>
          </a:p>
          <a:p>
            <a:pPr lvl="4">
              <a:lnSpc>
                <a:spcPct val="90000"/>
              </a:lnSpc>
            </a:pPr>
            <a:r>
              <a:rPr lang="es-PE" sz="1900" dirty="0">
                <a:latin typeface="Calibri"/>
              </a:rPr>
              <a:t>Actuar como el modelo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PE" sz="16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6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81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44606" y="725606"/>
            <a:ext cx="5059907" cy="534764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>
                <a:solidFill>
                  <a:schemeClr val="tx1"/>
                </a:solidFill>
              </a:rPr>
              <a:t>Identidad de Género</a:t>
            </a:r>
          </a:p>
          <a:p>
            <a:pPr lvl="2"/>
            <a:r>
              <a:rPr lang="es-PE" dirty="0">
                <a:solidFill>
                  <a:schemeClr val="tx1"/>
                </a:solidFill>
              </a:rPr>
              <a:t>Desarrollo Cognoscitivo</a:t>
            </a:r>
          </a:p>
          <a:p>
            <a:pPr lvl="3"/>
            <a:r>
              <a:rPr lang="es-PE" b="1" i="1" dirty="0">
                <a:solidFill>
                  <a:schemeClr val="tx1"/>
                </a:solidFill>
              </a:rPr>
              <a:t>Conservación o constancia de género:</a:t>
            </a:r>
            <a:r>
              <a:rPr lang="es-PE" dirty="0">
                <a:solidFill>
                  <a:schemeClr val="tx1"/>
                </a:solidFill>
              </a:rPr>
              <a:t> Comprensión de lo que les dicen y de que su género siempre será el mismo.</a:t>
            </a:r>
          </a:p>
          <a:p>
            <a:pPr lvl="3"/>
            <a:r>
              <a:rPr lang="es-PE" dirty="0">
                <a:solidFill>
                  <a:schemeClr val="tx1"/>
                </a:solidFill>
              </a:rPr>
              <a:t>Actúan apropiadamente con lo que son.</a:t>
            </a:r>
          </a:p>
          <a:p>
            <a:pPr lvl="3"/>
            <a:r>
              <a:rPr lang="es-PE" dirty="0">
                <a:solidFill>
                  <a:schemeClr val="tx1"/>
                </a:solidFill>
              </a:rPr>
              <a:t>Desde los 2 años.</a:t>
            </a:r>
          </a:p>
          <a:p>
            <a:pPr lvl="2"/>
            <a:r>
              <a:rPr lang="es-PE" dirty="0">
                <a:solidFill>
                  <a:schemeClr val="tx1"/>
                </a:solidFill>
              </a:rPr>
              <a:t>Social-Cognitivo</a:t>
            </a:r>
          </a:p>
          <a:p>
            <a:pPr lvl="3"/>
            <a:r>
              <a:rPr lang="es-PE" dirty="0">
                <a:solidFill>
                  <a:schemeClr val="tx1"/>
                </a:solidFill>
              </a:rPr>
              <a:t>Esquema del Género: patrón de </a:t>
            </a:r>
          </a:p>
          <a:p>
            <a:pPr lvl="3">
              <a:buFontTx/>
              <a:buNone/>
            </a:pPr>
            <a:r>
              <a:rPr lang="es-PE" dirty="0">
                <a:solidFill>
                  <a:schemeClr val="tx1"/>
                </a:solidFill>
              </a:rPr>
              <a:t>	comportamiento organizado en base al género.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294988" y="725606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PE" b="1" dirty="0"/>
              <a:t>Género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55139" y="1187354"/>
            <a:ext cx="5875361" cy="544545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Diferencias de sexo</a:t>
            </a:r>
          </a:p>
          <a:p>
            <a:pPr lvl="1"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Diferencias biológicas entre hombre y mujer.</a:t>
            </a:r>
          </a:p>
          <a:p>
            <a:pPr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Diferencias de género</a:t>
            </a:r>
          </a:p>
          <a:p>
            <a:pPr lvl="1"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Diferencias psicológicas o de comportamiento. </a:t>
            </a:r>
          </a:p>
          <a:p>
            <a:pPr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Tipificación del género</a:t>
            </a:r>
          </a:p>
          <a:p>
            <a:pPr lvl="1"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Aprendizaje de cada niño (a) que hace de su género.</a:t>
            </a:r>
          </a:p>
          <a:p>
            <a:pPr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Estereotipos del género</a:t>
            </a:r>
          </a:p>
          <a:p>
            <a:pPr lvl="1"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Generalizaciones excesivas de los comportamientos propios de hombres y mujeres.</a:t>
            </a:r>
          </a:p>
          <a:p>
            <a:pPr lvl="2"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Machismo y marianismo</a:t>
            </a:r>
          </a:p>
          <a:p>
            <a:pPr lvl="2">
              <a:lnSpc>
                <a:spcPct val="90000"/>
              </a:lnSpc>
            </a:pPr>
            <a:r>
              <a:rPr lang="es-PE" sz="1400" dirty="0">
                <a:solidFill>
                  <a:schemeClr val="tx1"/>
                </a:solidFill>
              </a:rPr>
              <a:t>Se observan en niños(as) desde los 3 años</a:t>
            </a:r>
            <a:r>
              <a:rPr lang="es-PE" dirty="0">
                <a:solidFill>
                  <a:schemeClr val="tx1"/>
                </a:solidFill>
              </a:rPr>
              <a:t>.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s-PE" dirty="0" err="1">
                <a:solidFill>
                  <a:schemeClr val="tx1"/>
                </a:solidFill>
              </a:rPr>
              <a:t>Bem</a:t>
            </a:r>
            <a:r>
              <a:rPr lang="es-PE" dirty="0">
                <a:solidFill>
                  <a:schemeClr val="tx1"/>
                </a:solidFill>
              </a:rPr>
              <a:t>: Andrógina</a:t>
            </a:r>
          </a:p>
          <a:p>
            <a:pPr lvl="2">
              <a:lnSpc>
                <a:spcPct val="90000"/>
              </a:lnSpc>
            </a:pPr>
            <a:r>
              <a:rPr lang="es-PE" dirty="0">
                <a:solidFill>
                  <a:schemeClr val="tx1"/>
                </a:solidFill>
              </a:rPr>
              <a:t>Equilibrio entre las características que se creen apropiadas para cada sexo por separado.</a:t>
            </a:r>
          </a:p>
          <a:p>
            <a:pPr lvl="2">
              <a:lnSpc>
                <a:spcPct val="90000"/>
              </a:lnSpc>
            </a:pPr>
            <a:r>
              <a:rPr lang="es-PE" dirty="0">
                <a:solidFill>
                  <a:schemeClr val="tx1"/>
                </a:solidFill>
              </a:rPr>
              <a:t>Dominante, autosuficiente, positiva (masculinos) y compasivo, caritativo y comprensivo (femeninos)</a:t>
            </a:r>
          </a:p>
        </p:txBody>
      </p:sp>
    </p:spTree>
    <p:extLst>
      <p:ext uri="{BB962C8B-B14F-4D97-AF65-F5344CB8AC3E}">
        <p14:creationId xmlns:p14="http://schemas.microsoft.com/office/powerpoint/2010/main" val="29361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675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96418" y="487486"/>
            <a:ext cx="242887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s-PE" b="1" dirty="0"/>
              <a:t>Conducta </a:t>
            </a:r>
            <a:r>
              <a:rPr lang="es-PE" b="1" dirty="0" err="1"/>
              <a:t>prosocial</a:t>
            </a:r>
            <a:endParaRPr lang="es-PE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391" y="1062672"/>
            <a:ext cx="4213747" cy="364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Actuar en favor de otra persona sin esperar recompensa.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2 años ya se comparten pertenencias.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Pueden emplear símbolos y simular.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Comprenden cómo puede sentirse otra persona.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8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Los padres tienen mucha influencia en el desarrollo de éstas conductas.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445409" y="498143"/>
            <a:ext cx="104067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s-PE" b="1" dirty="0"/>
              <a:t>Crianza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36525" y="1150181"/>
            <a:ext cx="6009009" cy="4937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Refuerzo: Modificación de conducta.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Estímulos externos, que luego se sientan internos, como satisfacción.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Castigo ineficaz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Reprender ante la conducta negativa y no reforzar la positiva.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El castigo se convierte en el refuerzo de la conducta.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Castigo eficaz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Inmediatez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Explicación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Consistencia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PE" sz="19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Persona que castiga (cuando mejor es la relación con el adulto</a:t>
            </a:r>
            <a:r>
              <a:rPr kumimoji="0" lang="es-PE" sz="24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495264" y="5487094"/>
            <a:ext cx="9696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Autoritario</a:t>
            </a:r>
          </a:p>
          <a:p>
            <a:r>
              <a:rPr lang="es-PE" dirty="0"/>
              <a:t>Permisivo</a:t>
            </a:r>
          </a:p>
          <a:p>
            <a:r>
              <a:rPr lang="es-PE" dirty="0"/>
              <a:t>Democrático</a:t>
            </a:r>
          </a:p>
          <a:p>
            <a:r>
              <a:rPr lang="es-PE" dirty="0"/>
              <a:t>Hay otras variables que influyen: emociones, religión, amor y madurez de los adultos.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2587" y="5902592"/>
            <a:ext cx="2029723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/>
              <a:t>Estilos</a:t>
            </a:r>
            <a:r>
              <a:rPr lang="en-US" b="1" dirty="0"/>
              <a:t> de padres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3140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01042" y="338203"/>
            <a:ext cx="3181611" cy="488515"/>
          </a:xfrm>
          <a:prstGeom prst="roundRect">
            <a:avLst/>
          </a:prstGeom>
          <a:solidFill>
            <a:srgbClr val="EF6A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¿Qué es el desarrollo humano?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58432" y="338203"/>
            <a:ext cx="7064679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 científico de los procesos del cambio y la estabilidad durante el ciclo vital humano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1042" y="1427967"/>
            <a:ext cx="69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/>
              <a:t>Desarrollo humano: Un campo en evolución permanente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14400" y="2492679"/>
            <a:ext cx="5511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 el momento de la concepción, los seres humanos emprendemos un proceso de cambio que continúa durante toda la vida.</a:t>
            </a:r>
          </a:p>
        </p:txBody>
      </p:sp>
      <p:pic>
        <p:nvPicPr>
          <p:cNvPr id="1026" name="Picture 2" descr="https://s.yimg.com/bt/api/res/1.2/wQhbYeJwRQ9ZTJ0eyoExFA--/YXBwaWQ9eW5ld3NfbGVnbztxPTg1/http:/media.zenfs.com/es-ES/blogs/conderechoaroce/espermatozoide_ov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30" y="2092516"/>
            <a:ext cx="3106455" cy="206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14400" y="4273464"/>
            <a:ext cx="5511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campo del desarrollo humano se centra en el estudio científico de los procesos sistemáticos de cambio y estabilidad en las personas.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288065" y="4960983"/>
            <a:ext cx="5511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trabajo de los </a:t>
            </a:r>
            <a:r>
              <a:rPr lang="es-PE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cientifícos</a:t>
            </a:r>
            <a:r>
              <a:rPr lang="es-PE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desarrollo puede tener un efecto notable en la vida humana, ya que sus resultados de sus investigaciones encuentran aplicaciones directas en la crianza, educación, salud y políticas</a:t>
            </a:r>
          </a:p>
        </p:txBody>
      </p:sp>
    </p:spTree>
    <p:extLst>
      <p:ext uri="{BB962C8B-B14F-4D97-AF65-F5344CB8AC3E}">
        <p14:creationId xmlns:p14="http://schemas.microsoft.com/office/powerpoint/2010/main" val="880168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6095999" y="306795"/>
            <a:ext cx="5868538" cy="11873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DESARROLLO FÍSICO, COGNOSCITIVO Y PSICOSOCIAL DE LA ADOLESCENCIA</a:t>
            </a:r>
          </a:p>
        </p:txBody>
      </p:sp>
    </p:spTree>
    <p:extLst>
      <p:ext uri="{BB962C8B-B14F-4D97-AF65-F5344CB8AC3E}">
        <p14:creationId xmlns:p14="http://schemas.microsoft.com/office/powerpoint/2010/main" val="31319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82"/>
            <a:ext cx="12192001" cy="684571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2586" y="900540"/>
            <a:ext cx="536949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En las sociedades modernas el paso a la edad adulta es menos abrupto y menos claro, ya que reconocen la </a:t>
            </a:r>
            <a:r>
              <a:rPr lang="es-MX" b="1" dirty="0"/>
              <a:t>Pubertad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7089732" y="900540"/>
            <a:ext cx="460957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Proceso por el cual una persona alcanza la madurez sexual (fertilidad)</a:t>
            </a:r>
          </a:p>
          <a:p>
            <a:r>
              <a:rPr lang="es-MX" dirty="0"/>
              <a:t>y la capacidad de reproducción 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6137753" y="951978"/>
            <a:ext cx="651354" cy="809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442586" y="2440529"/>
            <a:ext cx="53694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Antiguamente: Entraban a edad adulta, con la madurez física o aprendizaje profesional.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02048" y="2440528"/>
            <a:ext cx="48660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Actualidad: Toma mas tiempo y es menos precisa. 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6081385" y="2440528"/>
            <a:ext cx="651354" cy="809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3 CuadroTexto"/>
          <p:cNvSpPr txBox="1"/>
          <p:nvPr/>
        </p:nvSpPr>
        <p:spPr>
          <a:xfrm>
            <a:off x="993730" y="4859910"/>
            <a:ext cx="2361929" cy="36933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b="1" dirty="0"/>
              <a:t>DESARROLLO FÍSICO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21896" y="3613415"/>
            <a:ext cx="6463429" cy="286232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Cambios que señalan el fin de la niñez: aumento rápido de peso, estatura y madurez sexual.</a:t>
            </a:r>
          </a:p>
          <a:p>
            <a:endParaRPr lang="es-MX" dirty="0"/>
          </a:p>
          <a:p>
            <a:r>
              <a:rPr lang="es-MX" dirty="0"/>
              <a:t>Incremento agudo de la producción de hormonas sexuales.</a:t>
            </a:r>
          </a:p>
          <a:p>
            <a:endParaRPr lang="es-MX" dirty="0"/>
          </a:p>
          <a:p>
            <a:r>
              <a:rPr lang="es-MX" dirty="0"/>
              <a:t>Ovarios comienzan a producir estrógenos</a:t>
            </a:r>
          </a:p>
          <a:p>
            <a:endParaRPr lang="es-MX" dirty="0"/>
          </a:p>
          <a:p>
            <a:r>
              <a:rPr lang="es-MX" dirty="0"/>
              <a:t>Testículos incrementan la producción de andrógenos, en especial de testosterona.</a:t>
            </a:r>
          </a:p>
        </p:txBody>
      </p:sp>
    </p:spTree>
    <p:extLst>
      <p:ext uri="{BB962C8B-B14F-4D97-AF65-F5344CB8AC3E}">
        <p14:creationId xmlns:p14="http://schemas.microsoft.com/office/powerpoint/2010/main" val="2930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388284" y="712368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dirty="0"/>
              <a:t>Investigaciones atribuyen  a los cambios hormonales la susceptibilidad emocional y el humor inestable de la adolescencia temprana.</a:t>
            </a:r>
            <a:endParaRPr lang="es-PE" dirty="0"/>
          </a:p>
        </p:txBody>
      </p:sp>
      <p:sp>
        <p:nvSpPr>
          <p:cNvPr id="3" name="3 CuadroTexto"/>
          <p:cNvSpPr txBox="1"/>
          <p:nvPr/>
        </p:nvSpPr>
        <p:spPr>
          <a:xfrm>
            <a:off x="430059" y="2346548"/>
            <a:ext cx="2361929" cy="36933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b="1" dirty="0"/>
              <a:t>DESARROLLO FÍSICO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88284" y="2036843"/>
            <a:ext cx="6096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dirty="0"/>
              <a:t>Incremento acelerado en la estatura y el peso; precede la madurez sexual.</a:t>
            </a:r>
          </a:p>
          <a:p>
            <a:endParaRPr lang="es-MX" dirty="0"/>
          </a:p>
          <a:p>
            <a:r>
              <a:rPr lang="es-MX" dirty="0"/>
              <a:t> Dura cerca de dos años.</a:t>
            </a:r>
          </a:p>
          <a:p>
            <a:endParaRPr lang="es-MX" dirty="0"/>
          </a:p>
          <a:p>
            <a:r>
              <a:rPr lang="es-MX" dirty="0"/>
              <a:t> Tanto como varones y mujeres alcanzan virtualmente su estatura definitiva a la edad de 18 años.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88284" y="4569584"/>
            <a:ext cx="6096000" cy="175432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dirty="0"/>
              <a:t>La amplia variedad de tamaños y formas del cuerpo que pueden observarse en un grupo de adolecentes es el resultado de los cambios experimentados al comienzo de la pubertad. A diferencia de las mujeres a los hombres les gusta madurar mas temprano 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519829" y="5262081"/>
            <a:ext cx="3296095" cy="36933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b="1" dirty="0"/>
              <a:t>DESARROLLO PSICOLÓGICO</a:t>
            </a:r>
          </a:p>
        </p:txBody>
      </p:sp>
      <p:sp>
        <p:nvSpPr>
          <p:cNvPr id="9" name="Abrir llave 8"/>
          <p:cNvSpPr/>
          <p:nvPr/>
        </p:nvSpPr>
        <p:spPr>
          <a:xfrm>
            <a:off x="3194137" y="1174033"/>
            <a:ext cx="621787" cy="2358307"/>
          </a:xfrm>
          <a:prstGeom prst="leftBrace">
            <a:avLst/>
          </a:prstGeom>
          <a:ln w="28575">
            <a:solidFill>
              <a:srgbClr val="00B0F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09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81"/>
          </a:xfrm>
          <a:prstGeom prst="rect">
            <a:avLst/>
          </a:prstGeom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400968" y="461615"/>
            <a:ext cx="3106320" cy="44025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/>
              <a:t>Salud mental y física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99978" y="371595"/>
            <a:ext cx="6096000" cy="203132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dirty="0"/>
              <a:t>Estado físico : Los jóvenes son menos activos físicamente en esta etapa. La ausencia de actividad física afecta rotundamente la salud mental y física.</a:t>
            </a:r>
          </a:p>
          <a:p>
            <a:endParaRPr lang="es-MX" dirty="0"/>
          </a:p>
          <a:p>
            <a:r>
              <a:rPr lang="es-MX" dirty="0"/>
              <a:t>Necesidades de sueño : Muchos adolecentes no duermen el tiempo suficiente, dedicándose a otras cosas y evitando dormir.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99978" y="3290159"/>
            <a:ext cx="6096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dirty="0"/>
              <a:t>se deben evitar la “COMIDA CHATARRA”</a:t>
            </a:r>
          </a:p>
          <a:p>
            <a:r>
              <a:rPr lang="es-MX" dirty="0"/>
              <a:t>Obesidad: </a:t>
            </a:r>
          </a:p>
          <a:p>
            <a:endParaRPr lang="es-MX" dirty="0"/>
          </a:p>
          <a:p>
            <a:pPr lvl="2"/>
            <a:r>
              <a:rPr lang="es-MX" dirty="0"/>
              <a:t>Mujeres: 2200 calorías diarias</a:t>
            </a:r>
          </a:p>
          <a:p>
            <a:pPr lvl="2"/>
            <a:r>
              <a:rPr lang="es-MX" dirty="0"/>
              <a:t>Hombres: 2800 calorías diarias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0968" y="4207412"/>
            <a:ext cx="2820003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b="1" dirty="0"/>
              <a:t>Trastornos alimenticios</a:t>
            </a:r>
            <a:r>
              <a:rPr lang="es-MX" dirty="0"/>
              <a:t>: 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3999978" y="4918916"/>
            <a:ext cx="22204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dirty="0"/>
              <a:t>Anorexia y Bulimia</a:t>
            </a:r>
            <a:endParaRPr lang="es-PE" dirty="0"/>
          </a:p>
        </p:txBody>
      </p:sp>
      <p:sp>
        <p:nvSpPr>
          <p:cNvPr id="7" name="Abrir llave 6"/>
          <p:cNvSpPr/>
          <p:nvPr/>
        </p:nvSpPr>
        <p:spPr>
          <a:xfrm>
            <a:off x="3344449" y="3695177"/>
            <a:ext cx="501041" cy="1408405"/>
          </a:xfrm>
          <a:prstGeom prst="leftBrace">
            <a:avLst/>
          </a:prstGeom>
          <a:ln w="38100">
            <a:solidFill>
              <a:srgbClr val="00B0F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53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13701" y="1455964"/>
            <a:ext cx="4120039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b="1" dirty="0"/>
              <a:t>INMADUREZ EN LA ADOLESCENCIA</a:t>
            </a:r>
            <a:r>
              <a:rPr lang="es-MX" dirty="0"/>
              <a:t> 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5077216" y="662546"/>
            <a:ext cx="60960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R" dirty="0"/>
              <a:t>A pesar de los riesgos de la adolescencia, la mayoría de los jóvenes sale de este periodo con madurez, y pensando de una manera diferente. </a:t>
            </a:r>
          </a:p>
          <a:p>
            <a:pPr algn="just"/>
            <a:r>
              <a:rPr lang="es-CR" dirty="0"/>
              <a:t>Aunque su pensamiento es en parte inmaduro son capaces de tener un pensamiento abstracto , emitir juicios morales,  y planear el futuro de modo mas real.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77216" y="3178139"/>
            <a:ext cx="6096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Tendencia a discutir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Indecisión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Inaceptación de la autoridad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Hipocresía evidente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Autoconciencia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/>
              <a:t>Suposición de invulnerabilidad</a:t>
            </a:r>
          </a:p>
        </p:txBody>
      </p:sp>
    </p:spTree>
    <p:extLst>
      <p:ext uri="{BB962C8B-B14F-4D97-AF65-F5344CB8AC3E}">
        <p14:creationId xmlns:p14="http://schemas.microsoft.com/office/powerpoint/2010/main" val="11485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vistaamiga.com/wp-content/uploads/2014/07/juvent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6095999" y="5329732"/>
            <a:ext cx="5868538" cy="11873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DESARROLLO FÍSICO, COGNOSCITIVO Y PSICOSOCIAL DE LA JUVENTUD</a:t>
            </a:r>
          </a:p>
        </p:txBody>
      </p:sp>
    </p:spTree>
    <p:extLst>
      <p:ext uri="{BB962C8B-B14F-4D97-AF65-F5344CB8AC3E}">
        <p14:creationId xmlns:p14="http://schemas.microsoft.com/office/powerpoint/2010/main" val="42245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81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53441" y="3557391"/>
            <a:ext cx="2665956" cy="483089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sz="2000" b="1" dirty="0">
                <a:solidFill>
                  <a:schemeClr val="bg1"/>
                </a:solidFill>
              </a:rPr>
              <a:t>En el conocimiento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89326" y="3414706"/>
            <a:ext cx="6096000" cy="2308324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800080"/>
                </a:solidFill>
              </a:rPr>
              <a:t>El joven es más reflexivo y más analítico. Es la mejor época para el aprendizaje intelectual, porque el pensamiento ha logrado frenar cada vez más los excesos de la fantasía y es capaz de dirigirse más objetivamente a la realidad. Tiene ideas e iniciativas propias, pero no deja de ser un idealista; sus ideales comienzan a clarificarse. De ahí nace el deseo de comprometerse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4889326" y="1011136"/>
            <a:ext cx="6096000" cy="1754326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800080"/>
                </a:solidFill>
              </a:rPr>
              <a:t>Es la etapa en la que el individuo se encuentra más tranquilo con respecto a lo que fue su adolescencia, aunque todavía no ha llegado al equilibrio de la adultez. El joven es capaz de orientar su vida y de ir llegando a la progresiva integración de todos los aspectos de su personalidad.</a:t>
            </a:r>
            <a:r>
              <a:rPr lang="es-ES" dirty="0"/>
              <a:t> </a:t>
            </a:r>
            <a:endParaRPr lang="es-PE" dirty="0"/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743211" y="1646754"/>
            <a:ext cx="2665956" cy="483089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sz="2000" b="1" dirty="0">
                <a:solidFill>
                  <a:schemeClr val="bg1"/>
                </a:solidFill>
              </a:rPr>
              <a:t>La Juventud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81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07931" y="936668"/>
            <a:ext cx="2665956" cy="483089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sz="2000" b="1" dirty="0">
                <a:solidFill>
                  <a:schemeClr val="bg1"/>
                </a:solidFill>
              </a:rPr>
              <a:t>En lo Físico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743199" y="1828799"/>
            <a:ext cx="7315201" cy="3858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/>
              <a:t>Fuerza y Resistencia: </a:t>
            </a:r>
            <a:r>
              <a:rPr lang="es-PE" dirty="0"/>
              <a:t>el tiempo de reacción, habilidades motoras, etc.</a:t>
            </a:r>
          </a:p>
          <a:p>
            <a:endParaRPr lang="es-PE" dirty="0"/>
          </a:p>
          <a:p>
            <a:r>
              <a:rPr lang="es-PE" dirty="0"/>
              <a:t>Alcanzan su máximo nivel entre los 25 y 30 años.</a:t>
            </a:r>
          </a:p>
          <a:p>
            <a:r>
              <a:rPr lang="es-PE" dirty="0"/>
              <a:t>Condición </a:t>
            </a:r>
            <a:r>
              <a:rPr lang="es-PE" dirty="0" err="1"/>
              <a:t>Fisica</a:t>
            </a:r>
            <a:r>
              <a:rPr lang="es-PE" dirty="0"/>
              <a:t>: Fuerza en piernas, y manos.</a:t>
            </a:r>
          </a:p>
          <a:p>
            <a:r>
              <a:rPr lang="es-PE" dirty="0"/>
              <a:t> (20 – 30 años)</a:t>
            </a:r>
          </a:p>
          <a:p>
            <a:endParaRPr lang="es-PE" dirty="0"/>
          </a:p>
          <a:p>
            <a:r>
              <a:rPr lang="es-PE" dirty="0"/>
              <a:t>Reducen las enfermedades, discapacidades y limitaciones física.</a:t>
            </a:r>
          </a:p>
          <a:p>
            <a:endParaRPr lang="es-PE" dirty="0"/>
          </a:p>
          <a:p>
            <a:r>
              <a:rPr lang="es-PE" dirty="0"/>
              <a:t>Fertilidad.</a:t>
            </a:r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86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581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1" y="551145"/>
            <a:ext cx="1584542" cy="42588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000" b="1"/>
              <a:t>Lo Moral</a:t>
            </a:r>
            <a:endParaRPr lang="es-E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2835057" y="1776403"/>
            <a:ext cx="7624175" cy="3139321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Los valores empiezan a tener jerarquía en la que predomina la justicia y es capaz de distinguir lo prioritario y lo urgente. Rechaza la imposición, no con agresividad sino con una sana rebeldía. Asume una conciencia propia de sus actos y les da el valor moral que les corresponde.</a:t>
            </a:r>
          </a:p>
          <a:p>
            <a:endParaRPr lang="es-ES" dirty="0"/>
          </a:p>
          <a:p>
            <a:r>
              <a:rPr lang="es-ES" dirty="0"/>
              <a:t>Su desarrollo puede desembocar en la autonomía y entonces sabrá integrar a sus convicciones personales los valores presentados por la sociedad, la religión, el grupo y el ambiente de trabajo o de estudio.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34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992" cy="685800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0938" y="500107"/>
            <a:ext cx="3444658" cy="4643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2000" b="1" dirty="0">
                <a:solidFill>
                  <a:schemeClr val="bg1"/>
                </a:solidFill>
                <a:latin typeface="+mn-lt"/>
              </a:rPr>
              <a:t>Vida Afectiva y Sexual</a:t>
            </a:r>
            <a:endParaRPr lang="es-E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22741" y="1522359"/>
            <a:ext cx="7824591" cy="4247317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Mirando hacia atrás, un joven se ríe de sus fracasos sentimentales, porque empieza a descubrir lo que es realmente el amor. El joven varón, luego de sentirse atraído por el físico de las chicas y por las chicas que llenaban determinadas cualidades, ahora necesita amar a una sola persona con quien proyectar posteriormente una comunidad de vida.</a:t>
            </a:r>
          </a:p>
          <a:p>
            <a:endParaRPr lang="es-ES" b="1" dirty="0"/>
          </a:p>
          <a:p>
            <a:r>
              <a:rPr lang="es-ES" b="1" dirty="0"/>
              <a:t>La joven deja de soñar en su príncipe azul, para aceptar un muchacho como es, e iniciar un diálogo de amor auténtico.</a:t>
            </a:r>
          </a:p>
          <a:p>
            <a:endParaRPr lang="es-ES" b="1" dirty="0"/>
          </a:p>
          <a:p>
            <a:r>
              <a:rPr lang="es-ES" b="1" dirty="0"/>
              <a:t>El amor ya no es para él o para ella un simple pasatiempo, una necesidad social, un escape, una compensación, sino un compromiso serio y respetuoso con la persona a quien ama. Todo esto implica que el joven es ya dueño de sí, controla sus impulsos y así se desempeña oportunamente.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736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1042" y="450939"/>
            <a:ext cx="69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/>
              <a:t>Estudio del desarrollo humano: Conceptos básicos.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01457" y="1102290"/>
            <a:ext cx="290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Ámbitos del desarrollo</a:t>
            </a:r>
          </a:p>
        </p:txBody>
      </p:sp>
      <p:pic>
        <p:nvPicPr>
          <p:cNvPr id="2050" name="Picture 2" descr="http://edukame.com/sites/default/files/articulo/ninos_jugando_con_puzzles_0_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727" y1="22616" x2="11273" y2="26431"/>
                        <a14:foregroundMark x1="30909" y1="14169" x2="24000" y2="18529"/>
                        <a14:foregroundMark x1="70364" y1="76022" x2="36364" y2="97003"/>
                        <a14:foregroundMark x1="33091" y1="76567" x2="39273" y2="83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81" y="2313361"/>
            <a:ext cx="5238750" cy="3495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51769" y="1577898"/>
            <a:ext cx="387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Los científicos del desarrollo estudian tres ámbitos principales.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26509" y="3177285"/>
            <a:ext cx="290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físico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81999" y="1032756"/>
            <a:ext cx="290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cognoscitivo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45831" y="3942386"/>
            <a:ext cx="290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psicosocial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1040" y="3599533"/>
            <a:ext cx="3256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El crecimiento del cuerpo y el cerebro.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Las capacidades sensoriales.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Las habilidades motoras y la salud.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381999" y="1449151"/>
            <a:ext cx="3256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El aprendizaje.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Atención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Memoria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Lenguaje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Pensamiento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Razonamiento y creatividad.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381999" y="4406856"/>
            <a:ext cx="325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Las emociones,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dirty="0"/>
              <a:t>Personalidad y relaciones sociales.</a:t>
            </a:r>
          </a:p>
        </p:txBody>
      </p:sp>
    </p:spTree>
    <p:extLst>
      <p:ext uri="{BB962C8B-B14F-4D97-AF65-F5344CB8AC3E}">
        <p14:creationId xmlns:p14="http://schemas.microsoft.com/office/powerpoint/2010/main" val="2412424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" y="0"/>
            <a:ext cx="12183496" cy="686279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363254" y="488515"/>
            <a:ext cx="3269294" cy="5636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/>
              <a:t>PREGUNTAS Y RESPUESTAS</a:t>
            </a:r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1196235" y="1435427"/>
            <a:ext cx="5098093" cy="488516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¿Es lo mismo adolescencia y pubertad?</a:t>
            </a:r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2237984" y="3281082"/>
            <a:ext cx="5098093" cy="488516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P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 la etapa donde son más reflexivos y analíticos</a:t>
            </a:r>
            <a:r>
              <a:rPr lang="es-P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094591" y="4822705"/>
            <a:ext cx="5098093" cy="702194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P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la memoria relacionada con sucesos autobiográficos que pueden evocarse de forma explícita.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52811" y="2096429"/>
            <a:ext cx="6054247" cy="10705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Adolescencia: transición del desarrollo entre la niñez y la adultez que implica cambios físicos, cognoscitivos y psicosociales.</a:t>
            </a:r>
          </a:p>
          <a:p>
            <a:endParaRPr lang="es-PE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s-PE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Pubertad: implica cambios biológicos en la cual alcanza la madurez sexual y la capacidad para reproducirse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465541" y="4021774"/>
            <a:ext cx="4941517" cy="4826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 Juventud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98521" y="5820549"/>
            <a:ext cx="4941517" cy="4826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Memoria episódica</a:t>
            </a:r>
          </a:p>
        </p:txBody>
      </p:sp>
    </p:spTree>
    <p:extLst>
      <p:ext uri="{BB962C8B-B14F-4D97-AF65-F5344CB8AC3E}">
        <p14:creationId xmlns:p14="http://schemas.microsoft.com/office/powerpoint/2010/main" val="142052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9140" y="463463"/>
            <a:ext cx="290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DEL CICLO VITAL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39451" y="951596"/>
            <a:ext cx="9945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división del ciclo vital en etapas es un </a:t>
            </a:r>
            <a:r>
              <a:rPr lang="es-PE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constructo social</a:t>
            </a:r>
          </a:p>
          <a:p>
            <a:r>
              <a:rPr lang="es-PE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Concepto o práctica que parecía natural y obvia para quienes la aprueban, pero que en realidad es una invención de una cultura o sociedad particulares.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15231" y="2118987"/>
            <a:ext cx="2906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 (concepción al nacimiento)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15229" y="3105834"/>
            <a:ext cx="2906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Infancia (nacimiento – 3 años)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15229" y="4113399"/>
            <a:ext cx="2906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Niñez temprana (3 – 6 años)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15229" y="5099665"/>
            <a:ext cx="2906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Niñez media (6 – 11 años)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47352" y="2118987"/>
            <a:ext cx="2906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Adolescencia (11 a 20 años aprox.)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747351" y="3105833"/>
            <a:ext cx="2906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Adultez temprana (20 a 40 años)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747352" y="4113399"/>
            <a:ext cx="2906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Adultez media (40 a 65 años)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47350" y="5099665"/>
            <a:ext cx="2906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Adultez tardía (65 años en adelante)</a:t>
            </a:r>
          </a:p>
        </p:txBody>
      </p:sp>
    </p:spTree>
    <p:extLst>
      <p:ext uri="{BB962C8B-B14F-4D97-AF65-F5344CB8AC3E}">
        <p14:creationId xmlns:p14="http://schemas.microsoft.com/office/powerpoint/2010/main" val="20091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1042" y="450939"/>
            <a:ext cx="311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>
                <a:solidFill>
                  <a:srgbClr val="FFFF00"/>
                </a:solidFill>
              </a:rPr>
              <a:t>Teoría e investigación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01249" y="1953676"/>
            <a:ext cx="10672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 este capitulo se presenta un perspectiva general tanto de las teorías mas importantes del desarrollo humano como de los métodos de investigación usados para estudiarlo. Se exploran temas y perspectivas teóricas importantes que subyacen a buena parte de la investigación del desarrollo humano  y se examina la manera como los investigadores recaban y evalúan la información. También se abordan los problemas éticos que pueden surgir en la investigación sobre seres humanos.</a:t>
            </a:r>
          </a:p>
        </p:txBody>
      </p:sp>
    </p:spTree>
    <p:extLst>
      <p:ext uri="{BB962C8B-B14F-4D97-AF65-F5344CB8AC3E}">
        <p14:creationId xmlns:p14="http://schemas.microsoft.com/office/powerpoint/2010/main" val="6187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6197" y="463463"/>
            <a:ext cx="344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Cuestiones teóricas básicas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030657"/>
              </p:ext>
            </p:extLst>
          </p:nvPr>
        </p:nvGraphicFramePr>
        <p:xfrm>
          <a:off x="2032000" y="1684171"/>
          <a:ext cx="8128000" cy="293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910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or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1534</TotalTime>
  <Words>4575</Words>
  <Application>Microsoft Office PowerPoint</Application>
  <PresentationFormat>Panorámica</PresentationFormat>
  <Paragraphs>648</Paragraphs>
  <Slides>60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75" baseType="lpstr">
      <vt:lpstr>28 Days Later</vt:lpstr>
      <vt:lpstr>Arial</vt:lpstr>
      <vt:lpstr>Brazil 2014</vt:lpstr>
      <vt:lpstr>Calibri</vt:lpstr>
      <vt:lpstr>Century Gothic</vt:lpstr>
      <vt:lpstr>DESTRUCCION</vt:lpstr>
      <vt:lpstr>Disko</vt:lpstr>
      <vt:lpstr>Forte</vt:lpstr>
      <vt:lpstr>Maiandra GD</vt:lpstr>
      <vt:lpstr>Symbol</vt:lpstr>
      <vt:lpstr>Tahoma</vt:lpstr>
      <vt:lpstr>Times New Roman</vt:lpstr>
      <vt:lpstr>Wingdings</vt:lpstr>
      <vt:lpstr>Wingdings 3</vt:lpstr>
      <vt:lpstr>Sector</vt:lpstr>
      <vt:lpstr>D e s a r r o l l o h u m a n o</vt:lpstr>
      <vt:lpstr>D i a n e   p a p a l i 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 2 a los 6 meses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Desarrollo cognitivo</vt:lpstr>
      <vt:lpstr>Desarrollo emocional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e s a r r o l l o h u m a n o</dc:title>
  <dc:creator>josse</dc:creator>
  <cp:lastModifiedBy>Aracely Carolina Rodriguez Vintimilla</cp:lastModifiedBy>
  <cp:revision>94</cp:revision>
  <dcterms:created xsi:type="dcterms:W3CDTF">2015-09-23T22:11:47Z</dcterms:created>
  <dcterms:modified xsi:type="dcterms:W3CDTF">2025-05-16T22:24:53Z</dcterms:modified>
</cp:coreProperties>
</file>