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57" r:id="rId10"/>
    <p:sldId id="259" r:id="rId11"/>
    <p:sldId id="258" r:id="rId12"/>
    <p:sldId id="262" r:id="rId13"/>
    <p:sldId id="260" r:id="rId14"/>
    <p:sldId id="261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63" r:id="rId23"/>
    <p:sldId id="264" r:id="rId24"/>
    <p:sldId id="273" r:id="rId25"/>
    <p:sldId id="288" r:id="rId26"/>
    <p:sldId id="289" r:id="rId27"/>
    <p:sldId id="290" r:id="rId28"/>
    <p:sldId id="272" r:id="rId29"/>
    <p:sldId id="287" r:id="rId30"/>
    <p:sldId id="291" r:id="rId31"/>
    <p:sldId id="295" r:id="rId32"/>
    <p:sldId id="292" r:id="rId33"/>
    <p:sldId id="296" r:id="rId34"/>
    <p:sldId id="294" r:id="rId35"/>
    <p:sldId id="293" r:id="rId36"/>
    <p:sldId id="297" r:id="rId3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5"/>
    <p:restoredTop sz="94609"/>
  </p:normalViewPr>
  <p:slideViewPr>
    <p:cSldViewPr snapToGrid="0">
      <p:cViewPr varScale="1">
        <p:scale>
          <a:sx n="104" d="100"/>
          <a:sy n="104" d="100"/>
        </p:scale>
        <p:origin x="6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5DEDB-8E33-E575-372A-18586985E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B81E39-F471-2B1B-E7C3-F276A36AF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11C0E-4975-A088-D8EE-129A8902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39CD-7114-E740-B3C3-055586E8FA35}" type="datetimeFigureOut">
              <a:rPr lang="es-EC" smtClean="0"/>
              <a:t>22/5/25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4BB8FD-B02A-152E-7D69-FEBB2259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C69914-AF1A-8CC8-17D7-BA42B5D0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6A78-B6FD-A34D-84E6-899DC7627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628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90A24-9724-DA6F-570B-00E0076D6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93065E-30D3-2B60-BB7F-0D81DB43A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5B5A27-7D42-E4CC-6035-59BF8729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39CD-7114-E740-B3C3-055586E8FA35}" type="datetimeFigureOut">
              <a:rPr lang="es-EC" smtClean="0"/>
              <a:t>22/5/25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BF473D-8BD9-3E94-4263-F200D44A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9CA47D-BC32-6DF6-E04F-278BB1B08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6A78-B6FD-A34D-84E6-899DC7627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276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808658-90E3-7AD0-D27D-7C7393BD5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479961-7AFA-407A-71AC-52D6D5F89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11B6FE-A5D4-0A34-92C3-3CA6A992F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39CD-7114-E740-B3C3-055586E8FA35}" type="datetimeFigureOut">
              <a:rPr lang="es-EC" smtClean="0"/>
              <a:t>22/5/25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06E38-90D1-FF86-721E-BBF4F354B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692178-50E1-FC6D-F9F3-B059B9CA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6A78-B6FD-A34D-84E6-899DC7627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195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57F86-74CE-87FB-38A1-0065C46D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078178-68DD-ECB6-2B38-4D73BF968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14CA48-24F5-8DB4-7CC5-EED23651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39CD-7114-E740-B3C3-055586E8FA35}" type="datetimeFigureOut">
              <a:rPr lang="es-EC" smtClean="0"/>
              <a:t>22/5/25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EE4532-7BB3-6B12-7CF5-D6A1A3544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2965A6-EC33-E29D-2090-545F2DF6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6A78-B6FD-A34D-84E6-899DC7627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527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8974CD-B0FD-EFBD-6931-ABAF11495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00ED37-9B57-7A8B-981E-90E0B1F9A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9F13EB-FB5B-093A-1473-3E9A05C7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39CD-7114-E740-B3C3-055586E8FA35}" type="datetimeFigureOut">
              <a:rPr lang="es-EC" smtClean="0"/>
              <a:t>22/5/25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FF182B-9172-1F60-E4A4-86D14514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996859-540F-C585-2352-FD9F3B89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6A78-B6FD-A34D-84E6-899DC7627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138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EE2F5-23F0-2727-3FEA-C4FDE266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FCED98-E152-25E1-57A1-AB49A8552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6FC071-F5E6-8D8A-12B8-208A6BFD9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7A6D37-216C-6E73-F61E-130805D4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39CD-7114-E740-B3C3-055586E8FA35}" type="datetimeFigureOut">
              <a:rPr lang="es-EC" smtClean="0"/>
              <a:t>22/5/25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7FA56D-E3C3-75B6-5A81-A7613836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044E06-B14B-448D-53E3-4FDFC99B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6A78-B6FD-A34D-84E6-899DC7627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85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4543D-AF08-F08A-DB13-5060F175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FDCD12-7F3D-C7F6-35F3-CEC0178CC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26F3FB-DE21-B26B-BE2B-250B6B368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0CAB435-0D61-67F9-2061-6E8150357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288DE1-13CF-FB8A-1168-BE660A2EC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71DEA6-950F-78CB-CCEC-FE59A3E96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39CD-7114-E740-B3C3-055586E8FA35}" type="datetimeFigureOut">
              <a:rPr lang="es-EC" smtClean="0"/>
              <a:t>22/5/25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7DE31B4-E1FE-9DA6-A8E3-2F1B4492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E64BCB9-796A-E67A-7D0F-42C89B13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6A78-B6FD-A34D-84E6-899DC7627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926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A1209-F0EF-9A36-781C-DFA25511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80DC7D6-404C-C933-6388-D3CDEB70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39CD-7114-E740-B3C3-055586E8FA35}" type="datetimeFigureOut">
              <a:rPr lang="es-EC" smtClean="0"/>
              <a:t>22/5/25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A52ECF-5455-976A-902A-7C90CCC7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CBF8A0-9F5C-4F43-EFB0-7602F2C5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6A78-B6FD-A34D-84E6-899DC7627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432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7CADE86-88AA-7527-55CC-BD6F6D6EB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39CD-7114-E740-B3C3-055586E8FA35}" type="datetimeFigureOut">
              <a:rPr lang="es-EC" smtClean="0"/>
              <a:t>22/5/25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91E5BE-3AE5-E36C-C1E9-A8593221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76242C-1CC9-D892-E311-E9DAC9512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6A78-B6FD-A34D-84E6-899DC7627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04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D549E-0BB2-8797-4F6B-5588CF377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E22EC3-09A3-4087-CD40-66EEF548D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2B3E46-3710-4F9F-4C90-4C838F9CA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AA919A-2D68-84EF-4B8D-5D7B112EE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39CD-7114-E740-B3C3-055586E8FA35}" type="datetimeFigureOut">
              <a:rPr lang="es-EC" smtClean="0"/>
              <a:t>22/5/25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9D47FE-A048-142F-B729-9211508B5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585BD7-AB24-B6A8-BB3F-82B0CED2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6A78-B6FD-A34D-84E6-899DC7627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204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E6C33-7428-F715-1360-FDAC45BB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FC2BCB-D327-C848-666B-F1712F00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61F28F-3972-5049-401E-FF603B394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F06922-7DA7-2441-181B-6497A6D6B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39CD-7114-E740-B3C3-055586E8FA35}" type="datetimeFigureOut">
              <a:rPr lang="es-EC" smtClean="0"/>
              <a:t>22/5/25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9202DD-D5AF-4F5C-010E-41BD6FF3C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BFD499-EA66-6A80-8966-196C4827F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6A78-B6FD-A34D-84E6-899DC7627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49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A616BA9-1F5A-1DBF-7193-A46B6737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B6A1C3-B5E2-6501-8143-57A54A817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CD5696-BD85-D343-5690-FF09B5E0A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B39CD-7114-E740-B3C3-055586E8FA35}" type="datetimeFigureOut">
              <a:rPr lang="es-EC" smtClean="0"/>
              <a:t>22/5/25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B079E6-24E5-B9C9-84D0-2FA8AB19F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564D4E-FF01-D477-E32C-6B265181B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B6A78-B6FD-A34D-84E6-899DC7627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311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cl.pinterest.com/pin/7670261860684672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B7ADA0-755C-73C5-AD2C-073C2B764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s-EC" sz="7200" dirty="0"/>
              <a:t>Estructura Lineal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C4E469-F330-E7C8-1519-283EE0AC7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endParaRPr lang="es-EC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335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2F1FE-60B5-6160-B55B-C3AAB7B7F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Células espaciales y módulos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56594A-4370-6503-3585-EA04285EA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5063A6-9B2C-A07A-CDAA-F1A1ADDB8A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71" t="18219" r="26592" b="7957"/>
          <a:stretch/>
        </p:blipFill>
        <p:spPr>
          <a:xfrm>
            <a:off x="4414838" y="2457450"/>
            <a:ext cx="3500437" cy="358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55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30554-9468-7FB1-C1E3-EA92542B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714D6-4F11-87EF-3BFC-B515ACA04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050" name="Picture 2" descr="Armario personalizados AM 12, Armario moderno con diferentes módulos de profundidad">
            <a:extLst>
              <a:ext uri="{FF2B5EF4-FFF2-40B4-BE49-F238E27FC236}">
                <a16:creationId xmlns:a16="http://schemas.microsoft.com/office/drawing/2014/main" id="{70146975-9EF8-400A-12C3-FFD09D49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0"/>
            <a:ext cx="9796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29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AF8C29-58CF-B095-813F-DA0269DB1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Repetición con variaciones_Con vaciado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82C4E3-0254-BB59-41E4-FA6D227E6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408" y="4629234"/>
            <a:ext cx="397338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Célula espacial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901C56E-1BA8-38E4-30EF-83F33E8ED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0" r="2" b="12629"/>
          <a:stretch/>
        </p:blipFill>
        <p:spPr bwMode="auto">
          <a:xfrm>
            <a:off x="20" y="10"/>
            <a:ext cx="69928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937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7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5C8475-652F-188B-ED48-7A425307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Célula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espacial</a:t>
            </a:r>
            <a:r>
              <a:rPr lang="en-US" sz="3600" dirty="0">
                <a:solidFill>
                  <a:srgbClr val="FFFFFF"/>
                </a:solidFill>
              </a:rPr>
              <a:t> con </a:t>
            </a:r>
            <a:r>
              <a:rPr lang="en-US" sz="3600" dirty="0" err="1">
                <a:solidFill>
                  <a:srgbClr val="FFFFFF"/>
                </a:solidFill>
              </a:rPr>
              <a:t>Módulo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interno</a:t>
            </a:r>
            <a:r>
              <a:rPr lang="en-US" sz="3600" dirty="0">
                <a:solidFill>
                  <a:srgbClr val="FFFFFF"/>
                </a:solidFill>
              </a:rPr>
              <a:t> cambia de forma</a:t>
            </a:r>
          </a:p>
        </p:txBody>
      </p:sp>
      <p:sp>
        <p:nvSpPr>
          <p:cNvPr id="308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ronco General – EXPO">
            <a:extLst>
              <a:ext uri="{FF2B5EF4-FFF2-40B4-BE49-F238E27FC236}">
                <a16:creationId xmlns:a16="http://schemas.microsoft.com/office/drawing/2014/main" id="{09A0BF54-E784-8B54-8227-4CD47412E4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" b="7779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410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FDE6C-384E-A389-084B-6EE16915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640081"/>
            <a:ext cx="3398518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La célula espacial_módulo interno que cambia de forma_ y tamaño</a:t>
            </a:r>
          </a:p>
        </p:txBody>
      </p:sp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FA8EA49-487B-4E62-AC3C-3D4A96EF0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ounded Rectangle 9">
            <a:extLst>
              <a:ext uri="{FF2B5EF4-FFF2-40B4-BE49-F238E27FC236}">
                <a16:creationId xmlns:a16="http://schemas.microsoft.com/office/drawing/2014/main" id="{F3C8D54F-CA08-42F3-9924-FBA3CB680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208" y="484632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B1276B7-F276-0F69-31A8-35EBFF780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3" b="25388"/>
          <a:stretch/>
        </p:blipFill>
        <p:spPr bwMode="auto">
          <a:xfrm>
            <a:off x="951882" y="965595"/>
            <a:ext cx="5632217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21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94BDA1-C2A6-216D-9054-1C508FFF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/>
              <a:t>Módulos como planos distorcionados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999FAE-C33F-8F4B-026A-C55F53746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858" y="1122362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/>
              <a:t>Módulo cortado y doblado</a:t>
            </a:r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9" name="Rectangle 820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25C5C7F-610A-25AB-B275-B90B75294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"/>
          <a:stretch/>
        </p:blipFill>
        <p:spPr bwMode="auto">
          <a:xfrm>
            <a:off x="733507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05" name="Group 820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8206" name="Rectangle 820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7" name="Rectangle 820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8" name="Rectangle 820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18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DF123-F483-1F4C-E4E9-9FC44AE1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2944090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Doblado por una o más líneas rectas</a:t>
            </a:r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Esto contiene una imagen de: CV.PUTRA USAHA INDUSTRI">
            <a:extLst>
              <a:ext uri="{FF2B5EF4-FFF2-40B4-BE49-F238E27FC236}">
                <a16:creationId xmlns:a16="http://schemas.microsoft.com/office/drawing/2014/main" id="{CA96A140-6BE9-D83A-ECC4-26C4CDD2C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5191" y="666728"/>
            <a:ext cx="4372632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9" name="Group 922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9230" name="Rectangle 922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1" name="Rectangle 92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2" name="Rectangle 92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0369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4F09C5-B8AB-C9F4-8E12-17318FB7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2944090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Variaciones posicionales del módulo</a:t>
            </a:r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Esto contiene una imagen de: Cobogó Itacoá">
            <a:extLst>
              <a:ext uri="{FF2B5EF4-FFF2-40B4-BE49-F238E27FC236}">
                <a16:creationId xmlns:a16="http://schemas.microsoft.com/office/drawing/2014/main" id="{27F1245A-E6E5-FC1C-01F0-244A6E38B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9" r="18855" b="18856"/>
          <a:stretch/>
        </p:blipFill>
        <p:spPr bwMode="auto">
          <a:xfrm>
            <a:off x="1513469" y="666728"/>
            <a:ext cx="3976076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3" name="Group 1025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254" name="Rectangle 1025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5" name="Rectangle 1025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6" name="Rectangle 1025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854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2EB9DB-EBB5-E81A-4504-4C8FD82B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Curvado</a:t>
            </a:r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77" name="Group 1127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278" name="Rectangle 1127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9" name="Rectangle 1127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0" name="Rectangle 1127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ESTRUCTURAS DE PARED">
            <a:extLst>
              <a:ext uri="{FF2B5EF4-FFF2-40B4-BE49-F238E27FC236}">
                <a16:creationId xmlns:a16="http://schemas.microsoft.com/office/drawing/2014/main" id="{0F9A506E-EEAD-4D84-E364-7E29F35D3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64" y="1059791"/>
            <a:ext cx="5075685" cy="444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2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15" name="Rectangle 12314">
            <a:extLst>
              <a:ext uri="{FF2B5EF4-FFF2-40B4-BE49-F238E27FC236}">
                <a16:creationId xmlns:a16="http://schemas.microsoft.com/office/drawing/2014/main" id="{B5BBD435-22C5-4536-B08C-0D09A3359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17" name="Freeform: Shape 12316">
            <a:extLst>
              <a:ext uri="{FF2B5EF4-FFF2-40B4-BE49-F238E27FC236}">
                <a16:creationId xmlns:a16="http://schemas.microsoft.com/office/drawing/2014/main" id="{FAABB565-868B-4D5E-8A05-501FF7F3D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29760"/>
            <a:ext cx="12192000" cy="2435066"/>
          </a:xfrm>
          <a:custGeom>
            <a:avLst/>
            <a:gdLst>
              <a:gd name="connsiteX0" fmla="*/ 1479835 w 12192000"/>
              <a:gd name="connsiteY0" fmla="*/ 0 h 2693565"/>
              <a:gd name="connsiteX1" fmla="*/ 1511804 w 12192000"/>
              <a:gd name="connsiteY1" fmla="*/ 3644 h 2693565"/>
              <a:gd name="connsiteX2" fmla="*/ 1540872 w 12192000"/>
              <a:gd name="connsiteY2" fmla="*/ 15524 h 2693565"/>
              <a:gd name="connsiteX3" fmla="*/ 1540229 w 12192000"/>
              <a:gd name="connsiteY3" fmla="*/ 18447 h 2693565"/>
              <a:gd name="connsiteX4" fmla="*/ 1544831 w 12192000"/>
              <a:gd name="connsiteY4" fmla="*/ 20367 h 2693565"/>
              <a:gd name="connsiteX5" fmla="*/ 1549414 w 12192000"/>
              <a:gd name="connsiteY5" fmla="*/ 19016 h 2693565"/>
              <a:gd name="connsiteX6" fmla="*/ 1554920 w 12192000"/>
              <a:gd name="connsiteY6" fmla="*/ 21266 h 2693565"/>
              <a:gd name="connsiteX7" fmla="*/ 1570090 w 12192000"/>
              <a:gd name="connsiteY7" fmla="*/ 26625 h 2693565"/>
              <a:gd name="connsiteX8" fmla="*/ 1574449 w 12192000"/>
              <a:gd name="connsiteY8" fmla="*/ 33255 h 2693565"/>
              <a:gd name="connsiteX9" fmla="*/ 1634129 w 12192000"/>
              <a:gd name="connsiteY9" fmla="*/ 52786 h 2693565"/>
              <a:gd name="connsiteX10" fmla="*/ 1653408 w 12192000"/>
              <a:gd name="connsiteY10" fmla="*/ 50933 h 2693565"/>
              <a:gd name="connsiteX11" fmla="*/ 1673821 w 12192000"/>
              <a:gd name="connsiteY11" fmla="*/ 63320 h 2693565"/>
              <a:gd name="connsiteX12" fmla="*/ 1735578 w 12192000"/>
              <a:gd name="connsiteY12" fmla="*/ 74197 h 2693565"/>
              <a:gd name="connsiteX13" fmla="*/ 1803240 w 12192000"/>
              <a:gd name="connsiteY13" fmla="*/ 93803 h 2693565"/>
              <a:gd name="connsiteX14" fmla="*/ 1850407 w 12192000"/>
              <a:gd name="connsiteY14" fmla="*/ 112482 h 2693565"/>
              <a:gd name="connsiteX15" fmla="*/ 1981598 w 12192000"/>
              <a:gd name="connsiteY15" fmla="*/ 136278 h 2693565"/>
              <a:gd name="connsiteX16" fmla="*/ 2203718 w 12192000"/>
              <a:gd name="connsiteY16" fmla="*/ 165797 h 2693565"/>
              <a:gd name="connsiteX17" fmla="*/ 2249831 w 12192000"/>
              <a:gd name="connsiteY17" fmla="*/ 174273 h 2693565"/>
              <a:gd name="connsiteX18" fmla="*/ 2284800 w 12192000"/>
              <a:gd name="connsiteY18" fmla="*/ 190263 h 2693565"/>
              <a:gd name="connsiteX19" fmla="*/ 2288840 w 12192000"/>
              <a:gd name="connsiteY19" fmla="*/ 201561 h 2693565"/>
              <a:gd name="connsiteX20" fmla="*/ 2313454 w 12192000"/>
              <a:gd name="connsiteY20" fmla="*/ 207617 h 2693565"/>
              <a:gd name="connsiteX21" fmla="*/ 2319021 w 12192000"/>
              <a:gd name="connsiteY21" fmla="*/ 211049 h 2693565"/>
              <a:gd name="connsiteX22" fmla="*/ 2351943 w 12192000"/>
              <a:gd name="connsiteY22" fmla="*/ 228899 h 2693565"/>
              <a:gd name="connsiteX23" fmla="*/ 2446476 w 12192000"/>
              <a:gd name="connsiteY23" fmla="*/ 221823 h 2693565"/>
              <a:gd name="connsiteX24" fmla="*/ 2514466 w 12192000"/>
              <a:gd name="connsiteY24" fmla="*/ 225768 h 2693565"/>
              <a:gd name="connsiteX25" fmla="*/ 2519045 w 12192000"/>
              <a:gd name="connsiteY25" fmla="*/ 229167 h 2693565"/>
              <a:gd name="connsiteX26" fmla="*/ 2521518 w 12192000"/>
              <a:gd name="connsiteY26" fmla="*/ 236740 h 2693565"/>
              <a:gd name="connsiteX27" fmla="*/ 2532948 w 12192000"/>
              <a:gd name="connsiteY27" fmla="*/ 240920 h 2693565"/>
              <a:gd name="connsiteX28" fmla="*/ 2542831 w 12192000"/>
              <a:gd name="connsiteY28" fmla="*/ 250292 h 2693565"/>
              <a:gd name="connsiteX29" fmla="*/ 2951466 w 12192000"/>
              <a:gd name="connsiteY29" fmla="*/ 331735 h 2693565"/>
              <a:gd name="connsiteX30" fmla="*/ 3145677 w 12192000"/>
              <a:gd name="connsiteY30" fmla="*/ 312283 h 2693565"/>
              <a:gd name="connsiteX31" fmla="*/ 3221782 w 12192000"/>
              <a:gd name="connsiteY31" fmla="*/ 315740 h 2693565"/>
              <a:gd name="connsiteX32" fmla="*/ 3230913 w 12192000"/>
              <a:gd name="connsiteY32" fmla="*/ 323864 h 2693565"/>
              <a:gd name="connsiteX33" fmla="*/ 3343537 w 12192000"/>
              <a:gd name="connsiteY33" fmla="*/ 298906 h 2693565"/>
              <a:gd name="connsiteX34" fmla="*/ 3493591 w 12192000"/>
              <a:gd name="connsiteY34" fmla="*/ 322860 h 2693565"/>
              <a:gd name="connsiteX35" fmla="*/ 3604486 w 12192000"/>
              <a:gd name="connsiteY35" fmla="*/ 350634 h 2693565"/>
              <a:gd name="connsiteX36" fmla="*/ 3667668 w 12192000"/>
              <a:gd name="connsiteY36" fmla="*/ 362018 h 2693565"/>
              <a:gd name="connsiteX37" fmla="*/ 3712536 w 12192000"/>
              <a:gd name="connsiteY37" fmla="*/ 374952 h 2693565"/>
              <a:gd name="connsiteX38" fmla="*/ 3832709 w 12192000"/>
              <a:gd name="connsiteY38" fmla="*/ 382853 h 2693565"/>
              <a:gd name="connsiteX39" fmla="*/ 4034400 w 12192000"/>
              <a:gd name="connsiteY39" fmla="*/ 385496 h 2693565"/>
              <a:gd name="connsiteX40" fmla="*/ 4176121 w 12192000"/>
              <a:gd name="connsiteY40" fmla="*/ 430521 h 2693565"/>
              <a:gd name="connsiteX41" fmla="*/ 4258735 w 12192000"/>
              <a:gd name="connsiteY41" fmla="*/ 412077 h 2693565"/>
              <a:gd name="connsiteX42" fmla="*/ 4348797 w 12192000"/>
              <a:gd name="connsiteY42" fmla="*/ 428832 h 2693565"/>
              <a:gd name="connsiteX43" fmla="*/ 4707799 w 12192000"/>
              <a:gd name="connsiteY43" fmla="*/ 430789 h 2693565"/>
              <a:gd name="connsiteX44" fmla="*/ 4939895 w 12192000"/>
              <a:gd name="connsiteY44" fmla="*/ 425286 h 2693565"/>
              <a:gd name="connsiteX45" fmla="*/ 4972179 w 12192000"/>
              <a:gd name="connsiteY45" fmla="*/ 421596 h 2693565"/>
              <a:gd name="connsiteX46" fmla="*/ 4972746 w 12192000"/>
              <a:gd name="connsiteY46" fmla="*/ 418665 h 2693565"/>
              <a:gd name="connsiteX47" fmla="*/ 4977873 w 12192000"/>
              <a:gd name="connsiteY47" fmla="*/ 418043 h 2693565"/>
              <a:gd name="connsiteX48" fmla="*/ 4981666 w 12192000"/>
              <a:gd name="connsiteY48" fmla="*/ 420512 h 2693565"/>
              <a:gd name="connsiteX49" fmla="*/ 4987781 w 12192000"/>
              <a:gd name="connsiteY49" fmla="*/ 419813 h 2693565"/>
              <a:gd name="connsiteX50" fmla="*/ 5004292 w 12192000"/>
              <a:gd name="connsiteY50" fmla="*/ 418684 h 2693565"/>
              <a:gd name="connsiteX51" fmla="*/ 5011080 w 12192000"/>
              <a:gd name="connsiteY51" fmla="*/ 413543 h 2693565"/>
              <a:gd name="connsiteX52" fmla="*/ 5092908 w 12192000"/>
              <a:gd name="connsiteY52" fmla="*/ 417334 h 2693565"/>
              <a:gd name="connsiteX53" fmla="*/ 5117205 w 12192000"/>
              <a:gd name="connsiteY53" fmla="*/ 410915 h 2693565"/>
              <a:gd name="connsiteX54" fmla="*/ 5180020 w 12192000"/>
              <a:gd name="connsiteY54" fmla="*/ 416669 h 2693565"/>
              <a:gd name="connsiteX55" fmla="*/ 5251931 w 12192000"/>
              <a:gd name="connsiteY55" fmla="*/ 415698 h 2693565"/>
              <a:gd name="connsiteX56" fmla="*/ 5304075 w 12192000"/>
              <a:gd name="connsiteY56" fmla="*/ 410278 h 2693565"/>
              <a:gd name="connsiteX57" fmla="*/ 5437791 w 12192000"/>
              <a:gd name="connsiteY57" fmla="*/ 421851 h 2693565"/>
              <a:gd name="connsiteX58" fmla="*/ 5659855 w 12192000"/>
              <a:gd name="connsiteY58" fmla="*/ 451638 h 2693565"/>
              <a:gd name="connsiteX59" fmla="*/ 5706898 w 12192000"/>
              <a:gd name="connsiteY59" fmla="*/ 455600 h 2693565"/>
              <a:gd name="connsiteX60" fmla="*/ 5754782 w 12192000"/>
              <a:gd name="connsiteY60" fmla="*/ 439912 h 2693565"/>
              <a:gd name="connsiteX61" fmla="*/ 5780510 w 12192000"/>
              <a:gd name="connsiteY61" fmla="*/ 440576 h 2693565"/>
              <a:gd name="connsiteX62" fmla="*/ 5787158 w 12192000"/>
              <a:gd name="connsiteY62" fmla="*/ 438777 h 2693565"/>
              <a:gd name="connsiteX63" fmla="*/ 5825490 w 12192000"/>
              <a:gd name="connsiteY63" fmla="*/ 430438 h 2693565"/>
              <a:gd name="connsiteX64" fmla="*/ 5912104 w 12192000"/>
              <a:gd name="connsiteY64" fmla="*/ 461700 h 2693565"/>
              <a:gd name="connsiteX65" fmla="*/ 5978031 w 12192000"/>
              <a:gd name="connsiteY65" fmla="*/ 475635 h 2693565"/>
              <a:gd name="connsiteX66" fmla="*/ 5983729 w 12192000"/>
              <a:gd name="connsiteY66" fmla="*/ 473608 h 2693565"/>
              <a:gd name="connsiteX67" fmla="*/ 5989115 w 12192000"/>
              <a:gd name="connsiteY67" fmla="*/ 467085 h 2693565"/>
              <a:gd name="connsiteX68" fmla="*/ 6001610 w 12192000"/>
              <a:gd name="connsiteY68" fmla="*/ 466101 h 2693565"/>
              <a:gd name="connsiteX69" fmla="*/ 6014731 w 12192000"/>
              <a:gd name="connsiteY69" fmla="*/ 459798 h 2693565"/>
              <a:gd name="connsiteX70" fmla="*/ 6409381 w 12192000"/>
              <a:gd name="connsiteY70" fmla="*/ 515501 h 2693565"/>
              <a:gd name="connsiteX71" fmla="*/ 6487437 w 12192000"/>
              <a:gd name="connsiteY71" fmla="*/ 553647 h 2693565"/>
              <a:gd name="connsiteX72" fmla="*/ 6610142 w 12192000"/>
              <a:gd name="connsiteY72" fmla="*/ 557790 h 2693565"/>
              <a:gd name="connsiteX73" fmla="*/ 6683551 w 12192000"/>
              <a:gd name="connsiteY73" fmla="*/ 574296 h 2693565"/>
              <a:gd name="connsiteX74" fmla="*/ 6695459 w 12192000"/>
              <a:gd name="connsiteY74" fmla="*/ 568981 h 2693565"/>
              <a:gd name="connsiteX75" fmla="*/ 6792010 w 12192000"/>
              <a:gd name="connsiteY75" fmla="*/ 621866 h 2693565"/>
              <a:gd name="connsiteX76" fmla="*/ 6943635 w 12192000"/>
              <a:gd name="connsiteY76" fmla="*/ 638192 h 2693565"/>
              <a:gd name="connsiteX77" fmla="*/ 7059745 w 12192000"/>
              <a:gd name="connsiteY77" fmla="*/ 640725 h 2693565"/>
              <a:gd name="connsiteX78" fmla="*/ 7124112 w 12192000"/>
              <a:gd name="connsiteY78" fmla="*/ 646371 h 2693565"/>
              <a:gd name="connsiteX79" fmla="*/ 7171770 w 12192000"/>
              <a:gd name="connsiteY79" fmla="*/ 645791 h 2693565"/>
              <a:gd name="connsiteX80" fmla="*/ 7288670 w 12192000"/>
              <a:gd name="connsiteY80" fmla="*/ 669540 h 2693565"/>
              <a:gd name="connsiteX81" fmla="*/ 7480598 w 12192000"/>
              <a:gd name="connsiteY81" fmla="*/ 719452 h 2693565"/>
              <a:gd name="connsiteX82" fmla="*/ 7703580 w 12192000"/>
              <a:gd name="connsiteY82" fmla="*/ 752595 h 2693565"/>
              <a:gd name="connsiteX83" fmla="*/ 7795544 w 12192000"/>
              <a:gd name="connsiteY83" fmla="*/ 760142 h 2693565"/>
              <a:gd name="connsiteX84" fmla="*/ 8234397 w 12192000"/>
              <a:gd name="connsiteY84" fmla="*/ 817628 h 2693565"/>
              <a:gd name="connsiteX85" fmla="*/ 8335061 w 12192000"/>
              <a:gd name="connsiteY85" fmla="*/ 849146 h 2693565"/>
              <a:gd name="connsiteX86" fmla="*/ 8537578 w 12192000"/>
              <a:gd name="connsiteY86" fmla="*/ 956663 h 2693565"/>
              <a:gd name="connsiteX87" fmla="*/ 8796979 w 12192000"/>
              <a:gd name="connsiteY87" fmla="*/ 1002770 h 2693565"/>
              <a:gd name="connsiteX88" fmla="*/ 8813274 w 12192000"/>
              <a:gd name="connsiteY88" fmla="*/ 1021683 h 2693565"/>
              <a:gd name="connsiteX89" fmla="*/ 8817811 w 12192000"/>
              <a:gd name="connsiteY89" fmla="*/ 1024375 h 2693565"/>
              <a:gd name="connsiteX90" fmla="*/ 8819508 w 12192000"/>
              <a:gd name="connsiteY90" fmla="*/ 1023536 h 2693565"/>
              <a:gd name="connsiteX91" fmla="*/ 8844321 w 12192000"/>
              <a:gd name="connsiteY91" fmla="*/ 1022121 h 2693565"/>
              <a:gd name="connsiteX92" fmla="*/ 8901176 w 12192000"/>
              <a:gd name="connsiteY92" fmla="*/ 999714 h 2693565"/>
              <a:gd name="connsiteX93" fmla="*/ 8970456 w 12192000"/>
              <a:gd name="connsiteY93" fmla="*/ 971358 h 2693565"/>
              <a:gd name="connsiteX94" fmla="*/ 9021279 w 12192000"/>
              <a:gd name="connsiteY94" fmla="*/ 968334 h 2693565"/>
              <a:gd name="connsiteX95" fmla="*/ 9144634 w 12192000"/>
              <a:gd name="connsiteY95" fmla="*/ 945164 h 2693565"/>
              <a:gd name="connsiteX96" fmla="*/ 9224215 w 12192000"/>
              <a:gd name="connsiteY96" fmla="*/ 935769 h 2693565"/>
              <a:gd name="connsiteX97" fmla="*/ 9226449 w 12192000"/>
              <a:gd name="connsiteY97" fmla="*/ 935197 h 2693565"/>
              <a:gd name="connsiteX98" fmla="*/ 9242615 w 12192000"/>
              <a:gd name="connsiteY98" fmla="*/ 940365 h 2693565"/>
              <a:gd name="connsiteX99" fmla="*/ 9241484 w 12192000"/>
              <a:gd name="connsiteY99" fmla="*/ 947917 h 2693565"/>
              <a:gd name="connsiteX100" fmla="*/ 9255340 w 12192000"/>
              <a:gd name="connsiteY100" fmla="*/ 954591 h 2693565"/>
              <a:gd name="connsiteX101" fmla="*/ 9284189 w 12192000"/>
              <a:gd name="connsiteY101" fmla="*/ 954041 h 2693565"/>
              <a:gd name="connsiteX102" fmla="*/ 9294504 w 12192000"/>
              <a:gd name="connsiteY102" fmla="*/ 958215 h 2693565"/>
              <a:gd name="connsiteX103" fmla="*/ 9298497 w 12192000"/>
              <a:gd name="connsiteY103" fmla="*/ 958155 h 2693565"/>
              <a:gd name="connsiteX104" fmla="*/ 9307861 w 12192000"/>
              <a:gd name="connsiteY104" fmla="*/ 958940 h 2693565"/>
              <a:gd name="connsiteX105" fmla="*/ 9307085 w 12192000"/>
              <a:gd name="connsiteY105" fmla="*/ 954092 h 2693565"/>
              <a:gd name="connsiteX106" fmla="*/ 9319074 w 12192000"/>
              <a:gd name="connsiteY106" fmla="*/ 946047 h 2693565"/>
              <a:gd name="connsiteX107" fmla="*/ 9372632 w 12192000"/>
              <a:gd name="connsiteY107" fmla="*/ 953006 h 2693565"/>
              <a:gd name="connsiteX108" fmla="*/ 9375071 w 12192000"/>
              <a:gd name="connsiteY108" fmla="*/ 958595 h 2693565"/>
              <a:gd name="connsiteX109" fmla="*/ 9381767 w 12192000"/>
              <a:gd name="connsiteY109" fmla="*/ 959998 h 2693565"/>
              <a:gd name="connsiteX110" fmla="*/ 9387324 w 12192000"/>
              <a:gd name="connsiteY110" fmla="*/ 955424 h 2693565"/>
              <a:gd name="connsiteX111" fmla="*/ 9478921 w 12192000"/>
              <a:gd name="connsiteY111" fmla="*/ 950802 h 2693565"/>
              <a:gd name="connsiteX112" fmla="*/ 9600789 w 12192000"/>
              <a:gd name="connsiteY112" fmla="*/ 953342 h 2693565"/>
              <a:gd name="connsiteX113" fmla="*/ 9685744 w 12192000"/>
              <a:gd name="connsiteY113" fmla="*/ 982941 h 2693565"/>
              <a:gd name="connsiteX114" fmla="*/ 9694172 w 12192000"/>
              <a:gd name="connsiteY114" fmla="*/ 978796 h 2693565"/>
              <a:gd name="connsiteX115" fmla="*/ 9754661 w 12192000"/>
              <a:gd name="connsiteY115" fmla="*/ 985691 h 2693565"/>
              <a:gd name="connsiteX116" fmla="*/ 9961620 w 12192000"/>
              <a:gd name="connsiteY116" fmla="*/ 1043270 h 2693565"/>
              <a:gd name="connsiteX117" fmla="*/ 10079965 w 12192000"/>
              <a:gd name="connsiteY117" fmla="*/ 1055820 h 2693565"/>
              <a:gd name="connsiteX118" fmla="*/ 10122766 w 12192000"/>
              <a:gd name="connsiteY118" fmla="*/ 1054885 h 2693565"/>
              <a:gd name="connsiteX119" fmla="*/ 10194425 w 12192000"/>
              <a:gd name="connsiteY119" fmla="*/ 1053652 h 2693565"/>
              <a:gd name="connsiteX120" fmla="*/ 10249948 w 12192000"/>
              <a:gd name="connsiteY120" fmla="*/ 1039456 h 2693565"/>
              <a:gd name="connsiteX121" fmla="*/ 10309089 w 12192000"/>
              <a:gd name="connsiteY121" fmla="*/ 1043685 h 2693565"/>
              <a:gd name="connsiteX122" fmla="*/ 10320289 w 12192000"/>
              <a:gd name="connsiteY122" fmla="*/ 1061835 h 2693565"/>
              <a:gd name="connsiteX123" fmla="*/ 10384377 w 12192000"/>
              <a:gd name="connsiteY123" fmla="*/ 1060786 h 2693565"/>
              <a:gd name="connsiteX124" fmla="*/ 10481874 w 12192000"/>
              <a:gd name="connsiteY124" fmla="*/ 1057315 h 2693565"/>
              <a:gd name="connsiteX125" fmla="*/ 10537450 w 12192000"/>
              <a:gd name="connsiteY125" fmla="*/ 1059745 h 2693565"/>
              <a:gd name="connsiteX126" fmla="*/ 10689967 w 12192000"/>
              <a:gd name="connsiteY126" fmla="*/ 1061568 h 2693565"/>
              <a:gd name="connsiteX127" fmla="*/ 10843272 w 12192000"/>
              <a:gd name="connsiteY127" fmla="*/ 1059725 h 2693565"/>
              <a:gd name="connsiteX128" fmla="*/ 10937143 w 12192000"/>
              <a:gd name="connsiteY128" fmla="*/ 1037919 h 2693565"/>
              <a:gd name="connsiteX129" fmla="*/ 11062831 w 12192000"/>
              <a:gd name="connsiteY129" fmla="*/ 1038640 h 2693565"/>
              <a:gd name="connsiteX130" fmla="*/ 11084314 w 12192000"/>
              <a:gd name="connsiteY130" fmla="*/ 1035726 h 2693565"/>
              <a:gd name="connsiteX131" fmla="*/ 11112761 w 12192000"/>
              <a:gd name="connsiteY131" fmla="*/ 1041304 h 2693565"/>
              <a:gd name="connsiteX132" fmla="*/ 11226650 w 12192000"/>
              <a:gd name="connsiteY132" fmla="*/ 1064615 h 2693565"/>
              <a:gd name="connsiteX133" fmla="*/ 11315138 w 12192000"/>
              <a:gd name="connsiteY133" fmla="*/ 1091562 h 2693565"/>
              <a:gd name="connsiteX134" fmla="*/ 11430149 w 12192000"/>
              <a:gd name="connsiteY134" fmla="*/ 1089068 h 2693565"/>
              <a:gd name="connsiteX135" fmla="*/ 11498691 w 12192000"/>
              <a:gd name="connsiteY135" fmla="*/ 1099602 h 2693565"/>
              <a:gd name="connsiteX136" fmla="*/ 11608544 w 12192000"/>
              <a:gd name="connsiteY136" fmla="*/ 1135250 h 2693565"/>
              <a:gd name="connsiteX137" fmla="*/ 11758635 w 12192000"/>
              <a:gd name="connsiteY137" fmla="*/ 1141533 h 2693565"/>
              <a:gd name="connsiteX138" fmla="*/ 11792628 w 12192000"/>
              <a:gd name="connsiteY138" fmla="*/ 1118443 h 2693565"/>
              <a:gd name="connsiteX139" fmla="*/ 11835851 w 12192000"/>
              <a:gd name="connsiteY139" fmla="*/ 1106547 h 2693565"/>
              <a:gd name="connsiteX140" fmla="*/ 11848808 w 12192000"/>
              <a:gd name="connsiteY140" fmla="*/ 1144622 h 2693565"/>
              <a:gd name="connsiteX141" fmla="*/ 11974416 w 12192000"/>
              <a:gd name="connsiteY141" fmla="*/ 1183759 h 2693565"/>
              <a:gd name="connsiteX142" fmla="*/ 12037690 w 12192000"/>
              <a:gd name="connsiteY142" fmla="*/ 1199182 h 2693565"/>
              <a:gd name="connsiteX143" fmla="*/ 12137350 w 12192000"/>
              <a:gd name="connsiteY143" fmla="*/ 1214847 h 2693565"/>
              <a:gd name="connsiteX144" fmla="*/ 12167506 w 12192000"/>
              <a:gd name="connsiteY144" fmla="*/ 1221091 h 2693565"/>
              <a:gd name="connsiteX145" fmla="*/ 12192000 w 12192000"/>
              <a:gd name="connsiteY145" fmla="*/ 1225437 h 2693565"/>
              <a:gd name="connsiteX146" fmla="*/ 12192000 w 12192000"/>
              <a:gd name="connsiteY146" fmla="*/ 2693565 h 2693565"/>
              <a:gd name="connsiteX147" fmla="*/ 0 w 12192000"/>
              <a:gd name="connsiteY147" fmla="*/ 2693565 h 2693565"/>
              <a:gd name="connsiteX148" fmla="*/ 0 w 12192000"/>
              <a:gd name="connsiteY148" fmla="*/ 305932 h 2693565"/>
              <a:gd name="connsiteX149" fmla="*/ 7453 w 12192000"/>
              <a:gd name="connsiteY149" fmla="*/ 309471 h 2693565"/>
              <a:gd name="connsiteX150" fmla="*/ 56573 w 12192000"/>
              <a:gd name="connsiteY150" fmla="*/ 335374 h 2693565"/>
              <a:gd name="connsiteX151" fmla="*/ 184586 w 12192000"/>
              <a:gd name="connsiteY151" fmla="*/ 353266 h 2693565"/>
              <a:gd name="connsiteX152" fmla="*/ 235650 w 12192000"/>
              <a:gd name="connsiteY152" fmla="*/ 342210 h 2693565"/>
              <a:gd name="connsiteX153" fmla="*/ 333156 w 12192000"/>
              <a:gd name="connsiteY153" fmla="*/ 324339 h 2693565"/>
              <a:gd name="connsiteX154" fmla="*/ 414362 w 12192000"/>
              <a:gd name="connsiteY154" fmla="*/ 275773 h 2693565"/>
              <a:gd name="connsiteX155" fmla="*/ 509613 w 12192000"/>
              <a:gd name="connsiteY155" fmla="*/ 242197 h 2693565"/>
              <a:gd name="connsiteX156" fmla="*/ 521640 w 12192000"/>
              <a:gd name="connsiteY156" fmla="*/ 245434 h 2693565"/>
              <a:gd name="connsiteX157" fmla="*/ 575469 w 12192000"/>
              <a:gd name="connsiteY157" fmla="*/ 224434 h 2693565"/>
              <a:gd name="connsiteX158" fmla="*/ 727704 w 12192000"/>
              <a:gd name="connsiteY158" fmla="*/ 167150 h 2693565"/>
              <a:gd name="connsiteX159" fmla="*/ 835654 w 12192000"/>
              <a:gd name="connsiteY159" fmla="*/ 71601 h 2693565"/>
              <a:gd name="connsiteX160" fmla="*/ 878896 w 12192000"/>
              <a:gd name="connsiteY160" fmla="*/ 63761 h 2693565"/>
              <a:gd name="connsiteX161" fmla="*/ 951001 w 12192000"/>
              <a:gd name="connsiteY161" fmla="*/ 50233 h 2693565"/>
              <a:gd name="connsiteX162" fmla="*/ 965408 w 12192000"/>
              <a:gd name="connsiteY162" fmla="*/ 55880 h 2693565"/>
              <a:gd name="connsiteX163" fmla="*/ 971791 w 12192000"/>
              <a:gd name="connsiteY163" fmla="*/ 54603 h 2693565"/>
              <a:gd name="connsiteX164" fmla="*/ 972435 w 12192000"/>
              <a:gd name="connsiteY164" fmla="*/ 54961 h 2693565"/>
              <a:gd name="connsiteX165" fmla="*/ 973799 w 12192000"/>
              <a:gd name="connsiteY165" fmla="*/ 54202 h 2693565"/>
              <a:gd name="connsiteX166" fmla="*/ 987946 w 12192000"/>
              <a:gd name="connsiteY166" fmla="*/ 51373 h 2693565"/>
              <a:gd name="connsiteX167" fmla="*/ 1018608 w 12192000"/>
              <a:gd name="connsiteY167" fmla="*/ 55733 h 2693565"/>
              <a:gd name="connsiteX168" fmla="*/ 1037218 w 12192000"/>
              <a:gd name="connsiteY168" fmla="*/ 55219 h 2693565"/>
              <a:gd name="connsiteX169" fmla="*/ 1055961 w 12192000"/>
              <a:gd name="connsiteY169" fmla="*/ 39838 h 2693565"/>
              <a:gd name="connsiteX170" fmla="*/ 1068713 w 12192000"/>
              <a:gd name="connsiteY170" fmla="*/ 38669 h 2693565"/>
              <a:gd name="connsiteX171" fmla="*/ 1071331 w 12192000"/>
              <a:gd name="connsiteY171" fmla="*/ 36555 h 2693565"/>
              <a:gd name="connsiteX172" fmla="*/ 1078748 w 12192000"/>
              <a:gd name="connsiteY172" fmla="*/ 32518 h 2693565"/>
              <a:gd name="connsiteX173" fmla="*/ 1071510 w 12192000"/>
              <a:gd name="connsiteY173" fmla="*/ 28114 h 2693565"/>
              <a:gd name="connsiteX174" fmla="*/ 1158018 w 12192000"/>
              <a:gd name="connsiteY174" fmla="*/ 14155 h 2693565"/>
              <a:gd name="connsiteX175" fmla="*/ 1231493 w 12192000"/>
              <a:gd name="connsiteY175" fmla="*/ 2246 h 2693565"/>
              <a:gd name="connsiteX176" fmla="*/ 1355072 w 12192000"/>
              <a:gd name="connsiteY176" fmla="*/ 31208 h 2693565"/>
              <a:gd name="connsiteX177" fmla="*/ 1479835 w 12192000"/>
              <a:gd name="connsiteY177" fmla="*/ 0 h 269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192000" h="2693565">
                <a:moveTo>
                  <a:pt x="1479835" y="0"/>
                </a:moveTo>
                <a:lnTo>
                  <a:pt x="1511804" y="3644"/>
                </a:lnTo>
                <a:lnTo>
                  <a:pt x="1540872" y="15524"/>
                </a:lnTo>
                <a:lnTo>
                  <a:pt x="1540229" y="18447"/>
                </a:lnTo>
                <a:cubicBezTo>
                  <a:pt x="1540641" y="20467"/>
                  <a:pt x="1542255" y="20832"/>
                  <a:pt x="1544831" y="20367"/>
                </a:cubicBezTo>
                <a:lnTo>
                  <a:pt x="1549414" y="19016"/>
                </a:lnTo>
                <a:lnTo>
                  <a:pt x="1554920" y="21266"/>
                </a:lnTo>
                <a:lnTo>
                  <a:pt x="1570090" y="26625"/>
                </a:lnTo>
                <a:lnTo>
                  <a:pt x="1574449" y="33255"/>
                </a:lnTo>
                <a:cubicBezTo>
                  <a:pt x="1588372" y="44475"/>
                  <a:pt x="1624928" y="36962"/>
                  <a:pt x="1634129" y="52786"/>
                </a:cubicBezTo>
                <a:lnTo>
                  <a:pt x="1653408" y="50933"/>
                </a:lnTo>
                <a:lnTo>
                  <a:pt x="1673821" y="63320"/>
                </a:lnTo>
                <a:cubicBezTo>
                  <a:pt x="1692776" y="73767"/>
                  <a:pt x="1712758" y="80831"/>
                  <a:pt x="1735578" y="74197"/>
                </a:cubicBezTo>
                <a:cubicBezTo>
                  <a:pt x="1725769" y="94019"/>
                  <a:pt x="1790078" y="74373"/>
                  <a:pt x="1803240" y="93803"/>
                </a:cubicBezTo>
                <a:cubicBezTo>
                  <a:pt x="1811054" y="109566"/>
                  <a:pt x="1832389" y="107278"/>
                  <a:pt x="1850407" y="112482"/>
                </a:cubicBezTo>
                <a:cubicBezTo>
                  <a:pt x="1866338" y="128260"/>
                  <a:pt x="1953255" y="139774"/>
                  <a:pt x="1981598" y="136278"/>
                </a:cubicBezTo>
                <a:cubicBezTo>
                  <a:pt x="2059030" y="116852"/>
                  <a:pt x="2141385" y="179647"/>
                  <a:pt x="2203718" y="165797"/>
                </a:cubicBezTo>
                <a:cubicBezTo>
                  <a:pt x="2221190" y="166649"/>
                  <a:pt x="2236289" y="169766"/>
                  <a:pt x="2249831" y="174273"/>
                </a:cubicBezTo>
                <a:lnTo>
                  <a:pt x="2284800" y="190263"/>
                </a:lnTo>
                <a:lnTo>
                  <a:pt x="2288840" y="201561"/>
                </a:lnTo>
                <a:lnTo>
                  <a:pt x="2313454" y="207617"/>
                </a:lnTo>
                <a:lnTo>
                  <a:pt x="2319021" y="211049"/>
                </a:lnTo>
                <a:cubicBezTo>
                  <a:pt x="2329636" y="217639"/>
                  <a:pt x="2340334" y="223880"/>
                  <a:pt x="2351943" y="228899"/>
                </a:cubicBezTo>
                <a:cubicBezTo>
                  <a:pt x="2369139" y="185217"/>
                  <a:pt x="2453517" y="264393"/>
                  <a:pt x="2446476" y="221823"/>
                </a:cubicBezTo>
                <a:cubicBezTo>
                  <a:pt x="2496555" y="236811"/>
                  <a:pt x="2495450" y="214816"/>
                  <a:pt x="2514466" y="225768"/>
                </a:cubicBezTo>
                <a:lnTo>
                  <a:pt x="2519045" y="229167"/>
                </a:lnTo>
                <a:lnTo>
                  <a:pt x="2521518" y="236740"/>
                </a:lnTo>
                <a:lnTo>
                  <a:pt x="2532948" y="240920"/>
                </a:lnTo>
                <a:lnTo>
                  <a:pt x="2542831" y="250292"/>
                </a:lnTo>
                <a:cubicBezTo>
                  <a:pt x="2670524" y="253866"/>
                  <a:pt x="2831439" y="351801"/>
                  <a:pt x="2951466" y="331735"/>
                </a:cubicBezTo>
                <a:lnTo>
                  <a:pt x="3145677" y="312283"/>
                </a:lnTo>
                <a:cubicBezTo>
                  <a:pt x="3166736" y="299982"/>
                  <a:pt x="3200809" y="301529"/>
                  <a:pt x="3221782" y="315740"/>
                </a:cubicBezTo>
                <a:cubicBezTo>
                  <a:pt x="3225389" y="318185"/>
                  <a:pt x="3228464" y="320921"/>
                  <a:pt x="3230913" y="323864"/>
                </a:cubicBezTo>
                <a:cubicBezTo>
                  <a:pt x="3292781" y="295375"/>
                  <a:pt x="3311084" y="320413"/>
                  <a:pt x="3343537" y="298906"/>
                </a:cubicBezTo>
                <a:cubicBezTo>
                  <a:pt x="3418860" y="303711"/>
                  <a:pt x="3463951" y="341454"/>
                  <a:pt x="3493591" y="322860"/>
                </a:cubicBezTo>
                <a:cubicBezTo>
                  <a:pt x="3529011" y="332105"/>
                  <a:pt x="3566223" y="369362"/>
                  <a:pt x="3604486" y="350634"/>
                </a:cubicBezTo>
                <a:cubicBezTo>
                  <a:pt x="3599050" y="371574"/>
                  <a:pt x="3652814" y="344238"/>
                  <a:pt x="3667668" y="362018"/>
                </a:cubicBezTo>
                <a:cubicBezTo>
                  <a:pt x="3677181" y="376788"/>
                  <a:pt x="3695715" y="371937"/>
                  <a:pt x="3712536" y="374952"/>
                </a:cubicBezTo>
                <a:cubicBezTo>
                  <a:pt x="3729245" y="388755"/>
                  <a:pt x="3808162" y="389754"/>
                  <a:pt x="3832709" y="382853"/>
                </a:cubicBezTo>
                <a:cubicBezTo>
                  <a:pt x="3898137" y="354155"/>
                  <a:pt x="3981432" y="406816"/>
                  <a:pt x="4034400" y="385496"/>
                </a:cubicBezTo>
                <a:cubicBezTo>
                  <a:pt x="4096895" y="380474"/>
                  <a:pt x="4131671" y="416106"/>
                  <a:pt x="4176121" y="430521"/>
                </a:cubicBezTo>
                <a:cubicBezTo>
                  <a:pt x="4184188" y="384912"/>
                  <a:pt x="4271961" y="453654"/>
                  <a:pt x="4258735" y="412077"/>
                </a:cubicBezTo>
                <a:cubicBezTo>
                  <a:pt x="4321188" y="423941"/>
                  <a:pt x="4292211" y="381252"/>
                  <a:pt x="4348797" y="428832"/>
                </a:cubicBezTo>
                <a:cubicBezTo>
                  <a:pt x="4462546" y="417000"/>
                  <a:pt x="4604724" y="465257"/>
                  <a:pt x="4707799" y="430789"/>
                </a:cubicBezTo>
                <a:lnTo>
                  <a:pt x="4939895" y="425286"/>
                </a:lnTo>
                <a:lnTo>
                  <a:pt x="4972179" y="421596"/>
                </a:lnTo>
                <a:cubicBezTo>
                  <a:pt x="4972369" y="420619"/>
                  <a:pt x="4972557" y="419642"/>
                  <a:pt x="4972746" y="418665"/>
                </a:cubicBezTo>
                <a:cubicBezTo>
                  <a:pt x="4973950" y="416860"/>
                  <a:pt x="4975622" y="416934"/>
                  <a:pt x="4977873" y="418043"/>
                </a:cubicBezTo>
                <a:lnTo>
                  <a:pt x="4981666" y="420512"/>
                </a:lnTo>
                <a:lnTo>
                  <a:pt x="4987781" y="419813"/>
                </a:lnTo>
                <a:lnTo>
                  <a:pt x="5004292" y="418684"/>
                </a:lnTo>
                <a:lnTo>
                  <a:pt x="5011080" y="413543"/>
                </a:lnTo>
                <a:lnTo>
                  <a:pt x="5092908" y="417334"/>
                </a:lnTo>
                <a:lnTo>
                  <a:pt x="5117205" y="410915"/>
                </a:lnTo>
                <a:cubicBezTo>
                  <a:pt x="5139341" y="405953"/>
                  <a:pt x="5161092" y="404460"/>
                  <a:pt x="5180020" y="416669"/>
                </a:cubicBezTo>
                <a:cubicBezTo>
                  <a:pt x="5178705" y="395362"/>
                  <a:pt x="5231666" y="430665"/>
                  <a:pt x="5251931" y="415698"/>
                </a:cubicBezTo>
                <a:cubicBezTo>
                  <a:pt x="5265663" y="402811"/>
                  <a:pt x="5284931" y="410521"/>
                  <a:pt x="5304075" y="410278"/>
                </a:cubicBezTo>
                <a:cubicBezTo>
                  <a:pt x="5325492" y="399487"/>
                  <a:pt x="5412373" y="411177"/>
                  <a:pt x="5437791" y="421851"/>
                </a:cubicBezTo>
                <a:cubicBezTo>
                  <a:pt x="5503260" y="460357"/>
                  <a:pt x="5606433" y="422332"/>
                  <a:pt x="5659855" y="451638"/>
                </a:cubicBezTo>
                <a:cubicBezTo>
                  <a:pt x="5676731" y="455370"/>
                  <a:pt x="5692271" y="456345"/>
                  <a:pt x="5706898" y="455600"/>
                </a:cubicBezTo>
                <a:lnTo>
                  <a:pt x="5754782" y="439912"/>
                </a:lnTo>
                <a:lnTo>
                  <a:pt x="5780510" y="440576"/>
                </a:lnTo>
                <a:lnTo>
                  <a:pt x="5787158" y="438777"/>
                </a:lnTo>
                <a:cubicBezTo>
                  <a:pt x="5799851" y="435298"/>
                  <a:pt x="5812485" y="432173"/>
                  <a:pt x="5825490" y="430438"/>
                </a:cubicBezTo>
                <a:cubicBezTo>
                  <a:pt x="5824203" y="476245"/>
                  <a:pt x="5935878" y="423245"/>
                  <a:pt x="5912104" y="461700"/>
                </a:cubicBezTo>
                <a:cubicBezTo>
                  <a:pt x="5965520" y="460532"/>
                  <a:pt x="5955632" y="481057"/>
                  <a:pt x="5978031" y="475635"/>
                </a:cubicBezTo>
                <a:lnTo>
                  <a:pt x="5983729" y="473608"/>
                </a:lnTo>
                <a:lnTo>
                  <a:pt x="5989115" y="467085"/>
                </a:lnTo>
                <a:lnTo>
                  <a:pt x="6001610" y="466101"/>
                </a:lnTo>
                <a:lnTo>
                  <a:pt x="6014731" y="459798"/>
                </a:lnTo>
                <a:cubicBezTo>
                  <a:pt x="6137008" y="489599"/>
                  <a:pt x="6303861" y="465321"/>
                  <a:pt x="6409381" y="515501"/>
                </a:cubicBezTo>
                <a:lnTo>
                  <a:pt x="6487437" y="553647"/>
                </a:lnTo>
                <a:cubicBezTo>
                  <a:pt x="6528113" y="569393"/>
                  <a:pt x="6571143" y="527170"/>
                  <a:pt x="6610142" y="557790"/>
                </a:cubicBezTo>
                <a:cubicBezTo>
                  <a:pt x="6625126" y="574906"/>
                  <a:pt x="6657993" y="582294"/>
                  <a:pt x="6683551" y="574296"/>
                </a:cubicBezTo>
                <a:cubicBezTo>
                  <a:pt x="6687949" y="572920"/>
                  <a:pt x="6691959" y="571129"/>
                  <a:pt x="6695459" y="568981"/>
                </a:cubicBezTo>
                <a:cubicBezTo>
                  <a:pt x="6742555" y="612018"/>
                  <a:pt x="6769939" y="593080"/>
                  <a:pt x="6792010" y="621866"/>
                </a:cubicBezTo>
                <a:cubicBezTo>
                  <a:pt x="6865220" y="636894"/>
                  <a:pt x="6923060" y="612894"/>
                  <a:pt x="6943635" y="638192"/>
                </a:cubicBezTo>
                <a:cubicBezTo>
                  <a:pt x="6980872" y="638645"/>
                  <a:pt x="7031062" y="613058"/>
                  <a:pt x="7059745" y="640725"/>
                </a:cubicBezTo>
                <a:cubicBezTo>
                  <a:pt x="7063016" y="619497"/>
                  <a:pt x="7102907" y="659336"/>
                  <a:pt x="7124112" y="646371"/>
                </a:cubicBezTo>
                <a:cubicBezTo>
                  <a:pt x="7139051" y="634866"/>
                  <a:pt x="7154640" y="644272"/>
                  <a:pt x="7171770" y="645791"/>
                </a:cubicBezTo>
                <a:cubicBezTo>
                  <a:pt x="7193129" y="637070"/>
                  <a:pt x="7268212" y="656632"/>
                  <a:pt x="7288670" y="669540"/>
                </a:cubicBezTo>
                <a:cubicBezTo>
                  <a:pt x="7339052" y="713700"/>
                  <a:pt x="7439044" y="685512"/>
                  <a:pt x="7480598" y="719452"/>
                </a:cubicBezTo>
                <a:cubicBezTo>
                  <a:pt x="7549749" y="733295"/>
                  <a:pt x="7651088" y="745813"/>
                  <a:pt x="7703580" y="752595"/>
                </a:cubicBezTo>
                <a:cubicBezTo>
                  <a:pt x="7767450" y="757595"/>
                  <a:pt x="7722870" y="790464"/>
                  <a:pt x="7795544" y="760142"/>
                </a:cubicBezTo>
                <a:cubicBezTo>
                  <a:pt x="7898433" y="800898"/>
                  <a:pt x="8150708" y="758225"/>
                  <a:pt x="8234397" y="817628"/>
                </a:cubicBezTo>
                <a:cubicBezTo>
                  <a:pt x="8324317" y="832462"/>
                  <a:pt x="8268141" y="831633"/>
                  <a:pt x="8335061" y="849146"/>
                </a:cubicBezTo>
                <a:cubicBezTo>
                  <a:pt x="8342399" y="903105"/>
                  <a:pt x="8500207" y="925631"/>
                  <a:pt x="8537578" y="956663"/>
                </a:cubicBezTo>
                <a:cubicBezTo>
                  <a:pt x="8631361" y="970564"/>
                  <a:pt x="8701947" y="1017329"/>
                  <a:pt x="8796979" y="1002770"/>
                </a:cubicBezTo>
                <a:cubicBezTo>
                  <a:pt x="8800805" y="1010082"/>
                  <a:pt x="8806424" y="1016287"/>
                  <a:pt x="8813274" y="1021683"/>
                </a:cubicBezTo>
                <a:lnTo>
                  <a:pt x="8817811" y="1024375"/>
                </a:lnTo>
                <a:lnTo>
                  <a:pt x="8819508" y="1023536"/>
                </a:lnTo>
                <a:cubicBezTo>
                  <a:pt x="8825917" y="1021803"/>
                  <a:pt x="8833699" y="1021195"/>
                  <a:pt x="8844321" y="1022121"/>
                </a:cubicBezTo>
                <a:cubicBezTo>
                  <a:pt x="8849047" y="973708"/>
                  <a:pt x="8866578" y="1007760"/>
                  <a:pt x="8901176" y="999714"/>
                </a:cubicBezTo>
                <a:cubicBezTo>
                  <a:pt x="8931141" y="995841"/>
                  <a:pt x="8945799" y="979520"/>
                  <a:pt x="8970456" y="971358"/>
                </a:cubicBezTo>
                <a:cubicBezTo>
                  <a:pt x="8990473" y="966128"/>
                  <a:pt x="8994851" y="980867"/>
                  <a:pt x="9021279" y="968334"/>
                </a:cubicBezTo>
                <a:cubicBezTo>
                  <a:pt x="9068612" y="982595"/>
                  <a:pt x="9107817" y="950499"/>
                  <a:pt x="9144634" y="945164"/>
                </a:cubicBezTo>
                <a:cubicBezTo>
                  <a:pt x="9156291" y="946681"/>
                  <a:pt x="9191524" y="942385"/>
                  <a:pt x="9224215" y="935769"/>
                </a:cubicBezTo>
                <a:lnTo>
                  <a:pt x="9226449" y="935197"/>
                </a:lnTo>
                <a:lnTo>
                  <a:pt x="9242615" y="940365"/>
                </a:lnTo>
                <a:cubicBezTo>
                  <a:pt x="9246547" y="942524"/>
                  <a:pt x="9247167" y="944945"/>
                  <a:pt x="9241484" y="947917"/>
                </a:cubicBezTo>
                <a:cubicBezTo>
                  <a:pt x="9245969" y="951992"/>
                  <a:pt x="9250611" y="953857"/>
                  <a:pt x="9255340" y="954591"/>
                </a:cubicBezTo>
                <a:cubicBezTo>
                  <a:pt x="9264796" y="956057"/>
                  <a:pt x="9274598" y="952996"/>
                  <a:pt x="9284189" y="954041"/>
                </a:cubicBezTo>
                <a:lnTo>
                  <a:pt x="9294504" y="958215"/>
                </a:lnTo>
                <a:lnTo>
                  <a:pt x="9298497" y="958155"/>
                </a:lnTo>
                <a:lnTo>
                  <a:pt x="9307861" y="958940"/>
                </a:lnTo>
                <a:lnTo>
                  <a:pt x="9307085" y="954092"/>
                </a:lnTo>
                <a:cubicBezTo>
                  <a:pt x="9305463" y="949397"/>
                  <a:pt x="9304383" y="944306"/>
                  <a:pt x="9319074" y="946047"/>
                </a:cubicBezTo>
                <a:cubicBezTo>
                  <a:pt x="9349305" y="951935"/>
                  <a:pt x="9361374" y="933135"/>
                  <a:pt x="9372632" y="953006"/>
                </a:cubicBezTo>
                <a:lnTo>
                  <a:pt x="9375071" y="958595"/>
                </a:lnTo>
                <a:lnTo>
                  <a:pt x="9381767" y="959998"/>
                </a:lnTo>
                <a:cubicBezTo>
                  <a:pt x="9385419" y="960114"/>
                  <a:pt x="9387600" y="958963"/>
                  <a:pt x="9387324" y="955424"/>
                </a:cubicBezTo>
                <a:cubicBezTo>
                  <a:pt x="9414634" y="972091"/>
                  <a:pt x="9449605" y="952522"/>
                  <a:pt x="9478921" y="950802"/>
                </a:cubicBezTo>
                <a:cubicBezTo>
                  <a:pt x="9499452" y="966349"/>
                  <a:pt x="9540712" y="947412"/>
                  <a:pt x="9600789" y="953342"/>
                </a:cubicBezTo>
                <a:cubicBezTo>
                  <a:pt x="9623099" y="971104"/>
                  <a:pt x="9641319" y="957149"/>
                  <a:pt x="9685744" y="982941"/>
                </a:cubicBezTo>
                <a:cubicBezTo>
                  <a:pt x="9688118" y="981338"/>
                  <a:pt x="9690956" y="979942"/>
                  <a:pt x="9694172" y="978796"/>
                </a:cubicBezTo>
                <a:cubicBezTo>
                  <a:pt x="9712854" y="972144"/>
                  <a:pt x="9739938" y="975230"/>
                  <a:pt x="9754661" y="985691"/>
                </a:cubicBezTo>
                <a:cubicBezTo>
                  <a:pt x="9826496" y="1021800"/>
                  <a:pt x="9896819" y="1029553"/>
                  <a:pt x="9961620" y="1043270"/>
                </a:cubicBezTo>
                <a:cubicBezTo>
                  <a:pt x="10035471" y="1055817"/>
                  <a:pt x="9991652" y="1018987"/>
                  <a:pt x="10079965" y="1055820"/>
                </a:cubicBezTo>
                <a:cubicBezTo>
                  <a:pt x="10091885" y="1046409"/>
                  <a:pt x="10103779" y="1047350"/>
                  <a:pt x="10122766" y="1054885"/>
                </a:cubicBezTo>
                <a:cubicBezTo>
                  <a:pt x="10158792" y="1060185"/>
                  <a:pt x="10160710" y="1033074"/>
                  <a:pt x="10194425" y="1053652"/>
                </a:cubicBezTo>
                <a:cubicBezTo>
                  <a:pt x="10190401" y="1038468"/>
                  <a:pt x="10264044" y="1056450"/>
                  <a:pt x="10249948" y="1039456"/>
                </a:cubicBezTo>
                <a:cubicBezTo>
                  <a:pt x="10275818" y="1029226"/>
                  <a:pt x="10283688" y="1052223"/>
                  <a:pt x="10309089" y="1043685"/>
                </a:cubicBezTo>
                <a:cubicBezTo>
                  <a:pt x="10335955" y="1044245"/>
                  <a:pt x="10291248" y="1057215"/>
                  <a:pt x="10320289" y="1061835"/>
                </a:cubicBezTo>
                <a:cubicBezTo>
                  <a:pt x="10355953" y="1064839"/>
                  <a:pt x="10351274" y="1091207"/>
                  <a:pt x="10384377" y="1060786"/>
                </a:cubicBezTo>
                <a:cubicBezTo>
                  <a:pt x="10420069" y="1073328"/>
                  <a:pt x="10429874" y="1059045"/>
                  <a:pt x="10481874" y="1057315"/>
                </a:cubicBezTo>
                <a:cubicBezTo>
                  <a:pt x="10501680" y="1068177"/>
                  <a:pt x="10519421" y="1065993"/>
                  <a:pt x="10537450" y="1059745"/>
                </a:cubicBezTo>
                <a:cubicBezTo>
                  <a:pt x="10586493" y="1067520"/>
                  <a:pt x="10633607" y="1060262"/>
                  <a:pt x="10689967" y="1061568"/>
                </a:cubicBezTo>
                <a:cubicBezTo>
                  <a:pt x="10748426" y="1077920"/>
                  <a:pt x="10783057" y="1058234"/>
                  <a:pt x="10843272" y="1059725"/>
                </a:cubicBezTo>
                <a:cubicBezTo>
                  <a:pt x="10898437" y="1087831"/>
                  <a:pt x="10887290" y="1031628"/>
                  <a:pt x="10937143" y="1037919"/>
                </a:cubicBezTo>
                <a:cubicBezTo>
                  <a:pt x="11015338" y="1066127"/>
                  <a:pt x="10938076" y="1019729"/>
                  <a:pt x="11062831" y="1038640"/>
                </a:cubicBezTo>
                <a:cubicBezTo>
                  <a:pt x="11069397" y="1042745"/>
                  <a:pt x="11085203" y="1040603"/>
                  <a:pt x="11084314" y="1035726"/>
                </a:cubicBezTo>
                <a:cubicBezTo>
                  <a:pt x="11092072" y="1037916"/>
                  <a:pt x="11109774" y="1048720"/>
                  <a:pt x="11112761" y="1041304"/>
                </a:cubicBezTo>
                <a:cubicBezTo>
                  <a:pt x="11152966" y="1044024"/>
                  <a:pt x="11192190" y="1052052"/>
                  <a:pt x="11226650" y="1064615"/>
                </a:cubicBezTo>
                <a:cubicBezTo>
                  <a:pt x="11305689" y="1058552"/>
                  <a:pt x="11258784" y="1090166"/>
                  <a:pt x="11315138" y="1091562"/>
                </a:cubicBezTo>
                <a:cubicBezTo>
                  <a:pt x="11361985" y="1080652"/>
                  <a:pt x="11377018" y="1094351"/>
                  <a:pt x="11430149" y="1089068"/>
                </a:cubicBezTo>
                <a:cubicBezTo>
                  <a:pt x="11444825" y="1115277"/>
                  <a:pt x="11479264" y="1090856"/>
                  <a:pt x="11498691" y="1099602"/>
                </a:cubicBezTo>
                <a:cubicBezTo>
                  <a:pt x="11534287" y="1073718"/>
                  <a:pt x="11574772" y="1132835"/>
                  <a:pt x="11608544" y="1135250"/>
                </a:cubicBezTo>
                <a:cubicBezTo>
                  <a:pt x="11665899" y="1134901"/>
                  <a:pt x="11730579" y="1110553"/>
                  <a:pt x="11758635" y="1141533"/>
                </a:cubicBezTo>
                <a:cubicBezTo>
                  <a:pt x="11764015" y="1130111"/>
                  <a:pt x="11760429" y="1113687"/>
                  <a:pt x="11792628" y="1118443"/>
                </a:cubicBezTo>
                <a:cubicBezTo>
                  <a:pt x="11806166" y="1113506"/>
                  <a:pt x="11810246" y="1095634"/>
                  <a:pt x="11835851" y="1106547"/>
                </a:cubicBezTo>
                <a:cubicBezTo>
                  <a:pt x="11801664" y="1119996"/>
                  <a:pt x="11855557" y="1126304"/>
                  <a:pt x="11848808" y="1144622"/>
                </a:cubicBezTo>
                <a:cubicBezTo>
                  <a:pt x="11888209" y="1159428"/>
                  <a:pt x="11982396" y="1150542"/>
                  <a:pt x="11974416" y="1183759"/>
                </a:cubicBezTo>
                <a:cubicBezTo>
                  <a:pt x="11984558" y="1204467"/>
                  <a:pt x="12039206" y="1177765"/>
                  <a:pt x="12037690" y="1199182"/>
                </a:cubicBezTo>
                <a:cubicBezTo>
                  <a:pt x="12061583" y="1187085"/>
                  <a:pt x="12100041" y="1212725"/>
                  <a:pt x="12137350" y="1214847"/>
                </a:cubicBezTo>
                <a:cubicBezTo>
                  <a:pt x="12143663" y="1225017"/>
                  <a:pt x="12152270" y="1225179"/>
                  <a:pt x="12167506" y="1221091"/>
                </a:cubicBezTo>
                <a:lnTo>
                  <a:pt x="12192000" y="1225437"/>
                </a:lnTo>
                <a:lnTo>
                  <a:pt x="12192000" y="2693565"/>
                </a:lnTo>
                <a:lnTo>
                  <a:pt x="0" y="2693565"/>
                </a:lnTo>
                <a:lnTo>
                  <a:pt x="0" y="305932"/>
                </a:lnTo>
                <a:lnTo>
                  <a:pt x="7453" y="309471"/>
                </a:lnTo>
                <a:cubicBezTo>
                  <a:pt x="23896" y="319081"/>
                  <a:pt x="38977" y="328472"/>
                  <a:pt x="56573" y="335374"/>
                </a:cubicBezTo>
                <a:cubicBezTo>
                  <a:pt x="69155" y="358380"/>
                  <a:pt x="163342" y="348134"/>
                  <a:pt x="184586" y="353266"/>
                </a:cubicBezTo>
                <a:cubicBezTo>
                  <a:pt x="214121" y="345491"/>
                  <a:pt x="204765" y="347033"/>
                  <a:pt x="235650" y="342210"/>
                </a:cubicBezTo>
                <a:cubicBezTo>
                  <a:pt x="247937" y="316367"/>
                  <a:pt x="302580" y="328405"/>
                  <a:pt x="333156" y="324339"/>
                </a:cubicBezTo>
                <a:cubicBezTo>
                  <a:pt x="339717" y="301268"/>
                  <a:pt x="360087" y="295523"/>
                  <a:pt x="414362" y="275773"/>
                </a:cubicBezTo>
                <a:cubicBezTo>
                  <a:pt x="420721" y="249657"/>
                  <a:pt x="488456" y="282645"/>
                  <a:pt x="509613" y="242197"/>
                </a:cubicBezTo>
                <a:cubicBezTo>
                  <a:pt x="513387" y="243636"/>
                  <a:pt x="517437" y="244726"/>
                  <a:pt x="521640" y="245434"/>
                </a:cubicBezTo>
                <a:cubicBezTo>
                  <a:pt x="546049" y="249549"/>
                  <a:pt x="570152" y="240147"/>
                  <a:pt x="575469" y="224434"/>
                </a:cubicBezTo>
                <a:cubicBezTo>
                  <a:pt x="614641" y="165790"/>
                  <a:pt x="675649" y="197289"/>
                  <a:pt x="727704" y="167150"/>
                </a:cubicBezTo>
                <a:cubicBezTo>
                  <a:pt x="789763" y="136526"/>
                  <a:pt x="780796" y="134575"/>
                  <a:pt x="835654" y="71601"/>
                </a:cubicBezTo>
                <a:cubicBezTo>
                  <a:pt x="855810" y="80465"/>
                  <a:pt x="866761" y="76836"/>
                  <a:pt x="878896" y="63761"/>
                </a:cubicBezTo>
                <a:cubicBezTo>
                  <a:pt x="909898" y="49812"/>
                  <a:pt x="935837" y="82137"/>
                  <a:pt x="951001" y="50233"/>
                </a:cubicBezTo>
                <a:cubicBezTo>
                  <a:pt x="953370" y="55026"/>
                  <a:pt x="958711" y="56299"/>
                  <a:pt x="965408" y="55880"/>
                </a:cubicBezTo>
                <a:lnTo>
                  <a:pt x="971791" y="54603"/>
                </a:lnTo>
                <a:lnTo>
                  <a:pt x="972435" y="54961"/>
                </a:lnTo>
                <a:lnTo>
                  <a:pt x="973799" y="54202"/>
                </a:lnTo>
                <a:lnTo>
                  <a:pt x="987946" y="51373"/>
                </a:lnTo>
                <a:cubicBezTo>
                  <a:pt x="1003526" y="47416"/>
                  <a:pt x="1018060" y="43999"/>
                  <a:pt x="1018608" y="55733"/>
                </a:cubicBezTo>
                <a:cubicBezTo>
                  <a:pt x="1027284" y="57464"/>
                  <a:pt x="1033006" y="56925"/>
                  <a:pt x="1037218" y="55219"/>
                </a:cubicBezTo>
                <a:cubicBezTo>
                  <a:pt x="1045641" y="51809"/>
                  <a:pt x="1048029" y="43734"/>
                  <a:pt x="1055961" y="39838"/>
                </a:cubicBezTo>
                <a:lnTo>
                  <a:pt x="1068713" y="38669"/>
                </a:lnTo>
                <a:lnTo>
                  <a:pt x="1071331" y="36555"/>
                </a:lnTo>
                <a:lnTo>
                  <a:pt x="1078748" y="32518"/>
                </a:lnTo>
                <a:lnTo>
                  <a:pt x="1071510" y="28114"/>
                </a:lnTo>
                <a:cubicBezTo>
                  <a:pt x="1063911" y="24295"/>
                  <a:pt x="1145676" y="19987"/>
                  <a:pt x="1158018" y="14155"/>
                </a:cubicBezTo>
                <a:lnTo>
                  <a:pt x="1231493" y="2246"/>
                </a:lnTo>
                <a:lnTo>
                  <a:pt x="1355072" y="31208"/>
                </a:lnTo>
                <a:cubicBezTo>
                  <a:pt x="1384547" y="167"/>
                  <a:pt x="1449853" y="16313"/>
                  <a:pt x="1479835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7AAD5F-6CF0-BCFD-94E6-874A6D4A1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891" y="5127457"/>
            <a:ext cx="9199040" cy="6946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Modificación de las células espaciales</a:t>
            </a:r>
          </a:p>
        </p:txBody>
      </p:sp>
      <p:sp>
        <p:nvSpPr>
          <p:cNvPr id="12319" name="Freeform: Shape 12318">
            <a:extLst>
              <a:ext uri="{FF2B5EF4-FFF2-40B4-BE49-F238E27FC236}">
                <a16:creationId xmlns:a16="http://schemas.microsoft.com/office/drawing/2014/main" id="{805A1D6A-0939-4B37-AFBF-9557261FB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277223" y="-1"/>
            <a:ext cx="6914777" cy="643325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17462 w 6884912"/>
              <a:gd name="connsiteY43" fmla="*/ 519603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17462 w 6884912"/>
              <a:gd name="connsiteY43" fmla="*/ 519603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03986" y="741935"/>
                  <a:pt x="1124901" y="717624"/>
                </a:cubicBez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cubicBezTo>
                  <a:pt x="1178190" y="698452"/>
                  <a:pt x="1178246" y="698273"/>
                  <a:pt x="1178301" y="698094"/>
                </a:cubicBez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83251" y="614883"/>
                  <a:pt x="1589566" y="621301"/>
                </a:cubicBezTo>
                <a:cubicBezTo>
                  <a:pt x="1652500" y="621160"/>
                  <a:pt x="1659006" y="610309"/>
                  <a:pt x="1731986" y="589682"/>
                </a:cubicBezTo>
                <a:cubicBezTo>
                  <a:pt x="1772526" y="597621"/>
                  <a:pt x="1896056" y="567525"/>
                  <a:pt x="1927935" y="622808"/>
                </a:cubicBezTo>
                <a:cubicBezTo>
                  <a:pt x="1983767" y="616263"/>
                  <a:pt x="1996263" y="568569"/>
                  <a:pt x="2066980" y="550413"/>
                </a:cubicBezTo>
                <a:cubicBezTo>
                  <a:pt x="2136397" y="548191"/>
                  <a:pt x="2224774" y="514787"/>
                  <a:pt x="2317462" y="519603"/>
                </a:cubicBezTo>
                <a:cubicBezTo>
                  <a:pt x="2353676" y="459395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3789" y="162396"/>
                  <a:pt x="6290640" y="167441"/>
                </a:cubicBezTo>
                <a:cubicBezTo>
                  <a:pt x="6330523" y="169653"/>
                  <a:pt x="6344211" y="181356"/>
                  <a:pt x="6380420" y="173195"/>
                </a:cubicBezTo>
                <a:cubicBezTo>
                  <a:pt x="6420580" y="151473"/>
                  <a:pt x="6491390" y="127709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21" name="Freeform: Shape 12320">
            <a:extLst>
              <a:ext uri="{FF2B5EF4-FFF2-40B4-BE49-F238E27FC236}">
                <a16:creationId xmlns:a16="http://schemas.microsoft.com/office/drawing/2014/main" id="{F178D424-4168-4AE6-AEF1-51270AE38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9868" y="708300"/>
            <a:ext cx="10449645" cy="409598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290" name="Picture 2" descr="Esto contiene una imagen de: ">
            <a:extLst>
              <a:ext uri="{FF2B5EF4-FFF2-40B4-BE49-F238E27FC236}">
                <a16:creationId xmlns:a16="http://schemas.microsoft.com/office/drawing/2014/main" id="{6527A679-5685-9F3C-8987-64854F39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9" r="2" b="11757"/>
          <a:stretch/>
        </p:blipFill>
        <p:spPr bwMode="auto">
          <a:xfrm>
            <a:off x="1060314" y="872643"/>
            <a:ext cx="3329171" cy="377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sto contiene una imagen de: Estructuras de pared">
            <a:extLst>
              <a:ext uri="{FF2B5EF4-FFF2-40B4-BE49-F238E27FC236}">
                <a16:creationId xmlns:a16="http://schemas.microsoft.com/office/drawing/2014/main" id="{03187400-ECC7-A109-1692-DF509D97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5" r="16128"/>
          <a:stretch/>
        </p:blipFill>
        <p:spPr bwMode="auto">
          <a:xfrm>
            <a:off x="4454093" y="872641"/>
            <a:ext cx="3329171" cy="377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Esto contiene una imagen de: Club de Campo Nueve Puentes  / Shigeru Ban Architects">
            <a:extLst>
              <a:ext uri="{FF2B5EF4-FFF2-40B4-BE49-F238E27FC236}">
                <a16:creationId xmlns:a16="http://schemas.microsoft.com/office/drawing/2014/main" id="{BA7EEE1E-E124-ABFA-C29C-4E529AC4B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0" r="2" b="6376"/>
          <a:stretch/>
        </p:blipFill>
        <p:spPr bwMode="auto">
          <a:xfrm>
            <a:off x="7843008" y="872118"/>
            <a:ext cx="3329171" cy="377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08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F88C4-6789-9813-1B41-6C1F9F68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s-EC" sz="3300" b="1"/>
              <a:t> ESTRUCTURA LINEAL </a:t>
            </a:r>
            <a:br>
              <a:rPr lang="es-EC" sz="3300"/>
            </a:br>
            <a:endParaRPr lang="es-EC" sz="33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F1D2DF-128A-3295-5B37-6752562A9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es-EC" sz="1800"/>
              <a:t>Son formas geométricas con filos rectos pueden ser reducidas a una estructura lineal.Para construirla ,cada filo es transformado en materiales lineales , que marcan los bordes de las caras y forman los vértices donde se unen.</a:t>
            </a:r>
            <a:br>
              <a:rPr lang="es-EC" sz="1800"/>
            </a:br>
            <a:r>
              <a:rPr lang="es-EC" sz="1800"/>
              <a:t>En toda forma geométrica hay siempre más filos que caras.Por lo tanto ,la construcción con líneas es más complicada que la construcción con planos.</a:t>
            </a:r>
          </a:p>
          <a:p>
            <a:endParaRPr lang="es-EC" sz="1800"/>
          </a:p>
        </p:txBody>
      </p:sp>
      <p:pic>
        <p:nvPicPr>
          <p:cNvPr id="4" name="Picture 2" descr="MODELS - Wooden structures - Álvaro Díaz">
            <a:extLst>
              <a:ext uri="{FF2B5EF4-FFF2-40B4-BE49-F238E27FC236}">
                <a16:creationId xmlns:a16="http://schemas.microsoft.com/office/drawing/2014/main" id="{D05D3E89-2EF9-D7BD-310F-672E1BDB9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"/>
          <a:stretch/>
        </p:blipFill>
        <p:spPr bwMode="auto">
          <a:xfrm>
            <a:off x="6788383" y="613147"/>
            <a:ext cx="4565417" cy="55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37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0" name="Rectangle 1332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2" name="Rectangle 1333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EmTech TWISTs Plywood at the Timber Expo in Birmingham,1:1 prototype, The TWIST. Image Courtesy of AA EmTech">
            <a:extLst>
              <a:ext uri="{FF2B5EF4-FFF2-40B4-BE49-F238E27FC236}">
                <a16:creationId xmlns:a16="http://schemas.microsoft.com/office/drawing/2014/main" id="{FE3F6E3E-3351-0FD5-F98C-A1822F0C8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2275" y="643467"/>
            <a:ext cx="356730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4" name="Rectangle 1333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Esto contiene una imagen de: El Sistema Constructivo &quot;Muro Píxel&quot;">
            <a:extLst>
              <a:ext uri="{FF2B5EF4-FFF2-40B4-BE49-F238E27FC236}">
                <a16:creationId xmlns:a16="http://schemas.microsoft.com/office/drawing/2014/main" id="{2E520AE5-6ADF-CDBC-3243-059D8E799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487" y="643467"/>
            <a:ext cx="418717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12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spositivo móvil con aplicaciones">
            <a:extLst>
              <a:ext uri="{FF2B5EF4-FFF2-40B4-BE49-F238E27FC236}">
                <a16:creationId xmlns:a16="http://schemas.microsoft.com/office/drawing/2014/main" id="{A44AA6FB-07D3-6E89-99C2-33BA8EA28F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268B54-3C6E-B116-19C4-235072A27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Aplicaciones</a:t>
            </a:r>
          </a:p>
        </p:txBody>
      </p:sp>
    </p:spTree>
    <p:extLst>
      <p:ext uri="{BB962C8B-B14F-4D97-AF65-F5344CB8AC3E}">
        <p14:creationId xmlns:p14="http://schemas.microsoft.com/office/powerpoint/2010/main" val="1562478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3DD64-8387-5A14-DC25-88897206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146" name="Picture 2" descr="Esto contiene una imagen de: ">
            <a:extLst>
              <a:ext uri="{FF2B5EF4-FFF2-40B4-BE49-F238E27FC236}">
                <a16:creationId xmlns:a16="http://schemas.microsoft.com/office/drawing/2014/main" id="{B8963435-FED2-ABD2-3ED8-E2D8474B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757"/>
            <a:ext cx="6352117" cy="47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3203EF1-F051-4D0E-E6CE-865CD302DD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132"/>
            <a:ext cx="4575915" cy="685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251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814678F-4F4E-9304-0540-977523F6E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0"/>
            <a:ext cx="5145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87779F6C-82F2-5E56-567E-DA333ADC7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44" y="0"/>
            <a:ext cx="5145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008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7" name="Rectangle 15393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DISEÑO II: PROYECTO 2.- PARED MODULAR">
            <a:extLst>
              <a:ext uri="{FF2B5EF4-FFF2-40B4-BE49-F238E27FC236}">
                <a16:creationId xmlns:a16="http://schemas.microsoft.com/office/drawing/2014/main" id="{41EB63F8-2041-84AA-F798-A18493FD9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9" r="11654" b="-1"/>
          <a:stretch>
            <a:fillRect/>
          </a:stretch>
        </p:blipFill>
        <p:spPr bwMode="auto">
          <a:xfrm>
            <a:off x="20" y="638177"/>
            <a:ext cx="3017500" cy="55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structuras de pared | csabinaab4">
            <a:extLst>
              <a:ext uri="{FF2B5EF4-FFF2-40B4-BE49-F238E27FC236}">
                <a16:creationId xmlns:a16="http://schemas.microsoft.com/office/drawing/2014/main" id="{6EA422A3-7418-411E-5696-EEEBBF592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2" r="-3" b="-3"/>
          <a:stretch>
            <a:fillRect/>
          </a:stretch>
        </p:blipFill>
        <p:spPr bwMode="auto">
          <a:xfrm>
            <a:off x="3171272" y="638179"/>
            <a:ext cx="5849456" cy="55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Vista de interior de casa con muebles de madera&#10;&#10;Descripción generada automáticamente con confianza media">
            <a:extLst>
              <a:ext uri="{FF2B5EF4-FFF2-40B4-BE49-F238E27FC236}">
                <a16:creationId xmlns:a16="http://schemas.microsoft.com/office/drawing/2014/main" id="{C1D96D42-31D3-552C-B434-59AEBC310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r="13139" b="-1"/>
          <a:stretch>
            <a:fillRect/>
          </a:stretch>
        </p:blipFill>
        <p:spPr bwMode="auto">
          <a:xfrm>
            <a:off x="9174480" y="638178"/>
            <a:ext cx="3017520" cy="55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96" name="Rectangle 15395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59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6DD68-9176-B518-FCC6-833E44D82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Diseño de Joyas</a:t>
            </a:r>
            <a:br>
              <a:rPr lang="es-EC" dirty="0"/>
            </a:br>
            <a:r>
              <a:rPr lang="es-EC" b="1" dirty="0">
                <a:solidFill>
                  <a:schemeClr val="accent6">
                    <a:lumMod val="75000"/>
                  </a:schemeClr>
                </a:solidFill>
              </a:rPr>
              <a:t>Hubert James Marcel Taffin de Givenchy</a:t>
            </a:r>
            <a:br>
              <a:rPr lang="es-EC" b="1" dirty="0"/>
            </a:br>
            <a:endParaRPr lang="es-EC" dirty="0"/>
          </a:p>
        </p:txBody>
      </p:sp>
      <p:pic>
        <p:nvPicPr>
          <p:cNvPr id="4098" name="Picture 2" descr="Count Hubert James Marcel">
            <a:extLst>
              <a:ext uri="{FF2B5EF4-FFF2-40B4-BE49-F238E27FC236}">
                <a16:creationId xmlns:a16="http://schemas.microsoft.com/office/drawing/2014/main" id="{CA83A8E6-495F-C16B-077A-FD137356A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015" y="1378865"/>
            <a:ext cx="5247640" cy="520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5480402-9874-78CD-3E58-7FBECF260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378865"/>
            <a:ext cx="5114010" cy="511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063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438F1B7-4790-1AEF-87F8-B1F35D6F3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" r="-1" b="15906"/>
          <a:stretch>
            <a:fillRect/>
          </a:stretch>
        </p:blipFill>
        <p:spPr bwMode="auto">
          <a:xfrm>
            <a:off x="-1" y="190"/>
            <a:ext cx="8128855" cy="529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EDB98B-5D39-38E4-10B6-2B96D551C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David Yurman</a:t>
            </a: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David Yurman revela en exclusiva en qué se inspira para diseñar joyas que  expresen sentimientos - El Nuevo Día">
            <a:extLst>
              <a:ext uri="{FF2B5EF4-FFF2-40B4-BE49-F238E27FC236}">
                <a16:creationId xmlns:a16="http://schemas.microsoft.com/office/drawing/2014/main" id="{6A524385-522B-39F9-F401-843C6076D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" r="22728" b="-3"/>
          <a:stretch>
            <a:fillRect/>
          </a:stretch>
        </p:blipFill>
        <p:spPr bwMode="auto">
          <a:xfrm>
            <a:off x="8128856" y="1"/>
            <a:ext cx="4063143" cy="529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776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32D8C0-CCAB-D2E4-B6E1-16BFF901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Paloma Picasso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3148FEE-3175-2B33-6B97-827781408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233" y="320040"/>
            <a:ext cx="2902030" cy="389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nillo Paloma Picasso de Tiffany &amp; Co. Prácticamente nuevo! Sin uso,  hermoso diseño de hojas de la marca de lujo, de oro amarillo de 18K. Peso:  5,8 grs. Ancho: 1,5 cms. Medida:">
            <a:extLst>
              <a:ext uri="{FF2B5EF4-FFF2-40B4-BE49-F238E27FC236}">
                <a16:creationId xmlns:a16="http://schemas.microsoft.com/office/drawing/2014/main" id="{8237116D-A1DD-3C17-9882-324C07A04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2014" y="320040"/>
            <a:ext cx="3119379" cy="389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70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7C42E20-C9CD-B23C-32D2-1B7EF1410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2" r="-2" b="2363"/>
          <a:stretch>
            <a:fillRect/>
          </a:stretch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71ADBF0-97FB-278D-8038-9A6DDF209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9" r="-1" b="9578"/>
          <a:stretch>
            <a:fillRect/>
          </a:stretch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628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5B7F1-F63D-E0E6-2CB9-A58A2F84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Desarrollo Taller y Tarea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4921BA-524E-985B-B1C3-2DCD8790A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Tomando en cuenta los referentes de mercado y las fuentes de inspiración realice una propuesta de diseño de joyas basado en la estructura lineal y de pared.</a:t>
            </a:r>
          </a:p>
          <a:p>
            <a:r>
              <a:rPr lang="es-EC" dirty="0"/>
              <a:t>El desarrollo de los módulos debe ser en base a la abstracción modular (en 5 pasos), el estilo definido y la línea gráfica establecida. (personas económicamente estables, jóvenes_tendencia de lujo).</a:t>
            </a:r>
          </a:p>
          <a:p>
            <a:r>
              <a:rPr lang="es-EC" dirty="0"/>
              <a:t>Una vez obtenida la forma construya el módulo y desarrolle la propuesta de la joya en tamaño real. (Gargantilla y Aretes)</a:t>
            </a:r>
          </a:p>
        </p:txBody>
      </p:sp>
    </p:spTree>
    <p:extLst>
      <p:ext uri="{BB962C8B-B14F-4D97-AF65-F5344CB8AC3E}">
        <p14:creationId xmlns:p14="http://schemas.microsoft.com/office/powerpoint/2010/main" val="62211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547DC-992B-65DF-E7A2-315A452C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918169"/>
            <a:ext cx="4324350" cy="1325563"/>
          </a:xfrm>
        </p:spPr>
        <p:txBody>
          <a:bodyPr/>
          <a:lstStyle/>
          <a:p>
            <a:r>
              <a:rPr lang="es-EC" dirty="0"/>
              <a:t>Capas lineales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FC3DFE-B56C-3349-684C-757FE4837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2243732"/>
            <a:ext cx="5576888" cy="1762126"/>
          </a:xfrm>
        </p:spPr>
        <p:txBody>
          <a:bodyPr/>
          <a:lstStyle/>
          <a:p>
            <a:r>
              <a:rPr lang="es-EC" dirty="0"/>
              <a:t>Son formas huecas, pero vistas unidas generan la sensación de un cuerpo sólido.</a:t>
            </a:r>
          </a:p>
        </p:txBody>
      </p:sp>
      <p:pic>
        <p:nvPicPr>
          <p:cNvPr id="2050" name="Picture 2" descr="ArqStyle*: Diseño Tridimensional:*">
            <a:extLst>
              <a:ext uri="{FF2B5EF4-FFF2-40B4-BE49-F238E27FC236}">
                <a16:creationId xmlns:a16="http://schemas.microsoft.com/office/drawing/2014/main" id="{3E5FA4FE-7309-62AD-AAA4-41747A4E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666" y="1223764"/>
            <a:ext cx="1261368" cy="504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zzz Honey">
            <a:extLst>
              <a:ext uri="{FF2B5EF4-FFF2-40B4-BE49-F238E27FC236}">
                <a16:creationId xmlns:a16="http://schemas.microsoft.com/office/drawing/2014/main" id="{B62AF5C6-795F-6EC3-C5E1-8835B2585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368" y="3124795"/>
            <a:ext cx="4238534" cy="359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njunto de carteles en el formar de un florero, un vaso y un estructura de  alambre">
            <a:extLst>
              <a:ext uri="{FF2B5EF4-FFF2-40B4-BE49-F238E27FC236}">
                <a16:creationId xmlns:a16="http://schemas.microsoft.com/office/drawing/2014/main" id="{279EAC31-6EC9-D8C3-ACD9-C06CD0393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835" y="1623024"/>
            <a:ext cx="49276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915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9F1AB-878E-9F2F-4345-40787057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CD8A47-9E96-ADFF-AC5D-CCC0B15E2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13A1B73-839E-7767-A511-A0113F539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0"/>
            <a:ext cx="5192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38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0E0D27A-AE94-F586-87B0-5F9C53F74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1069910"/>
            <a:ext cx="6716272" cy="471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sto contiene: Spiral Jewelry Design, Jewelry Design Sketch Drawings, Jewellery Design Sketches For Beginners, Jewelry Logo Ideas, Sketch Jewelry, Stylish Jewelry Accessories, Drawing Jewelry, Jewellery Sketch, Jewellery Drawing">
            <a:extLst>
              <a:ext uri="{FF2B5EF4-FFF2-40B4-BE49-F238E27FC236}">
                <a16:creationId xmlns:a16="http://schemas.microsoft.com/office/drawing/2014/main" id="{392166D8-96EC-5177-655A-3C35A8F11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4655" y="647192"/>
            <a:ext cx="4172712" cy="556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681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70D98872-D12E-83C5-8EC9-5E904607F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/>
          <a:stretch>
            <a:fillRect/>
          </a:stretch>
        </p:blipFill>
        <p:spPr bwMode="auto">
          <a:xfrm>
            <a:off x="321731" y="557189"/>
            <a:ext cx="5668684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690C3730-DDDE-C950-C76E-420A3E95F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/>
          <a:stretch>
            <a:fillRect/>
          </a:stretch>
        </p:blipFill>
        <p:spPr bwMode="auto">
          <a:xfrm>
            <a:off x="6195375" y="557189"/>
            <a:ext cx="5674893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090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>
            <a:extLst>
              <a:ext uri="{FF2B5EF4-FFF2-40B4-BE49-F238E27FC236}">
                <a16:creationId xmlns:a16="http://schemas.microsoft.com/office/drawing/2014/main" id="{62885EB9-6B71-09D6-B951-DEAFB95B3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2166" y="484632"/>
            <a:ext cx="5888737" cy="588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7457C312-3C85-8433-16E9-1B53FA916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4655" y="1337416"/>
            <a:ext cx="4172712" cy="41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64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73DF9703-4D67-0408-D973-8937E4DFA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83167"/>
            <a:ext cx="5291666" cy="52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084267EF-22B6-C9AF-FB8E-C13B0D2EA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875771"/>
            <a:ext cx="5291667" cy="510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7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C8641-730C-3635-8C51-D51B18C4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09DE64-C466-C696-F182-38163E1B1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>
                <a:hlinkClick r:id="rId2"/>
              </a:rPr>
              <a:t>https://cl.pinterest.com/pin/7670261860684672/</a:t>
            </a:r>
            <a:endParaRPr lang="es-EC" dirty="0"/>
          </a:p>
          <a:p>
            <a:r>
              <a:rPr lang="es-EC" dirty="0"/>
              <a:t>https://cl.pinterest.com/pin/3588874696977418/</a:t>
            </a:r>
          </a:p>
        </p:txBody>
      </p:sp>
    </p:spTree>
    <p:extLst>
      <p:ext uri="{BB962C8B-B14F-4D97-AF65-F5344CB8AC3E}">
        <p14:creationId xmlns:p14="http://schemas.microsoft.com/office/powerpoint/2010/main" val="4115088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Las mejores 900+ ideas de FILIGRANA | filigrana, filigrana de papel, diseño  de filigrana">
            <a:extLst>
              <a:ext uri="{FF2B5EF4-FFF2-40B4-BE49-F238E27FC236}">
                <a16:creationId xmlns:a16="http://schemas.microsoft.com/office/drawing/2014/main" id="{8B9BE4FF-64A9-D4B3-ABEF-80CB92AE5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6546" y="484632"/>
            <a:ext cx="5304358" cy="588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Unos trabajos en filigrana de papel llenos de arte para todo">
            <a:extLst>
              <a:ext uri="{FF2B5EF4-FFF2-40B4-BE49-F238E27FC236}">
                <a16:creationId xmlns:a16="http://schemas.microsoft.com/office/drawing/2014/main" id="{D3C51234-CBD3-A367-695E-B51A71E9F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4655" y="612420"/>
            <a:ext cx="4172712" cy="563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0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18972-7C79-5C9E-86CD-4820B95B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Gradación de tamaño y posición</a:t>
            </a:r>
          </a:p>
        </p:txBody>
      </p:sp>
      <p:pic>
        <p:nvPicPr>
          <p:cNvPr id="4" name="Picture 2" descr="Esto contiene una imagen de: ">
            <a:extLst>
              <a:ext uri="{FF2B5EF4-FFF2-40B4-BE49-F238E27FC236}">
                <a16:creationId xmlns:a16="http://schemas.microsoft.com/office/drawing/2014/main" id="{55C07944-C361-281A-2A6B-628CD26E43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8" r="1" b="3615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7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F58FC9C-5376-7576-E704-3547E75C3A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8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618972-7C79-5C9E-86CD-4820B95B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Sólido platónico en estructura lineal</a:t>
            </a:r>
          </a:p>
        </p:txBody>
      </p:sp>
    </p:spTree>
    <p:extLst>
      <p:ext uri="{BB962C8B-B14F-4D97-AF65-F5344CB8AC3E}">
        <p14:creationId xmlns:p14="http://schemas.microsoft.com/office/powerpoint/2010/main" val="117346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64571-4F67-84BC-9351-32C49228D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8712" y="365125"/>
            <a:ext cx="5145088" cy="1325563"/>
          </a:xfrm>
        </p:spPr>
        <p:txBody>
          <a:bodyPr/>
          <a:lstStyle/>
          <a:p>
            <a:r>
              <a:rPr lang="es-EC" dirty="0"/>
              <a:t>Museo de Lubré en Francia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8A6A0C-4643-C472-7033-C3DAAF104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050" name="Picture 2" descr="Museo del Louvre - Viajar a Francia">
            <a:extLst>
              <a:ext uri="{FF2B5EF4-FFF2-40B4-BE49-F238E27FC236}">
                <a16:creationId xmlns:a16="http://schemas.microsoft.com/office/drawing/2014/main" id="{1313AFEA-71E4-AABF-B4D8-1309FA0C4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1" y="1557337"/>
            <a:ext cx="5918199" cy="33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309F1A0-F989-7900-5E86-AE933A3A3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4" y="0"/>
            <a:ext cx="5145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13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C9E21-D964-D6B2-8A7D-EED70EC1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6F99EE-EEC3-C332-E05A-B6B0DC926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074" name="Picture 2" descr="Emanuele Viscuso | Viscuso Twin Towers | MutualArt">
            <a:extLst>
              <a:ext uri="{FF2B5EF4-FFF2-40B4-BE49-F238E27FC236}">
                <a16:creationId xmlns:a16="http://schemas.microsoft.com/office/drawing/2014/main" id="{7C05F1F0-7EC2-0C22-E677-34CBB87E4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0"/>
            <a:ext cx="514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esentan primer rascacielos de Ecuador - El Comercio">
            <a:extLst>
              <a:ext uri="{FF2B5EF4-FFF2-40B4-BE49-F238E27FC236}">
                <a16:creationId xmlns:a16="http://schemas.microsoft.com/office/drawing/2014/main" id="{55CCC5F6-22E3-733B-7B3F-B0C4C8CA6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7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25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B7ADA0-755C-73C5-AD2C-073C2B764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s-EC" sz="7200"/>
              <a:t>Estructura de Pared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C4E469-F330-E7C8-1519-283EE0AC7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s-EC" sz="2800"/>
              <a:t>Segunda Unidad</a:t>
            </a: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017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0A7F9-478D-9307-F9A1-58B316B2B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CE6D87-A5FA-EAC1-F527-C5CE6E252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Se parte desde el cubo y repitiéndolo de manera vertical se crea una columna, y si además  se desplaza de manera  horizontal formarás filas. La </a:t>
            </a:r>
            <a:r>
              <a:rPr lang="es-EC" b="1" dirty="0"/>
              <a:t>estructura de pared</a:t>
            </a:r>
            <a:r>
              <a:rPr lang="es-EC" dirty="0"/>
              <a:t>, nacen de módulos bidimensionales añadiéndolas profundidad. 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6D916127-B39C-0436-054C-BA0DD7CD6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2" y="3873500"/>
            <a:ext cx="19177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BD2D2B5-427A-67CA-19DE-426D23E0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471" y="3459163"/>
            <a:ext cx="19431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770E797E-A39F-98BC-C03F-1999389D7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42" y="3516313"/>
            <a:ext cx="38862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882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13556</TotalTime>
  <Words>342</Words>
  <Application>Microsoft Macintosh PowerPoint</Application>
  <PresentationFormat>Panorámica</PresentationFormat>
  <Paragraphs>32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de Office</vt:lpstr>
      <vt:lpstr>Estructura Lineal</vt:lpstr>
      <vt:lpstr> ESTRUCTURA LINEAL  </vt:lpstr>
      <vt:lpstr>Capas lineales</vt:lpstr>
      <vt:lpstr>Gradación de tamaño y posición</vt:lpstr>
      <vt:lpstr>Sólido platónico en estructura lineal</vt:lpstr>
      <vt:lpstr>Museo de Lubré en Francia</vt:lpstr>
      <vt:lpstr>Presentación de PowerPoint</vt:lpstr>
      <vt:lpstr>Estructura de Pared</vt:lpstr>
      <vt:lpstr>Presentación de PowerPoint</vt:lpstr>
      <vt:lpstr>Células espaciales y módulos</vt:lpstr>
      <vt:lpstr>Presentación de PowerPoint</vt:lpstr>
      <vt:lpstr>Repetición con variaciones_Con vaciado</vt:lpstr>
      <vt:lpstr>Célula espacial con Módulo interno cambia de forma</vt:lpstr>
      <vt:lpstr>La célula espacial_módulo interno que cambia de forma_ y tamaño</vt:lpstr>
      <vt:lpstr>Módulos como planos distorcionados</vt:lpstr>
      <vt:lpstr>Doblado por una o más líneas rectas</vt:lpstr>
      <vt:lpstr>Variaciones posicionales del módulo</vt:lpstr>
      <vt:lpstr>Curvado</vt:lpstr>
      <vt:lpstr>Modificación de las células espaciales</vt:lpstr>
      <vt:lpstr>Presentación de PowerPoint</vt:lpstr>
      <vt:lpstr>Aplicaciones</vt:lpstr>
      <vt:lpstr>Presentación de PowerPoint</vt:lpstr>
      <vt:lpstr>Presentación de PowerPoint</vt:lpstr>
      <vt:lpstr>Presentación de PowerPoint</vt:lpstr>
      <vt:lpstr>Diseño de Joyas Hubert James Marcel Taffin de Givenchy </vt:lpstr>
      <vt:lpstr>David Yurman</vt:lpstr>
      <vt:lpstr>Paloma Picasso</vt:lpstr>
      <vt:lpstr>Presentación de PowerPoint</vt:lpstr>
      <vt:lpstr>Desarrollo Taller y Tarea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de Pared</dc:title>
  <dc:creator>Margarita Del Rocio Pomboza Floril</dc:creator>
  <cp:lastModifiedBy>Margarita Del Rocio Pomboza Floril</cp:lastModifiedBy>
  <cp:revision>6</cp:revision>
  <dcterms:created xsi:type="dcterms:W3CDTF">2024-11-20T21:05:34Z</dcterms:created>
  <dcterms:modified xsi:type="dcterms:W3CDTF">2025-05-27T14:06:49Z</dcterms:modified>
</cp:coreProperties>
</file>