
<file path=[Content_Types].xml><?xml version="1.0" encoding="utf-8"?>
<Types xmlns="http://schemas.openxmlformats.org/package/2006/content-types">
  <Default Extension="bin" ContentType="application/vnd.openxmlformats-officedocument.oleObject"/>
  <Default Extension="gif" ContentType="image/gif"/>
  <Default Extension="jpeg" ContentType="image/jpeg"/>
  <Default Extension="png" ContentType="image/png"/>
  <Default Extension="rels" ContentType="application/vnd.openxmlformats-package.relationships+xml"/>
  <Default Extension="vml" ContentType="application/vnd.openxmlformats-officedocument.vmlDrawing"/>
  <Default Extension="wav" ContentType="audio/x-wav"/>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483" r:id="rId2"/>
    <p:sldId id="486" r:id="rId3"/>
    <p:sldId id="487" r:id="rId4"/>
    <p:sldId id="488" r:id="rId5"/>
    <p:sldId id="489" r:id="rId6"/>
    <p:sldId id="490" r:id="rId7"/>
    <p:sldId id="491" r:id="rId8"/>
    <p:sldId id="492" r:id="rId9"/>
    <p:sldId id="493" r:id="rId10"/>
    <p:sldId id="494" r:id="rId11"/>
    <p:sldId id="495" r:id="rId12"/>
    <p:sldId id="496" r:id="rId13"/>
    <p:sldId id="497" r:id="rId14"/>
    <p:sldId id="498" r:id="rId15"/>
    <p:sldId id="499" r:id="rId16"/>
    <p:sldId id="500" r:id="rId17"/>
    <p:sldId id="567" r:id="rId18"/>
    <p:sldId id="501" r:id="rId19"/>
    <p:sldId id="502" r:id="rId20"/>
    <p:sldId id="503" r:id="rId21"/>
    <p:sldId id="505" r:id="rId22"/>
    <p:sldId id="506" r:id="rId23"/>
    <p:sldId id="507" r:id="rId24"/>
    <p:sldId id="508" r:id="rId25"/>
    <p:sldId id="509" r:id="rId26"/>
    <p:sldId id="510" r:id="rId27"/>
    <p:sldId id="511" r:id="rId28"/>
    <p:sldId id="512" r:id="rId29"/>
    <p:sldId id="513" r:id="rId30"/>
    <p:sldId id="514" r:id="rId31"/>
    <p:sldId id="515" r:id="rId32"/>
    <p:sldId id="516" r:id="rId33"/>
    <p:sldId id="517" r:id="rId34"/>
    <p:sldId id="520" r:id="rId35"/>
    <p:sldId id="521" r:id="rId36"/>
    <p:sldId id="522" r:id="rId37"/>
    <p:sldId id="523" r:id="rId38"/>
    <p:sldId id="571" r:id="rId39"/>
    <p:sldId id="416" r:id="rId40"/>
    <p:sldId id="417" r:id="rId41"/>
    <p:sldId id="418" r:id="rId42"/>
    <p:sldId id="419" r:id="rId43"/>
    <p:sldId id="420" r:id="rId44"/>
    <p:sldId id="421" r:id="rId45"/>
    <p:sldId id="422" r:id="rId46"/>
    <p:sldId id="423" r:id="rId47"/>
    <p:sldId id="424" r:id="rId48"/>
    <p:sldId id="425" r:id="rId49"/>
    <p:sldId id="426" r:id="rId50"/>
    <p:sldId id="524" r:id="rId51"/>
    <p:sldId id="527" r:id="rId52"/>
    <p:sldId id="528" r:id="rId53"/>
    <p:sldId id="529" r:id="rId54"/>
    <p:sldId id="530" r:id="rId55"/>
    <p:sldId id="531" r:id="rId56"/>
    <p:sldId id="532" r:id="rId57"/>
    <p:sldId id="533" r:id="rId58"/>
    <p:sldId id="534" r:id="rId59"/>
    <p:sldId id="535" r:id="rId60"/>
    <p:sldId id="536" r:id="rId61"/>
    <p:sldId id="537" r:id="rId62"/>
    <p:sldId id="538" r:id="rId63"/>
    <p:sldId id="539" r:id="rId64"/>
    <p:sldId id="540" r:id="rId65"/>
    <p:sldId id="541" r:id="rId66"/>
    <p:sldId id="542" r:id="rId67"/>
    <p:sldId id="543" r:id="rId68"/>
    <p:sldId id="544" r:id="rId69"/>
    <p:sldId id="545" r:id="rId70"/>
    <p:sldId id="546" r:id="rId71"/>
    <p:sldId id="547" r:id="rId72"/>
    <p:sldId id="548" r:id="rId73"/>
    <p:sldId id="549" r:id="rId74"/>
    <p:sldId id="550" r:id="rId75"/>
    <p:sldId id="551" r:id="rId76"/>
    <p:sldId id="553" r:id="rId77"/>
    <p:sldId id="555" r:id="rId7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3557016" y="630936"/>
            <a:ext cx="5235575"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1078523" y="1098388"/>
            <a:ext cx="10318418" cy="4394988"/>
          </a:xfrm>
        </p:spPr>
        <p:txBody>
          <a:bodyPr anchor="ctr">
            <a:noAutofit/>
          </a:bodyPr>
          <a:lstStyle>
            <a:lvl1pPr algn="ctr">
              <a:defRPr sz="10000" spc="800" baseline="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2215045" y="5979196"/>
            <a:ext cx="8045373" cy="742279"/>
          </a:xfrm>
        </p:spPr>
        <p:txBody>
          <a:bodyPr anchor="t">
            <a:normAutofit/>
          </a:bodyPr>
          <a:lstStyle>
            <a:lvl1pPr marL="0" indent="0" algn="ctr">
              <a:lnSpc>
                <a:spcPct val="100000"/>
              </a:lnSpc>
              <a:buNone/>
              <a:defRPr sz="2000" b="1" i="0" cap="all" spc="400"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a:xfrm>
            <a:off x="1078523" y="6375679"/>
            <a:ext cx="2329722" cy="348462"/>
          </a:xfrm>
        </p:spPr>
        <p:txBody>
          <a:bodyPr/>
          <a:lstStyle>
            <a:lvl1pPr>
              <a:defRPr baseline="0">
                <a:solidFill>
                  <a:schemeClr val="accent1">
                    <a:lumMod val="50000"/>
                  </a:schemeClr>
                </a:solidFill>
              </a:defRPr>
            </a:lvl1pPr>
          </a:lstStyle>
          <a:p>
            <a:fld id="{C5C4E6AB-27A7-4B4C-9B32-D21C41CEEE31}" type="datetimeFigureOut">
              <a:rPr lang="es-ES" smtClean="0"/>
              <a:t>20/04/2020</a:t>
            </a:fld>
            <a:endParaRPr lang="es-ES"/>
          </a:p>
        </p:txBody>
      </p:sp>
      <p:sp>
        <p:nvSpPr>
          <p:cNvPr id="5" name="Footer Placeholder 4"/>
          <p:cNvSpPr>
            <a:spLocks noGrp="1"/>
          </p:cNvSpPr>
          <p:nvPr>
            <p:ph type="ftr" sz="quarter" idx="11"/>
          </p:nvPr>
        </p:nvSpPr>
        <p:spPr>
          <a:xfrm>
            <a:off x="4180332" y="6375679"/>
            <a:ext cx="4114800" cy="345796"/>
          </a:xfrm>
        </p:spPr>
        <p:txBody>
          <a:bodyPr/>
          <a:lstStyle>
            <a:lvl1pPr>
              <a:defRPr baseline="0">
                <a:solidFill>
                  <a:schemeClr val="accent1">
                    <a:lumMod val="50000"/>
                  </a:schemeClr>
                </a:solidFill>
              </a:defRPr>
            </a:lvl1pPr>
          </a:lstStyle>
          <a:p>
            <a:endParaRPr lang="es-ES"/>
          </a:p>
        </p:txBody>
      </p:sp>
      <p:sp>
        <p:nvSpPr>
          <p:cNvPr id="6" name="Slide Number Placeholder 5"/>
          <p:cNvSpPr>
            <a:spLocks noGrp="1"/>
          </p:cNvSpPr>
          <p:nvPr>
            <p:ph type="sldNum" sz="quarter" idx="12"/>
          </p:nvPr>
        </p:nvSpPr>
        <p:spPr>
          <a:xfrm>
            <a:off x="9067218" y="6375679"/>
            <a:ext cx="2329723" cy="345796"/>
          </a:xfrm>
        </p:spPr>
        <p:txBody>
          <a:bodyPr/>
          <a:lstStyle>
            <a:lvl1pPr>
              <a:defRPr baseline="0">
                <a:solidFill>
                  <a:schemeClr val="accent1">
                    <a:lumMod val="50000"/>
                  </a:schemeClr>
                </a:solidFill>
              </a:defRPr>
            </a:lvl1pPr>
          </a:lstStyle>
          <a:p>
            <a:fld id="{7D6288E6-E444-4875-8463-22D9CEFB8212}" type="slidenum">
              <a:rPr lang="es-ES" smtClean="0"/>
              <a:t>‹Nº›</a:t>
            </a:fld>
            <a:endParaRPr lang="es-ES"/>
          </a:p>
        </p:txBody>
      </p:sp>
      <p:sp>
        <p:nvSpPr>
          <p:cNvPr id="13" name="Rectangle 12" title="left edge border"/>
          <p:cNvSpPr/>
          <p:nvPr/>
        </p:nvSpPr>
        <p:spPr>
          <a:xfrm>
            <a:off x="0" y="0"/>
            <a:ext cx="283464"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0906359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5C4E6AB-27A7-4B4C-9B32-D21C41CEEE31}" type="datetimeFigureOut">
              <a:rPr lang="es-ES" smtClean="0"/>
              <a:t>20/04/2020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D6288E6-E444-4875-8463-22D9CEFB8212}" type="slidenum">
              <a:rPr lang="es-ES" smtClean="0"/>
              <a:t>‹Nº›</a:t>
            </a:fld>
            <a:endParaRPr lang="es-ES"/>
          </a:p>
        </p:txBody>
      </p:sp>
    </p:spTree>
    <p:extLst>
      <p:ext uri="{BB962C8B-B14F-4D97-AF65-F5344CB8AC3E}">
        <p14:creationId xmlns:p14="http://schemas.microsoft.com/office/powerpoint/2010/main" val="26976318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066321" y="382386"/>
            <a:ext cx="1492132" cy="5600404"/>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257300" y="382385"/>
            <a:ext cx="8392585" cy="5600405"/>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5C4E6AB-27A7-4B4C-9B32-D21C41CEEE31}" type="datetimeFigureOut">
              <a:rPr lang="es-ES" smtClean="0"/>
              <a:t>20/04/2020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D6288E6-E444-4875-8463-22D9CEFB8212}" type="slidenum">
              <a:rPr lang="es-ES" smtClean="0"/>
              <a:t>‹Nº›</a:t>
            </a:fld>
            <a:endParaRPr lang="es-ES"/>
          </a:p>
        </p:txBody>
      </p:sp>
    </p:spTree>
    <p:extLst>
      <p:ext uri="{BB962C8B-B14F-4D97-AF65-F5344CB8AC3E}">
        <p14:creationId xmlns:p14="http://schemas.microsoft.com/office/powerpoint/2010/main" val="37026655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C5C4E6AB-27A7-4B4C-9B32-D21C41CEEE31}" type="datetimeFigureOut">
              <a:rPr lang="es-ES" smtClean="0"/>
              <a:t>20/04/2020</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7D6288E6-E444-4875-8463-22D9CEFB8212}" type="slidenum">
              <a:rPr lang="es-ES" smtClean="0"/>
              <a:t>‹Nº›</a:t>
            </a:fld>
            <a:endParaRPr lang="es-ES"/>
          </a:p>
        </p:txBody>
      </p:sp>
    </p:spTree>
    <p:extLst>
      <p:ext uri="{BB962C8B-B14F-4D97-AF65-F5344CB8AC3E}">
        <p14:creationId xmlns:p14="http://schemas.microsoft.com/office/powerpoint/2010/main" val="26514302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42929" y="1073888"/>
            <a:ext cx="8187071" cy="4064627"/>
          </a:xfrm>
        </p:spPr>
        <p:txBody>
          <a:bodyPr anchor="b">
            <a:normAutofit/>
          </a:bodyPr>
          <a:lstStyle>
            <a:lvl1pPr>
              <a:defRPr sz="8400" spc="800" baseline="0">
                <a:solidFill>
                  <a:schemeClr val="tx2"/>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3242930" y="5159781"/>
            <a:ext cx="7017488" cy="951135"/>
          </a:xfrm>
        </p:spPr>
        <p:txBody>
          <a:bodyPr>
            <a:normAutofit/>
          </a:bodyPr>
          <a:lstStyle>
            <a:lvl1pPr marL="0" indent="0">
              <a:lnSpc>
                <a:spcPct val="100000"/>
              </a:lnSpc>
              <a:buNone/>
              <a:defRPr sz="2000" b="1" i="0" cap="all" spc="400" baseline="0">
                <a:solidFill>
                  <a:schemeClr val="accent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a:xfrm>
            <a:off x="3236546" y="6375679"/>
            <a:ext cx="1493947" cy="348462"/>
          </a:xfrm>
        </p:spPr>
        <p:txBody>
          <a:bodyPr/>
          <a:lstStyle>
            <a:lvl1pPr>
              <a:defRPr baseline="0">
                <a:solidFill>
                  <a:schemeClr val="tx2"/>
                </a:solidFill>
              </a:defRPr>
            </a:lvl1pPr>
          </a:lstStyle>
          <a:p>
            <a:fld id="{C5C4E6AB-27A7-4B4C-9B32-D21C41CEEE31}" type="datetimeFigureOut">
              <a:rPr lang="es-ES" smtClean="0"/>
              <a:t>20/04/2020</a:t>
            </a:fld>
            <a:endParaRPr lang="es-ES"/>
          </a:p>
        </p:txBody>
      </p:sp>
      <p:sp>
        <p:nvSpPr>
          <p:cNvPr id="5" name="Footer Placeholder 4"/>
          <p:cNvSpPr>
            <a:spLocks noGrp="1"/>
          </p:cNvSpPr>
          <p:nvPr>
            <p:ph type="ftr" sz="quarter" idx="11"/>
          </p:nvPr>
        </p:nvSpPr>
        <p:spPr>
          <a:xfrm>
            <a:off x="5279064" y="6375679"/>
            <a:ext cx="4114800" cy="345796"/>
          </a:xfrm>
        </p:spPr>
        <p:txBody>
          <a:bodyPr/>
          <a:lstStyle>
            <a:lvl1pPr>
              <a:defRPr baseline="0">
                <a:solidFill>
                  <a:schemeClr val="tx2"/>
                </a:solidFill>
              </a:defRPr>
            </a:lvl1pPr>
          </a:lstStyle>
          <a:p>
            <a:endParaRPr lang="es-ES"/>
          </a:p>
        </p:txBody>
      </p:sp>
      <p:sp>
        <p:nvSpPr>
          <p:cNvPr id="6" name="Slide Number Placeholder 5"/>
          <p:cNvSpPr>
            <a:spLocks noGrp="1"/>
          </p:cNvSpPr>
          <p:nvPr>
            <p:ph type="sldNum" sz="quarter" idx="12"/>
          </p:nvPr>
        </p:nvSpPr>
        <p:spPr>
          <a:xfrm>
            <a:off x="9942434" y="6375679"/>
            <a:ext cx="1487566" cy="345796"/>
          </a:xfrm>
        </p:spPr>
        <p:txBody>
          <a:bodyPr/>
          <a:lstStyle>
            <a:lvl1pPr>
              <a:defRPr baseline="0">
                <a:solidFill>
                  <a:schemeClr val="tx2"/>
                </a:solidFill>
              </a:defRPr>
            </a:lvl1pPr>
          </a:lstStyle>
          <a:p>
            <a:fld id="{7D6288E6-E444-4875-8463-22D9CEFB8212}" type="slidenum">
              <a:rPr lang="es-ES" smtClean="0"/>
              <a:t>‹Nº›</a:t>
            </a:fld>
            <a:endParaRPr lang="es-ES"/>
          </a:p>
        </p:txBody>
      </p:sp>
      <p:grpSp>
        <p:nvGrpSpPr>
          <p:cNvPr id="7" name="Group 6" title="left scallop shape"/>
          <p:cNvGrpSpPr/>
          <p:nvPr/>
        </p:nvGrpSpPr>
        <p:grpSpPr>
          <a:xfrm>
            <a:off x="0" y="0"/>
            <a:ext cx="2814638" cy="6858000"/>
            <a:chOff x="0" y="0"/>
            <a:chExt cx="2814638" cy="6858000"/>
          </a:xfrm>
        </p:grpSpPr>
        <p:sp>
          <p:nvSpPr>
            <p:cNvPr id="11" name="Freeform 6" title="left scallop shape"/>
            <p:cNvSpPr/>
            <p:nvPr/>
          </p:nvSpPr>
          <p:spPr bwMode="auto">
            <a:xfrm>
              <a:off x="0" y="0"/>
              <a:ext cx="2814638"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6" name="Freeform 11" title="left scallop inline"/>
            <p:cNvSpPr/>
            <p:nvPr/>
          </p:nvSpPr>
          <p:spPr bwMode="auto">
            <a:xfrm>
              <a:off x="874382" y="0"/>
              <a:ext cx="1646238"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27595599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257300"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647796" y="2286000"/>
            <a:ext cx="4800600" cy="36195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C5C4E6AB-27A7-4B4C-9B32-D21C41CEEE31}" type="datetimeFigureOut">
              <a:rPr lang="es-ES" smtClean="0"/>
              <a:t>20/04/2020</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7D6288E6-E444-4875-8463-22D9CEFB8212}" type="slidenum">
              <a:rPr lang="es-ES" smtClean="0"/>
              <a:t>‹Nº›</a:t>
            </a:fld>
            <a:endParaRPr lang="es-ES"/>
          </a:p>
        </p:txBody>
      </p:sp>
    </p:spTree>
    <p:extLst>
      <p:ext uri="{BB962C8B-B14F-4D97-AF65-F5344CB8AC3E}">
        <p14:creationId xmlns:p14="http://schemas.microsoft.com/office/powerpoint/2010/main" val="302833928"/>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252728" y="381000"/>
            <a:ext cx="10172700" cy="14935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257300"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633864" y="2199633"/>
            <a:ext cx="4800600" cy="632529"/>
          </a:xfrm>
        </p:spPr>
        <p:txBody>
          <a:bodyPr anchor="b">
            <a:noAutofit/>
          </a:bodyPr>
          <a:lstStyle>
            <a:lvl1pPr marL="0" indent="0">
              <a:lnSpc>
                <a:spcPct val="100000"/>
              </a:lnSpc>
              <a:buNone/>
              <a:defRPr sz="1900" b="1" cap="all" spc="200" baseline="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633864" y="2909102"/>
            <a:ext cx="4800600" cy="299639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C5C4E6AB-27A7-4B4C-9B32-D21C41CEEE31}" type="datetimeFigureOut">
              <a:rPr lang="es-ES" smtClean="0"/>
              <a:t>20/04/2020</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7D6288E6-E444-4875-8463-22D9CEFB8212}" type="slidenum">
              <a:rPr lang="es-ES" smtClean="0"/>
              <a:t>‹Nº›</a:t>
            </a:fld>
            <a:endParaRPr lang="es-ES"/>
          </a:p>
        </p:txBody>
      </p:sp>
    </p:spTree>
    <p:extLst>
      <p:ext uri="{BB962C8B-B14F-4D97-AF65-F5344CB8AC3E}">
        <p14:creationId xmlns:p14="http://schemas.microsoft.com/office/powerpoint/2010/main" val="3297751116"/>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C5C4E6AB-27A7-4B4C-9B32-D21C41CEEE31}" type="datetimeFigureOut">
              <a:rPr lang="es-ES" smtClean="0"/>
              <a:t>20/04/2020</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7D6288E6-E444-4875-8463-22D9CEFB8212}" type="slidenum">
              <a:rPr lang="es-ES" smtClean="0"/>
              <a:t>‹Nº›</a:t>
            </a:fld>
            <a:endParaRPr lang="es-ES"/>
          </a:p>
        </p:txBody>
      </p:sp>
    </p:spTree>
    <p:extLst>
      <p:ext uri="{BB962C8B-B14F-4D97-AF65-F5344CB8AC3E}">
        <p14:creationId xmlns:p14="http://schemas.microsoft.com/office/powerpoint/2010/main" val="931879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C4E6AB-27A7-4B4C-9B32-D21C41CEEE31}" type="datetimeFigureOut">
              <a:rPr lang="es-ES" smtClean="0"/>
              <a:t>20/04/2020</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7D6288E6-E444-4875-8463-22D9CEFB8212}" type="slidenum">
              <a:rPr lang="es-ES" smtClean="0"/>
              <a:t>‹Nº›</a:t>
            </a:fld>
            <a:endParaRPr lang="es-ES"/>
          </a:p>
        </p:txBody>
      </p:sp>
    </p:spTree>
    <p:extLst>
      <p:ext uri="{BB962C8B-B14F-4D97-AF65-F5344CB8AC3E}">
        <p14:creationId xmlns:p14="http://schemas.microsoft.com/office/powerpoint/2010/main" val="28821232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17"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8337884" y="457199"/>
            <a:ext cx="3092115" cy="1196671"/>
          </a:xfrm>
        </p:spPr>
        <p:txBody>
          <a:bodyPr anchor="b">
            <a:normAutofit/>
          </a:bodyPr>
          <a:lstStyle>
            <a:lvl1pPr>
              <a:lnSpc>
                <a:spcPct val="100000"/>
              </a:lnSpc>
              <a:defRPr sz="1900" b="1" i="0" cap="all" spc="300" baseline="0">
                <a:solidFill>
                  <a:schemeClr val="accent1"/>
                </a:solidFill>
                <a:latin typeface="+mn-lt"/>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765051" y="920377"/>
            <a:ext cx="6158418" cy="498512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37885" y="1741336"/>
            <a:ext cx="3092115"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051" y="6375679"/>
            <a:ext cx="1233355" cy="348462"/>
          </a:xfrm>
        </p:spPr>
        <p:txBody>
          <a:bodyPr/>
          <a:lstStyle/>
          <a:p>
            <a:fld id="{C5C4E6AB-27A7-4B4C-9B32-D21C41CEEE31}" type="datetimeFigureOut">
              <a:rPr lang="es-ES" smtClean="0"/>
              <a:t>20/04/2020</a:t>
            </a:fld>
            <a:endParaRPr lang="es-ES"/>
          </a:p>
        </p:txBody>
      </p:sp>
      <p:sp>
        <p:nvSpPr>
          <p:cNvPr id="6" name="Footer Placeholder 5"/>
          <p:cNvSpPr>
            <a:spLocks noGrp="1"/>
          </p:cNvSpPr>
          <p:nvPr>
            <p:ph type="ftr" sz="quarter" idx="11"/>
          </p:nvPr>
        </p:nvSpPr>
        <p:spPr>
          <a:xfrm>
            <a:off x="2103620" y="6375679"/>
            <a:ext cx="3482179" cy="345796"/>
          </a:xfrm>
        </p:spPr>
        <p:txBody>
          <a:bodyPr/>
          <a:lstStyle/>
          <a:p>
            <a:endParaRPr lang="es-ES"/>
          </a:p>
        </p:txBody>
      </p:sp>
      <p:sp>
        <p:nvSpPr>
          <p:cNvPr id="7" name="Slide Number Placeholder 6"/>
          <p:cNvSpPr>
            <a:spLocks noGrp="1"/>
          </p:cNvSpPr>
          <p:nvPr>
            <p:ph type="sldNum" sz="quarter" idx="12"/>
          </p:nvPr>
        </p:nvSpPr>
        <p:spPr>
          <a:xfrm>
            <a:off x="5691014" y="6375679"/>
            <a:ext cx="1232456" cy="345796"/>
          </a:xfrm>
        </p:spPr>
        <p:txBody>
          <a:bodyPr/>
          <a:lstStyle/>
          <a:p>
            <a:fld id="{7D6288E6-E444-4875-8463-22D9CEFB8212}" type="slidenum">
              <a:rPr lang="es-ES" smtClean="0"/>
              <a:t>‹Nº›</a:t>
            </a:fld>
            <a:endParaRPr lang="es-ES"/>
          </a:p>
        </p:txBody>
      </p:sp>
      <p:sp>
        <p:nvSpPr>
          <p:cNvPr id="8" name="Rectangle 7"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25243548"/>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83464" y="0"/>
            <a:ext cx="7355585" cy="685799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11" name="Freeform 11" title="right scallop background shape"/>
          <p:cNvSpPr/>
          <p:nvPr/>
        </p:nvSpPr>
        <p:spPr bwMode="auto">
          <a:xfrm>
            <a:off x="7389812" y="0"/>
            <a:ext cx="4802188"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title="left edge border"/>
          <p:cNvSpPr/>
          <p:nvPr/>
        </p:nvSpPr>
        <p:spPr>
          <a:xfrm>
            <a:off x="0"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7883" y="457200"/>
            <a:ext cx="3092117" cy="1196670"/>
          </a:xfrm>
        </p:spPr>
        <p:txBody>
          <a:bodyPr anchor="b">
            <a:normAutofit/>
          </a:bodyPr>
          <a:lstStyle>
            <a:lvl1pPr>
              <a:lnSpc>
                <a:spcPct val="100000"/>
              </a:lnSpc>
              <a:defRPr sz="1900" b="1" i="0" spc="300" baseline="0">
                <a:solidFill>
                  <a:schemeClr val="accent1"/>
                </a:solidFill>
                <a:latin typeface="+mn-lt"/>
              </a:defRPr>
            </a:lvl1pPr>
          </a:lstStyle>
          <a:p>
            <a:r>
              <a:rPr lang="es-ES"/>
              <a:t>Haga clic para modificar el estilo de título del patrón</a:t>
            </a:r>
            <a:endParaRPr lang="en-US" dirty="0"/>
          </a:p>
        </p:txBody>
      </p:sp>
      <p:sp>
        <p:nvSpPr>
          <p:cNvPr id="4" name="Text Placeholder 3"/>
          <p:cNvSpPr>
            <a:spLocks noGrp="1"/>
          </p:cNvSpPr>
          <p:nvPr>
            <p:ph type="body" sz="half" idx="2"/>
          </p:nvPr>
        </p:nvSpPr>
        <p:spPr>
          <a:xfrm>
            <a:off x="8337883" y="1741336"/>
            <a:ext cx="3092117" cy="4164164"/>
          </a:xfrm>
        </p:spPr>
        <p:txBody>
          <a:bodyPr/>
          <a:lstStyle>
            <a:lvl1pPr marL="0" indent="0">
              <a:lnSpc>
                <a:spcPct val="120000"/>
              </a:lnSpc>
              <a:spcBef>
                <a:spcPts val="1200"/>
              </a:spcBef>
              <a:buNone/>
              <a:defRPr sz="1600" baseline="0">
                <a:solidFill>
                  <a:schemeClr val="bg2"/>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a:xfrm>
            <a:off x="765950" y="6375679"/>
            <a:ext cx="1232456" cy="348462"/>
          </a:xfrm>
        </p:spPr>
        <p:txBody>
          <a:bodyPr/>
          <a:lstStyle/>
          <a:p>
            <a:fld id="{C5C4E6AB-27A7-4B4C-9B32-D21C41CEEE31}" type="datetimeFigureOut">
              <a:rPr lang="es-ES" smtClean="0"/>
              <a:t>20/04/2020</a:t>
            </a:fld>
            <a:endParaRPr lang="es-ES"/>
          </a:p>
        </p:txBody>
      </p:sp>
      <p:sp>
        <p:nvSpPr>
          <p:cNvPr id="6" name="Footer Placeholder 5"/>
          <p:cNvSpPr>
            <a:spLocks noGrp="1"/>
          </p:cNvSpPr>
          <p:nvPr>
            <p:ph type="ftr" sz="quarter" idx="11"/>
          </p:nvPr>
        </p:nvSpPr>
        <p:spPr>
          <a:xfrm>
            <a:off x="2103621" y="6375679"/>
            <a:ext cx="3482178" cy="345796"/>
          </a:xfrm>
        </p:spPr>
        <p:txBody>
          <a:bodyPr/>
          <a:lstStyle/>
          <a:p>
            <a:endParaRPr lang="es-ES"/>
          </a:p>
        </p:txBody>
      </p:sp>
      <p:sp>
        <p:nvSpPr>
          <p:cNvPr id="7" name="Slide Number Placeholder 6"/>
          <p:cNvSpPr>
            <a:spLocks noGrp="1"/>
          </p:cNvSpPr>
          <p:nvPr>
            <p:ph type="sldNum" sz="quarter" idx="12"/>
          </p:nvPr>
        </p:nvSpPr>
        <p:spPr>
          <a:xfrm>
            <a:off x="5687568" y="6375679"/>
            <a:ext cx="1234440" cy="345796"/>
          </a:xfrm>
        </p:spPr>
        <p:txBody>
          <a:bodyPr/>
          <a:lstStyle/>
          <a:p>
            <a:fld id="{7D6288E6-E444-4875-8463-22D9CEFB8212}" type="slidenum">
              <a:rPr lang="es-ES" smtClean="0"/>
              <a:t>‹Nº›</a:t>
            </a:fld>
            <a:endParaRPr lang="es-ES"/>
          </a:p>
        </p:txBody>
      </p:sp>
    </p:spTree>
    <p:extLst>
      <p:ext uri="{BB962C8B-B14F-4D97-AF65-F5344CB8AC3E}">
        <p14:creationId xmlns:p14="http://schemas.microsoft.com/office/powerpoint/2010/main" val="10881540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51678" y="382385"/>
            <a:ext cx="10178322" cy="1492132"/>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251678" y="2286001"/>
            <a:ext cx="10178322" cy="3593591"/>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251678" y="6375679"/>
            <a:ext cx="2329722" cy="348462"/>
          </a:xfrm>
          <a:prstGeom prst="rect">
            <a:avLst/>
          </a:prstGeom>
        </p:spPr>
        <p:txBody>
          <a:bodyPr vert="horz" lIns="91440" tIns="45720" rIns="91440" bIns="45720" rtlCol="0" anchor="ctr"/>
          <a:lstStyle>
            <a:lvl1pPr algn="l">
              <a:defRPr sz="1200">
                <a:solidFill>
                  <a:schemeClr val="tx1">
                    <a:lumMod val="65000"/>
                    <a:lumOff val="35000"/>
                  </a:schemeClr>
                </a:solidFill>
              </a:defRPr>
            </a:lvl1pPr>
          </a:lstStyle>
          <a:p>
            <a:fld id="{C5C4E6AB-27A7-4B4C-9B32-D21C41CEEE31}" type="datetimeFigureOut">
              <a:rPr lang="es-ES" smtClean="0"/>
              <a:t>20/04/2020</a:t>
            </a:fld>
            <a:endParaRPr lang="es-ES"/>
          </a:p>
        </p:txBody>
      </p:sp>
      <p:sp>
        <p:nvSpPr>
          <p:cNvPr id="5" name="Footer Placeholder 4"/>
          <p:cNvSpPr>
            <a:spLocks noGrp="1"/>
          </p:cNvSpPr>
          <p:nvPr>
            <p:ph type="ftr" sz="quarter" idx="3"/>
          </p:nvPr>
        </p:nvSpPr>
        <p:spPr>
          <a:xfrm>
            <a:off x="4038600" y="6375679"/>
            <a:ext cx="4114800" cy="345796"/>
          </a:xfrm>
          <a:prstGeom prst="rect">
            <a:avLst/>
          </a:prstGeom>
        </p:spPr>
        <p:txBody>
          <a:bodyPr vert="horz" lIns="91440" tIns="45720" rIns="91440" bIns="45720" rtlCol="0" anchor="ctr"/>
          <a:lstStyle>
            <a:lvl1pPr algn="ctr">
              <a:defRPr sz="1200">
                <a:solidFill>
                  <a:schemeClr val="tx1">
                    <a:lumMod val="65000"/>
                    <a:lumOff val="35000"/>
                  </a:schemeClr>
                </a:solidFill>
              </a:defRPr>
            </a:lvl1pPr>
          </a:lstStyle>
          <a:p>
            <a:endParaRPr lang="es-ES"/>
          </a:p>
        </p:txBody>
      </p:sp>
      <p:sp>
        <p:nvSpPr>
          <p:cNvPr id="6" name="Slide Number Placeholder 5"/>
          <p:cNvSpPr>
            <a:spLocks noGrp="1"/>
          </p:cNvSpPr>
          <p:nvPr>
            <p:ph type="sldNum" sz="quarter" idx="4"/>
          </p:nvPr>
        </p:nvSpPr>
        <p:spPr>
          <a:xfrm>
            <a:off x="8610601" y="6375679"/>
            <a:ext cx="2819399" cy="345796"/>
          </a:xfrm>
          <a:prstGeom prst="rect">
            <a:avLst/>
          </a:prstGeom>
        </p:spPr>
        <p:txBody>
          <a:bodyPr vert="horz" lIns="91440" tIns="45720" rIns="91440" bIns="45720" rtlCol="0" anchor="ctr"/>
          <a:lstStyle>
            <a:lvl1pPr algn="r">
              <a:defRPr sz="1200">
                <a:solidFill>
                  <a:schemeClr val="tx1">
                    <a:lumMod val="65000"/>
                    <a:lumOff val="35000"/>
                  </a:schemeClr>
                </a:solidFill>
              </a:defRPr>
            </a:lvl1pPr>
          </a:lstStyle>
          <a:p>
            <a:fld id="{7D6288E6-E444-4875-8463-22D9CEFB8212}" type="slidenum">
              <a:rPr lang="es-ES" smtClean="0"/>
              <a:t>‹Nº›</a:t>
            </a:fld>
            <a:endParaRPr lang="es-ES"/>
          </a:p>
        </p:txBody>
      </p:sp>
      <p:sp>
        <p:nvSpPr>
          <p:cNvPr id="11" name="Freeform 6" title="Left scallop edge"/>
          <p:cNvSpPr/>
          <p:nvPr/>
        </p:nvSpPr>
        <p:spPr bwMode="auto">
          <a:xfrm>
            <a:off x="0" y="0"/>
            <a:ext cx="885825" cy="6858000"/>
          </a:xfrm>
          <a:custGeom>
            <a:avLst/>
            <a:gdLst/>
            <a:ahLst/>
            <a:cxnLst/>
            <a:rect l="0" t="0" r="r" b="b"/>
            <a:pathLst>
              <a:path w="558" h="4320">
                <a:moveTo>
                  <a:pt x="0" y="0"/>
                </a:moveTo>
                <a:lnTo>
                  <a:pt x="447" y="0"/>
                </a:lnTo>
                <a:lnTo>
                  <a:pt x="448" y="43"/>
                </a:lnTo>
                <a:lnTo>
                  <a:pt x="453" y="81"/>
                </a:lnTo>
                <a:lnTo>
                  <a:pt x="460" y="114"/>
                </a:lnTo>
                <a:lnTo>
                  <a:pt x="469" y="143"/>
                </a:lnTo>
                <a:lnTo>
                  <a:pt x="479" y="169"/>
                </a:lnTo>
                <a:lnTo>
                  <a:pt x="491" y="192"/>
                </a:lnTo>
                <a:lnTo>
                  <a:pt x="503" y="216"/>
                </a:lnTo>
                <a:lnTo>
                  <a:pt x="515" y="240"/>
                </a:lnTo>
                <a:lnTo>
                  <a:pt x="525" y="263"/>
                </a:lnTo>
                <a:lnTo>
                  <a:pt x="535" y="289"/>
                </a:lnTo>
                <a:lnTo>
                  <a:pt x="545" y="318"/>
                </a:lnTo>
                <a:lnTo>
                  <a:pt x="552" y="351"/>
                </a:lnTo>
                <a:lnTo>
                  <a:pt x="556" y="389"/>
                </a:lnTo>
                <a:lnTo>
                  <a:pt x="558" y="432"/>
                </a:lnTo>
                <a:lnTo>
                  <a:pt x="556" y="475"/>
                </a:lnTo>
                <a:lnTo>
                  <a:pt x="552" y="513"/>
                </a:lnTo>
                <a:lnTo>
                  <a:pt x="545" y="546"/>
                </a:lnTo>
                <a:lnTo>
                  <a:pt x="535" y="575"/>
                </a:lnTo>
                <a:lnTo>
                  <a:pt x="525" y="601"/>
                </a:lnTo>
                <a:lnTo>
                  <a:pt x="515" y="624"/>
                </a:lnTo>
                <a:lnTo>
                  <a:pt x="503" y="648"/>
                </a:lnTo>
                <a:lnTo>
                  <a:pt x="491" y="672"/>
                </a:lnTo>
                <a:lnTo>
                  <a:pt x="479" y="695"/>
                </a:lnTo>
                <a:lnTo>
                  <a:pt x="469" y="721"/>
                </a:lnTo>
                <a:lnTo>
                  <a:pt x="460" y="750"/>
                </a:lnTo>
                <a:lnTo>
                  <a:pt x="453" y="783"/>
                </a:lnTo>
                <a:lnTo>
                  <a:pt x="448" y="821"/>
                </a:lnTo>
                <a:lnTo>
                  <a:pt x="447" y="864"/>
                </a:lnTo>
                <a:lnTo>
                  <a:pt x="448" y="907"/>
                </a:lnTo>
                <a:lnTo>
                  <a:pt x="453" y="945"/>
                </a:lnTo>
                <a:lnTo>
                  <a:pt x="460" y="978"/>
                </a:lnTo>
                <a:lnTo>
                  <a:pt x="469" y="1007"/>
                </a:lnTo>
                <a:lnTo>
                  <a:pt x="479" y="1033"/>
                </a:lnTo>
                <a:lnTo>
                  <a:pt x="491" y="1056"/>
                </a:lnTo>
                <a:lnTo>
                  <a:pt x="503" y="1080"/>
                </a:lnTo>
                <a:lnTo>
                  <a:pt x="515" y="1104"/>
                </a:lnTo>
                <a:lnTo>
                  <a:pt x="525" y="1127"/>
                </a:lnTo>
                <a:lnTo>
                  <a:pt x="535" y="1153"/>
                </a:lnTo>
                <a:lnTo>
                  <a:pt x="545" y="1182"/>
                </a:lnTo>
                <a:lnTo>
                  <a:pt x="552" y="1215"/>
                </a:lnTo>
                <a:lnTo>
                  <a:pt x="556" y="1253"/>
                </a:lnTo>
                <a:lnTo>
                  <a:pt x="558" y="1296"/>
                </a:lnTo>
                <a:lnTo>
                  <a:pt x="556" y="1339"/>
                </a:lnTo>
                <a:lnTo>
                  <a:pt x="552" y="1377"/>
                </a:lnTo>
                <a:lnTo>
                  <a:pt x="545" y="1410"/>
                </a:lnTo>
                <a:lnTo>
                  <a:pt x="535" y="1439"/>
                </a:lnTo>
                <a:lnTo>
                  <a:pt x="525" y="1465"/>
                </a:lnTo>
                <a:lnTo>
                  <a:pt x="515" y="1488"/>
                </a:lnTo>
                <a:lnTo>
                  <a:pt x="503" y="1512"/>
                </a:lnTo>
                <a:lnTo>
                  <a:pt x="491" y="1536"/>
                </a:lnTo>
                <a:lnTo>
                  <a:pt x="479" y="1559"/>
                </a:lnTo>
                <a:lnTo>
                  <a:pt x="469" y="1585"/>
                </a:lnTo>
                <a:lnTo>
                  <a:pt x="460" y="1614"/>
                </a:lnTo>
                <a:lnTo>
                  <a:pt x="453" y="1647"/>
                </a:lnTo>
                <a:lnTo>
                  <a:pt x="448" y="1685"/>
                </a:lnTo>
                <a:lnTo>
                  <a:pt x="447" y="1728"/>
                </a:lnTo>
                <a:lnTo>
                  <a:pt x="448" y="1771"/>
                </a:lnTo>
                <a:lnTo>
                  <a:pt x="453" y="1809"/>
                </a:lnTo>
                <a:lnTo>
                  <a:pt x="460" y="1842"/>
                </a:lnTo>
                <a:lnTo>
                  <a:pt x="469" y="1871"/>
                </a:lnTo>
                <a:lnTo>
                  <a:pt x="479" y="1897"/>
                </a:lnTo>
                <a:lnTo>
                  <a:pt x="491" y="1920"/>
                </a:lnTo>
                <a:lnTo>
                  <a:pt x="503" y="1944"/>
                </a:lnTo>
                <a:lnTo>
                  <a:pt x="515" y="1968"/>
                </a:lnTo>
                <a:lnTo>
                  <a:pt x="525" y="1991"/>
                </a:lnTo>
                <a:lnTo>
                  <a:pt x="535" y="2017"/>
                </a:lnTo>
                <a:lnTo>
                  <a:pt x="545" y="2046"/>
                </a:lnTo>
                <a:lnTo>
                  <a:pt x="552" y="2079"/>
                </a:lnTo>
                <a:lnTo>
                  <a:pt x="556" y="2117"/>
                </a:lnTo>
                <a:lnTo>
                  <a:pt x="558" y="2159"/>
                </a:lnTo>
                <a:lnTo>
                  <a:pt x="556" y="2203"/>
                </a:lnTo>
                <a:lnTo>
                  <a:pt x="552" y="2241"/>
                </a:lnTo>
                <a:lnTo>
                  <a:pt x="545" y="2274"/>
                </a:lnTo>
                <a:lnTo>
                  <a:pt x="535" y="2303"/>
                </a:lnTo>
                <a:lnTo>
                  <a:pt x="525" y="2329"/>
                </a:lnTo>
                <a:lnTo>
                  <a:pt x="515" y="2352"/>
                </a:lnTo>
                <a:lnTo>
                  <a:pt x="503" y="2376"/>
                </a:lnTo>
                <a:lnTo>
                  <a:pt x="491" y="2400"/>
                </a:lnTo>
                <a:lnTo>
                  <a:pt x="479" y="2423"/>
                </a:lnTo>
                <a:lnTo>
                  <a:pt x="469" y="2449"/>
                </a:lnTo>
                <a:lnTo>
                  <a:pt x="460" y="2478"/>
                </a:lnTo>
                <a:lnTo>
                  <a:pt x="453" y="2511"/>
                </a:lnTo>
                <a:lnTo>
                  <a:pt x="448" y="2549"/>
                </a:lnTo>
                <a:lnTo>
                  <a:pt x="447" y="2592"/>
                </a:lnTo>
                <a:lnTo>
                  <a:pt x="448" y="2635"/>
                </a:lnTo>
                <a:lnTo>
                  <a:pt x="453" y="2673"/>
                </a:lnTo>
                <a:lnTo>
                  <a:pt x="460" y="2706"/>
                </a:lnTo>
                <a:lnTo>
                  <a:pt x="469" y="2735"/>
                </a:lnTo>
                <a:lnTo>
                  <a:pt x="479" y="2761"/>
                </a:lnTo>
                <a:lnTo>
                  <a:pt x="491" y="2784"/>
                </a:lnTo>
                <a:lnTo>
                  <a:pt x="515" y="2832"/>
                </a:lnTo>
                <a:lnTo>
                  <a:pt x="525" y="2855"/>
                </a:lnTo>
                <a:lnTo>
                  <a:pt x="535" y="2881"/>
                </a:lnTo>
                <a:lnTo>
                  <a:pt x="545" y="2910"/>
                </a:lnTo>
                <a:lnTo>
                  <a:pt x="552" y="2943"/>
                </a:lnTo>
                <a:lnTo>
                  <a:pt x="556" y="2981"/>
                </a:lnTo>
                <a:lnTo>
                  <a:pt x="558" y="3024"/>
                </a:lnTo>
                <a:lnTo>
                  <a:pt x="556" y="3067"/>
                </a:lnTo>
                <a:lnTo>
                  <a:pt x="552" y="3105"/>
                </a:lnTo>
                <a:lnTo>
                  <a:pt x="545" y="3138"/>
                </a:lnTo>
                <a:lnTo>
                  <a:pt x="535" y="3167"/>
                </a:lnTo>
                <a:lnTo>
                  <a:pt x="525" y="3193"/>
                </a:lnTo>
                <a:lnTo>
                  <a:pt x="515" y="3216"/>
                </a:lnTo>
                <a:lnTo>
                  <a:pt x="503" y="3240"/>
                </a:lnTo>
                <a:lnTo>
                  <a:pt x="491" y="3264"/>
                </a:lnTo>
                <a:lnTo>
                  <a:pt x="479" y="3287"/>
                </a:lnTo>
                <a:lnTo>
                  <a:pt x="469" y="3313"/>
                </a:lnTo>
                <a:lnTo>
                  <a:pt x="460" y="3342"/>
                </a:lnTo>
                <a:lnTo>
                  <a:pt x="453" y="3375"/>
                </a:lnTo>
                <a:lnTo>
                  <a:pt x="448" y="3413"/>
                </a:lnTo>
                <a:lnTo>
                  <a:pt x="447" y="3456"/>
                </a:lnTo>
                <a:lnTo>
                  <a:pt x="448" y="3499"/>
                </a:lnTo>
                <a:lnTo>
                  <a:pt x="453" y="3537"/>
                </a:lnTo>
                <a:lnTo>
                  <a:pt x="460" y="3570"/>
                </a:lnTo>
                <a:lnTo>
                  <a:pt x="469" y="3599"/>
                </a:lnTo>
                <a:lnTo>
                  <a:pt x="479" y="3625"/>
                </a:lnTo>
                <a:lnTo>
                  <a:pt x="491" y="3648"/>
                </a:lnTo>
                <a:lnTo>
                  <a:pt x="503" y="3672"/>
                </a:lnTo>
                <a:lnTo>
                  <a:pt x="515" y="3696"/>
                </a:lnTo>
                <a:lnTo>
                  <a:pt x="525" y="3719"/>
                </a:lnTo>
                <a:lnTo>
                  <a:pt x="535" y="3745"/>
                </a:lnTo>
                <a:lnTo>
                  <a:pt x="545" y="3774"/>
                </a:lnTo>
                <a:lnTo>
                  <a:pt x="552" y="3807"/>
                </a:lnTo>
                <a:lnTo>
                  <a:pt x="556" y="3845"/>
                </a:lnTo>
                <a:lnTo>
                  <a:pt x="558" y="3888"/>
                </a:lnTo>
                <a:lnTo>
                  <a:pt x="556" y="3931"/>
                </a:lnTo>
                <a:lnTo>
                  <a:pt x="552" y="3969"/>
                </a:lnTo>
                <a:lnTo>
                  <a:pt x="545" y="4002"/>
                </a:lnTo>
                <a:lnTo>
                  <a:pt x="535" y="4031"/>
                </a:lnTo>
                <a:lnTo>
                  <a:pt x="525" y="4057"/>
                </a:lnTo>
                <a:lnTo>
                  <a:pt x="515" y="4080"/>
                </a:lnTo>
                <a:lnTo>
                  <a:pt x="503" y="4104"/>
                </a:lnTo>
                <a:lnTo>
                  <a:pt x="491" y="4128"/>
                </a:lnTo>
                <a:lnTo>
                  <a:pt x="479" y="4151"/>
                </a:lnTo>
                <a:lnTo>
                  <a:pt x="469" y="4177"/>
                </a:lnTo>
                <a:lnTo>
                  <a:pt x="460" y="4206"/>
                </a:lnTo>
                <a:lnTo>
                  <a:pt x="453" y="4239"/>
                </a:lnTo>
                <a:lnTo>
                  <a:pt x="448" y="4277"/>
                </a:lnTo>
                <a:lnTo>
                  <a:pt x="447" y="4320"/>
                </a:lnTo>
                <a:lnTo>
                  <a:pt x="0" y="4320"/>
                </a:lnTo>
                <a:lnTo>
                  <a:pt x="0" y="0"/>
                </a:lnTo>
                <a:close/>
              </a:path>
            </a:pathLst>
          </a:custGeom>
          <a:solidFill>
            <a:schemeClr val="tx2"/>
          </a:solidFill>
          <a:ln w="0">
            <a:noFill/>
            <a:prstDash val="solid"/>
            <a:round/>
            <a:headEnd/>
            <a:tailEnd/>
          </a:ln>
        </p:spPr>
      </p:sp>
      <p:sp>
        <p:nvSpPr>
          <p:cNvPr id="12" name="Rectangle 11" title="right edge border"/>
          <p:cNvSpPr/>
          <p:nvPr/>
        </p:nvSpPr>
        <p:spPr>
          <a:xfrm>
            <a:off x="11908536" y="0"/>
            <a:ext cx="28346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672919658"/>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5100" kern="1200" cap="all" spc="200" baseline="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3" orient="horz" pos="4008">
          <p15:clr>
            <a:srgbClr val="F26B43"/>
          </p15:clr>
        </p15:guide>
        <p15:guide id="4" orient="horz" pos="1440">
          <p15:clr>
            <a:srgbClr val="F26B43"/>
          </p15:clr>
        </p15:guide>
        <p15:guide id="5" orient="horz" pos="3720">
          <p15:clr>
            <a:srgbClr val="F26B43"/>
          </p15:clr>
        </p15:guide>
        <p15:guide id="6"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6.xml"/><Relationship Id="rId1" Type="http://schemas.openxmlformats.org/officeDocument/2006/relationships/video" Target="file:///C:\Documents%20and%20Settings\Carlos%20Mendez\Mis%20documentos\Academico\Institutos\ipae\Fundamentos%20de%20administraci&#243;n\12%20el%20control%20y%20la%20calidad%20epson.wmv"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wmf"/><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3" Type="http://schemas.openxmlformats.org/officeDocument/2006/relationships/hyperlink" Target="http://www.mypeperu.gob.pe/" TargetMode="External"/><Relationship Id="rId7" Type="http://schemas.openxmlformats.org/officeDocument/2006/relationships/image" Target="../media/image13.png"/><Relationship Id="rId2" Type="http://schemas.openxmlformats.org/officeDocument/2006/relationships/image" Target="../media/image9.jpeg"/><Relationship Id="rId1" Type="http://schemas.openxmlformats.org/officeDocument/2006/relationships/slideLayout" Target="../slideLayouts/slideLayout7.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jpeg"/></Relationships>
</file>

<file path=ppt/slides/_rels/slide77.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image" Target="../media/image1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1" name="Rectangle 4">
            <a:extLst>
              <a:ext uri="{FF2B5EF4-FFF2-40B4-BE49-F238E27FC236}">
                <a16:creationId xmlns:a16="http://schemas.microsoft.com/office/drawing/2014/main" id="{EEFF9E1A-000F-427B-841C-9F645194717D}"/>
              </a:ext>
            </a:extLst>
          </p:cNvPr>
          <p:cNvSpPr>
            <a:spLocks noGrp="1" noChangeArrowheads="1"/>
          </p:cNvSpPr>
          <p:nvPr>
            <p:ph type="ctrTitle"/>
          </p:nvPr>
        </p:nvSpPr>
        <p:spPr/>
        <p:txBody>
          <a:bodyPr/>
          <a:lstStyle/>
          <a:p>
            <a:pPr eaLnBrk="1" hangingPunct="1"/>
            <a:r>
              <a:rPr lang="es-MX" altLang="es-ES" sz="4800"/>
              <a:t>LA ORGANIZACION</a:t>
            </a:r>
            <a:endParaRPr lang="es-ES" altLang="es-ES" sz="48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AutoShape 3">
            <a:extLst>
              <a:ext uri="{FF2B5EF4-FFF2-40B4-BE49-F238E27FC236}">
                <a16:creationId xmlns:a16="http://schemas.microsoft.com/office/drawing/2014/main" id="{2433749C-C8FF-4B47-8F02-45160A0172D4}"/>
              </a:ext>
            </a:extLst>
          </p:cNvPr>
          <p:cNvSpPr>
            <a:spLocks noChangeArrowheads="1"/>
          </p:cNvSpPr>
          <p:nvPr/>
        </p:nvSpPr>
        <p:spPr bwMode="auto">
          <a:xfrm>
            <a:off x="1703388" y="1341439"/>
            <a:ext cx="8208962" cy="4751387"/>
          </a:xfrm>
          <a:prstGeom prst="triangle">
            <a:avLst>
              <a:gd name="adj" fmla="val 50000"/>
            </a:avLst>
          </a:prstGeom>
          <a:gradFill rotWithShape="0">
            <a:gsLst>
              <a:gs pos="0">
                <a:srgbClr val="3A3A23"/>
              </a:gs>
              <a:gs pos="50000">
                <a:srgbClr val="FFFF99"/>
              </a:gs>
              <a:gs pos="100000">
                <a:srgbClr val="3A3A23"/>
              </a:gs>
            </a:gsLst>
            <a:lin ang="5400000" scaled="1"/>
          </a:gradFill>
          <a:ln w="9525">
            <a:solidFill>
              <a:srgbClr val="008080"/>
            </a:solidFill>
            <a:miter lim="800000"/>
            <a:headEnd/>
            <a:tailEnd/>
          </a:ln>
        </p:spPr>
        <p:txBody>
          <a:bodyPr wrap="none" lIns="90000" tIns="46800" rIns="90000" bIns="46800"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ES" sz="2800" dirty="0">
                <a:solidFill>
                  <a:srgbClr val="FF0000"/>
                </a:solidFill>
                <a:latin typeface="Arial Narrow" panose="020B0606020202030204" pitchFamily="34" charset="0"/>
              </a:rPr>
              <a:t>Patrón de diversos niveles de la</a:t>
            </a:r>
          </a:p>
          <a:p>
            <a:pPr eaLnBrk="1" hangingPunct="1"/>
            <a:r>
              <a:rPr lang="es-ES" altLang="es-ES" sz="2800" dirty="0">
                <a:solidFill>
                  <a:srgbClr val="FF0000"/>
                </a:solidFill>
                <a:latin typeface="Arial Narrow" panose="020B0606020202030204" pitchFamily="34" charset="0"/>
              </a:rPr>
              <a:t>Estructura de una organización.</a:t>
            </a:r>
          </a:p>
          <a:p>
            <a:pPr eaLnBrk="1" hangingPunct="1"/>
            <a:r>
              <a:rPr lang="es-ES" altLang="es-ES" sz="2800" dirty="0">
                <a:solidFill>
                  <a:srgbClr val="FF0000"/>
                </a:solidFill>
                <a:latin typeface="Arial Narrow" panose="020B0606020202030204" pitchFamily="34" charset="0"/>
              </a:rPr>
              <a:t>En la cima están los gerentes de mayor</a:t>
            </a:r>
          </a:p>
          <a:p>
            <a:pPr eaLnBrk="1" hangingPunct="1"/>
            <a:r>
              <a:rPr lang="es-ES" altLang="es-ES" sz="2800" dirty="0">
                <a:solidFill>
                  <a:srgbClr val="FF0000"/>
                </a:solidFill>
                <a:latin typeface="Arial Narrow" panose="020B0606020202030204" pitchFamily="34" charset="0"/>
              </a:rPr>
              <a:t>Rango.</a:t>
            </a:r>
          </a:p>
        </p:txBody>
      </p:sp>
      <p:sp>
        <p:nvSpPr>
          <p:cNvPr id="67588" name="Rectangle 5">
            <a:extLst>
              <a:ext uri="{FF2B5EF4-FFF2-40B4-BE49-F238E27FC236}">
                <a16:creationId xmlns:a16="http://schemas.microsoft.com/office/drawing/2014/main" id="{7EFBAC3E-7CBC-4C3B-A955-E269436EB633}"/>
              </a:ext>
            </a:extLst>
          </p:cNvPr>
          <p:cNvSpPr>
            <a:spLocks noGrp="1" noChangeArrowheads="1"/>
          </p:cNvSpPr>
          <p:nvPr>
            <p:ph type="title"/>
          </p:nvPr>
        </p:nvSpPr>
        <p:spPr/>
        <p:txBody>
          <a:bodyPr/>
          <a:lstStyle/>
          <a:p>
            <a:pPr eaLnBrk="1" hangingPunct="1"/>
            <a:r>
              <a:rPr lang="es-MX" altLang="es-ES"/>
              <a:t>JERARQUIA</a:t>
            </a:r>
            <a:endParaRPr lang="es-ES" altLang="es-ES"/>
          </a:p>
        </p:txBody>
      </p:sp>
    </p:spTree>
  </p:cSld>
  <p:clrMapOvr>
    <a:masterClrMapping/>
  </p:clrMapOvr>
  <p:transition spd="slow">
    <p:split orient="ver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1" name="Text Box 4">
            <a:extLst>
              <a:ext uri="{FF2B5EF4-FFF2-40B4-BE49-F238E27FC236}">
                <a16:creationId xmlns:a16="http://schemas.microsoft.com/office/drawing/2014/main" id="{393BF693-07A1-4C63-BD9F-57D6142E815A}"/>
              </a:ext>
            </a:extLst>
          </p:cNvPr>
          <p:cNvSpPr txBox="1">
            <a:spLocks noChangeArrowheads="1"/>
          </p:cNvSpPr>
          <p:nvPr/>
        </p:nvSpPr>
        <p:spPr bwMode="auto">
          <a:xfrm>
            <a:off x="2782889" y="1484313"/>
            <a:ext cx="7202487" cy="3751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ES" sz="4800">
                <a:solidFill>
                  <a:schemeClr val="tx2"/>
                </a:solidFill>
                <a:latin typeface="Arial Narrow" panose="020B0606020202030204" pitchFamily="34" charset="0"/>
              </a:rPr>
              <a:t>Integrar las actividades</a:t>
            </a:r>
          </a:p>
          <a:p>
            <a:pPr eaLnBrk="1" hangingPunct="1"/>
            <a:r>
              <a:rPr lang="es-ES" altLang="es-ES" sz="4800">
                <a:solidFill>
                  <a:schemeClr val="tx2"/>
                </a:solidFill>
                <a:latin typeface="Arial Narrow" panose="020B0606020202030204" pitchFamily="34" charset="0"/>
              </a:rPr>
              <a:t>De partes independientes de</a:t>
            </a:r>
          </a:p>
          <a:p>
            <a:pPr eaLnBrk="1" hangingPunct="1"/>
            <a:r>
              <a:rPr lang="es-ES" altLang="es-ES" sz="4800">
                <a:solidFill>
                  <a:schemeClr val="tx2"/>
                </a:solidFill>
                <a:latin typeface="Arial Narrow" panose="020B0606020202030204" pitchFamily="34" charset="0"/>
              </a:rPr>
              <a:t>Una organización con objeto</a:t>
            </a:r>
          </a:p>
          <a:p>
            <a:pPr eaLnBrk="1" hangingPunct="1"/>
            <a:r>
              <a:rPr lang="es-ES" altLang="es-ES" sz="4800">
                <a:solidFill>
                  <a:schemeClr val="tx2"/>
                </a:solidFill>
                <a:latin typeface="Arial Narrow" panose="020B0606020202030204" pitchFamily="34" charset="0"/>
              </a:rPr>
              <a:t>De alcanzar las metas y </a:t>
            </a:r>
          </a:p>
          <a:p>
            <a:pPr eaLnBrk="1" hangingPunct="1"/>
            <a:r>
              <a:rPr lang="es-ES" altLang="es-ES" sz="4800">
                <a:solidFill>
                  <a:schemeClr val="tx2"/>
                </a:solidFill>
                <a:latin typeface="Arial Narrow" panose="020B0606020202030204" pitchFamily="34" charset="0"/>
              </a:rPr>
              <a:t>Objetivos de la organización</a:t>
            </a:r>
          </a:p>
        </p:txBody>
      </p:sp>
      <p:sp>
        <p:nvSpPr>
          <p:cNvPr id="68612" name="Rectangle 5">
            <a:extLst>
              <a:ext uri="{FF2B5EF4-FFF2-40B4-BE49-F238E27FC236}">
                <a16:creationId xmlns:a16="http://schemas.microsoft.com/office/drawing/2014/main" id="{D3C0F722-FDFF-4877-9780-C15D0A6944A2}"/>
              </a:ext>
            </a:extLst>
          </p:cNvPr>
          <p:cNvSpPr>
            <a:spLocks noGrp="1" noChangeArrowheads="1"/>
          </p:cNvSpPr>
          <p:nvPr>
            <p:ph type="title"/>
          </p:nvPr>
        </p:nvSpPr>
        <p:spPr/>
        <p:txBody>
          <a:bodyPr/>
          <a:lstStyle/>
          <a:p>
            <a:pPr eaLnBrk="1" hangingPunct="1"/>
            <a:r>
              <a:rPr lang="es-MX" altLang="es-ES"/>
              <a:t>COORDINACION</a:t>
            </a:r>
            <a:endParaRPr lang="es-ES" altLang="es-ES"/>
          </a:p>
        </p:txBody>
      </p:sp>
    </p:spTree>
  </p:cSld>
  <p:clrMapOvr>
    <a:masterClrMapping/>
  </p:clrMapOvr>
  <p:transition spd="slow">
    <p:split orient="ver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5" name="Rectangle 5">
            <a:extLst>
              <a:ext uri="{FF2B5EF4-FFF2-40B4-BE49-F238E27FC236}">
                <a16:creationId xmlns:a16="http://schemas.microsoft.com/office/drawing/2014/main" id="{783D6995-27E6-4C73-AE1B-6BF81285F1E8}"/>
              </a:ext>
            </a:extLst>
          </p:cNvPr>
          <p:cNvSpPr>
            <a:spLocks noGrp="1" noChangeArrowheads="1"/>
          </p:cNvSpPr>
          <p:nvPr>
            <p:ph type="title"/>
          </p:nvPr>
        </p:nvSpPr>
        <p:spPr/>
        <p:txBody>
          <a:bodyPr/>
          <a:lstStyle/>
          <a:p>
            <a:pPr eaLnBrk="1" hangingPunct="1"/>
            <a:r>
              <a:rPr lang="es-MX" altLang="es-ES"/>
              <a:t>DIFERENCIACION</a:t>
            </a:r>
            <a:endParaRPr lang="es-ES" altLang="es-ES"/>
          </a:p>
        </p:txBody>
      </p:sp>
      <p:sp>
        <p:nvSpPr>
          <p:cNvPr id="69634" name="Rectangle 3">
            <a:extLst>
              <a:ext uri="{FF2B5EF4-FFF2-40B4-BE49-F238E27FC236}">
                <a16:creationId xmlns:a16="http://schemas.microsoft.com/office/drawing/2014/main" id="{A3185731-44A7-46A1-ACF9-56BBA402720D}"/>
              </a:ext>
            </a:extLst>
          </p:cNvPr>
          <p:cNvSpPr>
            <a:spLocks noGrp="1" noChangeArrowheads="1"/>
          </p:cNvSpPr>
          <p:nvPr>
            <p:ph idx="1"/>
          </p:nvPr>
        </p:nvSpPr>
        <p:spPr>
          <a:ln>
            <a:solidFill>
              <a:srgbClr val="FFFF00"/>
            </a:solidFill>
            <a:miter lim="800000"/>
            <a:headEnd/>
            <a:tailEnd/>
          </a:ln>
        </p:spPr>
        <p:txBody>
          <a:bodyPr>
            <a:normAutofit/>
          </a:bodyPr>
          <a:lstStyle/>
          <a:p>
            <a:pPr algn="ctr" eaLnBrk="1" hangingPunct="1">
              <a:lnSpc>
                <a:spcPct val="90000"/>
              </a:lnSpc>
              <a:buFont typeface="Wingdings" panose="05000000000000000000" pitchFamily="2" charset="2"/>
              <a:buNone/>
            </a:pPr>
            <a:r>
              <a:rPr lang="es-ES" altLang="es-ES" sz="4400" dirty="0">
                <a:solidFill>
                  <a:schemeClr val="tx2"/>
                </a:solidFill>
              </a:rPr>
              <a:t>Diferencia de actitudes y estilos para trabajar que surgen en forma natural, entre los miembros de diferentes departamentos y que pueden compilar la coordinación de las actividades de la organización.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9" name="Rectangle 6">
            <a:extLst>
              <a:ext uri="{FF2B5EF4-FFF2-40B4-BE49-F238E27FC236}">
                <a16:creationId xmlns:a16="http://schemas.microsoft.com/office/drawing/2014/main" id="{140A2CD0-9782-45B2-B224-5112A789FD79}"/>
              </a:ext>
            </a:extLst>
          </p:cNvPr>
          <p:cNvSpPr>
            <a:spLocks noGrp="1" noChangeArrowheads="1"/>
          </p:cNvSpPr>
          <p:nvPr>
            <p:ph type="title"/>
          </p:nvPr>
        </p:nvSpPr>
        <p:spPr/>
        <p:txBody>
          <a:bodyPr/>
          <a:lstStyle/>
          <a:p>
            <a:pPr eaLnBrk="1" hangingPunct="1"/>
            <a:r>
              <a:rPr lang="es-MX" altLang="es-ES"/>
              <a:t>INTEGRACION</a:t>
            </a:r>
            <a:endParaRPr lang="es-ES" altLang="es-ES"/>
          </a:p>
        </p:txBody>
      </p:sp>
      <p:sp>
        <p:nvSpPr>
          <p:cNvPr id="70658" name="Rectangle 3">
            <a:extLst>
              <a:ext uri="{FF2B5EF4-FFF2-40B4-BE49-F238E27FC236}">
                <a16:creationId xmlns:a16="http://schemas.microsoft.com/office/drawing/2014/main" id="{03A19E0A-F248-445D-95F8-7FEB69E05DAD}"/>
              </a:ext>
            </a:extLst>
          </p:cNvPr>
          <p:cNvSpPr>
            <a:spLocks noGrp="1" noChangeArrowheads="1"/>
          </p:cNvSpPr>
          <p:nvPr>
            <p:ph idx="1"/>
          </p:nvPr>
        </p:nvSpPr>
        <p:spPr/>
        <p:txBody>
          <a:bodyPr>
            <a:normAutofit/>
          </a:bodyPr>
          <a:lstStyle/>
          <a:p>
            <a:pPr algn="ctr" eaLnBrk="1" hangingPunct="1">
              <a:lnSpc>
                <a:spcPct val="90000"/>
              </a:lnSpc>
              <a:buFont typeface="Wingdings" panose="05000000000000000000" pitchFamily="2" charset="2"/>
              <a:buNone/>
            </a:pPr>
            <a:r>
              <a:rPr lang="es-ES" altLang="es-ES" sz="6000" dirty="0">
                <a:solidFill>
                  <a:schemeClr val="tx2"/>
                </a:solidFill>
              </a:rPr>
              <a:t>Designa la medida en que los miembros de los diversos departamentos trabajan juntos en forma única.</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3" name="Rectangle 4">
            <a:extLst>
              <a:ext uri="{FF2B5EF4-FFF2-40B4-BE49-F238E27FC236}">
                <a16:creationId xmlns:a16="http://schemas.microsoft.com/office/drawing/2014/main" id="{46F223F0-E162-45D6-B279-9456181ABA0A}"/>
              </a:ext>
            </a:extLst>
          </p:cNvPr>
          <p:cNvSpPr>
            <a:spLocks noGrp="1" noChangeArrowheads="1"/>
          </p:cNvSpPr>
          <p:nvPr>
            <p:ph type="ctrTitle"/>
          </p:nvPr>
        </p:nvSpPr>
        <p:spPr>
          <a:xfrm>
            <a:off x="2566988" y="1412875"/>
            <a:ext cx="7270750" cy="2890838"/>
          </a:xfrm>
        </p:spPr>
        <p:txBody>
          <a:bodyPr>
            <a:normAutofit fontScale="90000"/>
          </a:bodyPr>
          <a:lstStyle/>
          <a:p>
            <a:pPr eaLnBrk="1" hangingPunct="1"/>
            <a:r>
              <a:rPr lang="es-MX" altLang="es-ES"/>
              <a:t>DIRECCION </a:t>
            </a:r>
            <a:br>
              <a:rPr lang="es-MX" altLang="es-ES"/>
            </a:br>
            <a:r>
              <a:rPr lang="es-MX" altLang="es-ES"/>
              <a:t>Y </a:t>
            </a:r>
            <a:br>
              <a:rPr lang="es-MX" altLang="es-ES"/>
            </a:br>
            <a:r>
              <a:rPr lang="es-MX" altLang="es-ES"/>
              <a:t>EJECUCION</a:t>
            </a:r>
            <a:endParaRPr lang="es-ES" altLang="es-E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a:extLst>
              <a:ext uri="{FF2B5EF4-FFF2-40B4-BE49-F238E27FC236}">
                <a16:creationId xmlns:a16="http://schemas.microsoft.com/office/drawing/2014/main" id="{69E7A446-5AEA-4CC2-826F-F9DAE0B92D39}"/>
              </a:ext>
            </a:extLst>
          </p:cNvPr>
          <p:cNvSpPr>
            <a:spLocks noGrp="1" noChangeArrowheads="1"/>
          </p:cNvSpPr>
          <p:nvPr>
            <p:ph type="title"/>
          </p:nvPr>
        </p:nvSpPr>
        <p:spPr/>
        <p:txBody>
          <a:bodyPr/>
          <a:lstStyle/>
          <a:p>
            <a:pPr eaLnBrk="1" hangingPunct="1"/>
            <a:r>
              <a:rPr lang="es-MX" altLang="es-ES"/>
              <a:t>Definición de líder</a:t>
            </a:r>
            <a:endParaRPr lang="es-ES" altLang="es-ES"/>
          </a:p>
        </p:txBody>
      </p:sp>
      <p:sp>
        <p:nvSpPr>
          <p:cNvPr id="73731" name="Rectangle 3">
            <a:extLst>
              <a:ext uri="{FF2B5EF4-FFF2-40B4-BE49-F238E27FC236}">
                <a16:creationId xmlns:a16="http://schemas.microsoft.com/office/drawing/2014/main" id="{6B0F89B6-1A15-42C2-BF23-CBC4A6FE56F7}"/>
              </a:ext>
            </a:extLst>
          </p:cNvPr>
          <p:cNvSpPr>
            <a:spLocks noGrp="1" noChangeArrowheads="1"/>
          </p:cNvSpPr>
          <p:nvPr>
            <p:ph idx="1"/>
          </p:nvPr>
        </p:nvSpPr>
        <p:spPr/>
        <p:txBody>
          <a:bodyPr>
            <a:normAutofit/>
          </a:bodyPr>
          <a:lstStyle/>
          <a:p>
            <a:pPr algn="ctr" eaLnBrk="1" hangingPunct="1">
              <a:buFont typeface="Wingdings" panose="05000000000000000000" pitchFamily="2" charset="2"/>
              <a:buNone/>
            </a:pPr>
            <a:r>
              <a:rPr lang="es-ES" altLang="es-ES" sz="3600"/>
              <a:t>Característica de un individuo que crea un compromiso generado y la credibilidad, que éste transmite a las personas que lo rodean. Un líder es aquel que hace lo apropiado por su capacidad, dirección, acción y opinión.</a:t>
            </a:r>
            <a:r>
              <a:rPr lang="es-ES" altLang="es-ES"/>
              <a:t>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a:extLst>
              <a:ext uri="{FF2B5EF4-FFF2-40B4-BE49-F238E27FC236}">
                <a16:creationId xmlns:a16="http://schemas.microsoft.com/office/drawing/2014/main" id="{16CF4CDE-C0A0-4BB5-9814-7847C7D16A5B}"/>
              </a:ext>
            </a:extLst>
          </p:cNvPr>
          <p:cNvSpPr>
            <a:spLocks noGrp="1" noChangeArrowheads="1"/>
          </p:cNvSpPr>
          <p:nvPr>
            <p:ph type="title"/>
          </p:nvPr>
        </p:nvSpPr>
        <p:spPr/>
        <p:txBody>
          <a:bodyPr/>
          <a:lstStyle/>
          <a:p>
            <a:pPr eaLnBrk="1" hangingPunct="1"/>
            <a:r>
              <a:rPr lang="es-MX" altLang="es-ES"/>
              <a:t>Definición de líder</a:t>
            </a:r>
            <a:endParaRPr lang="es-ES" altLang="es-ES"/>
          </a:p>
        </p:txBody>
      </p:sp>
      <p:sp>
        <p:nvSpPr>
          <p:cNvPr id="74755" name="Rectangle 3">
            <a:extLst>
              <a:ext uri="{FF2B5EF4-FFF2-40B4-BE49-F238E27FC236}">
                <a16:creationId xmlns:a16="http://schemas.microsoft.com/office/drawing/2014/main" id="{32BBCFA7-16A6-4EF2-9359-6322DCF21CAF}"/>
              </a:ext>
            </a:extLst>
          </p:cNvPr>
          <p:cNvSpPr>
            <a:spLocks noGrp="1" noChangeArrowheads="1"/>
          </p:cNvSpPr>
          <p:nvPr>
            <p:ph idx="1"/>
          </p:nvPr>
        </p:nvSpPr>
        <p:spPr>
          <a:xfrm>
            <a:off x="1981200" y="1600201"/>
            <a:ext cx="7316788" cy="4530725"/>
          </a:xfrm>
        </p:spPr>
        <p:txBody>
          <a:bodyPr>
            <a:normAutofit/>
          </a:bodyPr>
          <a:lstStyle/>
          <a:p>
            <a:pPr algn="ctr" eaLnBrk="1" hangingPunct="1">
              <a:buFont typeface="Wingdings" panose="05000000000000000000" pitchFamily="2" charset="2"/>
              <a:buNone/>
            </a:pPr>
            <a:r>
              <a:rPr lang="es-ES" altLang="es-ES" sz="4400"/>
              <a:t>Aquella persona que tiene la capacidad de ejercer influencia sobre un grupo o de hacer que otros modifiquen su conducta de una manera voluntaria e informal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a:extLst>
              <a:ext uri="{FF2B5EF4-FFF2-40B4-BE49-F238E27FC236}">
                <a16:creationId xmlns:a16="http://schemas.microsoft.com/office/drawing/2014/main" id="{CF9A2073-6FF2-48DE-AC17-83B6295D6654}"/>
              </a:ext>
            </a:extLst>
          </p:cNvPr>
          <p:cNvSpPr>
            <a:spLocks noGrp="1" noChangeArrowheads="1"/>
          </p:cNvSpPr>
          <p:nvPr>
            <p:ph type="title"/>
          </p:nvPr>
        </p:nvSpPr>
        <p:spPr/>
        <p:txBody>
          <a:bodyPr/>
          <a:lstStyle/>
          <a:p>
            <a:pPr eaLnBrk="1" hangingPunct="1"/>
            <a:r>
              <a:rPr lang="es-MX" altLang="es-ES"/>
              <a:t>Liderazgo</a:t>
            </a:r>
            <a:endParaRPr lang="es-ES" altLang="es-ES"/>
          </a:p>
        </p:txBody>
      </p:sp>
    </p:spTree>
  </p:cSld>
  <p:clrMapOvr>
    <a:masterClrMapping/>
  </p:clrMapOvr>
  <p:transition spd="slow">
    <p:split orient="ver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a:extLst>
              <a:ext uri="{FF2B5EF4-FFF2-40B4-BE49-F238E27FC236}">
                <a16:creationId xmlns:a16="http://schemas.microsoft.com/office/drawing/2014/main" id="{543790DF-9D21-4E3C-A846-57D7167D7185}"/>
              </a:ext>
            </a:extLst>
          </p:cNvPr>
          <p:cNvSpPr>
            <a:spLocks noGrp="1" noChangeArrowheads="1"/>
          </p:cNvSpPr>
          <p:nvPr>
            <p:ph type="title"/>
          </p:nvPr>
        </p:nvSpPr>
        <p:spPr/>
        <p:txBody>
          <a:bodyPr/>
          <a:lstStyle/>
          <a:p>
            <a:pPr eaLnBrk="1" hangingPunct="1"/>
            <a:r>
              <a:rPr lang="es-MX" altLang="es-ES"/>
              <a:t>Definición de liderazgo</a:t>
            </a:r>
            <a:endParaRPr lang="es-ES" altLang="es-ES"/>
          </a:p>
        </p:txBody>
      </p:sp>
      <p:sp>
        <p:nvSpPr>
          <p:cNvPr id="76803" name="Rectangle 3">
            <a:extLst>
              <a:ext uri="{FF2B5EF4-FFF2-40B4-BE49-F238E27FC236}">
                <a16:creationId xmlns:a16="http://schemas.microsoft.com/office/drawing/2014/main" id="{53EB4089-3A94-423E-92D6-96C63D7FE4A5}"/>
              </a:ext>
            </a:extLst>
          </p:cNvPr>
          <p:cNvSpPr>
            <a:spLocks noGrp="1" noChangeArrowheads="1"/>
          </p:cNvSpPr>
          <p:nvPr>
            <p:ph idx="1"/>
          </p:nvPr>
        </p:nvSpPr>
        <p:spPr/>
        <p:txBody>
          <a:bodyPr>
            <a:normAutofit/>
          </a:bodyPr>
          <a:lstStyle/>
          <a:p>
            <a:pPr algn="ctr" eaLnBrk="1" hangingPunct="1">
              <a:lnSpc>
                <a:spcPct val="90000"/>
              </a:lnSpc>
              <a:buFont typeface="Wingdings" panose="05000000000000000000" pitchFamily="2" charset="2"/>
              <a:buNone/>
            </a:pPr>
            <a:r>
              <a:rPr lang="es-ES" altLang="es-ES" sz="5400"/>
              <a:t>Es el proceso de influir en otros y apoyarlos para que trabajen con entusiasmo en el logro de objetivos comunes.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a:extLst>
              <a:ext uri="{FF2B5EF4-FFF2-40B4-BE49-F238E27FC236}">
                <a16:creationId xmlns:a16="http://schemas.microsoft.com/office/drawing/2014/main" id="{0997F70D-AF4C-4AF0-BB35-105B3B1A218B}"/>
              </a:ext>
            </a:extLst>
          </p:cNvPr>
          <p:cNvSpPr>
            <a:spLocks noGrp="1" noChangeArrowheads="1"/>
          </p:cNvSpPr>
          <p:nvPr>
            <p:ph type="title"/>
          </p:nvPr>
        </p:nvSpPr>
        <p:spPr/>
        <p:txBody>
          <a:bodyPr/>
          <a:lstStyle/>
          <a:p>
            <a:pPr eaLnBrk="1" hangingPunct="1"/>
            <a:r>
              <a:rPr lang="es-MX" altLang="es-ES"/>
              <a:t>Liderazgo</a:t>
            </a:r>
            <a:endParaRPr lang="es-ES" altLang="es-ES"/>
          </a:p>
        </p:txBody>
      </p:sp>
      <p:sp>
        <p:nvSpPr>
          <p:cNvPr id="78851" name="Rectangle 3">
            <a:extLst>
              <a:ext uri="{FF2B5EF4-FFF2-40B4-BE49-F238E27FC236}">
                <a16:creationId xmlns:a16="http://schemas.microsoft.com/office/drawing/2014/main" id="{1FAEEFA7-0D90-4383-BE88-C8CA858B465D}"/>
              </a:ext>
            </a:extLst>
          </p:cNvPr>
          <p:cNvSpPr>
            <a:spLocks noGrp="1" noChangeArrowheads="1"/>
          </p:cNvSpPr>
          <p:nvPr>
            <p:ph idx="1"/>
          </p:nvPr>
        </p:nvSpPr>
        <p:spPr/>
        <p:txBody>
          <a:bodyPr>
            <a:normAutofit/>
          </a:bodyPr>
          <a:lstStyle/>
          <a:p>
            <a:pPr algn="ctr" eaLnBrk="1" hangingPunct="1">
              <a:lnSpc>
                <a:spcPct val="90000"/>
              </a:lnSpc>
              <a:buFont typeface="Wingdings" panose="05000000000000000000" pitchFamily="2" charset="2"/>
              <a:buNone/>
            </a:pPr>
            <a:r>
              <a:rPr lang="es-ES" altLang="es-ES" dirty="0"/>
              <a:t>El liderazgo se entiende como la capacidad de tomar la iniciativa, gestionar, convocar, promover, incentivar, motivar y evaluar a un grupo o equipo; ahora bien, como los lideres son personas, las clasificaciones que se realizan al liderazgo corresponden a las características de las personas que ejercen o han adquirido la facultad de dirigir, o ser el jefe, circunstancia que no necesariamente implica que sea un líder.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5">
            <a:extLst>
              <a:ext uri="{FF2B5EF4-FFF2-40B4-BE49-F238E27FC236}">
                <a16:creationId xmlns:a16="http://schemas.microsoft.com/office/drawing/2014/main" id="{E91C8D77-013D-4281-96B7-24B6556891CE}"/>
              </a:ext>
            </a:extLst>
          </p:cNvPr>
          <p:cNvSpPr>
            <a:spLocks noGrp="1" noChangeArrowheads="1"/>
          </p:cNvSpPr>
          <p:nvPr>
            <p:ph type="title"/>
          </p:nvPr>
        </p:nvSpPr>
        <p:spPr/>
        <p:txBody>
          <a:bodyPr/>
          <a:lstStyle/>
          <a:p>
            <a:pPr eaLnBrk="1" hangingPunct="1"/>
            <a:r>
              <a:rPr lang="es-MX" altLang="es-ES"/>
              <a:t>DEFINICION</a:t>
            </a:r>
            <a:endParaRPr lang="es-ES" altLang="es-ES"/>
          </a:p>
        </p:txBody>
      </p:sp>
      <p:sp>
        <p:nvSpPr>
          <p:cNvPr id="59395" name="Rectangle 4">
            <a:extLst>
              <a:ext uri="{FF2B5EF4-FFF2-40B4-BE49-F238E27FC236}">
                <a16:creationId xmlns:a16="http://schemas.microsoft.com/office/drawing/2014/main" id="{EB331322-E797-42AB-82EA-AD19416E8881}"/>
              </a:ext>
            </a:extLst>
          </p:cNvPr>
          <p:cNvSpPr>
            <a:spLocks noGrp="1" noChangeArrowheads="1"/>
          </p:cNvSpPr>
          <p:nvPr>
            <p:ph type="body" idx="4294967295"/>
          </p:nvPr>
        </p:nvSpPr>
        <p:spPr>
          <a:xfrm>
            <a:off x="0" y="1371600"/>
            <a:ext cx="8496300" cy="4721225"/>
          </a:xfrm>
        </p:spPr>
        <p:txBody>
          <a:bodyPr/>
          <a:lstStyle/>
          <a:p>
            <a:pPr algn="ctr" eaLnBrk="1" hangingPunct="1">
              <a:buFont typeface="Wingdings" panose="05000000000000000000" pitchFamily="2" charset="2"/>
              <a:buNone/>
            </a:pPr>
            <a:r>
              <a:rPr lang="es-ES" altLang="es-ES" sz="4800" dirty="0"/>
              <a:t>Es la constitución del elemento material y humano para el desarrollo de las actividades que soporten el cumplimiento de los planes.</a:t>
            </a:r>
          </a:p>
        </p:txBody>
      </p:sp>
    </p:spTree>
  </p:cSld>
  <p:clrMapOvr>
    <a:masterClrMapping/>
  </p:clrMapOvr>
  <p:transition spd="slow">
    <p:split orient="ver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5" name="Rectangle 2">
            <a:extLst>
              <a:ext uri="{FF2B5EF4-FFF2-40B4-BE49-F238E27FC236}">
                <a16:creationId xmlns:a16="http://schemas.microsoft.com/office/drawing/2014/main" id="{A7A2DD8B-0739-43F3-A564-04A5BAD5E57F}"/>
              </a:ext>
            </a:extLst>
          </p:cNvPr>
          <p:cNvSpPr>
            <a:spLocks noGrp="1" noChangeArrowheads="1"/>
          </p:cNvSpPr>
          <p:nvPr>
            <p:ph type="ctrTitle"/>
          </p:nvPr>
        </p:nvSpPr>
        <p:spPr/>
        <p:txBody>
          <a:bodyPr>
            <a:normAutofit/>
          </a:bodyPr>
          <a:lstStyle/>
          <a:p>
            <a:pPr eaLnBrk="1" hangingPunct="1"/>
            <a:r>
              <a:rPr lang="es-ES" altLang="es-ES" sz="7200"/>
              <a:t>Categorías y Tipos de Liderazgo</a:t>
            </a:r>
            <a:r>
              <a:rPr lang="es-ES" altLang="es-ES" sz="480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3" name="Rectangle 2">
            <a:extLst>
              <a:ext uri="{FF2B5EF4-FFF2-40B4-BE49-F238E27FC236}">
                <a16:creationId xmlns:a16="http://schemas.microsoft.com/office/drawing/2014/main" id="{870E11A3-4EF4-429A-82C5-524D7FF8A93E}"/>
              </a:ext>
            </a:extLst>
          </p:cNvPr>
          <p:cNvSpPr>
            <a:spLocks noGrp="1" noChangeArrowheads="1"/>
          </p:cNvSpPr>
          <p:nvPr>
            <p:ph type="ctrTitle"/>
          </p:nvPr>
        </p:nvSpPr>
        <p:spPr/>
        <p:txBody>
          <a:bodyPr>
            <a:normAutofit/>
          </a:bodyPr>
          <a:lstStyle/>
          <a:p>
            <a:pPr eaLnBrk="1" hangingPunct="1"/>
            <a:r>
              <a:rPr lang="es-MX" altLang="es-ES" sz="4800"/>
              <a:t>Clasificación por la forma de ejercer el liderazgo</a:t>
            </a:r>
            <a:endParaRPr lang="es-ES" altLang="es-ES" sz="4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a:extLst>
              <a:ext uri="{FF2B5EF4-FFF2-40B4-BE49-F238E27FC236}">
                <a16:creationId xmlns:a16="http://schemas.microsoft.com/office/drawing/2014/main" id="{060FD94B-5AB7-4F43-883F-9DD76B5FB72A}"/>
              </a:ext>
            </a:extLst>
          </p:cNvPr>
          <p:cNvSpPr>
            <a:spLocks noGrp="1" noChangeArrowheads="1"/>
          </p:cNvSpPr>
          <p:nvPr>
            <p:ph type="title"/>
          </p:nvPr>
        </p:nvSpPr>
        <p:spPr/>
        <p:txBody>
          <a:bodyPr/>
          <a:lstStyle/>
          <a:p>
            <a:pPr eaLnBrk="1" hangingPunct="1"/>
            <a:r>
              <a:rPr lang="es-ES" altLang="es-ES" b="0"/>
              <a:t>Líder autócrata</a:t>
            </a:r>
            <a:r>
              <a:rPr lang="es-ES" altLang="es-ES"/>
              <a:t> </a:t>
            </a:r>
          </a:p>
        </p:txBody>
      </p:sp>
      <p:sp>
        <p:nvSpPr>
          <p:cNvPr id="82947" name="Rectangle 3">
            <a:extLst>
              <a:ext uri="{FF2B5EF4-FFF2-40B4-BE49-F238E27FC236}">
                <a16:creationId xmlns:a16="http://schemas.microsoft.com/office/drawing/2014/main" id="{83E478D1-2FC7-4EFF-B664-D68236922B7A}"/>
              </a:ext>
            </a:extLst>
          </p:cNvPr>
          <p:cNvSpPr>
            <a:spLocks noGrp="1" noChangeArrowheads="1"/>
          </p:cNvSpPr>
          <p:nvPr>
            <p:ph idx="1"/>
          </p:nvPr>
        </p:nvSpPr>
        <p:spPr>
          <a:xfrm>
            <a:off x="1981200" y="1600201"/>
            <a:ext cx="7697788" cy="4530725"/>
          </a:xfrm>
        </p:spPr>
        <p:txBody>
          <a:bodyPr>
            <a:normAutofit/>
          </a:bodyPr>
          <a:lstStyle/>
          <a:p>
            <a:pPr algn="ctr" eaLnBrk="1" hangingPunct="1">
              <a:lnSpc>
                <a:spcPct val="90000"/>
              </a:lnSpc>
              <a:buFont typeface="Wingdings" panose="05000000000000000000" pitchFamily="2" charset="2"/>
              <a:buNone/>
            </a:pPr>
            <a:r>
              <a:rPr lang="es-ES" altLang="es-ES" sz="4800"/>
              <a:t>Un líder autócrata asume toda la responsabilidad de la toma de decisiones, inicia las acciones, dirige, motiva y controla al subalterno</a:t>
            </a:r>
            <a:r>
              <a:rPr lang="es-ES" altLang="es-ES"/>
              <a:t>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a:extLst>
              <a:ext uri="{FF2B5EF4-FFF2-40B4-BE49-F238E27FC236}">
                <a16:creationId xmlns:a16="http://schemas.microsoft.com/office/drawing/2014/main" id="{0A85A612-8F0C-4811-9413-CE3016EAEFEE}"/>
              </a:ext>
            </a:extLst>
          </p:cNvPr>
          <p:cNvSpPr>
            <a:spLocks noGrp="1" noChangeArrowheads="1"/>
          </p:cNvSpPr>
          <p:nvPr>
            <p:ph type="title"/>
          </p:nvPr>
        </p:nvSpPr>
        <p:spPr/>
        <p:txBody>
          <a:bodyPr/>
          <a:lstStyle/>
          <a:p>
            <a:pPr eaLnBrk="1" hangingPunct="1"/>
            <a:r>
              <a:rPr lang="es-ES" altLang="es-ES" b="0"/>
              <a:t>Líder participativo</a:t>
            </a:r>
            <a:r>
              <a:rPr lang="es-ES" altLang="es-ES"/>
              <a:t> </a:t>
            </a:r>
          </a:p>
        </p:txBody>
      </p:sp>
      <p:sp>
        <p:nvSpPr>
          <p:cNvPr id="83971" name="Rectangle 3">
            <a:extLst>
              <a:ext uri="{FF2B5EF4-FFF2-40B4-BE49-F238E27FC236}">
                <a16:creationId xmlns:a16="http://schemas.microsoft.com/office/drawing/2014/main" id="{F402591E-33CF-4EFF-A22C-895EFE060515}"/>
              </a:ext>
            </a:extLst>
          </p:cNvPr>
          <p:cNvSpPr>
            <a:spLocks noGrp="1" noChangeArrowheads="1"/>
          </p:cNvSpPr>
          <p:nvPr>
            <p:ph idx="1"/>
          </p:nvPr>
        </p:nvSpPr>
        <p:spPr>
          <a:xfrm>
            <a:off x="1703388" y="1600200"/>
            <a:ext cx="8964612" cy="4997450"/>
          </a:xfrm>
        </p:spPr>
        <p:txBody>
          <a:bodyPr>
            <a:normAutofit/>
          </a:bodyPr>
          <a:lstStyle/>
          <a:p>
            <a:pPr algn="ctr" eaLnBrk="1" hangingPunct="1">
              <a:buFont typeface="Wingdings" panose="05000000000000000000" pitchFamily="2" charset="2"/>
              <a:buNone/>
            </a:pPr>
            <a:r>
              <a:rPr lang="es-ES" altLang="es-ES" sz="4000"/>
              <a:t>Un líder que adopta el estilo participativo, utiliza la consulta para practicar el liderazgo. No delega su derecho a tomar decisiones finales y señala directrices específicas a sus subalternos pero consulta sus ideas y opiniones sobre muchas decisiones que les incumben.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a:extLst>
              <a:ext uri="{FF2B5EF4-FFF2-40B4-BE49-F238E27FC236}">
                <a16:creationId xmlns:a16="http://schemas.microsoft.com/office/drawing/2014/main" id="{D5748573-06E7-4DB7-A2B6-FF9B04167AE5}"/>
              </a:ext>
            </a:extLst>
          </p:cNvPr>
          <p:cNvSpPr>
            <a:spLocks noGrp="1" noChangeArrowheads="1"/>
          </p:cNvSpPr>
          <p:nvPr>
            <p:ph type="title"/>
          </p:nvPr>
        </p:nvSpPr>
        <p:spPr/>
        <p:txBody>
          <a:bodyPr/>
          <a:lstStyle/>
          <a:p>
            <a:pPr eaLnBrk="1" hangingPunct="1"/>
            <a:r>
              <a:rPr lang="es-ES" altLang="es-ES" b="0"/>
              <a:t>Líder liberal</a:t>
            </a:r>
            <a:r>
              <a:rPr lang="es-ES" altLang="es-ES"/>
              <a:t>: </a:t>
            </a:r>
          </a:p>
        </p:txBody>
      </p:sp>
      <p:sp>
        <p:nvSpPr>
          <p:cNvPr id="84995" name="Rectangle 3">
            <a:extLst>
              <a:ext uri="{FF2B5EF4-FFF2-40B4-BE49-F238E27FC236}">
                <a16:creationId xmlns:a16="http://schemas.microsoft.com/office/drawing/2014/main" id="{24EAA4A8-C6A3-434A-BE25-29F51D5A94AD}"/>
              </a:ext>
            </a:extLst>
          </p:cNvPr>
          <p:cNvSpPr>
            <a:spLocks noGrp="1" noChangeArrowheads="1"/>
          </p:cNvSpPr>
          <p:nvPr>
            <p:ph idx="1"/>
          </p:nvPr>
        </p:nvSpPr>
        <p:spPr/>
        <p:txBody>
          <a:bodyPr>
            <a:normAutofit/>
          </a:bodyPr>
          <a:lstStyle/>
          <a:p>
            <a:pPr algn="ctr" eaLnBrk="1" hangingPunct="1">
              <a:lnSpc>
                <a:spcPct val="80000"/>
              </a:lnSpc>
              <a:buFont typeface="Wingdings" panose="05000000000000000000" pitchFamily="2" charset="2"/>
              <a:buNone/>
            </a:pPr>
            <a:r>
              <a:rPr lang="es-ES" altLang="es-ES" sz="5400"/>
              <a:t>Mediante este estilo de liderazgo, el líder delega a sus subalternos la autoridad para tomar decisiones</a:t>
            </a:r>
            <a:r>
              <a:rPr lang="es-ES" altLang="es-ES"/>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a:extLst>
              <a:ext uri="{FF2B5EF4-FFF2-40B4-BE49-F238E27FC236}">
                <a16:creationId xmlns:a16="http://schemas.microsoft.com/office/drawing/2014/main" id="{FD010A05-D73D-49DE-8121-D940BAB838A1}"/>
              </a:ext>
            </a:extLst>
          </p:cNvPr>
          <p:cNvSpPr>
            <a:spLocks noGrp="1" noChangeArrowheads="1"/>
          </p:cNvSpPr>
          <p:nvPr>
            <p:ph type="title"/>
          </p:nvPr>
        </p:nvSpPr>
        <p:spPr/>
        <p:txBody>
          <a:bodyPr/>
          <a:lstStyle/>
          <a:p>
            <a:pPr eaLnBrk="1" hangingPunct="1"/>
            <a:r>
              <a:rPr lang="es-ES" altLang="es-ES" b="0"/>
              <a:t>Líder desarrollador</a:t>
            </a:r>
            <a:r>
              <a:rPr lang="es-ES" altLang="es-ES"/>
              <a:t> </a:t>
            </a:r>
          </a:p>
        </p:txBody>
      </p:sp>
      <p:sp>
        <p:nvSpPr>
          <p:cNvPr id="86019" name="Rectangle 3">
            <a:extLst>
              <a:ext uri="{FF2B5EF4-FFF2-40B4-BE49-F238E27FC236}">
                <a16:creationId xmlns:a16="http://schemas.microsoft.com/office/drawing/2014/main" id="{6991046C-BE1B-458E-93DB-14712F4A4D01}"/>
              </a:ext>
            </a:extLst>
          </p:cNvPr>
          <p:cNvSpPr>
            <a:spLocks noGrp="1" noChangeArrowheads="1"/>
          </p:cNvSpPr>
          <p:nvPr>
            <p:ph idx="1"/>
          </p:nvPr>
        </p:nvSpPr>
        <p:spPr/>
        <p:txBody>
          <a:bodyPr>
            <a:normAutofit lnSpcReduction="10000"/>
          </a:bodyPr>
          <a:lstStyle/>
          <a:p>
            <a:pPr algn="ctr" eaLnBrk="1" hangingPunct="1">
              <a:buFont typeface="Wingdings" panose="05000000000000000000" pitchFamily="2" charset="2"/>
              <a:buNone/>
            </a:pPr>
            <a:r>
              <a:rPr lang="es-ES" altLang="es-ES" sz="5400"/>
              <a:t>Este tipo de liderazgo promueve el desarrollo del potencial de las personas, de la forma que un jardinero cuida y potencia su jardín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a:extLst>
              <a:ext uri="{FF2B5EF4-FFF2-40B4-BE49-F238E27FC236}">
                <a16:creationId xmlns:a16="http://schemas.microsoft.com/office/drawing/2014/main" id="{CC07A991-75CD-4401-B9F3-DCB1D6FF36D9}"/>
              </a:ext>
            </a:extLst>
          </p:cNvPr>
          <p:cNvSpPr>
            <a:spLocks noGrp="1" noChangeArrowheads="1"/>
          </p:cNvSpPr>
          <p:nvPr>
            <p:ph type="title"/>
          </p:nvPr>
        </p:nvSpPr>
        <p:spPr>
          <a:xfrm>
            <a:off x="1992313" y="2133600"/>
            <a:ext cx="8229600" cy="2006600"/>
          </a:xfrm>
        </p:spPr>
        <p:txBody>
          <a:bodyPr/>
          <a:lstStyle/>
          <a:p>
            <a:pPr eaLnBrk="1" hangingPunct="1"/>
            <a:r>
              <a:rPr lang="es-MX" altLang="es-ES"/>
              <a:t>Topologías de liderazgo</a:t>
            </a:r>
            <a:endParaRPr lang="es-ES" altLang="es-ES"/>
          </a:p>
        </p:txBody>
      </p:sp>
    </p:spTree>
  </p:cSld>
  <p:clrMapOvr>
    <a:masterClrMapping/>
  </p:clrMapOvr>
  <p:transition spd="slow">
    <p:split orient="ver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a:extLst>
              <a:ext uri="{FF2B5EF4-FFF2-40B4-BE49-F238E27FC236}">
                <a16:creationId xmlns:a16="http://schemas.microsoft.com/office/drawing/2014/main" id="{BED4BD68-E5A0-422C-BCF1-EF34B101C2E2}"/>
              </a:ext>
            </a:extLst>
          </p:cNvPr>
          <p:cNvSpPr>
            <a:spLocks noGrp="1" noChangeArrowheads="1"/>
          </p:cNvSpPr>
          <p:nvPr>
            <p:ph type="title"/>
          </p:nvPr>
        </p:nvSpPr>
        <p:spPr/>
        <p:txBody>
          <a:bodyPr/>
          <a:lstStyle/>
          <a:p>
            <a:pPr eaLnBrk="1" hangingPunct="1"/>
            <a:r>
              <a:rPr lang="es-MX" altLang="es-ES"/>
              <a:t>Por la formalidad de su elección</a:t>
            </a:r>
            <a:endParaRPr lang="es-ES" altLang="es-ES"/>
          </a:p>
        </p:txBody>
      </p:sp>
      <p:sp>
        <p:nvSpPr>
          <p:cNvPr id="88067" name="Rectangle 3">
            <a:extLst>
              <a:ext uri="{FF2B5EF4-FFF2-40B4-BE49-F238E27FC236}">
                <a16:creationId xmlns:a16="http://schemas.microsoft.com/office/drawing/2014/main" id="{9AF03A3F-26E7-42C1-9534-F691FC3D93E7}"/>
              </a:ext>
            </a:extLst>
          </p:cNvPr>
          <p:cNvSpPr>
            <a:spLocks noGrp="1" noChangeArrowheads="1"/>
          </p:cNvSpPr>
          <p:nvPr>
            <p:ph idx="1"/>
          </p:nvPr>
        </p:nvSpPr>
        <p:spPr>
          <a:xfrm>
            <a:off x="1981200" y="1600201"/>
            <a:ext cx="7469188" cy="4530725"/>
          </a:xfrm>
        </p:spPr>
        <p:txBody>
          <a:bodyPr>
            <a:normAutofit/>
          </a:bodyPr>
          <a:lstStyle/>
          <a:p>
            <a:pPr algn="ctr" eaLnBrk="1" hangingPunct="1">
              <a:buFont typeface="Wingdings" panose="05000000000000000000" pitchFamily="2" charset="2"/>
              <a:buNone/>
            </a:pPr>
            <a:r>
              <a:rPr lang="es-ES" altLang="es-ES" sz="5400" b="1" u="sng"/>
              <a:t>Liderazgo formal</a:t>
            </a:r>
            <a:r>
              <a:rPr lang="es-ES" altLang="es-ES" sz="4800"/>
              <a:t> preestablecido por la organización. </a:t>
            </a:r>
          </a:p>
          <a:p>
            <a:pPr algn="ctr" eaLnBrk="1" hangingPunct="1">
              <a:buFont typeface="Wingdings" panose="05000000000000000000" pitchFamily="2" charset="2"/>
              <a:buNone/>
            </a:pPr>
            <a:r>
              <a:rPr lang="es-ES" altLang="es-ES" sz="5400" b="1" u="sng"/>
              <a:t>Liderazgo informal</a:t>
            </a:r>
            <a:r>
              <a:rPr lang="es-ES" altLang="es-ES" sz="4800"/>
              <a:t> emergente en el grupo.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a:extLst>
              <a:ext uri="{FF2B5EF4-FFF2-40B4-BE49-F238E27FC236}">
                <a16:creationId xmlns:a16="http://schemas.microsoft.com/office/drawing/2014/main" id="{82ED4219-B26E-405E-929C-53319819F3FC}"/>
              </a:ext>
            </a:extLst>
          </p:cNvPr>
          <p:cNvSpPr>
            <a:spLocks noGrp="1" noChangeArrowheads="1"/>
          </p:cNvSpPr>
          <p:nvPr>
            <p:ph type="title"/>
          </p:nvPr>
        </p:nvSpPr>
        <p:spPr/>
        <p:txBody>
          <a:bodyPr>
            <a:normAutofit/>
          </a:bodyPr>
          <a:lstStyle/>
          <a:p>
            <a:pPr eaLnBrk="1" hangingPunct="1"/>
            <a:r>
              <a:rPr lang="es-ES" altLang="es-ES" sz="3800"/>
              <a:t>Según la relación entre el líder y sus seguidores </a:t>
            </a:r>
          </a:p>
        </p:txBody>
      </p:sp>
      <p:sp>
        <p:nvSpPr>
          <p:cNvPr id="89091" name="Rectangle 3">
            <a:extLst>
              <a:ext uri="{FF2B5EF4-FFF2-40B4-BE49-F238E27FC236}">
                <a16:creationId xmlns:a16="http://schemas.microsoft.com/office/drawing/2014/main" id="{292473B9-A766-4984-9810-8CEDFB90B10B}"/>
              </a:ext>
            </a:extLst>
          </p:cNvPr>
          <p:cNvSpPr>
            <a:spLocks noGrp="1" noChangeArrowheads="1"/>
          </p:cNvSpPr>
          <p:nvPr>
            <p:ph idx="1"/>
          </p:nvPr>
        </p:nvSpPr>
        <p:spPr/>
        <p:txBody>
          <a:bodyPr/>
          <a:lstStyle/>
          <a:p>
            <a:pPr lvl="1" algn="ctr" eaLnBrk="1" hangingPunct="1">
              <a:buFont typeface="Wingdings" panose="05000000000000000000" pitchFamily="2" charset="2"/>
              <a:buNone/>
            </a:pPr>
            <a:r>
              <a:rPr lang="es-ES" altLang="es-ES" b="1" u="sng" dirty="0"/>
              <a:t>Liderazgo autoritario:</a:t>
            </a:r>
            <a:r>
              <a:rPr lang="es-ES" altLang="es-ES" u="sng" dirty="0"/>
              <a:t> </a:t>
            </a:r>
          </a:p>
          <a:p>
            <a:pPr lvl="2" eaLnBrk="1" hangingPunct="1"/>
            <a:r>
              <a:rPr lang="es-ES" altLang="es-ES" dirty="0"/>
              <a:t>El líder es el único en el grupo que toma las decisiones acerca del trabajo y la organización del grupo, sin tener que justificarlas en ningún momento. </a:t>
            </a:r>
          </a:p>
          <a:p>
            <a:pPr lvl="2" eaLnBrk="1" hangingPunct="1"/>
            <a:r>
              <a:rPr lang="es-ES" altLang="es-ES" dirty="0"/>
              <a:t>Los criterios de evaluación utilizados por el líder no son conocidos por el resto del grupo. </a:t>
            </a:r>
          </a:p>
          <a:p>
            <a:pPr lvl="2" eaLnBrk="1" hangingPunct="1"/>
            <a:r>
              <a:rPr lang="es-ES" altLang="es-ES" dirty="0"/>
              <a:t>La comunicación es unidireccional: del líder al subordinado. </a:t>
            </a:r>
          </a:p>
          <a:p>
            <a:pPr eaLnBrk="1" hangingPunct="1"/>
            <a:endParaRPr lang="es-ES" altLang="es-E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a:extLst>
              <a:ext uri="{FF2B5EF4-FFF2-40B4-BE49-F238E27FC236}">
                <a16:creationId xmlns:a16="http://schemas.microsoft.com/office/drawing/2014/main" id="{A0773BB7-4105-4D0F-A741-908C8002D645}"/>
              </a:ext>
            </a:extLst>
          </p:cNvPr>
          <p:cNvSpPr>
            <a:spLocks noGrp="1" noChangeArrowheads="1"/>
          </p:cNvSpPr>
          <p:nvPr>
            <p:ph type="title"/>
          </p:nvPr>
        </p:nvSpPr>
        <p:spPr/>
        <p:txBody>
          <a:bodyPr>
            <a:normAutofit/>
          </a:bodyPr>
          <a:lstStyle/>
          <a:p>
            <a:pPr eaLnBrk="1" hangingPunct="1"/>
            <a:r>
              <a:rPr lang="es-ES" altLang="es-ES" sz="3800"/>
              <a:t>Según la relación entre el líder y sus seguidores</a:t>
            </a:r>
          </a:p>
        </p:txBody>
      </p:sp>
      <p:sp>
        <p:nvSpPr>
          <p:cNvPr id="90115" name="Rectangle 3">
            <a:extLst>
              <a:ext uri="{FF2B5EF4-FFF2-40B4-BE49-F238E27FC236}">
                <a16:creationId xmlns:a16="http://schemas.microsoft.com/office/drawing/2014/main" id="{374D4733-CB7A-4EC5-B129-ECE64B0FF062}"/>
              </a:ext>
            </a:extLst>
          </p:cNvPr>
          <p:cNvSpPr>
            <a:spLocks noGrp="1" noChangeArrowheads="1"/>
          </p:cNvSpPr>
          <p:nvPr>
            <p:ph idx="1"/>
          </p:nvPr>
        </p:nvSpPr>
        <p:spPr>
          <a:xfrm>
            <a:off x="1524000" y="1981201"/>
            <a:ext cx="9144000" cy="3032125"/>
          </a:xfrm>
        </p:spPr>
        <p:txBody>
          <a:bodyPr/>
          <a:lstStyle/>
          <a:p>
            <a:pPr lvl="1" algn="ctr" eaLnBrk="1" hangingPunct="1">
              <a:buFont typeface="Wingdings" panose="05000000000000000000" pitchFamily="2" charset="2"/>
              <a:buNone/>
            </a:pPr>
            <a:r>
              <a:rPr lang="es-ES" altLang="es-ES" b="1" u="sng"/>
              <a:t>Liderazgo democrático</a:t>
            </a:r>
            <a:endParaRPr lang="es-ES" altLang="es-ES" u="sng"/>
          </a:p>
          <a:p>
            <a:pPr lvl="2" eaLnBrk="1" hangingPunct="1"/>
            <a:r>
              <a:rPr lang="es-ES" altLang="es-ES"/>
              <a:t>El líder toma decisiones tras potenciar la discusión del grupo, agradeciendo las opiniones de sus seguidores. </a:t>
            </a:r>
          </a:p>
          <a:p>
            <a:pPr lvl="2" eaLnBrk="1" hangingPunct="1"/>
            <a:r>
              <a:rPr lang="es-ES" altLang="es-ES"/>
              <a:t>Los criterios de evaluación y las normas son explícitas y claras. </a:t>
            </a:r>
          </a:p>
          <a:p>
            <a:pPr lvl="2" eaLnBrk="1" hangingPunct="1"/>
            <a:r>
              <a:rPr lang="es-ES" altLang="es-ES"/>
              <a:t>Cuando hay que resolver un problema, el líder ofrece varias soluciones entre las que el grupo tiene que elegir. </a:t>
            </a:r>
          </a:p>
          <a:p>
            <a:pPr eaLnBrk="1" hangingPunct="1"/>
            <a:endParaRPr lang="es-ES" altLang="es-E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418" name="Object 4">
            <a:extLst>
              <a:ext uri="{FF2B5EF4-FFF2-40B4-BE49-F238E27FC236}">
                <a16:creationId xmlns:a16="http://schemas.microsoft.com/office/drawing/2014/main" id="{6124BF9A-1C23-4AA9-A431-71DF84B1D44D}"/>
              </a:ext>
            </a:extLst>
          </p:cNvPr>
          <p:cNvGraphicFramePr>
            <a:graphicFrameLocks noChangeAspect="1"/>
          </p:cNvGraphicFramePr>
          <p:nvPr/>
        </p:nvGraphicFramePr>
        <p:xfrm>
          <a:off x="9220200" y="5181600"/>
          <a:ext cx="939800" cy="1162050"/>
        </p:xfrm>
        <a:graphic>
          <a:graphicData uri="http://schemas.openxmlformats.org/presentationml/2006/ole">
            <mc:AlternateContent xmlns:mc="http://schemas.openxmlformats.org/markup-compatibility/2006">
              <mc:Choice xmlns:v="urn:schemas-microsoft-com:vml" Requires="v">
                <p:oleObj spid="_x0000_s1026" name="Fotografía de Photo Editor" r:id="rId3" imgW="523810" imgH="647619" progId="MSPhotoEd.3">
                  <p:embed/>
                </p:oleObj>
              </mc:Choice>
              <mc:Fallback>
                <p:oleObj name="Fotografía de Photo Editor" r:id="rId3" imgW="523810" imgH="647619" progId="MSPhotoEd.3">
                  <p:embed/>
                  <p:pic>
                    <p:nvPicPr>
                      <p:cNvPr id="60418" name="Object 4">
                        <a:extLst>
                          <a:ext uri="{FF2B5EF4-FFF2-40B4-BE49-F238E27FC236}">
                            <a16:creationId xmlns:a16="http://schemas.microsoft.com/office/drawing/2014/main" id="{6124BF9A-1C23-4AA9-A431-71DF84B1D44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220200" y="5181600"/>
                        <a:ext cx="939800" cy="1162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0419" name="Text Box 5">
            <a:extLst>
              <a:ext uri="{FF2B5EF4-FFF2-40B4-BE49-F238E27FC236}">
                <a16:creationId xmlns:a16="http://schemas.microsoft.com/office/drawing/2014/main" id="{C73E5D95-E4B9-403F-809E-39B5B12FD267}"/>
              </a:ext>
            </a:extLst>
          </p:cNvPr>
          <p:cNvSpPr txBox="1">
            <a:spLocks noChangeArrowheads="1"/>
          </p:cNvSpPr>
          <p:nvPr/>
        </p:nvSpPr>
        <p:spPr bwMode="auto">
          <a:xfrm>
            <a:off x="3200400" y="1828801"/>
            <a:ext cx="6515100" cy="4157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ES" sz="4400">
                <a:solidFill>
                  <a:schemeClr val="tx2"/>
                </a:solidFill>
                <a:latin typeface="Arial Narrow" panose="020B0606020202030204" pitchFamily="34" charset="0"/>
              </a:rPr>
              <a:t>Determinar las estructuras de la organización que </a:t>
            </a:r>
          </a:p>
          <a:p>
            <a:pPr eaLnBrk="1" hangingPunct="1"/>
            <a:r>
              <a:rPr lang="es-ES" altLang="es-ES" sz="4400">
                <a:solidFill>
                  <a:schemeClr val="tx2"/>
                </a:solidFill>
                <a:latin typeface="Arial Narrow" panose="020B0606020202030204" pitchFamily="34" charset="0"/>
              </a:rPr>
              <a:t>es mas conveniente para la estrategia,</a:t>
            </a:r>
          </a:p>
          <a:p>
            <a:pPr eaLnBrk="1" hangingPunct="1"/>
            <a:r>
              <a:rPr lang="es-ES" altLang="es-ES" sz="4400">
                <a:solidFill>
                  <a:schemeClr val="tx2"/>
                </a:solidFill>
                <a:latin typeface="Arial Narrow" panose="020B0606020202030204" pitchFamily="34" charset="0"/>
              </a:rPr>
              <a:t>El personal , la tecnología y </a:t>
            </a:r>
          </a:p>
          <a:p>
            <a:pPr eaLnBrk="1" hangingPunct="1"/>
            <a:r>
              <a:rPr lang="es-ES" altLang="es-ES" sz="4400">
                <a:solidFill>
                  <a:schemeClr val="tx2"/>
                </a:solidFill>
                <a:latin typeface="Arial Narrow" panose="020B0606020202030204" pitchFamily="34" charset="0"/>
              </a:rPr>
              <a:t>Las tareas de la organización</a:t>
            </a:r>
          </a:p>
        </p:txBody>
      </p:sp>
      <p:sp>
        <p:nvSpPr>
          <p:cNvPr id="60420" name="Rectangle 6">
            <a:extLst>
              <a:ext uri="{FF2B5EF4-FFF2-40B4-BE49-F238E27FC236}">
                <a16:creationId xmlns:a16="http://schemas.microsoft.com/office/drawing/2014/main" id="{BEAD8101-6BD2-45DC-BD2E-7A0E48C337F1}"/>
              </a:ext>
            </a:extLst>
          </p:cNvPr>
          <p:cNvSpPr>
            <a:spLocks noGrp="1" noChangeArrowheads="1"/>
          </p:cNvSpPr>
          <p:nvPr>
            <p:ph type="title"/>
          </p:nvPr>
        </p:nvSpPr>
        <p:spPr/>
        <p:txBody>
          <a:bodyPr/>
          <a:lstStyle/>
          <a:p>
            <a:pPr eaLnBrk="1" hangingPunct="1"/>
            <a:r>
              <a:rPr lang="es-MX" altLang="es-ES"/>
              <a:t>DISEÑO ORGANIZACIONAL</a:t>
            </a:r>
            <a:endParaRPr lang="es-ES" altLang="es-E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a:extLst>
              <a:ext uri="{FF2B5EF4-FFF2-40B4-BE49-F238E27FC236}">
                <a16:creationId xmlns:a16="http://schemas.microsoft.com/office/drawing/2014/main" id="{97364F3E-749F-407F-8F03-77BACD8F0289}"/>
              </a:ext>
            </a:extLst>
          </p:cNvPr>
          <p:cNvSpPr>
            <a:spLocks noGrp="1" noChangeArrowheads="1"/>
          </p:cNvSpPr>
          <p:nvPr>
            <p:ph type="title"/>
          </p:nvPr>
        </p:nvSpPr>
        <p:spPr/>
        <p:txBody>
          <a:bodyPr>
            <a:normAutofit/>
          </a:bodyPr>
          <a:lstStyle/>
          <a:p>
            <a:pPr eaLnBrk="1" hangingPunct="1"/>
            <a:r>
              <a:rPr lang="es-ES" altLang="es-ES" sz="3800"/>
              <a:t>Según la relación entre el líder y sus seguidores</a:t>
            </a:r>
          </a:p>
        </p:txBody>
      </p:sp>
      <p:sp>
        <p:nvSpPr>
          <p:cNvPr id="91139" name="Rectangle 3">
            <a:extLst>
              <a:ext uri="{FF2B5EF4-FFF2-40B4-BE49-F238E27FC236}">
                <a16:creationId xmlns:a16="http://schemas.microsoft.com/office/drawing/2014/main" id="{4BE5CDDC-55F4-48A7-ABBA-54B95C0FD715}"/>
              </a:ext>
            </a:extLst>
          </p:cNvPr>
          <p:cNvSpPr>
            <a:spLocks noGrp="1" noChangeArrowheads="1"/>
          </p:cNvSpPr>
          <p:nvPr>
            <p:ph idx="1"/>
          </p:nvPr>
        </p:nvSpPr>
        <p:spPr/>
        <p:txBody>
          <a:bodyPr/>
          <a:lstStyle/>
          <a:p>
            <a:pPr lvl="1" algn="ctr" eaLnBrk="1" hangingPunct="1">
              <a:lnSpc>
                <a:spcPct val="90000"/>
              </a:lnSpc>
              <a:buFont typeface="Wingdings" panose="05000000000000000000" pitchFamily="2" charset="2"/>
              <a:buNone/>
            </a:pPr>
            <a:r>
              <a:rPr lang="es-ES" altLang="es-ES" b="1" u="sng" dirty="0"/>
              <a:t>Liderazgo liberal "laissez faire"</a:t>
            </a:r>
            <a:r>
              <a:rPr lang="es-ES" altLang="es-ES" u="sng" dirty="0"/>
              <a:t> </a:t>
            </a:r>
          </a:p>
          <a:p>
            <a:pPr lvl="1" algn="ctr" eaLnBrk="1" hangingPunct="1">
              <a:lnSpc>
                <a:spcPct val="90000"/>
              </a:lnSpc>
              <a:buFont typeface="Wingdings" panose="05000000000000000000" pitchFamily="2" charset="2"/>
              <a:buNone/>
            </a:pPr>
            <a:endParaRPr lang="es-ES" altLang="es-ES" u="sng" dirty="0"/>
          </a:p>
          <a:p>
            <a:pPr lvl="2" eaLnBrk="1" hangingPunct="1">
              <a:lnSpc>
                <a:spcPct val="90000"/>
              </a:lnSpc>
            </a:pPr>
            <a:r>
              <a:rPr lang="es-ES" altLang="es-ES" dirty="0"/>
              <a:t>El líder adopta un papel pasivo, abandona el poder en manos del grupo. </a:t>
            </a:r>
          </a:p>
          <a:p>
            <a:pPr lvl="2" eaLnBrk="1" hangingPunct="1">
              <a:lnSpc>
                <a:spcPct val="90000"/>
              </a:lnSpc>
            </a:pPr>
            <a:r>
              <a:rPr lang="es-ES" altLang="es-ES" dirty="0"/>
              <a:t>En ningún momento juzga ni evalúa las aportaciones de los demás miembros del grupo. </a:t>
            </a:r>
          </a:p>
          <a:p>
            <a:pPr lvl="2" eaLnBrk="1" hangingPunct="1">
              <a:lnSpc>
                <a:spcPct val="90000"/>
              </a:lnSpc>
            </a:pPr>
            <a:r>
              <a:rPr lang="es-ES" altLang="es-ES" dirty="0"/>
              <a:t>Los miembros del grupo gozan de total libertad y cuentan con el apoyo del líder solo si se lo solicitan.</a:t>
            </a:r>
          </a:p>
          <a:p>
            <a:pPr eaLnBrk="1" hangingPunct="1">
              <a:lnSpc>
                <a:spcPct val="90000"/>
              </a:lnSpc>
            </a:pPr>
            <a:endParaRPr lang="es-ES" altLang="es-E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a:extLst>
              <a:ext uri="{FF2B5EF4-FFF2-40B4-BE49-F238E27FC236}">
                <a16:creationId xmlns:a16="http://schemas.microsoft.com/office/drawing/2014/main" id="{57C00864-C707-49FA-96F7-24DABACCF5D9}"/>
              </a:ext>
            </a:extLst>
          </p:cNvPr>
          <p:cNvSpPr>
            <a:spLocks noGrp="1" noChangeArrowheads="1"/>
          </p:cNvSpPr>
          <p:nvPr>
            <p:ph type="title"/>
          </p:nvPr>
        </p:nvSpPr>
        <p:spPr/>
        <p:txBody>
          <a:bodyPr>
            <a:normAutofit/>
          </a:bodyPr>
          <a:lstStyle/>
          <a:p>
            <a:pPr eaLnBrk="1" hangingPunct="1"/>
            <a:r>
              <a:rPr lang="es-ES" altLang="es-ES" sz="3800"/>
              <a:t>Según la influencia del líder a sus seguidores</a:t>
            </a:r>
          </a:p>
        </p:txBody>
      </p:sp>
      <p:sp>
        <p:nvSpPr>
          <p:cNvPr id="92163" name="Rectangle 3">
            <a:extLst>
              <a:ext uri="{FF2B5EF4-FFF2-40B4-BE49-F238E27FC236}">
                <a16:creationId xmlns:a16="http://schemas.microsoft.com/office/drawing/2014/main" id="{0510B1F0-BAC9-48C2-A5B2-D330239765BC}"/>
              </a:ext>
            </a:extLst>
          </p:cNvPr>
          <p:cNvSpPr>
            <a:spLocks noGrp="1" noChangeArrowheads="1"/>
          </p:cNvSpPr>
          <p:nvPr>
            <p:ph idx="1"/>
          </p:nvPr>
        </p:nvSpPr>
        <p:spPr/>
        <p:txBody>
          <a:bodyPr/>
          <a:lstStyle/>
          <a:p>
            <a:pPr lvl="1" algn="ctr" eaLnBrk="1" hangingPunct="1">
              <a:buFont typeface="Wingdings" panose="05000000000000000000" pitchFamily="2" charset="2"/>
              <a:buNone/>
            </a:pPr>
            <a:r>
              <a:rPr lang="es-ES" altLang="es-ES" b="1" u="sng"/>
              <a:t>Liderazgo transaccional</a:t>
            </a:r>
          </a:p>
          <a:p>
            <a:pPr lvl="1" algn="ctr" eaLnBrk="1" hangingPunct="1">
              <a:buFont typeface="Wingdings" panose="05000000000000000000" pitchFamily="2" charset="2"/>
              <a:buNone/>
            </a:pPr>
            <a:endParaRPr lang="es-MX" altLang="es-ES" b="1" u="sng"/>
          </a:p>
          <a:p>
            <a:pPr lvl="1" algn="ctr" eaLnBrk="1" hangingPunct="1">
              <a:buFont typeface="Wingdings" panose="05000000000000000000" pitchFamily="2" charset="2"/>
              <a:buNone/>
            </a:pPr>
            <a:r>
              <a:rPr lang="es-ES" altLang="es-ES"/>
              <a:t>Los miembros del grupo reconocen al líder como autoridad y como líder. </a:t>
            </a:r>
          </a:p>
          <a:p>
            <a:pPr lvl="2" eaLnBrk="1" hangingPunct="1"/>
            <a:r>
              <a:rPr lang="es-ES" altLang="es-ES"/>
              <a:t>El líder proporciona los recursos considerados como válidos para el grupo. </a:t>
            </a:r>
          </a:p>
          <a:p>
            <a:pPr eaLnBrk="1" hangingPunct="1"/>
            <a:endParaRPr lang="es-ES" altLang="es-E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a:extLst>
              <a:ext uri="{FF2B5EF4-FFF2-40B4-BE49-F238E27FC236}">
                <a16:creationId xmlns:a16="http://schemas.microsoft.com/office/drawing/2014/main" id="{AF603231-FC51-43F4-9AEA-8DF95020D254}"/>
              </a:ext>
            </a:extLst>
          </p:cNvPr>
          <p:cNvSpPr>
            <a:spLocks noGrp="1" noChangeArrowheads="1"/>
          </p:cNvSpPr>
          <p:nvPr>
            <p:ph type="title"/>
          </p:nvPr>
        </p:nvSpPr>
        <p:spPr/>
        <p:txBody>
          <a:bodyPr>
            <a:normAutofit/>
          </a:bodyPr>
          <a:lstStyle/>
          <a:p>
            <a:pPr eaLnBrk="1" hangingPunct="1"/>
            <a:r>
              <a:rPr lang="es-ES" altLang="es-ES" sz="3800"/>
              <a:t>Según la influencia del líder a sus seguidores</a:t>
            </a:r>
          </a:p>
        </p:txBody>
      </p:sp>
      <p:sp>
        <p:nvSpPr>
          <p:cNvPr id="93187" name="Rectangle 3">
            <a:extLst>
              <a:ext uri="{FF2B5EF4-FFF2-40B4-BE49-F238E27FC236}">
                <a16:creationId xmlns:a16="http://schemas.microsoft.com/office/drawing/2014/main" id="{CC973E71-98A9-45C8-A5A1-393A351D4A95}"/>
              </a:ext>
            </a:extLst>
          </p:cNvPr>
          <p:cNvSpPr>
            <a:spLocks noGrp="1" noChangeArrowheads="1"/>
          </p:cNvSpPr>
          <p:nvPr>
            <p:ph idx="1"/>
          </p:nvPr>
        </p:nvSpPr>
        <p:spPr/>
        <p:txBody>
          <a:bodyPr>
            <a:normAutofit/>
          </a:bodyPr>
          <a:lstStyle/>
          <a:p>
            <a:pPr lvl="1" algn="ctr" eaLnBrk="1" hangingPunct="1">
              <a:buFont typeface="Wingdings" panose="05000000000000000000" pitchFamily="2" charset="2"/>
              <a:buNone/>
            </a:pPr>
            <a:r>
              <a:rPr lang="es-ES" altLang="es-ES" sz="2300" b="1" u="sng"/>
              <a:t>Liderazgo transformacional o carismático</a:t>
            </a:r>
            <a:endParaRPr lang="es-ES" altLang="es-ES" sz="2300" u="sng"/>
          </a:p>
          <a:p>
            <a:pPr lvl="2" eaLnBrk="1" hangingPunct="1"/>
            <a:r>
              <a:rPr lang="es-ES" altLang="es-ES" sz="2100"/>
              <a:t>El líder tiene la capacidad de modificar la escala de valores, las actitudes y las creencias de los seguidores. </a:t>
            </a:r>
          </a:p>
          <a:p>
            <a:pPr lvl="2" eaLnBrk="1" hangingPunct="1"/>
            <a:r>
              <a:rPr lang="es-ES" altLang="es-ES" sz="2100"/>
              <a:t>Las principales acciones de un líder carismático son: discrepancias con lo establecido y deseos de cambiarlo, propuesta de una nueva alternativa con capacidad de ilusionar y convencer a sus seguidores, y el uso de medios no convencionales e innovadores para conseguir el cambio y ser capaz de asumir riesgos personales. </a:t>
            </a:r>
          </a:p>
          <a:p>
            <a:pPr eaLnBrk="1" hangingPunct="1"/>
            <a:endParaRPr lang="es-ES" altLang="es-E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1" name="Rectangle 4">
            <a:extLst>
              <a:ext uri="{FF2B5EF4-FFF2-40B4-BE49-F238E27FC236}">
                <a16:creationId xmlns:a16="http://schemas.microsoft.com/office/drawing/2014/main" id="{D7ADF49B-2E21-49AF-9E99-87B139C9D586}"/>
              </a:ext>
            </a:extLst>
          </p:cNvPr>
          <p:cNvSpPr>
            <a:spLocks noGrp="1" noChangeArrowheads="1"/>
          </p:cNvSpPr>
          <p:nvPr>
            <p:ph type="ctrTitle"/>
          </p:nvPr>
        </p:nvSpPr>
        <p:spPr/>
        <p:txBody>
          <a:bodyPr/>
          <a:lstStyle/>
          <a:p>
            <a:pPr eaLnBrk="1" hangingPunct="1"/>
            <a:r>
              <a:rPr lang="es-MX" altLang="es-ES" sz="7200"/>
              <a:t>EL CONTROL</a:t>
            </a:r>
            <a:endParaRPr lang="es-ES" altLang="es-ES" sz="720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a:extLst>
              <a:ext uri="{FF2B5EF4-FFF2-40B4-BE49-F238E27FC236}">
                <a16:creationId xmlns:a16="http://schemas.microsoft.com/office/drawing/2014/main" id="{7F74F424-2F4B-4A16-A515-83C48F39567C}"/>
              </a:ext>
            </a:extLst>
          </p:cNvPr>
          <p:cNvSpPr>
            <a:spLocks noGrp="1" noChangeArrowheads="1"/>
          </p:cNvSpPr>
          <p:nvPr>
            <p:ph type="title"/>
          </p:nvPr>
        </p:nvSpPr>
        <p:spPr/>
        <p:txBody>
          <a:bodyPr/>
          <a:lstStyle/>
          <a:p>
            <a:pPr eaLnBrk="1" hangingPunct="1"/>
            <a:r>
              <a:rPr lang="es-ES" altLang="es-ES">
                <a:latin typeface="Arial" panose="020B0604020202020204" pitchFamily="34" charset="0"/>
              </a:rPr>
              <a:t>Definición</a:t>
            </a:r>
          </a:p>
        </p:txBody>
      </p:sp>
      <p:sp>
        <p:nvSpPr>
          <p:cNvPr id="95235" name="Rectangle 3">
            <a:extLst>
              <a:ext uri="{FF2B5EF4-FFF2-40B4-BE49-F238E27FC236}">
                <a16:creationId xmlns:a16="http://schemas.microsoft.com/office/drawing/2014/main" id="{7871B18E-69F4-4852-B748-60DB082994D0}"/>
              </a:ext>
            </a:extLst>
          </p:cNvPr>
          <p:cNvSpPr>
            <a:spLocks noGrp="1" noChangeArrowheads="1"/>
          </p:cNvSpPr>
          <p:nvPr>
            <p:ph idx="1"/>
          </p:nvPr>
        </p:nvSpPr>
        <p:spPr/>
        <p:txBody>
          <a:bodyPr>
            <a:normAutofit/>
          </a:bodyPr>
          <a:lstStyle/>
          <a:p>
            <a:pPr algn="ctr" eaLnBrk="1" hangingPunct="1">
              <a:buFont typeface="Wingdings" panose="05000000000000000000" pitchFamily="2" charset="2"/>
              <a:buNone/>
            </a:pPr>
            <a:r>
              <a:rPr lang="es-ES" altLang="es-ES" sz="3600"/>
              <a:t>Proceso para asegurarse que las actividades reales se ciñen a las actividades proyectadas</a:t>
            </a:r>
          </a:p>
          <a:p>
            <a:pPr algn="ctr" eaLnBrk="1" hangingPunct="1">
              <a:buFont typeface="Wingdings" panose="05000000000000000000" pitchFamily="2" charset="2"/>
              <a:buNone/>
            </a:pPr>
            <a:r>
              <a:rPr lang="es-ES" altLang="es-ES" sz="3600"/>
              <a:t>La función administrativa del control es la medición del desempeño a fin de garantizar que se han cumplido los objetivos de la empresa.</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a:extLst>
              <a:ext uri="{FF2B5EF4-FFF2-40B4-BE49-F238E27FC236}">
                <a16:creationId xmlns:a16="http://schemas.microsoft.com/office/drawing/2014/main" id="{A5A69ABF-854E-4DEF-8CE8-E69BD4D961E8}"/>
              </a:ext>
            </a:extLst>
          </p:cNvPr>
          <p:cNvSpPr>
            <a:spLocks noGrp="1" noChangeArrowheads="1"/>
          </p:cNvSpPr>
          <p:nvPr>
            <p:ph type="title"/>
          </p:nvPr>
        </p:nvSpPr>
        <p:spPr/>
        <p:txBody>
          <a:bodyPr>
            <a:normAutofit/>
          </a:bodyPr>
          <a:lstStyle/>
          <a:p>
            <a:pPr eaLnBrk="1" hangingPunct="1"/>
            <a:r>
              <a:rPr lang="es-ES" altLang="es-ES" sz="3800">
                <a:latin typeface="Arial" panose="020B0604020202020204" pitchFamily="34" charset="0"/>
                <a:cs typeface="Arial" panose="020B0604020202020204" pitchFamily="34" charset="0"/>
              </a:rPr>
              <a:t>Requisitos de un buen control</a:t>
            </a:r>
            <a:r>
              <a:rPr lang="es-ES" altLang="es-ES" b="0">
                <a:solidFill>
                  <a:srgbClr val="000080"/>
                </a:solidFill>
                <a:latin typeface="Arial" panose="020B0604020202020204" pitchFamily="34" charset="0"/>
                <a:cs typeface="Arial" panose="020B0604020202020204" pitchFamily="34" charset="0"/>
              </a:rPr>
              <a:t> </a:t>
            </a:r>
            <a:br>
              <a:rPr lang="es-ES" altLang="es-ES" b="0">
                <a:solidFill>
                  <a:srgbClr val="000080"/>
                </a:solidFill>
                <a:latin typeface="Arial" panose="020B0604020202020204" pitchFamily="34" charset="0"/>
                <a:cs typeface="Arial" panose="020B0604020202020204" pitchFamily="34" charset="0"/>
              </a:rPr>
            </a:br>
            <a:endParaRPr lang="es-ES" altLang="es-ES" b="0">
              <a:solidFill>
                <a:srgbClr val="000080"/>
              </a:solidFill>
              <a:latin typeface="Arial" panose="020B0604020202020204" pitchFamily="34" charset="0"/>
              <a:cs typeface="Arial" panose="020B0604020202020204" pitchFamily="34" charset="0"/>
            </a:endParaRPr>
          </a:p>
        </p:txBody>
      </p:sp>
      <p:sp>
        <p:nvSpPr>
          <p:cNvPr id="96259" name="Rectangle 3">
            <a:extLst>
              <a:ext uri="{FF2B5EF4-FFF2-40B4-BE49-F238E27FC236}">
                <a16:creationId xmlns:a16="http://schemas.microsoft.com/office/drawing/2014/main" id="{B6B7B2F9-F663-4CF2-A69C-DA7E5885EB6B}"/>
              </a:ext>
            </a:extLst>
          </p:cNvPr>
          <p:cNvSpPr>
            <a:spLocks noGrp="1" noChangeArrowheads="1"/>
          </p:cNvSpPr>
          <p:nvPr>
            <p:ph idx="1"/>
          </p:nvPr>
        </p:nvSpPr>
        <p:spPr/>
        <p:txBody>
          <a:bodyPr/>
          <a:lstStyle/>
          <a:p>
            <a:pPr eaLnBrk="1" hangingPunct="1"/>
            <a:r>
              <a:rPr lang="es-ES" altLang="es-ES">
                <a:cs typeface="Arial" panose="020B0604020202020204" pitchFamily="34" charset="0"/>
              </a:rPr>
              <a:t>Corrección de fallas y errores: El control debe detectar e indicar errores de planeación, organización o dirección. </a:t>
            </a:r>
          </a:p>
          <a:p>
            <a:pPr eaLnBrk="1" hangingPunct="1"/>
            <a:r>
              <a:rPr lang="es-ES" altLang="es-ES">
                <a:cs typeface="Arial" panose="020B0604020202020204" pitchFamily="34" charset="0"/>
              </a:rPr>
              <a:t>Previsión de fallas o errores futuros: el control, al detectar e indicar errores actuales, debe prevenir errores futuros, ya sean de planeación, organización o dirección.</a:t>
            </a:r>
          </a:p>
          <a:p>
            <a:pPr eaLnBrk="1" hangingPunct="1"/>
            <a:endParaRPr lang="es-ES" altLang="es-E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a:extLst>
              <a:ext uri="{FF2B5EF4-FFF2-40B4-BE49-F238E27FC236}">
                <a16:creationId xmlns:a16="http://schemas.microsoft.com/office/drawing/2014/main" id="{1A4A272F-AD1A-47BD-8957-F804F8F527B5}"/>
              </a:ext>
            </a:extLst>
          </p:cNvPr>
          <p:cNvSpPr>
            <a:spLocks noGrp="1" noChangeArrowheads="1"/>
          </p:cNvSpPr>
          <p:nvPr>
            <p:ph type="title"/>
          </p:nvPr>
        </p:nvSpPr>
        <p:spPr/>
        <p:txBody>
          <a:bodyPr/>
          <a:lstStyle/>
          <a:p>
            <a:pPr eaLnBrk="1" hangingPunct="1"/>
            <a:r>
              <a:rPr lang="es-ES" altLang="es-ES" b="0">
                <a:latin typeface="Arial" panose="020B0604020202020204" pitchFamily="34" charset="0"/>
                <a:cs typeface="Arial" panose="020B0604020202020204" pitchFamily="34" charset="0"/>
              </a:rPr>
              <a:t>Importancia del control</a:t>
            </a:r>
            <a:br>
              <a:rPr lang="es-ES" altLang="es-ES" b="0">
                <a:latin typeface="Arial" panose="020B0604020202020204" pitchFamily="34" charset="0"/>
                <a:cs typeface="Arial" panose="020B0604020202020204" pitchFamily="34" charset="0"/>
              </a:rPr>
            </a:br>
            <a:endParaRPr lang="es-ES" altLang="es-ES" b="0">
              <a:latin typeface="Arial" panose="020B0604020202020204" pitchFamily="34" charset="0"/>
              <a:cs typeface="Arial" panose="020B0604020202020204" pitchFamily="34" charset="0"/>
            </a:endParaRPr>
          </a:p>
        </p:txBody>
      </p:sp>
      <p:sp>
        <p:nvSpPr>
          <p:cNvPr id="97283" name="Rectangle 3">
            <a:extLst>
              <a:ext uri="{FF2B5EF4-FFF2-40B4-BE49-F238E27FC236}">
                <a16:creationId xmlns:a16="http://schemas.microsoft.com/office/drawing/2014/main" id="{767E2099-8C43-477B-970E-4E321E798A97}"/>
              </a:ext>
            </a:extLst>
          </p:cNvPr>
          <p:cNvSpPr>
            <a:spLocks noGrp="1" noChangeArrowheads="1"/>
          </p:cNvSpPr>
          <p:nvPr>
            <p:ph idx="1"/>
          </p:nvPr>
        </p:nvSpPr>
        <p:spPr/>
        <p:txBody>
          <a:bodyPr/>
          <a:lstStyle/>
          <a:p>
            <a:pPr eaLnBrk="1" hangingPunct="1"/>
            <a:r>
              <a:rPr lang="es-ES" altLang="es-ES">
                <a:cs typeface="Arial" panose="020B0604020202020204" pitchFamily="34" charset="0"/>
              </a:rPr>
              <a:t>Crear mejor calidad</a:t>
            </a:r>
            <a:endParaRPr lang="es-ES" altLang="es-ES" u="sng">
              <a:cs typeface="Arial" panose="020B0604020202020204" pitchFamily="34" charset="0"/>
            </a:endParaRPr>
          </a:p>
          <a:p>
            <a:pPr eaLnBrk="1" hangingPunct="1"/>
            <a:r>
              <a:rPr lang="es-ES" altLang="es-ES">
                <a:cs typeface="Arial" panose="020B0604020202020204" pitchFamily="34" charset="0"/>
              </a:rPr>
              <a:t>Enfrentar el cambio</a:t>
            </a:r>
          </a:p>
          <a:p>
            <a:pPr eaLnBrk="1" hangingPunct="1"/>
            <a:r>
              <a:rPr lang="es-ES" altLang="es-ES">
                <a:cs typeface="Arial" panose="020B0604020202020204" pitchFamily="34" charset="0"/>
              </a:rPr>
              <a:t>Producir ciclos más rápidos</a:t>
            </a:r>
          </a:p>
          <a:p>
            <a:pPr eaLnBrk="1" hangingPunct="1"/>
            <a:r>
              <a:rPr lang="es-ES" altLang="es-ES">
                <a:cs typeface="Arial" panose="020B0604020202020204" pitchFamily="34" charset="0"/>
              </a:rPr>
              <a:t>Agregar valor</a:t>
            </a:r>
          </a:p>
          <a:p>
            <a:pPr eaLnBrk="1" hangingPunct="1"/>
            <a:r>
              <a:rPr lang="es-ES" altLang="es-ES">
                <a:cs typeface="Arial" panose="020B0604020202020204" pitchFamily="34" charset="0"/>
              </a:rPr>
              <a:t>Facilitar la delegación y el trabajo en equipo</a:t>
            </a:r>
          </a:p>
          <a:p>
            <a:pPr eaLnBrk="1" hangingPunct="1"/>
            <a:endParaRPr lang="es-ES" altLang="es-ES">
              <a:cs typeface="Arial" panose="020B0604020202020204" pitchFamily="34" charset="0"/>
            </a:endParaRPr>
          </a:p>
          <a:p>
            <a:pPr eaLnBrk="1" hangingPunct="1"/>
            <a:endParaRPr lang="es-ES" altLang="es-E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a:extLst>
              <a:ext uri="{FF2B5EF4-FFF2-40B4-BE49-F238E27FC236}">
                <a16:creationId xmlns:a16="http://schemas.microsoft.com/office/drawing/2014/main" id="{B639A935-C24F-454E-B446-EA788155D0E6}"/>
              </a:ext>
            </a:extLst>
          </p:cNvPr>
          <p:cNvSpPr>
            <a:spLocks noGrp="1" noChangeArrowheads="1"/>
          </p:cNvSpPr>
          <p:nvPr>
            <p:ph type="title"/>
          </p:nvPr>
        </p:nvSpPr>
        <p:spPr/>
        <p:txBody>
          <a:bodyPr/>
          <a:lstStyle/>
          <a:p>
            <a:pPr eaLnBrk="1" hangingPunct="1"/>
            <a:r>
              <a:rPr lang="es-ES" altLang="es-ES">
                <a:latin typeface="Arial" panose="020B0604020202020204" pitchFamily="34" charset="0"/>
              </a:rPr>
              <a:t>El proceso básico del control</a:t>
            </a:r>
          </a:p>
        </p:txBody>
      </p:sp>
      <p:sp>
        <p:nvSpPr>
          <p:cNvPr id="99331" name="Rectangle 3">
            <a:extLst>
              <a:ext uri="{FF2B5EF4-FFF2-40B4-BE49-F238E27FC236}">
                <a16:creationId xmlns:a16="http://schemas.microsoft.com/office/drawing/2014/main" id="{4049E86A-71EC-414D-8A6C-7C11EB8499F0}"/>
              </a:ext>
            </a:extLst>
          </p:cNvPr>
          <p:cNvSpPr>
            <a:spLocks noGrp="1" noChangeArrowheads="1"/>
          </p:cNvSpPr>
          <p:nvPr>
            <p:ph idx="1"/>
          </p:nvPr>
        </p:nvSpPr>
        <p:spPr>
          <a:xfrm>
            <a:off x="1981200" y="2309813"/>
            <a:ext cx="8229600" cy="3821112"/>
          </a:xfrm>
        </p:spPr>
        <p:txBody>
          <a:bodyPr/>
          <a:lstStyle/>
          <a:p>
            <a:pPr eaLnBrk="1" hangingPunct="1"/>
            <a:r>
              <a:rPr lang="es-ES" altLang="es-ES" sz="4000"/>
              <a:t>Establecimiento de normas</a:t>
            </a:r>
          </a:p>
          <a:p>
            <a:pPr eaLnBrk="1" hangingPunct="1"/>
            <a:r>
              <a:rPr lang="es-ES" altLang="es-ES" sz="4000"/>
              <a:t>Medición del desempeño en base a esas normas</a:t>
            </a:r>
          </a:p>
          <a:p>
            <a:pPr eaLnBrk="1" hangingPunct="1"/>
            <a:r>
              <a:rPr lang="es-ES" altLang="es-ES" sz="4000"/>
              <a:t>Corrección de las variaciones</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a:extLst>
              <a:ext uri="{FF2B5EF4-FFF2-40B4-BE49-F238E27FC236}">
                <a16:creationId xmlns:a16="http://schemas.microsoft.com/office/drawing/2014/main" id="{ECF238A1-9C7E-4FEA-A512-C81EF11D4B5D}"/>
              </a:ext>
            </a:extLst>
          </p:cNvPr>
          <p:cNvSpPr>
            <a:spLocks noGrp="1" noChangeArrowheads="1"/>
          </p:cNvSpPr>
          <p:nvPr>
            <p:ph type="title"/>
          </p:nvPr>
        </p:nvSpPr>
        <p:spPr/>
        <p:txBody>
          <a:bodyPr/>
          <a:lstStyle/>
          <a:p>
            <a:pPr eaLnBrk="1" hangingPunct="1"/>
            <a:r>
              <a:rPr lang="es-MX" altLang="es-ES"/>
              <a:t>El control y la calidad</a:t>
            </a:r>
            <a:endParaRPr lang="es-ES" altLang="es-ES"/>
          </a:p>
        </p:txBody>
      </p:sp>
      <p:pic>
        <p:nvPicPr>
          <p:cNvPr id="599044" name="12 el control y la calidad epson.wmv">
            <a:hlinkClick r:id="" action="ppaction://media"/>
            <a:extLst>
              <a:ext uri="{FF2B5EF4-FFF2-40B4-BE49-F238E27FC236}">
                <a16:creationId xmlns:a16="http://schemas.microsoft.com/office/drawing/2014/main" id="{5800801E-8A74-43AD-AEB4-C90D0E2B6A37}"/>
              </a:ext>
            </a:extLst>
          </p:cNvPr>
          <p:cNvPicPr>
            <a:picLocks noRot="1" noChangeAspect="1" noChangeArrowheads="1"/>
          </p:cNvPicPr>
          <p:nvPr>
            <a:videoFile r:link="rId1"/>
          </p:nvPr>
        </p:nvPicPr>
        <p:blipFill>
          <a:blip r:embed="rId3">
            <a:extLst>
              <a:ext uri="{28A0092B-C50C-407E-A947-70E740481C1C}">
                <a14:useLocalDpi xmlns:a14="http://schemas.microsoft.com/office/drawing/2010/main" val="0"/>
              </a:ext>
            </a:extLst>
          </a:blip>
          <a:srcRect/>
          <a:stretch>
            <a:fillRect/>
          </a:stretch>
        </p:blipFill>
        <p:spPr bwMode="auto">
          <a:xfrm>
            <a:off x="2640014" y="1412876"/>
            <a:ext cx="7272337" cy="460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split orient="vert"/>
  </p:transition>
  <p:timing>
    <p:tnLst>
      <p:par>
        <p:cTn id="1" dur="indefinite" restart="never" nodeType="tmRoot">
          <p:childTnLst>
            <p:seq concurrent="1" nextAc="seek">
              <p:cTn id="2" restart="whenNotActive" fill="hold" evtFilter="cancelBubble" nodeType="interactiveSeq">
                <p:stCondLst>
                  <p:cond evt="onClick" delay="0">
                    <p:tgtEl>
                      <p:spTgt spid="599044"/>
                    </p:tgtEl>
                  </p:cond>
                </p:stCondLst>
                <p:endSync evt="end" delay="0">
                  <p:rtn val="all"/>
                </p:endSync>
                <p:childTnLst>
                  <p:par>
                    <p:cTn id="3" fill="hold" nodeType="clickPar">
                      <p:stCondLst>
                        <p:cond delay="0"/>
                      </p:stCondLst>
                      <p:childTnLst>
                        <p:par>
                          <p:cTn id="4" fill="hold" nodeType="withGroup">
                            <p:stCondLst>
                              <p:cond delay="0"/>
                            </p:stCondLst>
                            <p:childTnLst>
                              <p:par>
                                <p:cTn id="5" presetID="2" presetClass="mediacall" presetSubtype="0" fill="hold" nodeType="clickEffect">
                                  <p:stCondLst>
                                    <p:cond delay="0"/>
                                  </p:stCondLst>
                                  <p:childTnLst>
                                    <p:cmd type="call" cmd="togglePause">
                                      <p:cBhvr>
                                        <p:cTn id="6" dur="1" fill="hold"/>
                                        <p:tgtEl>
                                          <p:spTgt spid="599044"/>
                                        </p:tgtEl>
                                      </p:cBhvr>
                                    </p:cmd>
                                  </p:childTnLst>
                                </p:cTn>
                              </p:par>
                            </p:childTnLst>
                          </p:cTn>
                        </p:par>
                      </p:childTnLst>
                    </p:cTn>
                  </p:par>
                </p:childTnLst>
              </p:cTn>
              <p:nextCondLst>
                <p:cond evt="onClick" delay="0">
                  <p:tgtEl>
                    <p:spTgt spid="599044"/>
                  </p:tgtEl>
                </p:cond>
              </p:nextCondLst>
            </p:seq>
            <p:video>
              <p:cMediaNode>
                <p:cTn id="7" fill="hold" display="0">
                  <p:stCondLst>
                    <p:cond delay="indefinite"/>
                  </p:stCondLst>
                  <p:endCondLst>
                    <p:cond evt="onNext" delay="0">
                      <p:tgtEl>
                        <p:sldTgt/>
                      </p:tgtEl>
                    </p:cond>
                    <p:cond evt="onPrev" delay="0">
                      <p:tgtEl>
                        <p:sldTgt/>
                      </p:tgtEl>
                    </p:cond>
                  </p:endCondLst>
                </p:cTn>
                <p:tgtEl>
                  <p:spTgt spid="599044"/>
                </p:tgtEl>
              </p:cMediaNode>
            </p:video>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80" name="Rectangle 9">
            <a:extLst>
              <a:ext uri="{FF2B5EF4-FFF2-40B4-BE49-F238E27FC236}">
                <a16:creationId xmlns:a16="http://schemas.microsoft.com/office/drawing/2014/main" id="{01B12437-093B-4C36-9037-B131D7CA38DD}"/>
              </a:ext>
            </a:extLst>
          </p:cNvPr>
          <p:cNvSpPr>
            <a:spLocks noGrp="1" noChangeArrowheads="1"/>
          </p:cNvSpPr>
          <p:nvPr>
            <p:ph type="ctrTitle"/>
          </p:nvPr>
        </p:nvSpPr>
        <p:spPr>
          <a:xfrm>
            <a:off x="2711450" y="1844676"/>
            <a:ext cx="7270750" cy="2951163"/>
          </a:xfrm>
        </p:spPr>
        <p:txBody>
          <a:bodyPr/>
          <a:lstStyle/>
          <a:p>
            <a:pPr eaLnBrk="1" hangingPunct="1"/>
            <a:r>
              <a:rPr lang="es-MX" altLang="es-ES" sz="4800"/>
              <a:t>EL ADMINISTRADOR DEL SIGLO XXI</a:t>
            </a:r>
            <a:br>
              <a:rPr lang="es-MX" altLang="es-ES" sz="4800"/>
            </a:br>
            <a:r>
              <a:rPr lang="es-MX" altLang="es-ES" sz="4800"/>
              <a:t>Y SU ROL GERENCIAL</a:t>
            </a:r>
            <a:endParaRPr lang="es-ES" altLang="es-ES" sz="48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3" name="Text Box 6">
            <a:extLst>
              <a:ext uri="{FF2B5EF4-FFF2-40B4-BE49-F238E27FC236}">
                <a16:creationId xmlns:a16="http://schemas.microsoft.com/office/drawing/2014/main" id="{C34B44A1-5F31-4AEF-9756-DC8E9DF1A817}"/>
              </a:ext>
            </a:extLst>
          </p:cNvPr>
          <p:cNvSpPr txBox="1">
            <a:spLocks noChangeArrowheads="1"/>
          </p:cNvSpPr>
          <p:nvPr/>
        </p:nvSpPr>
        <p:spPr bwMode="auto">
          <a:xfrm>
            <a:off x="2135189" y="1844675"/>
            <a:ext cx="7754937" cy="34800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ES" sz="4400">
                <a:solidFill>
                  <a:schemeClr val="tx2"/>
                </a:solidFill>
                <a:latin typeface="Arial Narrow" panose="020B0606020202030204" pitchFamily="34" charset="0"/>
              </a:rPr>
              <a:t>La forma de dividir, organizar</a:t>
            </a:r>
          </a:p>
          <a:p>
            <a:pPr eaLnBrk="1" hangingPunct="1"/>
            <a:r>
              <a:rPr lang="es-ES" altLang="es-ES" sz="4400">
                <a:solidFill>
                  <a:schemeClr val="tx2"/>
                </a:solidFill>
                <a:latin typeface="Arial Narrow" panose="020B0606020202030204" pitchFamily="34" charset="0"/>
              </a:rPr>
              <a:t> y</a:t>
            </a:r>
          </a:p>
          <a:p>
            <a:pPr eaLnBrk="1" hangingPunct="1"/>
            <a:r>
              <a:rPr lang="es-ES" altLang="es-ES" sz="4400">
                <a:solidFill>
                  <a:schemeClr val="tx2"/>
                </a:solidFill>
                <a:latin typeface="Arial Narrow" panose="020B0606020202030204" pitchFamily="34" charset="0"/>
              </a:rPr>
              <a:t> coordinar</a:t>
            </a:r>
          </a:p>
          <a:p>
            <a:pPr eaLnBrk="1" hangingPunct="1"/>
            <a:r>
              <a:rPr lang="es-ES" altLang="es-ES" sz="4400">
                <a:solidFill>
                  <a:schemeClr val="tx2"/>
                </a:solidFill>
                <a:latin typeface="Arial Narrow" panose="020B0606020202030204" pitchFamily="34" charset="0"/>
              </a:rPr>
              <a:t> las </a:t>
            </a:r>
          </a:p>
          <a:p>
            <a:pPr eaLnBrk="1" hangingPunct="1"/>
            <a:r>
              <a:rPr lang="es-ES" altLang="es-ES" sz="4400">
                <a:solidFill>
                  <a:schemeClr val="tx2"/>
                </a:solidFill>
                <a:latin typeface="Arial Narrow" panose="020B0606020202030204" pitchFamily="34" charset="0"/>
              </a:rPr>
              <a:t>Actividades de la organización</a:t>
            </a:r>
          </a:p>
        </p:txBody>
      </p:sp>
      <p:sp>
        <p:nvSpPr>
          <p:cNvPr id="61444" name="Rectangle 7">
            <a:extLst>
              <a:ext uri="{FF2B5EF4-FFF2-40B4-BE49-F238E27FC236}">
                <a16:creationId xmlns:a16="http://schemas.microsoft.com/office/drawing/2014/main" id="{6EE8538B-CEA4-4207-B69E-C2D1DB683AF5}"/>
              </a:ext>
            </a:extLst>
          </p:cNvPr>
          <p:cNvSpPr>
            <a:spLocks noGrp="1" noChangeArrowheads="1"/>
          </p:cNvSpPr>
          <p:nvPr>
            <p:ph type="title"/>
          </p:nvPr>
        </p:nvSpPr>
        <p:spPr/>
        <p:txBody>
          <a:bodyPr/>
          <a:lstStyle/>
          <a:p>
            <a:pPr eaLnBrk="1" hangingPunct="1"/>
            <a:r>
              <a:rPr lang="es-MX" altLang="es-ES" sz="3800"/>
              <a:t>ESTRUCTURA ORGANIZACIONAL</a:t>
            </a:r>
            <a:endParaRPr lang="es-ES" altLang="es-ES" sz="3800"/>
          </a:p>
        </p:txBody>
      </p:sp>
    </p:spTree>
  </p:cSld>
  <p:clrMapOvr>
    <a:masterClrMapping/>
  </p:clrMapOvr>
  <p:transition spd="slow">
    <p:split orient="vert"/>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40" name="Rectangle 4">
            <a:extLst>
              <a:ext uri="{FF2B5EF4-FFF2-40B4-BE49-F238E27FC236}">
                <a16:creationId xmlns:a16="http://schemas.microsoft.com/office/drawing/2014/main" id="{3756C2C5-6527-4346-A113-E1358CB2BD7C}"/>
              </a:ext>
            </a:extLst>
          </p:cNvPr>
          <p:cNvSpPr>
            <a:spLocks noChangeArrowheads="1"/>
          </p:cNvSpPr>
          <p:nvPr/>
        </p:nvSpPr>
        <p:spPr bwMode="auto">
          <a:xfrm>
            <a:off x="2135188" y="1773238"/>
            <a:ext cx="7848600" cy="3929062"/>
          </a:xfrm>
          <a:prstGeom prst="rect">
            <a:avLst/>
          </a:prstGeom>
          <a:noFill/>
          <a:ln w="9525">
            <a:noFill/>
            <a:miter lim="800000"/>
            <a:headEnd/>
            <a:tailEnd/>
          </a:ln>
          <a:effectLst/>
        </p:spPr>
        <p:txBody>
          <a:bodyPr/>
          <a:lstStyle/>
          <a:p>
            <a:pPr marL="342900" indent="-342900">
              <a:spcBef>
                <a:spcPct val="20000"/>
              </a:spcBef>
              <a:buClr>
                <a:schemeClr val="tx2"/>
              </a:buClr>
              <a:buSzPct val="75000"/>
              <a:defRPr/>
            </a:pPr>
            <a:r>
              <a:rPr lang="es-ES" sz="3200" dirty="0">
                <a:effectLst>
                  <a:outerShdw blurRad="38100" dist="38100" dir="2700000" algn="tl">
                    <a:srgbClr val="C0C0C0"/>
                  </a:outerShdw>
                </a:effectLst>
                <a:latin typeface="Arial" charset="0"/>
              </a:rPr>
              <a:t>Es un proceso que implica la coordinación de todos los recursos disponibles en una organización (humanos, físicos, tecnológicos, financieros), para que a través de los procesos de: planificación, organización, ejecución y control se logren objetivos previamente establecidos</a:t>
            </a:r>
          </a:p>
        </p:txBody>
      </p:sp>
      <p:pic>
        <p:nvPicPr>
          <p:cNvPr id="102403" name="Picture 5" descr="cheetah">
            <a:extLst>
              <a:ext uri="{FF2B5EF4-FFF2-40B4-BE49-F238E27FC236}">
                <a16:creationId xmlns:a16="http://schemas.microsoft.com/office/drawing/2014/main" id="{531366FF-8A12-4242-BC1C-5D85F69FAF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10800000" flipH="1" flipV="1">
            <a:off x="7751764" y="620714"/>
            <a:ext cx="1152525"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404" name="Rectangle 7">
            <a:extLst>
              <a:ext uri="{FF2B5EF4-FFF2-40B4-BE49-F238E27FC236}">
                <a16:creationId xmlns:a16="http://schemas.microsoft.com/office/drawing/2014/main" id="{34FD672B-188C-4C5C-BC03-E2D9DC5BBD5A}"/>
              </a:ext>
            </a:extLst>
          </p:cNvPr>
          <p:cNvSpPr>
            <a:spLocks noGrp="1" noChangeArrowheads="1"/>
          </p:cNvSpPr>
          <p:nvPr>
            <p:ph type="title"/>
          </p:nvPr>
        </p:nvSpPr>
        <p:spPr/>
        <p:txBody>
          <a:bodyPr/>
          <a:lstStyle/>
          <a:p>
            <a:pPr eaLnBrk="1" hangingPunct="1"/>
            <a:r>
              <a:rPr lang="es-MX" altLang="es-ES"/>
              <a:t>GERENCIAR</a:t>
            </a:r>
            <a:endParaRPr lang="es-ES" altLang="es-E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5" name="Oval 5" descr="Puesta de sol">
            <a:extLst>
              <a:ext uri="{FF2B5EF4-FFF2-40B4-BE49-F238E27FC236}">
                <a16:creationId xmlns:a16="http://schemas.microsoft.com/office/drawing/2014/main" id="{5C901363-CEEC-4330-89EF-E5FE247666AE}"/>
              </a:ext>
            </a:extLst>
          </p:cNvPr>
          <p:cNvSpPr>
            <a:spLocks noChangeArrowheads="1"/>
          </p:cNvSpPr>
          <p:nvPr/>
        </p:nvSpPr>
        <p:spPr bwMode="ltGray">
          <a:xfrm>
            <a:off x="2640014" y="1412875"/>
            <a:ext cx="3024187" cy="1873250"/>
          </a:xfrm>
          <a:prstGeom prst="ellipse">
            <a:avLst/>
          </a:prstGeom>
          <a:gradFill rotWithShape="0">
            <a:gsLst>
              <a:gs pos="0">
                <a:schemeClr val="accent1"/>
              </a:gs>
              <a:gs pos="100000">
                <a:schemeClr val="bg1"/>
              </a:gs>
            </a:gsLst>
            <a:path path="rect">
              <a:fillToRect r="100000" b="100000"/>
            </a:path>
          </a:gradFill>
          <a:ln w="76200">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MX" altLang="es-ES">
                <a:cs typeface="Arial" panose="020B0604020202020204" pitchFamily="34" charset="0"/>
              </a:rPr>
              <a:t>Coordinación de los</a:t>
            </a:r>
          </a:p>
          <a:p>
            <a:pPr eaLnBrk="1" hangingPunct="1"/>
            <a:r>
              <a:rPr lang="es-MX" altLang="es-ES">
                <a:cs typeface="Arial" panose="020B0604020202020204" pitchFamily="34" charset="0"/>
              </a:rPr>
              <a:t>Recursos </a:t>
            </a:r>
          </a:p>
          <a:p>
            <a:pPr eaLnBrk="1" hangingPunct="1"/>
            <a:r>
              <a:rPr lang="es-MX" altLang="es-ES">
                <a:cs typeface="Arial" panose="020B0604020202020204" pitchFamily="34" charset="0"/>
              </a:rPr>
              <a:t>De la </a:t>
            </a:r>
          </a:p>
          <a:p>
            <a:pPr eaLnBrk="1" hangingPunct="1"/>
            <a:r>
              <a:rPr lang="es-MX" altLang="es-ES">
                <a:cs typeface="Arial" panose="020B0604020202020204" pitchFamily="34" charset="0"/>
              </a:rPr>
              <a:t>organización</a:t>
            </a:r>
            <a:endParaRPr lang="es-ES" altLang="es-ES">
              <a:cs typeface="Arial" panose="020B0604020202020204" pitchFamily="34" charset="0"/>
            </a:endParaRPr>
          </a:p>
        </p:txBody>
      </p:sp>
      <p:sp>
        <p:nvSpPr>
          <p:cNvPr id="373766" name="Oval 6" descr="Puesta de sol">
            <a:extLst>
              <a:ext uri="{FF2B5EF4-FFF2-40B4-BE49-F238E27FC236}">
                <a16:creationId xmlns:a16="http://schemas.microsoft.com/office/drawing/2014/main" id="{58B25413-F45C-4A23-A3C6-5B36D3084016}"/>
              </a:ext>
            </a:extLst>
          </p:cNvPr>
          <p:cNvSpPr>
            <a:spLocks noChangeArrowheads="1"/>
          </p:cNvSpPr>
          <p:nvPr/>
        </p:nvSpPr>
        <p:spPr bwMode="ltGray">
          <a:xfrm>
            <a:off x="5159376" y="2924176"/>
            <a:ext cx="2735263" cy="1871663"/>
          </a:xfrm>
          <a:prstGeom prst="ellipse">
            <a:avLst/>
          </a:prstGeom>
          <a:gradFill rotWithShape="0">
            <a:gsLst>
              <a:gs pos="0">
                <a:schemeClr val="accent1"/>
              </a:gs>
              <a:gs pos="100000">
                <a:schemeClr val="bg1"/>
              </a:gs>
            </a:gsLst>
            <a:path path="rect">
              <a:fillToRect r="100000" b="100000"/>
            </a:path>
          </a:gradFill>
          <a:ln w="76200">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MX" altLang="es-ES">
                <a:cs typeface="Arial" panose="020B0604020202020204" pitchFamily="34" charset="0"/>
              </a:rPr>
              <a:t>Ejecución de</a:t>
            </a:r>
          </a:p>
          <a:p>
            <a:pPr eaLnBrk="1" hangingPunct="1"/>
            <a:r>
              <a:rPr lang="es-MX" altLang="es-ES">
                <a:cs typeface="Arial" panose="020B0604020202020204" pitchFamily="34" charset="0"/>
              </a:rPr>
              <a:t>Funciones </a:t>
            </a:r>
          </a:p>
          <a:p>
            <a:pPr eaLnBrk="1" hangingPunct="1"/>
            <a:r>
              <a:rPr lang="es-MX" altLang="es-ES">
                <a:cs typeface="Arial" panose="020B0604020202020204" pitchFamily="34" charset="0"/>
              </a:rPr>
              <a:t>Gerenciales</a:t>
            </a:r>
          </a:p>
          <a:p>
            <a:pPr eaLnBrk="1" hangingPunct="1"/>
            <a:r>
              <a:rPr lang="es-MX" altLang="es-ES">
                <a:cs typeface="Arial" panose="020B0604020202020204" pitchFamily="34" charset="0"/>
              </a:rPr>
              <a:t>(administrativas)</a:t>
            </a:r>
            <a:endParaRPr lang="es-ES" altLang="es-ES">
              <a:cs typeface="Arial" panose="020B0604020202020204" pitchFamily="34" charset="0"/>
            </a:endParaRPr>
          </a:p>
        </p:txBody>
      </p:sp>
      <p:sp>
        <p:nvSpPr>
          <p:cNvPr id="373767" name="Oval 7" descr="Puesta de sol">
            <a:extLst>
              <a:ext uri="{FF2B5EF4-FFF2-40B4-BE49-F238E27FC236}">
                <a16:creationId xmlns:a16="http://schemas.microsoft.com/office/drawing/2014/main" id="{9944A930-233A-4B8E-A2A0-88C018A218E5}"/>
              </a:ext>
            </a:extLst>
          </p:cNvPr>
          <p:cNvSpPr>
            <a:spLocks noChangeArrowheads="1"/>
          </p:cNvSpPr>
          <p:nvPr/>
        </p:nvSpPr>
        <p:spPr bwMode="ltGray">
          <a:xfrm>
            <a:off x="7391401" y="4508501"/>
            <a:ext cx="2663825" cy="2016125"/>
          </a:xfrm>
          <a:prstGeom prst="ellipse">
            <a:avLst/>
          </a:prstGeom>
          <a:gradFill rotWithShape="0">
            <a:gsLst>
              <a:gs pos="0">
                <a:schemeClr val="accent1"/>
              </a:gs>
              <a:gs pos="100000">
                <a:schemeClr val="bg1"/>
              </a:gs>
            </a:gsLst>
            <a:path path="rect">
              <a:fillToRect r="100000" b="100000"/>
            </a:path>
          </a:gradFill>
          <a:ln w="76200">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MX" altLang="es-ES">
                <a:cs typeface="Arial" panose="020B0604020202020204" pitchFamily="34" charset="0"/>
              </a:rPr>
              <a:t>Establecer la misión</a:t>
            </a:r>
          </a:p>
          <a:p>
            <a:pPr eaLnBrk="1" hangingPunct="1"/>
            <a:r>
              <a:rPr lang="es-MX" altLang="es-ES">
                <a:cs typeface="Arial" panose="020B0604020202020204" pitchFamily="34" charset="0"/>
              </a:rPr>
              <a:t>Y visión del</a:t>
            </a:r>
          </a:p>
          <a:p>
            <a:pPr eaLnBrk="1" hangingPunct="1"/>
            <a:r>
              <a:rPr lang="es-MX" altLang="es-ES">
                <a:cs typeface="Arial" panose="020B0604020202020204" pitchFamily="34" charset="0"/>
              </a:rPr>
              <a:t>negocio</a:t>
            </a:r>
            <a:endParaRPr lang="es-ES" altLang="es-ES">
              <a:cs typeface="Arial" panose="020B0604020202020204" pitchFamily="34" charset="0"/>
            </a:endParaRPr>
          </a:p>
        </p:txBody>
      </p:sp>
      <p:sp>
        <p:nvSpPr>
          <p:cNvPr id="104453" name="Rectangle 8">
            <a:extLst>
              <a:ext uri="{FF2B5EF4-FFF2-40B4-BE49-F238E27FC236}">
                <a16:creationId xmlns:a16="http://schemas.microsoft.com/office/drawing/2014/main" id="{788309DC-C919-4EA8-99DD-E0BB4BD9327A}"/>
              </a:ext>
            </a:extLst>
          </p:cNvPr>
          <p:cNvSpPr>
            <a:spLocks noGrp="1" noChangeArrowheads="1"/>
          </p:cNvSpPr>
          <p:nvPr>
            <p:ph type="title"/>
          </p:nvPr>
        </p:nvSpPr>
        <p:spPr/>
        <p:txBody>
          <a:bodyPr/>
          <a:lstStyle/>
          <a:p>
            <a:pPr eaLnBrk="1" hangingPunct="1"/>
            <a:r>
              <a:rPr lang="es-MX" altLang="es-ES" sz="3800"/>
              <a:t>LA GERENCIA COMO PROCESO</a:t>
            </a:r>
            <a:endParaRPr lang="es-ES" altLang="es-ES" sz="3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373765"/>
                                        </p:tgtEl>
                                        <p:attrNameLst>
                                          <p:attrName>style.visibility</p:attrName>
                                        </p:attrNameLst>
                                      </p:cBhvr>
                                      <p:to>
                                        <p:strVal val="visible"/>
                                      </p:to>
                                    </p:set>
                                    <p:anim calcmode="lin" valueType="num">
                                      <p:cBhvr>
                                        <p:cTn id="7" dur="1000" fill="hold"/>
                                        <p:tgtEl>
                                          <p:spTgt spid="373765"/>
                                        </p:tgtEl>
                                        <p:attrNameLst>
                                          <p:attrName>ppt_x</p:attrName>
                                        </p:attrNameLst>
                                      </p:cBhvr>
                                      <p:tavLst>
                                        <p:tav tm="0">
                                          <p:val>
                                            <p:strVal val="#ppt_x-.2"/>
                                          </p:val>
                                        </p:tav>
                                        <p:tav tm="100000">
                                          <p:val>
                                            <p:strVal val="#ppt_x"/>
                                          </p:val>
                                        </p:tav>
                                      </p:tavLst>
                                    </p:anim>
                                    <p:anim calcmode="lin" valueType="num">
                                      <p:cBhvr>
                                        <p:cTn id="8" dur="1000" fill="hold"/>
                                        <p:tgtEl>
                                          <p:spTgt spid="373765"/>
                                        </p:tgtEl>
                                        <p:attrNameLst>
                                          <p:attrName>ppt_y</p:attrName>
                                        </p:attrNameLst>
                                      </p:cBhvr>
                                      <p:tavLst>
                                        <p:tav tm="0">
                                          <p:val>
                                            <p:strVal val="#ppt_y"/>
                                          </p:val>
                                        </p:tav>
                                        <p:tav tm="100000">
                                          <p:val>
                                            <p:strVal val="#ppt_y"/>
                                          </p:val>
                                        </p:tav>
                                      </p:tavLst>
                                    </p:anim>
                                    <p:animEffect transition="in" filter="wipe(right)" prLst="gradientSize: 0.1">
                                      <p:cBhvr>
                                        <p:cTn id="9" dur="1000"/>
                                        <p:tgtEl>
                                          <p:spTgt spid="373765"/>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29" presetClass="entr" presetSubtype="0" fill="hold" grpId="0" nodeType="clickEffect">
                                  <p:stCondLst>
                                    <p:cond delay="0"/>
                                  </p:stCondLst>
                                  <p:childTnLst>
                                    <p:set>
                                      <p:cBhvr>
                                        <p:cTn id="13" dur="1" fill="hold">
                                          <p:stCondLst>
                                            <p:cond delay="0"/>
                                          </p:stCondLst>
                                        </p:cTn>
                                        <p:tgtEl>
                                          <p:spTgt spid="373766"/>
                                        </p:tgtEl>
                                        <p:attrNameLst>
                                          <p:attrName>style.visibility</p:attrName>
                                        </p:attrNameLst>
                                      </p:cBhvr>
                                      <p:to>
                                        <p:strVal val="visible"/>
                                      </p:to>
                                    </p:set>
                                    <p:anim calcmode="lin" valueType="num">
                                      <p:cBhvr>
                                        <p:cTn id="14" dur="1000" fill="hold"/>
                                        <p:tgtEl>
                                          <p:spTgt spid="373766"/>
                                        </p:tgtEl>
                                        <p:attrNameLst>
                                          <p:attrName>ppt_x</p:attrName>
                                        </p:attrNameLst>
                                      </p:cBhvr>
                                      <p:tavLst>
                                        <p:tav tm="0">
                                          <p:val>
                                            <p:strVal val="#ppt_x-.2"/>
                                          </p:val>
                                        </p:tav>
                                        <p:tav tm="100000">
                                          <p:val>
                                            <p:strVal val="#ppt_x"/>
                                          </p:val>
                                        </p:tav>
                                      </p:tavLst>
                                    </p:anim>
                                    <p:anim calcmode="lin" valueType="num">
                                      <p:cBhvr>
                                        <p:cTn id="15" dur="1000" fill="hold"/>
                                        <p:tgtEl>
                                          <p:spTgt spid="373766"/>
                                        </p:tgtEl>
                                        <p:attrNameLst>
                                          <p:attrName>ppt_y</p:attrName>
                                        </p:attrNameLst>
                                      </p:cBhvr>
                                      <p:tavLst>
                                        <p:tav tm="0">
                                          <p:val>
                                            <p:strVal val="#ppt_y"/>
                                          </p:val>
                                        </p:tav>
                                        <p:tav tm="100000">
                                          <p:val>
                                            <p:strVal val="#ppt_y"/>
                                          </p:val>
                                        </p:tav>
                                      </p:tavLst>
                                    </p:anim>
                                    <p:animEffect transition="in" filter="wipe(right)" prLst="gradientSize: 0.1">
                                      <p:cBhvr>
                                        <p:cTn id="16" dur="1000"/>
                                        <p:tgtEl>
                                          <p:spTgt spid="37376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9" presetClass="entr" presetSubtype="0" fill="hold" grpId="0" nodeType="clickEffect">
                                  <p:stCondLst>
                                    <p:cond delay="0"/>
                                  </p:stCondLst>
                                  <p:childTnLst>
                                    <p:set>
                                      <p:cBhvr>
                                        <p:cTn id="20" dur="1" fill="hold">
                                          <p:stCondLst>
                                            <p:cond delay="0"/>
                                          </p:stCondLst>
                                        </p:cTn>
                                        <p:tgtEl>
                                          <p:spTgt spid="373767"/>
                                        </p:tgtEl>
                                        <p:attrNameLst>
                                          <p:attrName>style.visibility</p:attrName>
                                        </p:attrNameLst>
                                      </p:cBhvr>
                                      <p:to>
                                        <p:strVal val="visible"/>
                                      </p:to>
                                    </p:set>
                                    <p:anim calcmode="lin" valueType="num">
                                      <p:cBhvr>
                                        <p:cTn id="21" dur="1000" fill="hold"/>
                                        <p:tgtEl>
                                          <p:spTgt spid="373767"/>
                                        </p:tgtEl>
                                        <p:attrNameLst>
                                          <p:attrName>ppt_x</p:attrName>
                                        </p:attrNameLst>
                                      </p:cBhvr>
                                      <p:tavLst>
                                        <p:tav tm="0">
                                          <p:val>
                                            <p:strVal val="#ppt_x-.2"/>
                                          </p:val>
                                        </p:tav>
                                        <p:tav tm="100000">
                                          <p:val>
                                            <p:strVal val="#ppt_x"/>
                                          </p:val>
                                        </p:tav>
                                      </p:tavLst>
                                    </p:anim>
                                    <p:anim calcmode="lin" valueType="num">
                                      <p:cBhvr>
                                        <p:cTn id="22" dur="1000" fill="hold"/>
                                        <p:tgtEl>
                                          <p:spTgt spid="373767"/>
                                        </p:tgtEl>
                                        <p:attrNameLst>
                                          <p:attrName>ppt_y</p:attrName>
                                        </p:attrNameLst>
                                      </p:cBhvr>
                                      <p:tavLst>
                                        <p:tav tm="0">
                                          <p:val>
                                            <p:strVal val="#ppt_y"/>
                                          </p:val>
                                        </p:tav>
                                        <p:tav tm="100000">
                                          <p:val>
                                            <p:strVal val="#ppt_y"/>
                                          </p:val>
                                        </p:tav>
                                      </p:tavLst>
                                    </p:anim>
                                    <p:animEffect transition="in" filter="wipe(right)" prLst="gradientSize: 0.1">
                                      <p:cBhvr>
                                        <p:cTn id="23" dur="1000"/>
                                        <p:tgtEl>
                                          <p:spTgt spid="3737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3765" grpId="0" animBg="1"/>
      <p:bldP spid="373766" grpId="0" animBg="1"/>
      <p:bldP spid="373767"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5" name="Rectangle 2">
            <a:extLst>
              <a:ext uri="{FF2B5EF4-FFF2-40B4-BE49-F238E27FC236}">
                <a16:creationId xmlns:a16="http://schemas.microsoft.com/office/drawing/2014/main" id="{D2407435-FA88-4399-9DAC-23AAF1E65AEF}"/>
              </a:ext>
            </a:extLst>
          </p:cNvPr>
          <p:cNvSpPr>
            <a:spLocks noGrp="1" noChangeArrowheads="1"/>
          </p:cNvSpPr>
          <p:nvPr>
            <p:ph type="ctrTitle"/>
          </p:nvPr>
        </p:nvSpPr>
        <p:spPr>
          <a:xfrm>
            <a:off x="1992313" y="692151"/>
            <a:ext cx="7988300" cy="4824413"/>
          </a:xfrm>
        </p:spPr>
        <p:txBody>
          <a:bodyPr/>
          <a:lstStyle/>
          <a:p>
            <a:pPr eaLnBrk="1" hangingPunct="1"/>
            <a:r>
              <a:rPr lang="es-MX" altLang="es-ES" sz="3600" b="1"/>
              <a:t>LA GERENCIA ES LA RESPONSABLE</a:t>
            </a:r>
            <a:br>
              <a:rPr lang="es-MX" altLang="es-ES" sz="3600" b="1"/>
            </a:br>
            <a:r>
              <a:rPr lang="es-MX" altLang="es-ES" sz="3600" b="1"/>
              <a:t>DEL </a:t>
            </a:r>
            <a:br>
              <a:rPr lang="es-MX" altLang="es-ES" sz="3600" b="1"/>
            </a:br>
            <a:r>
              <a:rPr lang="es-MX" altLang="es-ES" sz="3600" b="1"/>
              <a:t>ÉXITO </a:t>
            </a:r>
            <a:br>
              <a:rPr lang="es-MX" altLang="es-ES" sz="3600" b="1"/>
            </a:br>
            <a:r>
              <a:rPr lang="es-MX" altLang="es-ES" sz="3600" b="1"/>
              <a:t>O</a:t>
            </a:r>
            <a:br>
              <a:rPr lang="es-MX" altLang="es-ES" sz="3600" b="1"/>
            </a:br>
            <a:r>
              <a:rPr lang="es-MX" altLang="es-ES" sz="3600" b="1"/>
              <a:t>FRACASO</a:t>
            </a:r>
            <a:br>
              <a:rPr lang="es-MX" altLang="es-ES" sz="3600" b="1"/>
            </a:br>
            <a:r>
              <a:rPr lang="es-MX" altLang="es-ES" sz="3600" b="1"/>
              <a:t>DE LA</a:t>
            </a:r>
            <a:br>
              <a:rPr lang="es-MX" altLang="es-ES" sz="3600" b="1"/>
            </a:br>
            <a:r>
              <a:rPr lang="es-MX" altLang="es-ES" sz="3600" b="1"/>
              <a:t>EMPRESA</a:t>
            </a:r>
            <a:endParaRPr lang="es-ES" altLang="es-ES" sz="3600" b="1"/>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6498" name="Picture 4" descr="SALEFORC">
            <a:extLst>
              <a:ext uri="{FF2B5EF4-FFF2-40B4-BE49-F238E27FC236}">
                <a16:creationId xmlns:a16="http://schemas.microsoft.com/office/drawing/2014/main" id="{9B2D695D-B001-4CDE-9E3C-7843C5EFF43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12954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5813" name="Picture 5">
            <a:extLst>
              <a:ext uri="{FF2B5EF4-FFF2-40B4-BE49-F238E27FC236}">
                <a16:creationId xmlns:a16="http://schemas.microsoft.com/office/drawing/2014/main" id="{3D3D63C3-1835-457D-8098-67E3A14F7F9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1844675"/>
            <a:ext cx="9107488" cy="4941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6500" name="Rectangle 6">
            <a:extLst>
              <a:ext uri="{FF2B5EF4-FFF2-40B4-BE49-F238E27FC236}">
                <a16:creationId xmlns:a16="http://schemas.microsoft.com/office/drawing/2014/main" id="{FA46BBED-8887-459F-808B-66EFBBA3AD98}"/>
              </a:ext>
            </a:extLst>
          </p:cNvPr>
          <p:cNvSpPr>
            <a:spLocks noGrp="1" noChangeArrowheads="1"/>
          </p:cNvSpPr>
          <p:nvPr>
            <p:ph type="title"/>
          </p:nvPr>
        </p:nvSpPr>
        <p:spPr/>
        <p:txBody>
          <a:bodyPr>
            <a:normAutofit/>
          </a:bodyPr>
          <a:lstStyle/>
          <a:p>
            <a:pPr eaLnBrk="1" hangingPunct="1"/>
            <a:r>
              <a:rPr lang="es-MX" altLang="es-ES" sz="3800"/>
              <a:t>La administración tradicional y la gerencia moderna</a:t>
            </a:r>
            <a:endParaRPr lang="es-ES" altLang="es-ES" sz="3800"/>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1" presetClass="entr" presetSubtype="0" fill="hold" nodeType="clickEffect">
                                  <p:stCondLst>
                                    <p:cond delay="0"/>
                                  </p:stCondLst>
                                  <p:childTnLst>
                                    <p:set>
                                      <p:cBhvr>
                                        <p:cTn id="6" dur="1" fill="hold">
                                          <p:stCondLst>
                                            <p:cond delay="0"/>
                                          </p:stCondLst>
                                        </p:cTn>
                                        <p:tgtEl>
                                          <p:spTgt spid="375813"/>
                                        </p:tgtEl>
                                        <p:attrNameLst>
                                          <p:attrName>style.visibility</p:attrName>
                                        </p:attrNameLst>
                                      </p:cBhvr>
                                      <p:to>
                                        <p:strVal val="visible"/>
                                      </p:to>
                                    </p:set>
                                    <p:animEffect transition="in" filter="fade">
                                      <p:cBhvr>
                                        <p:cTn id="7" dur="770" decel="100000"/>
                                        <p:tgtEl>
                                          <p:spTgt spid="375813"/>
                                        </p:tgtEl>
                                      </p:cBhvr>
                                    </p:animEffect>
                                    <p:animScale>
                                      <p:cBhvr>
                                        <p:cTn id="8" dur="770" decel="100000"/>
                                        <p:tgtEl>
                                          <p:spTgt spid="375813"/>
                                        </p:tgtEl>
                                      </p:cBhvr>
                                      <p:from x="10000" y="10000"/>
                                      <p:to x="200000" y="450000"/>
                                    </p:animScale>
                                    <p:animScale>
                                      <p:cBhvr>
                                        <p:cTn id="9" dur="1230" accel="100000" fill="hold">
                                          <p:stCondLst>
                                            <p:cond delay="770"/>
                                          </p:stCondLst>
                                        </p:cTn>
                                        <p:tgtEl>
                                          <p:spTgt spid="375813"/>
                                        </p:tgtEl>
                                      </p:cBhvr>
                                      <p:from x="200000" y="450000"/>
                                      <p:to x="100000" y="100000"/>
                                    </p:animScale>
                                    <p:set>
                                      <p:cBhvr>
                                        <p:cTn id="10" dur="770" fill="hold"/>
                                        <p:tgtEl>
                                          <p:spTgt spid="375813"/>
                                        </p:tgtEl>
                                        <p:attrNameLst>
                                          <p:attrName>ppt_x</p:attrName>
                                        </p:attrNameLst>
                                      </p:cBhvr>
                                      <p:to>
                                        <p:strVal val="(0.5)"/>
                                      </p:to>
                                    </p:set>
                                    <p:anim from="(0.5)" to="(#ppt_x)" calcmode="lin" valueType="num">
                                      <p:cBhvr>
                                        <p:cTn id="11" dur="1230" accel="100000" fill="hold">
                                          <p:stCondLst>
                                            <p:cond delay="770"/>
                                          </p:stCondLst>
                                        </p:cTn>
                                        <p:tgtEl>
                                          <p:spTgt spid="375813"/>
                                        </p:tgtEl>
                                        <p:attrNameLst>
                                          <p:attrName>ppt_x</p:attrName>
                                        </p:attrNameLst>
                                      </p:cBhvr>
                                    </p:anim>
                                    <p:set>
                                      <p:cBhvr>
                                        <p:cTn id="12" dur="770" fill="hold"/>
                                        <p:tgtEl>
                                          <p:spTgt spid="375813"/>
                                        </p:tgtEl>
                                        <p:attrNameLst>
                                          <p:attrName>ppt_y</p:attrName>
                                        </p:attrNameLst>
                                      </p:cBhvr>
                                      <p:to>
                                        <p:strVal val="(#ppt_y+0.4)"/>
                                      </p:to>
                                    </p:set>
                                    <p:anim from="(#ppt_y+0.4)" to="(#ppt_y)" calcmode="lin" valueType="num">
                                      <p:cBhvr>
                                        <p:cTn id="13" dur="1230" accel="100000" fill="hold">
                                          <p:stCondLst>
                                            <p:cond delay="770"/>
                                          </p:stCondLst>
                                        </p:cTn>
                                        <p:tgtEl>
                                          <p:spTgt spid="375813"/>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7522" name="Picture 4" descr="BS02064_">
            <a:extLst>
              <a:ext uri="{FF2B5EF4-FFF2-40B4-BE49-F238E27FC236}">
                <a16:creationId xmlns:a16="http://schemas.microsoft.com/office/drawing/2014/main" id="{213BE190-369C-4B2C-8B41-9FAFF518F81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77400" y="5637214"/>
            <a:ext cx="990600" cy="1220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7523" name="Rectangle 15">
            <a:extLst>
              <a:ext uri="{FF2B5EF4-FFF2-40B4-BE49-F238E27FC236}">
                <a16:creationId xmlns:a16="http://schemas.microsoft.com/office/drawing/2014/main" id="{24D03B49-77ED-4296-B5A5-483D6D1BFAA4}"/>
              </a:ext>
            </a:extLst>
          </p:cNvPr>
          <p:cNvSpPr>
            <a:spLocks noGrp="1" noChangeArrowheads="1"/>
          </p:cNvSpPr>
          <p:nvPr>
            <p:ph type="title"/>
          </p:nvPr>
        </p:nvSpPr>
        <p:spPr/>
        <p:txBody>
          <a:bodyPr/>
          <a:lstStyle/>
          <a:p>
            <a:pPr eaLnBrk="1" hangingPunct="1"/>
            <a:r>
              <a:rPr lang="es-MX" altLang="es-ES"/>
              <a:t>El trabajo gerencial</a:t>
            </a:r>
            <a:endParaRPr lang="es-ES" altLang="es-ES"/>
          </a:p>
        </p:txBody>
      </p:sp>
      <p:sp>
        <p:nvSpPr>
          <p:cNvPr id="376837" name="Rectangle 5">
            <a:extLst>
              <a:ext uri="{FF2B5EF4-FFF2-40B4-BE49-F238E27FC236}">
                <a16:creationId xmlns:a16="http://schemas.microsoft.com/office/drawing/2014/main" id="{F23877B9-5896-439C-B11A-CF074D1A6995}"/>
              </a:ext>
            </a:extLst>
          </p:cNvPr>
          <p:cNvSpPr>
            <a:spLocks noGrp="1" noChangeArrowheads="1"/>
          </p:cNvSpPr>
          <p:nvPr>
            <p:ph type="body" sz="half" idx="4294967295"/>
          </p:nvPr>
        </p:nvSpPr>
        <p:spPr>
          <a:xfrm>
            <a:off x="0" y="1989138"/>
            <a:ext cx="3810000" cy="4114800"/>
          </a:xfrm>
        </p:spPr>
        <p:txBody>
          <a:bodyPr>
            <a:normAutofit/>
          </a:bodyPr>
          <a:lstStyle/>
          <a:p>
            <a:pPr algn="ctr" eaLnBrk="1" hangingPunct="1">
              <a:buFont typeface="Wingdings" panose="05000000000000000000" pitchFamily="2" charset="2"/>
              <a:buNone/>
            </a:pPr>
            <a:r>
              <a:rPr lang="es-ES" altLang="es-ES" b="1" u="sng"/>
              <a:t>Normativo</a:t>
            </a:r>
          </a:p>
          <a:p>
            <a:pPr algn="ctr" eaLnBrk="1" hangingPunct="1">
              <a:buFont typeface="Wingdings" panose="05000000000000000000" pitchFamily="2" charset="2"/>
              <a:buNone/>
            </a:pPr>
            <a:endParaRPr lang="es-ES" altLang="es-ES" b="1" u="sng"/>
          </a:p>
          <a:p>
            <a:pPr algn="ctr" eaLnBrk="1" hangingPunct="1">
              <a:buFont typeface="Wingdings" panose="05000000000000000000" pitchFamily="2" charset="2"/>
              <a:buNone/>
            </a:pPr>
            <a:r>
              <a:rPr lang="es-ES" altLang="es-ES"/>
              <a:t>Especifica lo que se espera que haga el gerente y se ha vinculado a las clásicas funciones de la administración </a:t>
            </a:r>
          </a:p>
        </p:txBody>
      </p:sp>
      <p:sp>
        <p:nvSpPr>
          <p:cNvPr id="376838" name="Rectangle 6">
            <a:extLst>
              <a:ext uri="{FF2B5EF4-FFF2-40B4-BE49-F238E27FC236}">
                <a16:creationId xmlns:a16="http://schemas.microsoft.com/office/drawing/2014/main" id="{9B350F0F-A5A7-4A31-B16A-138FC2998EBE}"/>
              </a:ext>
            </a:extLst>
          </p:cNvPr>
          <p:cNvSpPr>
            <a:spLocks noGrp="1" noChangeArrowheads="1"/>
          </p:cNvSpPr>
          <p:nvPr>
            <p:ph type="body" sz="half" idx="4294967295"/>
          </p:nvPr>
        </p:nvSpPr>
        <p:spPr>
          <a:xfrm>
            <a:off x="8382000" y="1989138"/>
            <a:ext cx="3810000" cy="4114800"/>
          </a:xfrm>
        </p:spPr>
        <p:txBody>
          <a:bodyPr/>
          <a:lstStyle/>
          <a:p>
            <a:pPr algn="ctr" eaLnBrk="1" hangingPunct="1">
              <a:buFont typeface="Wingdings" panose="05000000000000000000" pitchFamily="2" charset="2"/>
              <a:buNone/>
            </a:pPr>
            <a:r>
              <a:rPr lang="es-ES" altLang="es-ES" b="1" u="sng"/>
              <a:t>Descriptivo</a:t>
            </a:r>
            <a:r>
              <a:rPr lang="es-ES" altLang="es-ES"/>
              <a:t> </a:t>
            </a:r>
          </a:p>
          <a:p>
            <a:pPr algn="ctr" eaLnBrk="1" hangingPunct="1">
              <a:buFont typeface="Wingdings" panose="05000000000000000000" pitchFamily="2" charset="2"/>
              <a:buNone/>
            </a:pPr>
            <a:endParaRPr lang="es-ES" altLang="es-ES"/>
          </a:p>
          <a:p>
            <a:pPr algn="ctr" eaLnBrk="1" hangingPunct="1">
              <a:buFont typeface="Wingdings" panose="05000000000000000000" pitchFamily="2" charset="2"/>
              <a:buNone/>
            </a:pPr>
            <a:r>
              <a:rPr lang="es-ES" altLang="es-ES"/>
              <a:t>Se centra en las actividades que un gerente ejecuta </a:t>
            </a:r>
          </a:p>
        </p:txBody>
      </p:sp>
      <p:sp>
        <p:nvSpPr>
          <p:cNvPr id="376839" name="AutoShape 7" descr="Puesta de sol">
            <a:extLst>
              <a:ext uri="{FF2B5EF4-FFF2-40B4-BE49-F238E27FC236}">
                <a16:creationId xmlns:a16="http://schemas.microsoft.com/office/drawing/2014/main" id="{EDA35F61-0AC7-480F-8BCC-5BF9DD7C14F4}"/>
              </a:ext>
            </a:extLst>
          </p:cNvPr>
          <p:cNvSpPr>
            <a:spLocks noChangeArrowheads="1"/>
          </p:cNvSpPr>
          <p:nvPr/>
        </p:nvSpPr>
        <p:spPr bwMode="ltGray">
          <a:xfrm>
            <a:off x="1847851" y="1268413"/>
            <a:ext cx="5040313" cy="1295400"/>
          </a:xfrm>
          <a:prstGeom prst="roundRect">
            <a:avLst>
              <a:gd name="adj" fmla="val 16667"/>
            </a:avLst>
          </a:prstGeom>
          <a:gradFill rotWithShape="0">
            <a:gsLst>
              <a:gs pos="0">
                <a:schemeClr val="accent1"/>
              </a:gs>
              <a:gs pos="100000">
                <a:schemeClr val="bg1"/>
              </a:gs>
            </a:gsLst>
            <a:path path="rect">
              <a:fillToRect r="100000" b="100000"/>
            </a:path>
          </a:gradFill>
          <a:ln w="76200">
            <a:solidFill>
              <a:schemeClr val="tx1"/>
            </a:solidFill>
            <a:round/>
            <a:headEnd/>
            <a:tailEnd/>
          </a:ln>
        </p:spPr>
        <p:txBody>
          <a:bodyPr wrap="none" anchor="ctr"/>
          <a:lstStyle>
            <a:lvl1pPr marL="457200" indent="-4572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ES" sz="2000" b="1" u="sng">
                <a:cs typeface="Arial" panose="020B0604020202020204" pitchFamily="34" charset="0"/>
              </a:rPr>
              <a:t>Personales:</a:t>
            </a:r>
            <a:r>
              <a:rPr lang="es-ES" altLang="es-ES">
                <a:cs typeface="Arial" panose="020B0604020202020204" pitchFamily="34" charset="0"/>
              </a:rPr>
              <a:t> distribuir </a:t>
            </a:r>
          </a:p>
          <a:p>
            <a:pPr eaLnBrk="1" hangingPunct="1"/>
            <a:r>
              <a:rPr lang="es-ES" altLang="es-ES">
                <a:cs typeface="Arial" panose="020B0604020202020204" pitchFamily="34" charset="0"/>
              </a:rPr>
              <a:t>su tiempo, desarrollar </a:t>
            </a:r>
          </a:p>
          <a:p>
            <a:pPr eaLnBrk="1" hangingPunct="1"/>
            <a:r>
              <a:rPr lang="es-ES" altLang="es-ES">
                <a:cs typeface="Arial" panose="020B0604020202020204" pitchFamily="34" charset="0"/>
              </a:rPr>
              <a:t>su propia carrera, manejar</a:t>
            </a:r>
          </a:p>
          <a:p>
            <a:pPr eaLnBrk="1" hangingPunct="1"/>
            <a:r>
              <a:rPr lang="es-ES" altLang="es-ES">
                <a:cs typeface="Arial" panose="020B0604020202020204" pitchFamily="34" charset="0"/>
              </a:rPr>
              <a:t> sus asuntos.</a:t>
            </a:r>
          </a:p>
        </p:txBody>
      </p:sp>
      <p:sp>
        <p:nvSpPr>
          <p:cNvPr id="376840" name="AutoShape 8" descr="Puesta de sol">
            <a:extLst>
              <a:ext uri="{FF2B5EF4-FFF2-40B4-BE49-F238E27FC236}">
                <a16:creationId xmlns:a16="http://schemas.microsoft.com/office/drawing/2014/main" id="{D8BBC3FD-049C-41E0-805D-F83DCD9CFB4B}"/>
              </a:ext>
            </a:extLst>
          </p:cNvPr>
          <p:cNvSpPr>
            <a:spLocks noChangeArrowheads="1"/>
          </p:cNvSpPr>
          <p:nvPr/>
        </p:nvSpPr>
        <p:spPr bwMode="ltGray">
          <a:xfrm>
            <a:off x="1847851" y="2708275"/>
            <a:ext cx="5040313" cy="1295400"/>
          </a:xfrm>
          <a:prstGeom prst="roundRect">
            <a:avLst>
              <a:gd name="adj" fmla="val 16667"/>
            </a:avLst>
          </a:prstGeom>
          <a:gradFill rotWithShape="0">
            <a:gsLst>
              <a:gs pos="0">
                <a:schemeClr val="accent1"/>
              </a:gs>
              <a:gs pos="100000">
                <a:schemeClr val="bg1"/>
              </a:gs>
            </a:gsLst>
            <a:path path="rect">
              <a:fillToRect r="100000" b="100000"/>
            </a:path>
          </a:gradFill>
          <a:ln w="76200">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ES" sz="2000" b="1">
                <a:cs typeface="Arial" panose="020B0604020202020204" pitchFamily="34" charset="0"/>
              </a:rPr>
              <a:t>De interacción o directivas</a:t>
            </a:r>
            <a:r>
              <a:rPr lang="es-ES" altLang="es-ES">
                <a:cs typeface="Arial" panose="020B0604020202020204" pitchFamily="34" charset="0"/>
              </a:rPr>
              <a:t> </a:t>
            </a:r>
          </a:p>
        </p:txBody>
      </p:sp>
      <p:sp>
        <p:nvSpPr>
          <p:cNvPr id="376841" name="AutoShape 9" descr="Puesta de sol">
            <a:extLst>
              <a:ext uri="{FF2B5EF4-FFF2-40B4-BE49-F238E27FC236}">
                <a16:creationId xmlns:a16="http://schemas.microsoft.com/office/drawing/2014/main" id="{A9EBF5D6-4020-4902-811D-41E7C3FDAC79}"/>
              </a:ext>
            </a:extLst>
          </p:cNvPr>
          <p:cNvSpPr>
            <a:spLocks noChangeArrowheads="1"/>
          </p:cNvSpPr>
          <p:nvPr/>
        </p:nvSpPr>
        <p:spPr bwMode="ltGray">
          <a:xfrm>
            <a:off x="1847851" y="4076701"/>
            <a:ext cx="5040313" cy="1368425"/>
          </a:xfrm>
          <a:prstGeom prst="roundRect">
            <a:avLst>
              <a:gd name="adj" fmla="val 16667"/>
            </a:avLst>
          </a:prstGeom>
          <a:gradFill rotWithShape="0">
            <a:gsLst>
              <a:gs pos="0">
                <a:schemeClr val="accent1"/>
              </a:gs>
              <a:gs pos="100000">
                <a:schemeClr val="bg1"/>
              </a:gs>
            </a:gsLst>
            <a:path path="rect">
              <a:fillToRect r="100000" b="100000"/>
            </a:path>
          </a:gradFill>
          <a:ln w="76200">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ES" b="1" u="sng" dirty="0">
                <a:cs typeface="Arial" panose="020B0604020202020204" pitchFamily="34" charset="0"/>
              </a:rPr>
              <a:t>Actividades administrativas:</a:t>
            </a:r>
          </a:p>
          <a:p>
            <a:pPr eaLnBrk="1" hangingPunct="1"/>
            <a:r>
              <a:rPr lang="es-ES" altLang="es-ES" dirty="0">
                <a:cs typeface="Arial" panose="020B0604020202020204" pitchFamily="34" charset="0"/>
              </a:rPr>
              <a:t> procesamiento de papeles </a:t>
            </a:r>
          </a:p>
          <a:p>
            <a:pPr eaLnBrk="1" hangingPunct="1"/>
            <a:r>
              <a:rPr lang="es-ES" altLang="es-ES" dirty="0">
                <a:cs typeface="Arial" panose="020B0604020202020204" pitchFamily="34" charset="0"/>
              </a:rPr>
              <a:t>y documentos, evaluación</a:t>
            </a:r>
          </a:p>
          <a:p>
            <a:pPr eaLnBrk="1" hangingPunct="1"/>
            <a:r>
              <a:rPr lang="es-ES" altLang="es-ES" dirty="0">
                <a:cs typeface="Arial" panose="020B0604020202020204" pitchFamily="34" charset="0"/>
              </a:rPr>
              <a:t> de políticas y procedimientos</a:t>
            </a:r>
          </a:p>
          <a:p>
            <a:pPr eaLnBrk="1" hangingPunct="1"/>
            <a:r>
              <a:rPr lang="es-ES" altLang="es-ES" dirty="0">
                <a:cs typeface="Arial" panose="020B0604020202020204" pitchFamily="34" charset="0"/>
              </a:rPr>
              <a:t> y la administración del presupuesto</a:t>
            </a:r>
          </a:p>
        </p:txBody>
      </p:sp>
      <p:sp>
        <p:nvSpPr>
          <p:cNvPr id="376842" name="AutoShape 10" descr="Puesta de sol">
            <a:extLst>
              <a:ext uri="{FF2B5EF4-FFF2-40B4-BE49-F238E27FC236}">
                <a16:creationId xmlns:a16="http://schemas.microsoft.com/office/drawing/2014/main" id="{25B31495-1147-4F82-BE62-4A243090E1FE}"/>
              </a:ext>
            </a:extLst>
          </p:cNvPr>
          <p:cNvSpPr>
            <a:spLocks noChangeArrowheads="1"/>
          </p:cNvSpPr>
          <p:nvPr/>
        </p:nvSpPr>
        <p:spPr bwMode="ltGray">
          <a:xfrm>
            <a:off x="1847851" y="5562600"/>
            <a:ext cx="5040313" cy="1295400"/>
          </a:xfrm>
          <a:prstGeom prst="roundRect">
            <a:avLst>
              <a:gd name="adj" fmla="val 16667"/>
            </a:avLst>
          </a:prstGeom>
          <a:gradFill rotWithShape="0">
            <a:gsLst>
              <a:gs pos="0">
                <a:schemeClr val="accent1"/>
              </a:gs>
              <a:gs pos="100000">
                <a:schemeClr val="bg1"/>
              </a:gs>
            </a:gsLst>
            <a:path path="rect">
              <a:fillToRect r="100000" b="100000"/>
            </a:path>
          </a:gradFill>
          <a:ln w="76200">
            <a:solidFill>
              <a:schemeClr val="tx1"/>
            </a:solidFill>
            <a:round/>
            <a:headEnd/>
            <a:tailEnd/>
          </a:ln>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ES" b="1" u="sng">
                <a:cs typeface="Arial" panose="020B0604020202020204" pitchFamily="34" charset="0"/>
              </a:rPr>
              <a:t>Técnicas:</a:t>
            </a:r>
            <a:r>
              <a:rPr lang="es-ES" altLang="es-ES">
                <a:cs typeface="Arial" panose="020B0604020202020204" pitchFamily="34" charset="0"/>
              </a:rPr>
              <a:t> uso  de herramientas y la </a:t>
            </a:r>
          </a:p>
          <a:p>
            <a:pPr eaLnBrk="1" hangingPunct="1"/>
            <a:r>
              <a:rPr lang="es-ES" altLang="es-ES">
                <a:cs typeface="Arial" panose="020B0604020202020204" pitchFamily="34" charset="0"/>
              </a:rPr>
              <a:t>Ejecución  de habilidades técnicas </a:t>
            </a:r>
          </a:p>
          <a:p>
            <a:pPr eaLnBrk="1" hangingPunct="1"/>
            <a:r>
              <a:rPr lang="es-ES" altLang="es-ES">
                <a:cs typeface="Arial" panose="020B0604020202020204" pitchFamily="34" charset="0"/>
              </a:rPr>
              <a:t>para la solución de problemas.</a:t>
            </a:r>
          </a:p>
        </p:txBody>
      </p:sp>
      <p:sp>
        <p:nvSpPr>
          <p:cNvPr id="107530" name="AutoShape 11" descr="Puesta de sol">
            <a:extLst>
              <a:ext uri="{FF2B5EF4-FFF2-40B4-BE49-F238E27FC236}">
                <a16:creationId xmlns:a16="http://schemas.microsoft.com/office/drawing/2014/main" id="{868FB594-E067-47EC-AA7F-368F8D14B836}"/>
              </a:ext>
            </a:extLst>
          </p:cNvPr>
          <p:cNvSpPr>
            <a:spLocks/>
          </p:cNvSpPr>
          <p:nvPr/>
        </p:nvSpPr>
        <p:spPr bwMode="ltGray">
          <a:xfrm>
            <a:off x="7032625" y="1196976"/>
            <a:ext cx="71438" cy="5661025"/>
          </a:xfrm>
          <a:prstGeom prst="rightBrace">
            <a:avLst>
              <a:gd name="adj1" fmla="val 660366"/>
              <a:gd name="adj2" fmla="val 50000"/>
            </a:avLst>
          </a:prstGeom>
          <a:noFill/>
          <a:ln w="76200">
            <a:solidFill>
              <a:schemeClr val="tx1"/>
            </a:solidFill>
            <a:round/>
            <a:headEnd/>
            <a:tailEnd type="triangle" w="med" len="me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s-ES" altLang="es-ES"/>
          </a:p>
        </p:txBody>
      </p:sp>
      <p:sp>
        <p:nvSpPr>
          <p:cNvPr id="376844" name="AutoShape 12" descr="Puesta de sol">
            <a:extLst>
              <a:ext uri="{FF2B5EF4-FFF2-40B4-BE49-F238E27FC236}">
                <a16:creationId xmlns:a16="http://schemas.microsoft.com/office/drawing/2014/main" id="{CC2CDECB-20E1-48DF-B733-271ED0A58ADB}"/>
              </a:ext>
            </a:extLst>
          </p:cNvPr>
          <p:cNvSpPr>
            <a:spLocks noChangeArrowheads="1"/>
          </p:cNvSpPr>
          <p:nvPr/>
        </p:nvSpPr>
        <p:spPr bwMode="ltGray">
          <a:xfrm>
            <a:off x="7608888" y="1412876"/>
            <a:ext cx="2736850" cy="1368425"/>
          </a:xfrm>
          <a:prstGeom prst="wedgeRoundRectCallout">
            <a:avLst>
              <a:gd name="adj1" fmla="val -83065"/>
              <a:gd name="adj2" fmla="val 84106"/>
              <a:gd name="adj3" fmla="val 16667"/>
            </a:avLst>
          </a:prstGeom>
          <a:gradFill rotWithShape="0">
            <a:gsLst>
              <a:gs pos="0">
                <a:schemeClr val="accent1"/>
              </a:gs>
              <a:gs pos="100000">
                <a:schemeClr val="bg1"/>
              </a:gs>
            </a:gsLst>
            <a:path path="rect">
              <a:fillToRect r="100000" b="100000"/>
            </a:path>
          </a:gradFill>
          <a:ln w="76200">
            <a:solidFill>
              <a:schemeClr val="tx1"/>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ES" b="1" u="sng">
                <a:cs typeface="Arial" panose="020B0604020202020204" pitchFamily="34" charset="0"/>
              </a:rPr>
              <a:t>Directivas </a:t>
            </a:r>
            <a:r>
              <a:rPr lang="es-ES" altLang="es-ES">
                <a:cs typeface="Arial" panose="020B0604020202020204" pitchFamily="34" charset="0"/>
              </a:rPr>
              <a:t>(gerente, enlace, líder), </a:t>
            </a:r>
          </a:p>
        </p:txBody>
      </p:sp>
      <p:sp>
        <p:nvSpPr>
          <p:cNvPr id="376845" name="AutoShape 13" descr="Puesta de sol">
            <a:extLst>
              <a:ext uri="{FF2B5EF4-FFF2-40B4-BE49-F238E27FC236}">
                <a16:creationId xmlns:a16="http://schemas.microsoft.com/office/drawing/2014/main" id="{78330240-CB0F-4FA5-9F17-7EFC7010CA70}"/>
              </a:ext>
            </a:extLst>
          </p:cNvPr>
          <p:cNvSpPr>
            <a:spLocks noChangeArrowheads="1"/>
          </p:cNvSpPr>
          <p:nvPr/>
        </p:nvSpPr>
        <p:spPr bwMode="ltGray">
          <a:xfrm>
            <a:off x="7932738" y="3141664"/>
            <a:ext cx="2735262" cy="1366837"/>
          </a:xfrm>
          <a:prstGeom prst="wedgeRoundRectCallout">
            <a:avLst>
              <a:gd name="adj1" fmla="val -93875"/>
              <a:gd name="adj2" fmla="val -19685"/>
              <a:gd name="adj3" fmla="val 16667"/>
            </a:avLst>
          </a:prstGeom>
          <a:gradFill rotWithShape="0">
            <a:gsLst>
              <a:gs pos="0">
                <a:schemeClr val="accent1"/>
              </a:gs>
              <a:gs pos="100000">
                <a:schemeClr val="bg1"/>
              </a:gs>
            </a:gsLst>
            <a:path path="rect">
              <a:fillToRect r="100000" b="100000"/>
            </a:path>
          </a:gradFill>
          <a:ln w="76200">
            <a:solidFill>
              <a:schemeClr val="tx1"/>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ES" b="1" u="sng">
                <a:cs typeface="Arial" panose="020B0604020202020204" pitchFamily="34" charset="0"/>
              </a:rPr>
              <a:t>Informacionales </a:t>
            </a:r>
            <a:r>
              <a:rPr lang="es-ES" altLang="es-ES">
                <a:cs typeface="Arial" panose="020B0604020202020204" pitchFamily="34" charset="0"/>
              </a:rPr>
              <a:t>(monitor, diseminador, portavoz)</a:t>
            </a:r>
          </a:p>
        </p:txBody>
      </p:sp>
      <p:sp>
        <p:nvSpPr>
          <p:cNvPr id="376846" name="AutoShape 14" descr="Puesta de sol">
            <a:extLst>
              <a:ext uri="{FF2B5EF4-FFF2-40B4-BE49-F238E27FC236}">
                <a16:creationId xmlns:a16="http://schemas.microsoft.com/office/drawing/2014/main" id="{02F295E1-4A70-4CF9-B928-E0DF97C9048F}"/>
              </a:ext>
            </a:extLst>
          </p:cNvPr>
          <p:cNvSpPr>
            <a:spLocks noChangeArrowheads="1"/>
          </p:cNvSpPr>
          <p:nvPr/>
        </p:nvSpPr>
        <p:spPr bwMode="ltGray">
          <a:xfrm>
            <a:off x="7535864" y="5013326"/>
            <a:ext cx="3132137" cy="1844675"/>
          </a:xfrm>
          <a:prstGeom prst="wedgeRoundRectCallout">
            <a:avLst>
              <a:gd name="adj1" fmla="val -76662"/>
              <a:gd name="adj2" fmla="val -111014"/>
              <a:gd name="adj3" fmla="val 16667"/>
            </a:avLst>
          </a:prstGeom>
          <a:gradFill rotWithShape="0">
            <a:gsLst>
              <a:gs pos="0">
                <a:schemeClr val="accent1"/>
              </a:gs>
              <a:gs pos="100000">
                <a:schemeClr val="bg1"/>
              </a:gs>
            </a:gsLst>
            <a:path path="rect">
              <a:fillToRect r="100000" b="100000"/>
            </a:path>
          </a:gradFill>
          <a:ln w="76200">
            <a:solidFill>
              <a:schemeClr val="tx1"/>
            </a:solidFill>
            <a:miter lim="800000"/>
            <a:headEnd/>
            <a:tailEnd/>
          </a:ln>
        </p:spPr>
        <p:txBody>
          <a:bodyPr anchor="ct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ES" b="1" u="sng">
                <a:cs typeface="Arial" panose="020B0604020202020204" pitchFamily="34" charset="0"/>
              </a:rPr>
              <a:t>Decisionales </a:t>
            </a:r>
            <a:r>
              <a:rPr lang="es-ES" altLang="es-ES">
                <a:cs typeface="Arial" panose="020B0604020202020204" pitchFamily="34" charset="0"/>
              </a:rPr>
              <a:t>(asignador de recursos, solucionador de problemas y conflictos, negociador, tomador de decisiones); </a:t>
            </a: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xit" presetSubtype="4" fill="hold" grpId="0" nodeType="clickEffect">
                                  <p:stCondLst>
                                    <p:cond delay="0"/>
                                  </p:stCondLst>
                                  <p:childTnLst>
                                    <p:anim calcmode="lin" valueType="num">
                                      <p:cBhvr additive="base">
                                        <p:cTn id="6" dur="500"/>
                                        <p:tgtEl>
                                          <p:spTgt spid="376837">
                                            <p:txEl>
                                              <p:pRg st="0" end="0"/>
                                            </p:txEl>
                                          </p:spTgt>
                                        </p:tgtEl>
                                        <p:attrNameLst>
                                          <p:attrName>ppt_x</p:attrName>
                                        </p:attrNameLst>
                                      </p:cBhvr>
                                      <p:tavLst>
                                        <p:tav tm="0">
                                          <p:val>
                                            <p:strVal val="ppt_x"/>
                                          </p:val>
                                        </p:tav>
                                        <p:tav tm="100000">
                                          <p:val>
                                            <p:strVal val="ppt_x"/>
                                          </p:val>
                                        </p:tav>
                                      </p:tavLst>
                                    </p:anim>
                                    <p:anim calcmode="lin" valueType="num">
                                      <p:cBhvr additive="base">
                                        <p:cTn id="7" dur="500"/>
                                        <p:tgtEl>
                                          <p:spTgt spid="376837">
                                            <p:txEl>
                                              <p:pRg st="0" end="0"/>
                                            </p:txEl>
                                          </p:spTgt>
                                        </p:tgtEl>
                                        <p:attrNameLst>
                                          <p:attrName>ppt_y</p:attrName>
                                        </p:attrNameLst>
                                      </p:cBhvr>
                                      <p:tavLst>
                                        <p:tav tm="0">
                                          <p:val>
                                            <p:strVal val="ppt_y"/>
                                          </p:val>
                                        </p:tav>
                                        <p:tav tm="100000">
                                          <p:val>
                                            <p:strVal val="1+ppt_h/2"/>
                                          </p:val>
                                        </p:tav>
                                      </p:tavLst>
                                    </p:anim>
                                    <p:set>
                                      <p:cBhvr>
                                        <p:cTn id="8" dur="1" fill="hold">
                                          <p:stCondLst>
                                            <p:cond delay="499"/>
                                          </p:stCondLst>
                                        </p:cTn>
                                        <p:tgtEl>
                                          <p:spTgt spid="376837">
                                            <p:txEl>
                                              <p:pRg st="0" end="0"/>
                                            </p:txEl>
                                          </p:spTgt>
                                        </p:tgtEl>
                                        <p:attrNameLst>
                                          <p:attrName>style.visibility</p:attrName>
                                        </p:attrNameLst>
                                      </p:cBhvr>
                                      <p:to>
                                        <p:strVal val="hidden"/>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xit" presetSubtype="4" fill="hold" grpId="0" nodeType="clickEffect">
                                  <p:stCondLst>
                                    <p:cond delay="0"/>
                                  </p:stCondLst>
                                  <p:childTnLst>
                                    <p:anim calcmode="lin" valueType="num">
                                      <p:cBhvr additive="base">
                                        <p:cTn id="12" dur="500"/>
                                        <p:tgtEl>
                                          <p:spTgt spid="376837">
                                            <p:txEl>
                                              <p:pRg st="2" end="2"/>
                                            </p:txEl>
                                          </p:spTgt>
                                        </p:tgtEl>
                                        <p:attrNameLst>
                                          <p:attrName>ppt_x</p:attrName>
                                        </p:attrNameLst>
                                      </p:cBhvr>
                                      <p:tavLst>
                                        <p:tav tm="0">
                                          <p:val>
                                            <p:strVal val="ppt_x"/>
                                          </p:val>
                                        </p:tav>
                                        <p:tav tm="100000">
                                          <p:val>
                                            <p:strVal val="ppt_x"/>
                                          </p:val>
                                        </p:tav>
                                      </p:tavLst>
                                    </p:anim>
                                    <p:anim calcmode="lin" valueType="num">
                                      <p:cBhvr additive="base">
                                        <p:cTn id="13" dur="500"/>
                                        <p:tgtEl>
                                          <p:spTgt spid="376837">
                                            <p:txEl>
                                              <p:pRg st="2" end="2"/>
                                            </p:txEl>
                                          </p:spTgt>
                                        </p:tgtEl>
                                        <p:attrNameLst>
                                          <p:attrName>ppt_y</p:attrName>
                                        </p:attrNameLst>
                                      </p:cBhvr>
                                      <p:tavLst>
                                        <p:tav tm="0">
                                          <p:val>
                                            <p:strVal val="ppt_y"/>
                                          </p:val>
                                        </p:tav>
                                        <p:tav tm="100000">
                                          <p:val>
                                            <p:strVal val="1+ppt_h/2"/>
                                          </p:val>
                                        </p:tav>
                                      </p:tavLst>
                                    </p:anim>
                                    <p:set>
                                      <p:cBhvr>
                                        <p:cTn id="14" dur="1" fill="hold">
                                          <p:stCondLst>
                                            <p:cond delay="499"/>
                                          </p:stCondLst>
                                        </p:cTn>
                                        <p:tgtEl>
                                          <p:spTgt spid="376837">
                                            <p:txEl>
                                              <p:pRg st="2" end="2"/>
                                            </p:txEl>
                                          </p:spTgt>
                                        </p:tgtEl>
                                        <p:attrNameLst>
                                          <p:attrName>style.visibility</p:attrName>
                                        </p:attrNameLst>
                                      </p:cBhvr>
                                      <p:to>
                                        <p:strVal val="hidden"/>
                                      </p:to>
                                    </p:set>
                                  </p:childTnLst>
                                </p:cTn>
                              </p:par>
                              <p:par>
                                <p:cTn id="15" presetID="10" presetClass="exit" presetSubtype="0" fill="hold" grpId="0" nodeType="withEffect">
                                  <p:stCondLst>
                                    <p:cond delay="0"/>
                                  </p:stCondLst>
                                  <p:childTnLst>
                                    <p:animEffect transition="out" filter="fade">
                                      <p:cBhvr>
                                        <p:cTn id="16" dur="2000"/>
                                        <p:tgtEl>
                                          <p:spTgt spid="376838">
                                            <p:txEl>
                                              <p:pRg st="0" end="0"/>
                                            </p:txEl>
                                          </p:spTgt>
                                        </p:tgtEl>
                                      </p:cBhvr>
                                    </p:animEffect>
                                    <p:set>
                                      <p:cBhvr>
                                        <p:cTn id="17" dur="1" fill="hold">
                                          <p:stCondLst>
                                            <p:cond delay="1999"/>
                                          </p:stCondLst>
                                        </p:cTn>
                                        <p:tgtEl>
                                          <p:spTgt spid="376838">
                                            <p:txEl>
                                              <p:pRg st="0" end="0"/>
                                            </p:txEl>
                                          </p:spTgt>
                                        </p:tgtEl>
                                        <p:attrNameLst>
                                          <p:attrName>style.visibility</p:attrName>
                                        </p:attrNameLst>
                                      </p:cBhvr>
                                      <p:to>
                                        <p:strVal val="hidden"/>
                                      </p:to>
                                    </p:set>
                                  </p:childTnLst>
                                </p:cTn>
                              </p:par>
                              <p:par>
                                <p:cTn id="18" presetID="10" presetClass="exit" presetSubtype="0" fill="hold" grpId="0" nodeType="withEffect">
                                  <p:stCondLst>
                                    <p:cond delay="0"/>
                                  </p:stCondLst>
                                  <p:childTnLst>
                                    <p:animEffect transition="out" filter="fade">
                                      <p:cBhvr>
                                        <p:cTn id="19" dur="2000"/>
                                        <p:tgtEl>
                                          <p:spTgt spid="376838">
                                            <p:txEl>
                                              <p:pRg st="2" end="2"/>
                                            </p:txEl>
                                          </p:spTgt>
                                        </p:tgtEl>
                                      </p:cBhvr>
                                    </p:animEffect>
                                    <p:set>
                                      <p:cBhvr>
                                        <p:cTn id="20" dur="1" fill="hold">
                                          <p:stCondLst>
                                            <p:cond delay="1999"/>
                                          </p:stCondLst>
                                        </p:cTn>
                                        <p:tgtEl>
                                          <p:spTgt spid="376838">
                                            <p:txEl>
                                              <p:pRg st="2" end="2"/>
                                            </p:txEl>
                                          </p:spTgt>
                                        </p:tgtEl>
                                        <p:attrNameLst>
                                          <p:attrName>style.visibility</p:attrName>
                                        </p:attrNameLst>
                                      </p:cBhvr>
                                      <p:to>
                                        <p:strVal val="hidden"/>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51" presetClass="entr" presetSubtype="0" fill="hold" grpId="0" nodeType="clickEffect">
                                  <p:stCondLst>
                                    <p:cond delay="0"/>
                                  </p:stCondLst>
                                  <p:childTnLst>
                                    <p:set>
                                      <p:cBhvr>
                                        <p:cTn id="24" dur="1" fill="hold">
                                          <p:stCondLst>
                                            <p:cond delay="0"/>
                                          </p:stCondLst>
                                        </p:cTn>
                                        <p:tgtEl>
                                          <p:spTgt spid="376839"/>
                                        </p:tgtEl>
                                        <p:attrNameLst>
                                          <p:attrName>style.visibility</p:attrName>
                                        </p:attrNameLst>
                                      </p:cBhvr>
                                      <p:to>
                                        <p:strVal val="visible"/>
                                      </p:to>
                                    </p:set>
                                    <p:animEffect transition="in" filter="fade">
                                      <p:cBhvr>
                                        <p:cTn id="25" dur="770" decel="100000"/>
                                        <p:tgtEl>
                                          <p:spTgt spid="376839"/>
                                        </p:tgtEl>
                                      </p:cBhvr>
                                    </p:animEffect>
                                    <p:animScale>
                                      <p:cBhvr>
                                        <p:cTn id="26" dur="770" decel="100000"/>
                                        <p:tgtEl>
                                          <p:spTgt spid="376839"/>
                                        </p:tgtEl>
                                      </p:cBhvr>
                                      <p:from x="10000" y="10000"/>
                                      <p:to x="200000" y="450000"/>
                                    </p:animScale>
                                    <p:animScale>
                                      <p:cBhvr>
                                        <p:cTn id="27" dur="1230" accel="100000" fill="hold">
                                          <p:stCondLst>
                                            <p:cond delay="770"/>
                                          </p:stCondLst>
                                        </p:cTn>
                                        <p:tgtEl>
                                          <p:spTgt spid="376839"/>
                                        </p:tgtEl>
                                      </p:cBhvr>
                                      <p:from x="200000" y="450000"/>
                                      <p:to x="100000" y="100000"/>
                                    </p:animScale>
                                    <p:set>
                                      <p:cBhvr>
                                        <p:cTn id="28" dur="770" fill="hold"/>
                                        <p:tgtEl>
                                          <p:spTgt spid="376839"/>
                                        </p:tgtEl>
                                        <p:attrNameLst>
                                          <p:attrName>ppt_x</p:attrName>
                                        </p:attrNameLst>
                                      </p:cBhvr>
                                      <p:to>
                                        <p:strVal val="(0.5)"/>
                                      </p:to>
                                    </p:set>
                                    <p:anim from="(0.5)" to="(#ppt_x)" calcmode="lin" valueType="num">
                                      <p:cBhvr>
                                        <p:cTn id="29" dur="1230" accel="100000" fill="hold">
                                          <p:stCondLst>
                                            <p:cond delay="770"/>
                                          </p:stCondLst>
                                        </p:cTn>
                                        <p:tgtEl>
                                          <p:spTgt spid="376839"/>
                                        </p:tgtEl>
                                        <p:attrNameLst>
                                          <p:attrName>ppt_x</p:attrName>
                                        </p:attrNameLst>
                                      </p:cBhvr>
                                    </p:anim>
                                    <p:set>
                                      <p:cBhvr>
                                        <p:cTn id="30" dur="770" fill="hold"/>
                                        <p:tgtEl>
                                          <p:spTgt spid="376839"/>
                                        </p:tgtEl>
                                        <p:attrNameLst>
                                          <p:attrName>ppt_y</p:attrName>
                                        </p:attrNameLst>
                                      </p:cBhvr>
                                      <p:to>
                                        <p:strVal val="(#ppt_y+0.4)"/>
                                      </p:to>
                                    </p:set>
                                    <p:anim from="(#ppt_y+0.4)" to="(#ppt_y)" calcmode="lin" valueType="num">
                                      <p:cBhvr>
                                        <p:cTn id="31" dur="1230" accel="100000" fill="hold">
                                          <p:stCondLst>
                                            <p:cond delay="770"/>
                                          </p:stCondLst>
                                        </p:cTn>
                                        <p:tgtEl>
                                          <p:spTgt spid="376839"/>
                                        </p:tgtEl>
                                        <p:attrNameLst>
                                          <p:attrName>ppt_y</p:attrName>
                                        </p:attrNameLst>
                                      </p:cBhvr>
                                    </p:anim>
                                  </p:childTnLst>
                                </p:cTn>
                              </p:par>
                            </p:childTnLst>
                          </p:cTn>
                        </p:par>
                        <p:par>
                          <p:cTn id="32" fill="hold" nodeType="afterGroup">
                            <p:stCondLst>
                              <p:cond delay="2000"/>
                            </p:stCondLst>
                            <p:childTnLst>
                              <p:par>
                                <p:cTn id="33" presetID="51" presetClass="entr" presetSubtype="0" fill="hold" grpId="0" nodeType="afterEffect">
                                  <p:stCondLst>
                                    <p:cond delay="0"/>
                                  </p:stCondLst>
                                  <p:childTnLst>
                                    <p:set>
                                      <p:cBhvr>
                                        <p:cTn id="34" dur="1" fill="hold">
                                          <p:stCondLst>
                                            <p:cond delay="0"/>
                                          </p:stCondLst>
                                        </p:cTn>
                                        <p:tgtEl>
                                          <p:spTgt spid="376840"/>
                                        </p:tgtEl>
                                        <p:attrNameLst>
                                          <p:attrName>style.visibility</p:attrName>
                                        </p:attrNameLst>
                                      </p:cBhvr>
                                      <p:to>
                                        <p:strVal val="visible"/>
                                      </p:to>
                                    </p:set>
                                    <p:animEffect transition="in" filter="fade">
                                      <p:cBhvr>
                                        <p:cTn id="35" dur="770" decel="100000"/>
                                        <p:tgtEl>
                                          <p:spTgt spid="376840"/>
                                        </p:tgtEl>
                                      </p:cBhvr>
                                    </p:animEffect>
                                    <p:animScale>
                                      <p:cBhvr>
                                        <p:cTn id="36" dur="770" decel="100000"/>
                                        <p:tgtEl>
                                          <p:spTgt spid="376840"/>
                                        </p:tgtEl>
                                      </p:cBhvr>
                                      <p:from x="10000" y="10000"/>
                                      <p:to x="200000" y="450000"/>
                                    </p:animScale>
                                    <p:animScale>
                                      <p:cBhvr>
                                        <p:cTn id="37" dur="1230" accel="100000" fill="hold">
                                          <p:stCondLst>
                                            <p:cond delay="770"/>
                                          </p:stCondLst>
                                        </p:cTn>
                                        <p:tgtEl>
                                          <p:spTgt spid="376840"/>
                                        </p:tgtEl>
                                      </p:cBhvr>
                                      <p:from x="200000" y="450000"/>
                                      <p:to x="100000" y="100000"/>
                                    </p:animScale>
                                    <p:set>
                                      <p:cBhvr>
                                        <p:cTn id="38" dur="770" fill="hold"/>
                                        <p:tgtEl>
                                          <p:spTgt spid="376840"/>
                                        </p:tgtEl>
                                        <p:attrNameLst>
                                          <p:attrName>ppt_x</p:attrName>
                                        </p:attrNameLst>
                                      </p:cBhvr>
                                      <p:to>
                                        <p:strVal val="(0.5)"/>
                                      </p:to>
                                    </p:set>
                                    <p:anim from="(0.5)" to="(#ppt_x)" calcmode="lin" valueType="num">
                                      <p:cBhvr>
                                        <p:cTn id="39" dur="1230" accel="100000" fill="hold">
                                          <p:stCondLst>
                                            <p:cond delay="770"/>
                                          </p:stCondLst>
                                        </p:cTn>
                                        <p:tgtEl>
                                          <p:spTgt spid="376840"/>
                                        </p:tgtEl>
                                        <p:attrNameLst>
                                          <p:attrName>ppt_x</p:attrName>
                                        </p:attrNameLst>
                                      </p:cBhvr>
                                    </p:anim>
                                    <p:set>
                                      <p:cBhvr>
                                        <p:cTn id="40" dur="770" fill="hold"/>
                                        <p:tgtEl>
                                          <p:spTgt spid="376840"/>
                                        </p:tgtEl>
                                        <p:attrNameLst>
                                          <p:attrName>ppt_y</p:attrName>
                                        </p:attrNameLst>
                                      </p:cBhvr>
                                      <p:to>
                                        <p:strVal val="(#ppt_y+0.4)"/>
                                      </p:to>
                                    </p:set>
                                    <p:anim from="(#ppt_y+0.4)" to="(#ppt_y)" calcmode="lin" valueType="num">
                                      <p:cBhvr>
                                        <p:cTn id="41" dur="1230" accel="100000" fill="hold">
                                          <p:stCondLst>
                                            <p:cond delay="770"/>
                                          </p:stCondLst>
                                        </p:cTn>
                                        <p:tgtEl>
                                          <p:spTgt spid="376840"/>
                                        </p:tgtEl>
                                        <p:attrNameLst>
                                          <p:attrName>ppt_y</p:attrName>
                                        </p:attrNameLst>
                                      </p:cBhvr>
                                    </p:anim>
                                  </p:childTnLst>
                                </p:cTn>
                              </p:par>
                            </p:childTnLst>
                          </p:cTn>
                        </p:par>
                      </p:childTnLst>
                    </p:cTn>
                  </p:par>
                  <p:par>
                    <p:cTn id="42" fill="hold" nodeType="clickPar">
                      <p:stCondLst>
                        <p:cond delay="indefinite"/>
                      </p:stCondLst>
                      <p:childTnLst>
                        <p:par>
                          <p:cTn id="43" fill="hold" nodeType="withGroup">
                            <p:stCondLst>
                              <p:cond delay="0"/>
                            </p:stCondLst>
                            <p:childTnLst>
                              <p:par>
                                <p:cTn id="44" presetID="53" presetClass="entr" presetSubtype="0" fill="hold" grpId="0" nodeType="clickEffect">
                                  <p:stCondLst>
                                    <p:cond delay="0"/>
                                  </p:stCondLst>
                                  <p:childTnLst>
                                    <p:set>
                                      <p:cBhvr>
                                        <p:cTn id="45" dur="1" fill="hold">
                                          <p:stCondLst>
                                            <p:cond delay="0"/>
                                          </p:stCondLst>
                                        </p:cTn>
                                        <p:tgtEl>
                                          <p:spTgt spid="376844"/>
                                        </p:tgtEl>
                                        <p:attrNameLst>
                                          <p:attrName>style.visibility</p:attrName>
                                        </p:attrNameLst>
                                      </p:cBhvr>
                                      <p:to>
                                        <p:strVal val="visible"/>
                                      </p:to>
                                    </p:set>
                                    <p:anim calcmode="lin" valueType="num">
                                      <p:cBhvr>
                                        <p:cTn id="46" dur="500" fill="hold"/>
                                        <p:tgtEl>
                                          <p:spTgt spid="376844"/>
                                        </p:tgtEl>
                                        <p:attrNameLst>
                                          <p:attrName>ppt_w</p:attrName>
                                        </p:attrNameLst>
                                      </p:cBhvr>
                                      <p:tavLst>
                                        <p:tav tm="0">
                                          <p:val>
                                            <p:fltVal val="0"/>
                                          </p:val>
                                        </p:tav>
                                        <p:tav tm="100000">
                                          <p:val>
                                            <p:strVal val="#ppt_w"/>
                                          </p:val>
                                        </p:tav>
                                      </p:tavLst>
                                    </p:anim>
                                    <p:anim calcmode="lin" valueType="num">
                                      <p:cBhvr>
                                        <p:cTn id="47" dur="500" fill="hold"/>
                                        <p:tgtEl>
                                          <p:spTgt spid="376844"/>
                                        </p:tgtEl>
                                        <p:attrNameLst>
                                          <p:attrName>ppt_h</p:attrName>
                                        </p:attrNameLst>
                                      </p:cBhvr>
                                      <p:tavLst>
                                        <p:tav tm="0">
                                          <p:val>
                                            <p:fltVal val="0"/>
                                          </p:val>
                                        </p:tav>
                                        <p:tav tm="100000">
                                          <p:val>
                                            <p:strVal val="#ppt_h"/>
                                          </p:val>
                                        </p:tav>
                                      </p:tavLst>
                                    </p:anim>
                                    <p:animEffect transition="in" filter="fade">
                                      <p:cBhvr>
                                        <p:cTn id="48" dur="500"/>
                                        <p:tgtEl>
                                          <p:spTgt spid="376844"/>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53" presetClass="entr" presetSubtype="0" fill="hold" grpId="0" nodeType="clickEffect">
                                  <p:stCondLst>
                                    <p:cond delay="0"/>
                                  </p:stCondLst>
                                  <p:childTnLst>
                                    <p:set>
                                      <p:cBhvr>
                                        <p:cTn id="52" dur="1" fill="hold">
                                          <p:stCondLst>
                                            <p:cond delay="0"/>
                                          </p:stCondLst>
                                        </p:cTn>
                                        <p:tgtEl>
                                          <p:spTgt spid="376845"/>
                                        </p:tgtEl>
                                        <p:attrNameLst>
                                          <p:attrName>style.visibility</p:attrName>
                                        </p:attrNameLst>
                                      </p:cBhvr>
                                      <p:to>
                                        <p:strVal val="visible"/>
                                      </p:to>
                                    </p:set>
                                    <p:anim calcmode="lin" valueType="num">
                                      <p:cBhvr>
                                        <p:cTn id="53" dur="500" fill="hold"/>
                                        <p:tgtEl>
                                          <p:spTgt spid="376845"/>
                                        </p:tgtEl>
                                        <p:attrNameLst>
                                          <p:attrName>ppt_w</p:attrName>
                                        </p:attrNameLst>
                                      </p:cBhvr>
                                      <p:tavLst>
                                        <p:tav tm="0">
                                          <p:val>
                                            <p:fltVal val="0"/>
                                          </p:val>
                                        </p:tav>
                                        <p:tav tm="100000">
                                          <p:val>
                                            <p:strVal val="#ppt_w"/>
                                          </p:val>
                                        </p:tav>
                                      </p:tavLst>
                                    </p:anim>
                                    <p:anim calcmode="lin" valueType="num">
                                      <p:cBhvr>
                                        <p:cTn id="54" dur="500" fill="hold"/>
                                        <p:tgtEl>
                                          <p:spTgt spid="376845"/>
                                        </p:tgtEl>
                                        <p:attrNameLst>
                                          <p:attrName>ppt_h</p:attrName>
                                        </p:attrNameLst>
                                      </p:cBhvr>
                                      <p:tavLst>
                                        <p:tav tm="0">
                                          <p:val>
                                            <p:fltVal val="0"/>
                                          </p:val>
                                        </p:tav>
                                        <p:tav tm="100000">
                                          <p:val>
                                            <p:strVal val="#ppt_h"/>
                                          </p:val>
                                        </p:tav>
                                      </p:tavLst>
                                    </p:anim>
                                    <p:animEffect transition="in" filter="fade">
                                      <p:cBhvr>
                                        <p:cTn id="55" dur="500"/>
                                        <p:tgtEl>
                                          <p:spTgt spid="376845"/>
                                        </p:tgtEl>
                                      </p:cBhvr>
                                    </p:animEffect>
                                  </p:childTnLst>
                                </p:cTn>
                              </p:par>
                            </p:childTnLst>
                          </p:cTn>
                        </p:par>
                      </p:childTnLst>
                    </p:cTn>
                  </p:par>
                  <p:par>
                    <p:cTn id="56" fill="hold" nodeType="clickPar">
                      <p:stCondLst>
                        <p:cond delay="indefinite"/>
                      </p:stCondLst>
                      <p:childTnLst>
                        <p:par>
                          <p:cTn id="57" fill="hold" nodeType="withGroup">
                            <p:stCondLst>
                              <p:cond delay="0"/>
                            </p:stCondLst>
                            <p:childTnLst>
                              <p:par>
                                <p:cTn id="58" presetID="29" presetClass="entr" presetSubtype="0" fill="hold" grpId="0" nodeType="clickEffect">
                                  <p:stCondLst>
                                    <p:cond delay="0"/>
                                  </p:stCondLst>
                                  <p:childTnLst>
                                    <p:set>
                                      <p:cBhvr>
                                        <p:cTn id="59" dur="1" fill="hold">
                                          <p:stCondLst>
                                            <p:cond delay="0"/>
                                          </p:stCondLst>
                                        </p:cTn>
                                        <p:tgtEl>
                                          <p:spTgt spid="376846"/>
                                        </p:tgtEl>
                                        <p:attrNameLst>
                                          <p:attrName>style.visibility</p:attrName>
                                        </p:attrNameLst>
                                      </p:cBhvr>
                                      <p:to>
                                        <p:strVal val="visible"/>
                                      </p:to>
                                    </p:set>
                                    <p:anim calcmode="lin" valueType="num">
                                      <p:cBhvr>
                                        <p:cTn id="60" dur="1000" fill="hold"/>
                                        <p:tgtEl>
                                          <p:spTgt spid="376846"/>
                                        </p:tgtEl>
                                        <p:attrNameLst>
                                          <p:attrName>ppt_x</p:attrName>
                                        </p:attrNameLst>
                                      </p:cBhvr>
                                      <p:tavLst>
                                        <p:tav tm="0">
                                          <p:val>
                                            <p:strVal val="#ppt_x-.2"/>
                                          </p:val>
                                        </p:tav>
                                        <p:tav tm="100000">
                                          <p:val>
                                            <p:strVal val="#ppt_x"/>
                                          </p:val>
                                        </p:tav>
                                      </p:tavLst>
                                    </p:anim>
                                    <p:anim calcmode="lin" valueType="num">
                                      <p:cBhvr>
                                        <p:cTn id="61" dur="1000" fill="hold"/>
                                        <p:tgtEl>
                                          <p:spTgt spid="376846"/>
                                        </p:tgtEl>
                                        <p:attrNameLst>
                                          <p:attrName>ppt_y</p:attrName>
                                        </p:attrNameLst>
                                      </p:cBhvr>
                                      <p:tavLst>
                                        <p:tav tm="0">
                                          <p:val>
                                            <p:strVal val="#ppt_y"/>
                                          </p:val>
                                        </p:tav>
                                        <p:tav tm="100000">
                                          <p:val>
                                            <p:strVal val="#ppt_y"/>
                                          </p:val>
                                        </p:tav>
                                      </p:tavLst>
                                    </p:anim>
                                    <p:animEffect transition="in" filter="wipe(right)" prLst="gradientSize: 0.1">
                                      <p:cBhvr>
                                        <p:cTn id="62" dur="1000"/>
                                        <p:tgtEl>
                                          <p:spTgt spid="376846"/>
                                        </p:tgtEl>
                                      </p:cBhvr>
                                    </p:animEffect>
                                  </p:childTnLst>
                                </p:cTn>
                              </p:par>
                            </p:childTnLst>
                          </p:cTn>
                        </p:par>
                        <p:par>
                          <p:cTn id="63" fill="hold" nodeType="afterGroup">
                            <p:stCondLst>
                              <p:cond delay="1000"/>
                            </p:stCondLst>
                            <p:childTnLst>
                              <p:par>
                                <p:cTn id="64" presetID="51" presetClass="entr" presetSubtype="0" fill="hold" grpId="0" nodeType="afterEffect">
                                  <p:stCondLst>
                                    <p:cond delay="0"/>
                                  </p:stCondLst>
                                  <p:childTnLst>
                                    <p:set>
                                      <p:cBhvr>
                                        <p:cTn id="65" dur="1" fill="hold">
                                          <p:stCondLst>
                                            <p:cond delay="0"/>
                                          </p:stCondLst>
                                        </p:cTn>
                                        <p:tgtEl>
                                          <p:spTgt spid="376841"/>
                                        </p:tgtEl>
                                        <p:attrNameLst>
                                          <p:attrName>style.visibility</p:attrName>
                                        </p:attrNameLst>
                                      </p:cBhvr>
                                      <p:to>
                                        <p:strVal val="visible"/>
                                      </p:to>
                                    </p:set>
                                    <p:animEffect transition="in" filter="fade">
                                      <p:cBhvr>
                                        <p:cTn id="66" dur="770" decel="100000"/>
                                        <p:tgtEl>
                                          <p:spTgt spid="376841"/>
                                        </p:tgtEl>
                                      </p:cBhvr>
                                    </p:animEffect>
                                    <p:animScale>
                                      <p:cBhvr>
                                        <p:cTn id="67" dur="770" decel="100000"/>
                                        <p:tgtEl>
                                          <p:spTgt spid="376841"/>
                                        </p:tgtEl>
                                      </p:cBhvr>
                                      <p:from x="10000" y="10000"/>
                                      <p:to x="200000" y="450000"/>
                                    </p:animScale>
                                    <p:animScale>
                                      <p:cBhvr>
                                        <p:cTn id="68" dur="1230" accel="100000" fill="hold">
                                          <p:stCondLst>
                                            <p:cond delay="770"/>
                                          </p:stCondLst>
                                        </p:cTn>
                                        <p:tgtEl>
                                          <p:spTgt spid="376841"/>
                                        </p:tgtEl>
                                      </p:cBhvr>
                                      <p:from x="200000" y="450000"/>
                                      <p:to x="100000" y="100000"/>
                                    </p:animScale>
                                    <p:set>
                                      <p:cBhvr>
                                        <p:cTn id="69" dur="770" fill="hold"/>
                                        <p:tgtEl>
                                          <p:spTgt spid="376841"/>
                                        </p:tgtEl>
                                        <p:attrNameLst>
                                          <p:attrName>ppt_x</p:attrName>
                                        </p:attrNameLst>
                                      </p:cBhvr>
                                      <p:to>
                                        <p:strVal val="(0.5)"/>
                                      </p:to>
                                    </p:set>
                                    <p:anim from="(0.5)" to="(#ppt_x)" calcmode="lin" valueType="num">
                                      <p:cBhvr>
                                        <p:cTn id="70" dur="1230" accel="100000" fill="hold">
                                          <p:stCondLst>
                                            <p:cond delay="770"/>
                                          </p:stCondLst>
                                        </p:cTn>
                                        <p:tgtEl>
                                          <p:spTgt spid="376841"/>
                                        </p:tgtEl>
                                        <p:attrNameLst>
                                          <p:attrName>ppt_x</p:attrName>
                                        </p:attrNameLst>
                                      </p:cBhvr>
                                    </p:anim>
                                    <p:set>
                                      <p:cBhvr>
                                        <p:cTn id="71" dur="770" fill="hold"/>
                                        <p:tgtEl>
                                          <p:spTgt spid="376841"/>
                                        </p:tgtEl>
                                        <p:attrNameLst>
                                          <p:attrName>ppt_y</p:attrName>
                                        </p:attrNameLst>
                                      </p:cBhvr>
                                      <p:to>
                                        <p:strVal val="(#ppt_y+0.4)"/>
                                      </p:to>
                                    </p:set>
                                    <p:anim from="(#ppt_y+0.4)" to="(#ppt_y)" calcmode="lin" valueType="num">
                                      <p:cBhvr>
                                        <p:cTn id="72" dur="1230" accel="100000" fill="hold">
                                          <p:stCondLst>
                                            <p:cond delay="770"/>
                                          </p:stCondLst>
                                        </p:cTn>
                                        <p:tgtEl>
                                          <p:spTgt spid="376841"/>
                                        </p:tgtEl>
                                        <p:attrNameLst>
                                          <p:attrName>ppt_y</p:attrName>
                                        </p:attrNameLst>
                                      </p:cBhvr>
                                    </p:anim>
                                  </p:childTnLst>
                                </p:cTn>
                              </p:par>
                            </p:childTnLst>
                          </p:cTn>
                        </p:par>
                        <p:par>
                          <p:cTn id="73" fill="hold" nodeType="afterGroup">
                            <p:stCondLst>
                              <p:cond delay="3000"/>
                            </p:stCondLst>
                            <p:childTnLst>
                              <p:par>
                                <p:cTn id="74" presetID="51" presetClass="entr" presetSubtype="0" fill="hold" grpId="0" nodeType="afterEffect">
                                  <p:stCondLst>
                                    <p:cond delay="0"/>
                                  </p:stCondLst>
                                  <p:childTnLst>
                                    <p:set>
                                      <p:cBhvr>
                                        <p:cTn id="75" dur="1" fill="hold">
                                          <p:stCondLst>
                                            <p:cond delay="0"/>
                                          </p:stCondLst>
                                        </p:cTn>
                                        <p:tgtEl>
                                          <p:spTgt spid="376842"/>
                                        </p:tgtEl>
                                        <p:attrNameLst>
                                          <p:attrName>style.visibility</p:attrName>
                                        </p:attrNameLst>
                                      </p:cBhvr>
                                      <p:to>
                                        <p:strVal val="visible"/>
                                      </p:to>
                                    </p:set>
                                    <p:animEffect transition="in" filter="fade">
                                      <p:cBhvr>
                                        <p:cTn id="76" dur="770" decel="100000"/>
                                        <p:tgtEl>
                                          <p:spTgt spid="376842"/>
                                        </p:tgtEl>
                                      </p:cBhvr>
                                    </p:animEffect>
                                    <p:animScale>
                                      <p:cBhvr>
                                        <p:cTn id="77" dur="770" decel="100000"/>
                                        <p:tgtEl>
                                          <p:spTgt spid="376842"/>
                                        </p:tgtEl>
                                      </p:cBhvr>
                                      <p:from x="10000" y="10000"/>
                                      <p:to x="200000" y="450000"/>
                                    </p:animScale>
                                    <p:animScale>
                                      <p:cBhvr>
                                        <p:cTn id="78" dur="1230" accel="100000" fill="hold">
                                          <p:stCondLst>
                                            <p:cond delay="770"/>
                                          </p:stCondLst>
                                        </p:cTn>
                                        <p:tgtEl>
                                          <p:spTgt spid="376842"/>
                                        </p:tgtEl>
                                      </p:cBhvr>
                                      <p:from x="200000" y="450000"/>
                                      <p:to x="100000" y="100000"/>
                                    </p:animScale>
                                    <p:set>
                                      <p:cBhvr>
                                        <p:cTn id="79" dur="770" fill="hold"/>
                                        <p:tgtEl>
                                          <p:spTgt spid="376842"/>
                                        </p:tgtEl>
                                        <p:attrNameLst>
                                          <p:attrName>ppt_x</p:attrName>
                                        </p:attrNameLst>
                                      </p:cBhvr>
                                      <p:to>
                                        <p:strVal val="(0.5)"/>
                                      </p:to>
                                    </p:set>
                                    <p:anim from="(0.5)" to="(#ppt_x)" calcmode="lin" valueType="num">
                                      <p:cBhvr>
                                        <p:cTn id="80" dur="1230" accel="100000" fill="hold">
                                          <p:stCondLst>
                                            <p:cond delay="770"/>
                                          </p:stCondLst>
                                        </p:cTn>
                                        <p:tgtEl>
                                          <p:spTgt spid="376842"/>
                                        </p:tgtEl>
                                        <p:attrNameLst>
                                          <p:attrName>ppt_x</p:attrName>
                                        </p:attrNameLst>
                                      </p:cBhvr>
                                    </p:anim>
                                    <p:set>
                                      <p:cBhvr>
                                        <p:cTn id="81" dur="770" fill="hold"/>
                                        <p:tgtEl>
                                          <p:spTgt spid="376842"/>
                                        </p:tgtEl>
                                        <p:attrNameLst>
                                          <p:attrName>ppt_y</p:attrName>
                                        </p:attrNameLst>
                                      </p:cBhvr>
                                      <p:to>
                                        <p:strVal val="(#ppt_y+0.4)"/>
                                      </p:to>
                                    </p:set>
                                    <p:anim from="(#ppt_y+0.4)" to="(#ppt_y)" calcmode="lin" valueType="num">
                                      <p:cBhvr>
                                        <p:cTn id="82" dur="1230" accel="100000" fill="hold">
                                          <p:stCondLst>
                                            <p:cond delay="770"/>
                                          </p:stCondLst>
                                        </p:cTn>
                                        <p:tgtEl>
                                          <p:spTgt spid="37684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6837" grpId="0" build="p"/>
      <p:bldP spid="376838" grpId="0" build="p"/>
      <p:bldP spid="376839" grpId="0" animBg="1"/>
      <p:bldP spid="376840" grpId="0" animBg="1"/>
      <p:bldP spid="376841" grpId="0" animBg="1"/>
      <p:bldP spid="376842" grpId="0" animBg="1"/>
      <p:bldP spid="376844" grpId="0" animBg="1"/>
      <p:bldP spid="376845" grpId="0" animBg="1"/>
      <p:bldP spid="376846" grpId="0"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9" name="AutoShape 3">
            <a:extLst>
              <a:ext uri="{FF2B5EF4-FFF2-40B4-BE49-F238E27FC236}">
                <a16:creationId xmlns:a16="http://schemas.microsoft.com/office/drawing/2014/main" id="{320FE1D6-C8E1-4176-BAF6-E577E9A49C35}"/>
              </a:ext>
            </a:extLst>
          </p:cNvPr>
          <p:cNvSpPr>
            <a:spLocks noChangeArrowheads="1"/>
          </p:cNvSpPr>
          <p:nvPr/>
        </p:nvSpPr>
        <p:spPr bwMode="ltGray">
          <a:xfrm>
            <a:off x="2424113" y="3141664"/>
            <a:ext cx="7772400" cy="1182687"/>
          </a:xfrm>
          <a:prstGeom prst="roundRect">
            <a:avLst>
              <a:gd name="adj" fmla="val 16667"/>
            </a:avLst>
          </a:prstGeom>
          <a:gradFill rotWithShape="1">
            <a:gsLst>
              <a:gs pos="0">
                <a:schemeClr val="accent2">
                  <a:gamma/>
                  <a:shade val="46275"/>
                  <a:invGamma/>
                </a:schemeClr>
              </a:gs>
              <a:gs pos="50000">
                <a:schemeClr val="accent2">
                  <a:alpha val="49001"/>
                </a:schemeClr>
              </a:gs>
              <a:gs pos="100000">
                <a:schemeClr val="accent2">
                  <a:gamma/>
                  <a:shade val="46275"/>
                  <a:invGamma/>
                </a:schemeClr>
              </a:gs>
            </a:gsLst>
            <a:lin ang="5400000" scaled="1"/>
          </a:gradFill>
          <a:ln w="76200">
            <a:solidFill>
              <a:schemeClr val="bg1"/>
            </a:solidFill>
            <a:round/>
            <a:headEnd/>
            <a:tailEnd/>
          </a:ln>
          <a:effectLst/>
        </p:spPr>
        <p:txBody>
          <a:bodyPr wrap="none" anchor="ctr"/>
          <a:lstStyle/>
          <a:p>
            <a:pPr>
              <a:defRPr/>
            </a:pPr>
            <a:r>
              <a:rPr lang="es-ES">
                <a:latin typeface="Arial" charset="0"/>
                <a:cs typeface="Arial" charset="0"/>
              </a:rPr>
              <a:t>La habilidad humana: es la sensibilidad o capacidad del gerente</a:t>
            </a:r>
          </a:p>
          <a:p>
            <a:pPr>
              <a:defRPr/>
            </a:pPr>
            <a:r>
              <a:rPr lang="es-ES">
                <a:latin typeface="Arial" charset="0"/>
                <a:cs typeface="Arial" charset="0"/>
              </a:rPr>
              <a:t> para trabajar de manera efectiva como miembro de un grupo</a:t>
            </a:r>
          </a:p>
          <a:p>
            <a:pPr>
              <a:defRPr/>
            </a:pPr>
            <a:r>
              <a:rPr lang="es-ES">
                <a:latin typeface="Arial" charset="0"/>
                <a:cs typeface="Arial" charset="0"/>
              </a:rPr>
              <a:t> y lograr la cooperación dentro del equipo que dirige. </a:t>
            </a:r>
          </a:p>
        </p:txBody>
      </p:sp>
      <p:sp>
        <p:nvSpPr>
          <p:cNvPr id="377860" name="AutoShape 4">
            <a:extLst>
              <a:ext uri="{FF2B5EF4-FFF2-40B4-BE49-F238E27FC236}">
                <a16:creationId xmlns:a16="http://schemas.microsoft.com/office/drawing/2014/main" id="{81032909-9A4B-40F2-880F-C1C0C0F606B8}"/>
              </a:ext>
            </a:extLst>
          </p:cNvPr>
          <p:cNvSpPr>
            <a:spLocks noChangeArrowheads="1"/>
          </p:cNvSpPr>
          <p:nvPr/>
        </p:nvSpPr>
        <p:spPr bwMode="ltGray">
          <a:xfrm>
            <a:off x="2286001" y="1600200"/>
            <a:ext cx="7986713" cy="1181100"/>
          </a:xfrm>
          <a:prstGeom prst="roundRect">
            <a:avLst>
              <a:gd name="adj" fmla="val 16667"/>
            </a:avLst>
          </a:prstGeom>
          <a:gradFill rotWithShape="1">
            <a:gsLst>
              <a:gs pos="0">
                <a:schemeClr val="accent2">
                  <a:gamma/>
                  <a:shade val="46275"/>
                  <a:invGamma/>
                </a:schemeClr>
              </a:gs>
              <a:gs pos="50000">
                <a:schemeClr val="accent2">
                  <a:alpha val="49001"/>
                </a:schemeClr>
              </a:gs>
              <a:gs pos="100000">
                <a:schemeClr val="accent2">
                  <a:gamma/>
                  <a:shade val="46275"/>
                  <a:invGamma/>
                </a:schemeClr>
              </a:gs>
            </a:gsLst>
            <a:lin ang="5400000" scaled="1"/>
          </a:gradFill>
          <a:ln w="57150">
            <a:solidFill>
              <a:schemeClr val="bg1"/>
            </a:solidFill>
            <a:round/>
            <a:headEnd/>
            <a:tailEnd/>
          </a:ln>
          <a:effectLst/>
        </p:spPr>
        <p:txBody>
          <a:bodyPr wrap="none" anchor="ctr"/>
          <a:lstStyle/>
          <a:p>
            <a:pPr>
              <a:defRPr/>
            </a:pPr>
            <a:r>
              <a:rPr lang="es-ES">
                <a:latin typeface="Arial" charset="0"/>
                <a:cs typeface="Arial" charset="0"/>
              </a:rPr>
              <a:t>La habilidad técnica: implica la capacidad para usar el conocimiento técnico</a:t>
            </a:r>
          </a:p>
          <a:p>
            <a:pPr>
              <a:defRPr/>
            </a:pPr>
            <a:r>
              <a:rPr lang="es-ES">
                <a:latin typeface="Arial" charset="0"/>
                <a:cs typeface="Arial" charset="0"/>
              </a:rPr>
              <a:t> los métodos, las técnicas y los medios necesarios para la ejecución</a:t>
            </a:r>
          </a:p>
          <a:p>
            <a:pPr>
              <a:defRPr/>
            </a:pPr>
            <a:r>
              <a:rPr lang="es-ES">
                <a:latin typeface="Arial" charset="0"/>
                <a:cs typeface="Arial" charset="0"/>
              </a:rPr>
              <a:t> de tareas específicas. </a:t>
            </a:r>
          </a:p>
        </p:txBody>
      </p:sp>
      <p:sp>
        <p:nvSpPr>
          <p:cNvPr id="377861" name="Rectangle 5">
            <a:extLst>
              <a:ext uri="{FF2B5EF4-FFF2-40B4-BE49-F238E27FC236}">
                <a16:creationId xmlns:a16="http://schemas.microsoft.com/office/drawing/2014/main" id="{D3E4DB7E-59DE-4FB6-B335-1B87D706FDD3}"/>
              </a:ext>
            </a:extLst>
          </p:cNvPr>
          <p:cNvSpPr>
            <a:spLocks noChangeArrowheads="1"/>
          </p:cNvSpPr>
          <p:nvPr/>
        </p:nvSpPr>
        <p:spPr bwMode="auto">
          <a:xfrm>
            <a:off x="2209800" y="228600"/>
            <a:ext cx="7772400" cy="1219200"/>
          </a:xfrm>
          <a:prstGeom prst="rect">
            <a:avLst/>
          </a:prstGeom>
          <a:noFill/>
          <a:ln w="9525">
            <a:noFill/>
            <a:miter lim="800000"/>
            <a:headEnd/>
            <a:tailEnd/>
          </a:ln>
          <a:effectLst/>
        </p:spPr>
        <p:txBody>
          <a:bodyPr lIns="92075" tIns="46038" rIns="92075" bIns="46038" anchor="ctr"/>
          <a:lstStyle/>
          <a:p>
            <a:pPr>
              <a:defRPr/>
            </a:pPr>
            <a:r>
              <a:rPr lang="es-ES" sz="3200">
                <a:solidFill>
                  <a:schemeClr val="tx2"/>
                </a:solidFill>
                <a:effectLst>
                  <a:outerShdw blurRad="38100" dist="38100" dir="2700000" algn="tl">
                    <a:srgbClr val="C0C0C0"/>
                  </a:outerShdw>
                </a:effectLst>
                <a:latin typeface="Arial Black" pitchFamily="34" charset="0"/>
              </a:rPr>
              <a:t>HABILIDADES DE UN GERENTE</a:t>
            </a:r>
          </a:p>
        </p:txBody>
      </p:sp>
      <p:pic>
        <p:nvPicPr>
          <p:cNvPr id="108549" name="Picture 6" descr="10-12-2000-diamond_lg_clr">
            <a:extLst>
              <a:ext uri="{FF2B5EF4-FFF2-40B4-BE49-F238E27FC236}">
                <a16:creationId xmlns:a16="http://schemas.microsoft.com/office/drawing/2014/main" id="{3213C88B-8C5B-4BB6-A1B1-E2655C41C656}"/>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550" name="Picture 7" descr="10-12-2000-diamond_lg_clr">
            <a:extLst>
              <a:ext uri="{FF2B5EF4-FFF2-40B4-BE49-F238E27FC236}">
                <a16:creationId xmlns:a16="http://schemas.microsoft.com/office/drawing/2014/main" id="{3626ED4F-577C-41BD-959A-65B018BA8DF9}"/>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61722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551" name="Picture 8" descr="10-12-2000-diamond_lg_clr">
            <a:extLst>
              <a:ext uri="{FF2B5EF4-FFF2-40B4-BE49-F238E27FC236}">
                <a16:creationId xmlns:a16="http://schemas.microsoft.com/office/drawing/2014/main" id="{561BB32A-4A9C-4202-9CFB-6C53A755FFD5}"/>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982200" y="617220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8552" name="Picture 9" descr="10-12-2000-diamond_lg_clr">
            <a:extLst>
              <a:ext uri="{FF2B5EF4-FFF2-40B4-BE49-F238E27FC236}">
                <a16:creationId xmlns:a16="http://schemas.microsoft.com/office/drawing/2014/main" id="{4CE7B011-9759-4674-81CE-9F0392CA52B3}"/>
              </a:ext>
            </a:extLst>
          </p:cNvPr>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982200" y="0"/>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7866" name="AutoShape 10">
            <a:extLst>
              <a:ext uri="{FF2B5EF4-FFF2-40B4-BE49-F238E27FC236}">
                <a16:creationId xmlns:a16="http://schemas.microsoft.com/office/drawing/2014/main" id="{D04FC047-3575-4277-896F-FEC405BA887D}"/>
              </a:ext>
            </a:extLst>
          </p:cNvPr>
          <p:cNvSpPr>
            <a:spLocks noChangeArrowheads="1"/>
          </p:cNvSpPr>
          <p:nvPr/>
        </p:nvSpPr>
        <p:spPr bwMode="ltGray">
          <a:xfrm>
            <a:off x="2351089" y="4797425"/>
            <a:ext cx="7921625" cy="1181100"/>
          </a:xfrm>
          <a:prstGeom prst="roundRect">
            <a:avLst>
              <a:gd name="adj" fmla="val 16667"/>
            </a:avLst>
          </a:prstGeom>
          <a:gradFill rotWithShape="1">
            <a:gsLst>
              <a:gs pos="0">
                <a:schemeClr val="accent2">
                  <a:gamma/>
                  <a:shade val="46275"/>
                  <a:invGamma/>
                </a:schemeClr>
              </a:gs>
              <a:gs pos="50000">
                <a:schemeClr val="accent2">
                  <a:alpha val="49001"/>
                </a:schemeClr>
              </a:gs>
              <a:gs pos="100000">
                <a:schemeClr val="accent2">
                  <a:gamma/>
                  <a:shade val="46275"/>
                  <a:invGamma/>
                </a:schemeClr>
              </a:gs>
            </a:gsLst>
            <a:lin ang="5400000" scaled="1"/>
          </a:gradFill>
          <a:ln w="57150">
            <a:solidFill>
              <a:schemeClr val="bg1"/>
            </a:solidFill>
            <a:round/>
            <a:headEnd/>
            <a:tailEnd/>
          </a:ln>
          <a:effectLst/>
        </p:spPr>
        <p:txBody>
          <a:bodyPr wrap="none" anchor="ctr"/>
          <a:lstStyle/>
          <a:p>
            <a:pPr>
              <a:defRPr/>
            </a:pPr>
            <a:r>
              <a:rPr lang="es-ES" dirty="0">
                <a:latin typeface="Arial" charset="0"/>
                <a:cs typeface="Arial" charset="0"/>
              </a:rPr>
              <a:t>La habilidad conceptual: Es la capacidad para percibir a la organización </a:t>
            </a:r>
          </a:p>
          <a:p>
            <a:pPr>
              <a:defRPr/>
            </a:pPr>
            <a:r>
              <a:rPr lang="es-ES" dirty="0">
                <a:latin typeface="Arial" charset="0"/>
                <a:cs typeface="Arial" charset="0"/>
              </a:rPr>
              <a:t>como un todo, reconocer sus elementos, las interrelaciones entre los mismos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377860"/>
                                        </p:tgtEl>
                                        <p:attrNameLst>
                                          <p:attrName>style.visibility</p:attrName>
                                        </p:attrNameLst>
                                      </p:cBhvr>
                                      <p:to>
                                        <p:strVal val="visible"/>
                                      </p:to>
                                    </p:set>
                                    <p:animEffect transition="in" filter="dissolve">
                                      <p:cBhvr>
                                        <p:cTn id="7" dur="500"/>
                                        <p:tgtEl>
                                          <p:spTgt spid="377860"/>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77859"/>
                                        </p:tgtEl>
                                        <p:attrNameLst>
                                          <p:attrName>style.visibility</p:attrName>
                                        </p:attrNameLst>
                                      </p:cBhvr>
                                      <p:to>
                                        <p:strVal val="visible"/>
                                      </p:to>
                                    </p:set>
                                    <p:animEffect transition="in" filter="dissolve">
                                      <p:cBhvr>
                                        <p:cTn id="11" dur="500"/>
                                        <p:tgtEl>
                                          <p:spTgt spid="377859"/>
                                        </p:tgtEl>
                                      </p:cBhvr>
                                    </p:animEffect>
                                  </p:childTnLst>
                                </p:cTn>
                              </p:par>
                            </p:childTnLst>
                          </p:cTn>
                        </p:par>
                        <p:par>
                          <p:cTn id="12" fill="hold" nodeType="afterGroup">
                            <p:stCondLst>
                              <p:cond delay="1000"/>
                            </p:stCondLst>
                            <p:childTnLst>
                              <p:par>
                                <p:cTn id="13" presetID="2" presetClass="entr" presetSubtype="8" fill="hold" grpId="0" nodeType="afterEffect">
                                  <p:stCondLst>
                                    <p:cond delay="0"/>
                                  </p:stCondLst>
                                  <p:childTnLst>
                                    <p:set>
                                      <p:cBhvr>
                                        <p:cTn id="14" dur="1" fill="hold">
                                          <p:stCondLst>
                                            <p:cond delay="0"/>
                                          </p:stCondLst>
                                        </p:cTn>
                                        <p:tgtEl>
                                          <p:spTgt spid="377861"/>
                                        </p:tgtEl>
                                        <p:attrNameLst>
                                          <p:attrName>style.visibility</p:attrName>
                                        </p:attrNameLst>
                                      </p:cBhvr>
                                      <p:to>
                                        <p:strVal val="visible"/>
                                      </p:to>
                                    </p:set>
                                    <p:anim calcmode="lin" valueType="num">
                                      <p:cBhvr additive="base">
                                        <p:cTn id="15" dur="500" fill="hold"/>
                                        <p:tgtEl>
                                          <p:spTgt spid="377861"/>
                                        </p:tgtEl>
                                        <p:attrNameLst>
                                          <p:attrName>ppt_x</p:attrName>
                                        </p:attrNameLst>
                                      </p:cBhvr>
                                      <p:tavLst>
                                        <p:tav tm="0">
                                          <p:val>
                                            <p:strVal val="0-#ppt_w/2"/>
                                          </p:val>
                                        </p:tav>
                                        <p:tav tm="100000">
                                          <p:val>
                                            <p:strVal val="#ppt_x"/>
                                          </p:val>
                                        </p:tav>
                                      </p:tavLst>
                                    </p:anim>
                                    <p:anim calcmode="lin" valueType="num">
                                      <p:cBhvr additive="base">
                                        <p:cTn id="16" dur="500" fill="hold"/>
                                        <p:tgtEl>
                                          <p:spTgt spid="377861"/>
                                        </p:tgtEl>
                                        <p:attrNameLst>
                                          <p:attrName>ppt_y</p:attrName>
                                        </p:attrNameLst>
                                      </p:cBhvr>
                                      <p:tavLst>
                                        <p:tav tm="0">
                                          <p:val>
                                            <p:strVal val="#ppt_y"/>
                                          </p:val>
                                        </p:tav>
                                        <p:tav tm="100000">
                                          <p:val>
                                            <p:strVal val="#ppt_y"/>
                                          </p:val>
                                        </p:tav>
                                      </p:tavLst>
                                    </p:anim>
                                  </p:childTnLst>
                                </p:cTn>
                              </p:par>
                            </p:childTnLst>
                          </p:cTn>
                        </p:par>
                        <p:par>
                          <p:cTn id="17" fill="hold" nodeType="afterGroup">
                            <p:stCondLst>
                              <p:cond delay="1500"/>
                            </p:stCondLst>
                            <p:childTnLst>
                              <p:par>
                                <p:cTn id="18" presetID="9" presetClass="entr" presetSubtype="0" fill="hold" grpId="0" nodeType="afterEffect">
                                  <p:stCondLst>
                                    <p:cond delay="0"/>
                                  </p:stCondLst>
                                  <p:childTnLst>
                                    <p:set>
                                      <p:cBhvr>
                                        <p:cTn id="19" dur="1" fill="hold">
                                          <p:stCondLst>
                                            <p:cond delay="0"/>
                                          </p:stCondLst>
                                        </p:cTn>
                                        <p:tgtEl>
                                          <p:spTgt spid="377866"/>
                                        </p:tgtEl>
                                        <p:attrNameLst>
                                          <p:attrName>style.visibility</p:attrName>
                                        </p:attrNameLst>
                                      </p:cBhvr>
                                      <p:to>
                                        <p:strVal val="visible"/>
                                      </p:to>
                                    </p:set>
                                    <p:animEffect transition="in" filter="dissolve">
                                      <p:cBhvr>
                                        <p:cTn id="20" dur="500"/>
                                        <p:tgtEl>
                                          <p:spTgt spid="3778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7859" grpId="0" animBg="1"/>
      <p:bldP spid="377860" grpId="0" animBg="1"/>
      <p:bldP spid="377861" grpId="0" autoUpdateAnimBg="0"/>
      <p:bldP spid="377866" grpId="0" animBg="1"/>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3">
            <a:extLst>
              <a:ext uri="{FF2B5EF4-FFF2-40B4-BE49-F238E27FC236}">
                <a16:creationId xmlns:a16="http://schemas.microsoft.com/office/drawing/2014/main" id="{64AA2D98-20F1-4DF4-BCFA-977496528024}"/>
              </a:ext>
            </a:extLst>
          </p:cNvPr>
          <p:cNvSpPr>
            <a:spLocks noGrp="1" noChangeArrowheads="1"/>
          </p:cNvSpPr>
          <p:nvPr>
            <p:ph type="title"/>
          </p:nvPr>
        </p:nvSpPr>
        <p:spPr>
          <a:xfrm>
            <a:off x="1828800" y="457200"/>
            <a:ext cx="8839200" cy="884238"/>
          </a:xfrm>
        </p:spPr>
        <p:txBody>
          <a:bodyPr/>
          <a:lstStyle/>
          <a:p>
            <a:pPr eaLnBrk="1" hangingPunct="1"/>
            <a:r>
              <a:rPr lang="es-ES" altLang="es-ES" sz="3800"/>
              <a:t>CUALIDADES DE UN GERENTE</a:t>
            </a:r>
          </a:p>
        </p:txBody>
      </p:sp>
      <p:sp>
        <p:nvSpPr>
          <p:cNvPr id="378884" name="Rectangle 4">
            <a:extLst>
              <a:ext uri="{FF2B5EF4-FFF2-40B4-BE49-F238E27FC236}">
                <a16:creationId xmlns:a16="http://schemas.microsoft.com/office/drawing/2014/main" id="{2EC034B2-12AE-414C-ABF4-19415C6D4BB5}"/>
              </a:ext>
            </a:extLst>
          </p:cNvPr>
          <p:cNvSpPr>
            <a:spLocks noGrp="1" noChangeArrowheads="1"/>
          </p:cNvSpPr>
          <p:nvPr>
            <p:ph idx="1"/>
          </p:nvPr>
        </p:nvSpPr>
        <p:spPr>
          <a:xfrm>
            <a:off x="1828800" y="1828801"/>
            <a:ext cx="8534400" cy="3082925"/>
          </a:xfrm>
        </p:spPr>
        <p:txBody>
          <a:bodyPr/>
          <a:lstStyle/>
          <a:p>
            <a:pPr marL="609600" indent="-609600">
              <a:buNone/>
            </a:pPr>
            <a:r>
              <a:rPr lang="es-ES" altLang="es-ES"/>
              <a:t>   </a:t>
            </a:r>
            <a:r>
              <a:rPr lang="es-MX" altLang="es-ES"/>
              <a:t>	Debe poseer muchas, pero tres son imprescindibles:</a:t>
            </a:r>
          </a:p>
          <a:p>
            <a:pPr marL="609600" indent="-609600">
              <a:buFontTx/>
              <a:buAutoNum type="arabicPeriod"/>
            </a:pPr>
            <a:r>
              <a:rPr lang="es-MX" altLang="es-ES"/>
              <a:t>Debe ser un buen estratega</a:t>
            </a:r>
          </a:p>
          <a:p>
            <a:pPr marL="609600" indent="-609600">
              <a:buFontTx/>
              <a:buAutoNum type="arabicPeriod"/>
            </a:pPr>
            <a:r>
              <a:rPr lang="es-MX" altLang="es-ES"/>
              <a:t>Un buen organizador y</a:t>
            </a:r>
          </a:p>
          <a:p>
            <a:pPr marL="609600" indent="-609600">
              <a:buFontTx/>
              <a:buAutoNum type="arabicPeriod"/>
            </a:pPr>
            <a:r>
              <a:rPr lang="es-MX" altLang="es-ES"/>
              <a:t>Un mejor Líder</a:t>
            </a:r>
            <a:endParaRPr lang="es-ES" altLang="es-ES"/>
          </a:p>
        </p:txBody>
      </p:sp>
      <p:pic>
        <p:nvPicPr>
          <p:cNvPr id="378885" name="Picture 5" descr="PE01846_">
            <a:extLst>
              <a:ext uri="{FF2B5EF4-FFF2-40B4-BE49-F238E27FC236}">
                <a16:creationId xmlns:a16="http://schemas.microsoft.com/office/drawing/2014/main" id="{18D2E347-4EDC-4014-9E95-FF6FD09341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0" y="4495800"/>
            <a:ext cx="4800600" cy="201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nodeType="clickEffect">
                                  <p:stCondLst>
                                    <p:cond delay="0"/>
                                  </p:stCondLst>
                                  <p:childTnLst>
                                    <p:set>
                                      <p:cBhvr>
                                        <p:cTn id="6" dur="1" fill="hold">
                                          <p:stCondLst>
                                            <p:cond delay="0"/>
                                          </p:stCondLst>
                                        </p:cTn>
                                        <p:tgtEl>
                                          <p:spTgt spid="378885"/>
                                        </p:tgtEl>
                                        <p:attrNameLst>
                                          <p:attrName>style.visibility</p:attrName>
                                        </p:attrNameLst>
                                      </p:cBhvr>
                                      <p:to>
                                        <p:strVal val="visible"/>
                                      </p:to>
                                    </p:set>
                                    <p:animEffect transition="in" filter="barn(inHorizontal)">
                                      <p:cBhvr>
                                        <p:cTn id="7" dur="500"/>
                                        <p:tgtEl>
                                          <p:spTgt spid="3788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378884">
                                            <p:txEl>
                                              <p:pRg st="0" end="0"/>
                                            </p:txEl>
                                          </p:spTgt>
                                        </p:tgtEl>
                                        <p:attrNameLst>
                                          <p:attrName>style.visibility</p:attrName>
                                        </p:attrNameLst>
                                      </p:cBhvr>
                                      <p:to>
                                        <p:strVal val="visible"/>
                                      </p:to>
                                    </p:set>
                                    <p:anim calcmode="lin" valueType="num">
                                      <p:cBhvr additive="base">
                                        <p:cTn id="12" dur="3000" fill="hold"/>
                                        <p:tgtEl>
                                          <p:spTgt spid="378884">
                                            <p:txEl>
                                              <p:pRg st="0" end="0"/>
                                            </p:txEl>
                                          </p:spTgt>
                                        </p:tgtEl>
                                        <p:attrNameLst>
                                          <p:attrName>ppt_x</p:attrName>
                                        </p:attrNameLst>
                                      </p:cBhvr>
                                      <p:tavLst>
                                        <p:tav tm="0">
                                          <p:val>
                                            <p:strVal val="#ppt_x"/>
                                          </p:val>
                                        </p:tav>
                                        <p:tav tm="100000">
                                          <p:val>
                                            <p:strVal val="#ppt_x"/>
                                          </p:val>
                                        </p:tav>
                                      </p:tavLst>
                                    </p:anim>
                                    <p:anim calcmode="lin" valueType="num">
                                      <p:cBhvr additive="base">
                                        <p:cTn id="13" dur="3000" fill="hold"/>
                                        <p:tgtEl>
                                          <p:spTgt spid="378884">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nodeType="withEffect">
                                  <p:stCondLst>
                                    <p:cond delay="0"/>
                                  </p:stCondLst>
                                  <p:childTnLst>
                                    <p:set>
                                      <p:cBhvr>
                                        <p:cTn id="15" dur="1" fill="hold">
                                          <p:stCondLst>
                                            <p:cond delay="0"/>
                                          </p:stCondLst>
                                        </p:cTn>
                                        <p:tgtEl>
                                          <p:spTgt spid="378884">
                                            <p:txEl>
                                              <p:pRg st="1" end="1"/>
                                            </p:txEl>
                                          </p:spTgt>
                                        </p:tgtEl>
                                        <p:attrNameLst>
                                          <p:attrName>style.visibility</p:attrName>
                                        </p:attrNameLst>
                                      </p:cBhvr>
                                      <p:to>
                                        <p:strVal val="visible"/>
                                      </p:to>
                                    </p:set>
                                    <p:anim calcmode="lin" valueType="num">
                                      <p:cBhvr additive="base">
                                        <p:cTn id="16" dur="3000" fill="hold"/>
                                        <p:tgtEl>
                                          <p:spTgt spid="378884">
                                            <p:txEl>
                                              <p:pRg st="1" end="1"/>
                                            </p:txEl>
                                          </p:spTgt>
                                        </p:tgtEl>
                                        <p:attrNameLst>
                                          <p:attrName>ppt_x</p:attrName>
                                        </p:attrNameLst>
                                      </p:cBhvr>
                                      <p:tavLst>
                                        <p:tav tm="0">
                                          <p:val>
                                            <p:strVal val="#ppt_x"/>
                                          </p:val>
                                        </p:tav>
                                        <p:tav tm="100000">
                                          <p:val>
                                            <p:strVal val="#ppt_x"/>
                                          </p:val>
                                        </p:tav>
                                      </p:tavLst>
                                    </p:anim>
                                    <p:anim calcmode="lin" valueType="num">
                                      <p:cBhvr additive="base">
                                        <p:cTn id="17" dur="3000" fill="hold"/>
                                        <p:tgtEl>
                                          <p:spTgt spid="378884">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nodeType="withEffect">
                                  <p:stCondLst>
                                    <p:cond delay="0"/>
                                  </p:stCondLst>
                                  <p:childTnLst>
                                    <p:set>
                                      <p:cBhvr>
                                        <p:cTn id="19" dur="1" fill="hold">
                                          <p:stCondLst>
                                            <p:cond delay="0"/>
                                          </p:stCondLst>
                                        </p:cTn>
                                        <p:tgtEl>
                                          <p:spTgt spid="378884">
                                            <p:txEl>
                                              <p:pRg st="2" end="2"/>
                                            </p:txEl>
                                          </p:spTgt>
                                        </p:tgtEl>
                                        <p:attrNameLst>
                                          <p:attrName>style.visibility</p:attrName>
                                        </p:attrNameLst>
                                      </p:cBhvr>
                                      <p:to>
                                        <p:strVal val="visible"/>
                                      </p:to>
                                    </p:set>
                                    <p:anim calcmode="lin" valueType="num">
                                      <p:cBhvr additive="base">
                                        <p:cTn id="20" dur="3000" fill="hold"/>
                                        <p:tgtEl>
                                          <p:spTgt spid="378884">
                                            <p:txEl>
                                              <p:pRg st="2" end="2"/>
                                            </p:txEl>
                                          </p:spTgt>
                                        </p:tgtEl>
                                        <p:attrNameLst>
                                          <p:attrName>ppt_x</p:attrName>
                                        </p:attrNameLst>
                                      </p:cBhvr>
                                      <p:tavLst>
                                        <p:tav tm="0">
                                          <p:val>
                                            <p:strVal val="#ppt_x"/>
                                          </p:val>
                                        </p:tav>
                                        <p:tav tm="100000">
                                          <p:val>
                                            <p:strVal val="#ppt_x"/>
                                          </p:val>
                                        </p:tav>
                                      </p:tavLst>
                                    </p:anim>
                                    <p:anim calcmode="lin" valueType="num">
                                      <p:cBhvr additive="base">
                                        <p:cTn id="21" dur="3000" fill="hold"/>
                                        <p:tgtEl>
                                          <p:spTgt spid="378884">
                                            <p:txEl>
                                              <p:pRg st="2" end="2"/>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378884">
                                            <p:txEl>
                                              <p:pRg st="3" end="3"/>
                                            </p:txEl>
                                          </p:spTgt>
                                        </p:tgtEl>
                                        <p:attrNameLst>
                                          <p:attrName>style.visibility</p:attrName>
                                        </p:attrNameLst>
                                      </p:cBhvr>
                                      <p:to>
                                        <p:strVal val="visible"/>
                                      </p:to>
                                    </p:set>
                                    <p:anim calcmode="lin" valueType="num">
                                      <p:cBhvr additive="base">
                                        <p:cTn id="24" dur="3000" fill="hold"/>
                                        <p:tgtEl>
                                          <p:spTgt spid="378884">
                                            <p:txEl>
                                              <p:pRg st="3" end="3"/>
                                            </p:txEl>
                                          </p:spTgt>
                                        </p:tgtEl>
                                        <p:attrNameLst>
                                          <p:attrName>ppt_x</p:attrName>
                                        </p:attrNameLst>
                                      </p:cBhvr>
                                      <p:tavLst>
                                        <p:tav tm="0">
                                          <p:val>
                                            <p:strVal val="#ppt_x"/>
                                          </p:val>
                                        </p:tav>
                                        <p:tav tm="100000">
                                          <p:val>
                                            <p:strVal val="#ppt_x"/>
                                          </p:val>
                                        </p:tav>
                                      </p:tavLst>
                                    </p:anim>
                                    <p:anim calcmode="lin" valueType="num">
                                      <p:cBhvr additive="base">
                                        <p:cTn id="25" dur="3000" fill="hold"/>
                                        <p:tgtEl>
                                          <p:spTgt spid="37888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1618" name="Rectangle 3">
            <a:extLst>
              <a:ext uri="{FF2B5EF4-FFF2-40B4-BE49-F238E27FC236}">
                <a16:creationId xmlns:a16="http://schemas.microsoft.com/office/drawing/2014/main" id="{56DCB589-56C1-4372-A559-15C12655F161}"/>
              </a:ext>
            </a:extLst>
          </p:cNvPr>
          <p:cNvSpPr>
            <a:spLocks noGrp="1" noChangeArrowheads="1"/>
          </p:cNvSpPr>
          <p:nvPr>
            <p:ph type="title"/>
          </p:nvPr>
        </p:nvSpPr>
        <p:spPr>
          <a:xfrm>
            <a:off x="2782888" y="476251"/>
            <a:ext cx="6818312" cy="714375"/>
          </a:xfrm>
        </p:spPr>
        <p:txBody>
          <a:bodyPr/>
          <a:lstStyle/>
          <a:p>
            <a:pPr eaLnBrk="1" hangingPunct="1"/>
            <a:r>
              <a:rPr lang="es-MX" altLang="es-ES" sz="3800"/>
              <a:t>EL GERENTE EFECTIVO</a:t>
            </a:r>
            <a:endParaRPr lang="es-ES" altLang="es-ES" sz="3800"/>
          </a:p>
        </p:txBody>
      </p:sp>
      <p:sp>
        <p:nvSpPr>
          <p:cNvPr id="379908" name="Rectangle 4">
            <a:extLst>
              <a:ext uri="{FF2B5EF4-FFF2-40B4-BE49-F238E27FC236}">
                <a16:creationId xmlns:a16="http://schemas.microsoft.com/office/drawing/2014/main" id="{0570DCF0-B7F3-4B15-BF6E-DF4AE97A6BA8}"/>
              </a:ext>
            </a:extLst>
          </p:cNvPr>
          <p:cNvSpPr>
            <a:spLocks noGrp="1" noChangeArrowheads="1"/>
          </p:cNvSpPr>
          <p:nvPr>
            <p:ph idx="1"/>
          </p:nvPr>
        </p:nvSpPr>
        <p:spPr/>
        <p:txBody>
          <a:bodyPr>
            <a:normAutofit/>
          </a:bodyPr>
          <a:lstStyle/>
          <a:p>
            <a:pPr eaLnBrk="1" hangingPunct="1">
              <a:lnSpc>
                <a:spcPct val="80000"/>
              </a:lnSpc>
            </a:pPr>
            <a:r>
              <a:rPr lang="es-ES" altLang="es-ES" sz="2400" dirty="0"/>
              <a:t>Comparte con sus colaboradores los objetivos y prioridades de su departamento y de la organización.</a:t>
            </a:r>
          </a:p>
          <a:p>
            <a:pPr eaLnBrk="1" hangingPunct="1">
              <a:lnSpc>
                <a:spcPct val="80000"/>
              </a:lnSpc>
            </a:pPr>
            <a:endParaRPr lang="es-ES" altLang="es-ES" sz="2400" dirty="0"/>
          </a:p>
          <a:p>
            <a:pPr eaLnBrk="1" hangingPunct="1">
              <a:lnSpc>
                <a:spcPct val="80000"/>
              </a:lnSpc>
            </a:pPr>
            <a:endParaRPr lang="es-ES" altLang="es-ES" sz="2400" dirty="0"/>
          </a:p>
          <a:p>
            <a:pPr eaLnBrk="1" hangingPunct="1">
              <a:lnSpc>
                <a:spcPct val="80000"/>
              </a:lnSpc>
            </a:pPr>
            <a:r>
              <a:rPr lang="es-ES" altLang="es-ES" sz="2400" dirty="0"/>
              <a:t>Utiliza el consenso para llegar a acuerdos con sus colaboradores.</a:t>
            </a:r>
          </a:p>
          <a:p>
            <a:pPr eaLnBrk="1" hangingPunct="1">
              <a:lnSpc>
                <a:spcPct val="80000"/>
              </a:lnSpc>
            </a:pPr>
            <a:endParaRPr lang="es-ES" altLang="es-ES" sz="2400" dirty="0"/>
          </a:p>
          <a:p>
            <a:pPr eaLnBrk="1" hangingPunct="1">
              <a:lnSpc>
                <a:spcPct val="80000"/>
              </a:lnSpc>
            </a:pPr>
            <a:endParaRPr lang="es-ES" altLang="es-ES" sz="2400" dirty="0"/>
          </a:p>
          <a:p>
            <a:pPr eaLnBrk="1" hangingPunct="1">
              <a:lnSpc>
                <a:spcPct val="80000"/>
              </a:lnSpc>
            </a:pPr>
            <a:r>
              <a:rPr lang="es-ES" altLang="es-ES" sz="2400" dirty="0"/>
              <a:t>Estimula la participación de sus colaboradores en la planificación, toma de decisiones y solución de problemas.</a:t>
            </a:r>
          </a:p>
        </p:txBody>
      </p:sp>
    </p:spTree>
  </p:cSld>
  <p:clrMapOvr>
    <a:masterClrMapping/>
  </p:clrMapOvr>
  <p:transition spd="med">
    <p:split/>
    <p:sndAc>
      <p:stSnd>
        <p:snd r:embed="rId2" name="camera.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379908">
                                            <p:txEl>
                                              <p:pRg st="0" end="0"/>
                                            </p:txEl>
                                          </p:spTgt>
                                        </p:tgtEl>
                                        <p:attrNameLst>
                                          <p:attrName>style.visibility</p:attrName>
                                        </p:attrNameLst>
                                      </p:cBhvr>
                                      <p:to>
                                        <p:strVal val="visible"/>
                                      </p:to>
                                    </p:set>
                                    <p:anim calcmode="lin" valueType="num">
                                      <p:cBhvr>
                                        <p:cTn id="7" dur="500" fill="hold"/>
                                        <p:tgtEl>
                                          <p:spTgt spid="379908">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79908">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79908">
                                            <p:txEl>
                                              <p:pRg st="0" end="0"/>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79908">
                                            <p:txEl>
                                              <p:pRg st="3" end="3"/>
                                            </p:txEl>
                                          </p:spTgt>
                                        </p:tgtEl>
                                        <p:attrNameLst>
                                          <p:attrName>style.visibility</p:attrName>
                                        </p:attrNameLst>
                                      </p:cBhvr>
                                      <p:to>
                                        <p:strVal val="visible"/>
                                      </p:to>
                                    </p:set>
                                    <p:anim calcmode="lin" valueType="num">
                                      <p:cBhvr>
                                        <p:cTn id="12" dur="500" fill="hold"/>
                                        <p:tgtEl>
                                          <p:spTgt spid="379908">
                                            <p:txEl>
                                              <p:pRg st="3" end="3"/>
                                            </p:txEl>
                                          </p:spTgt>
                                        </p:tgtEl>
                                        <p:attrNameLst>
                                          <p:attrName>ppt_w</p:attrName>
                                        </p:attrNameLst>
                                      </p:cBhvr>
                                      <p:tavLst>
                                        <p:tav tm="0">
                                          <p:val>
                                            <p:fltVal val="0"/>
                                          </p:val>
                                        </p:tav>
                                        <p:tav tm="100000">
                                          <p:val>
                                            <p:strVal val="#ppt_w"/>
                                          </p:val>
                                        </p:tav>
                                      </p:tavLst>
                                    </p:anim>
                                    <p:anim calcmode="lin" valueType="num">
                                      <p:cBhvr>
                                        <p:cTn id="13" dur="500" fill="hold"/>
                                        <p:tgtEl>
                                          <p:spTgt spid="379908">
                                            <p:txEl>
                                              <p:pRg st="3" end="3"/>
                                            </p:txEl>
                                          </p:spTgt>
                                        </p:tgtEl>
                                        <p:attrNameLst>
                                          <p:attrName>ppt_h</p:attrName>
                                        </p:attrNameLst>
                                      </p:cBhvr>
                                      <p:tavLst>
                                        <p:tav tm="0">
                                          <p:val>
                                            <p:fltVal val="0"/>
                                          </p:val>
                                        </p:tav>
                                        <p:tav tm="100000">
                                          <p:val>
                                            <p:strVal val="#ppt_h"/>
                                          </p:val>
                                        </p:tav>
                                      </p:tavLst>
                                    </p:anim>
                                    <p:animEffect transition="in" filter="fade">
                                      <p:cBhvr>
                                        <p:cTn id="14" dur="500"/>
                                        <p:tgtEl>
                                          <p:spTgt spid="379908">
                                            <p:txEl>
                                              <p:pRg st="3" end="3"/>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379908">
                                            <p:txEl>
                                              <p:pRg st="6" end="6"/>
                                            </p:txEl>
                                          </p:spTgt>
                                        </p:tgtEl>
                                        <p:attrNameLst>
                                          <p:attrName>style.visibility</p:attrName>
                                        </p:attrNameLst>
                                      </p:cBhvr>
                                      <p:to>
                                        <p:strVal val="visible"/>
                                      </p:to>
                                    </p:set>
                                    <p:anim calcmode="lin" valueType="num">
                                      <p:cBhvr>
                                        <p:cTn id="17" dur="500" fill="hold"/>
                                        <p:tgtEl>
                                          <p:spTgt spid="379908">
                                            <p:txEl>
                                              <p:pRg st="6" end="6"/>
                                            </p:txEl>
                                          </p:spTgt>
                                        </p:tgtEl>
                                        <p:attrNameLst>
                                          <p:attrName>ppt_w</p:attrName>
                                        </p:attrNameLst>
                                      </p:cBhvr>
                                      <p:tavLst>
                                        <p:tav tm="0">
                                          <p:val>
                                            <p:fltVal val="0"/>
                                          </p:val>
                                        </p:tav>
                                        <p:tav tm="100000">
                                          <p:val>
                                            <p:strVal val="#ppt_w"/>
                                          </p:val>
                                        </p:tav>
                                      </p:tavLst>
                                    </p:anim>
                                    <p:anim calcmode="lin" valueType="num">
                                      <p:cBhvr>
                                        <p:cTn id="18" dur="500" fill="hold"/>
                                        <p:tgtEl>
                                          <p:spTgt spid="379908">
                                            <p:txEl>
                                              <p:pRg st="6" end="6"/>
                                            </p:txEl>
                                          </p:spTgt>
                                        </p:tgtEl>
                                        <p:attrNameLst>
                                          <p:attrName>ppt_h</p:attrName>
                                        </p:attrNameLst>
                                      </p:cBhvr>
                                      <p:tavLst>
                                        <p:tav tm="0">
                                          <p:val>
                                            <p:fltVal val="0"/>
                                          </p:val>
                                        </p:tav>
                                        <p:tav tm="100000">
                                          <p:val>
                                            <p:strVal val="#ppt_h"/>
                                          </p:val>
                                        </p:tav>
                                      </p:tavLst>
                                    </p:anim>
                                    <p:animEffect transition="in" filter="fade">
                                      <p:cBhvr>
                                        <p:cTn id="19" dur="500"/>
                                        <p:tgtEl>
                                          <p:spTgt spid="379908">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3">
            <a:extLst>
              <a:ext uri="{FF2B5EF4-FFF2-40B4-BE49-F238E27FC236}">
                <a16:creationId xmlns:a16="http://schemas.microsoft.com/office/drawing/2014/main" id="{8288701E-D32E-490F-A526-43F7559B5A1B}"/>
              </a:ext>
            </a:extLst>
          </p:cNvPr>
          <p:cNvSpPr>
            <a:spLocks noGrp="1" noChangeArrowheads="1"/>
          </p:cNvSpPr>
          <p:nvPr>
            <p:ph type="title"/>
          </p:nvPr>
        </p:nvSpPr>
        <p:spPr>
          <a:xfrm>
            <a:off x="2533650" y="274639"/>
            <a:ext cx="7677150" cy="955675"/>
          </a:xfrm>
        </p:spPr>
        <p:txBody>
          <a:bodyPr/>
          <a:lstStyle/>
          <a:p>
            <a:pPr eaLnBrk="1" hangingPunct="1"/>
            <a:r>
              <a:rPr lang="es-ES" altLang="es-ES"/>
              <a:t>EL GERENTE EFECTIVO</a:t>
            </a:r>
          </a:p>
        </p:txBody>
      </p:sp>
      <p:sp>
        <p:nvSpPr>
          <p:cNvPr id="380932" name="Rectangle 4">
            <a:extLst>
              <a:ext uri="{FF2B5EF4-FFF2-40B4-BE49-F238E27FC236}">
                <a16:creationId xmlns:a16="http://schemas.microsoft.com/office/drawing/2014/main" id="{DCA946E0-DA83-4B26-89F1-6325744C53B2}"/>
              </a:ext>
            </a:extLst>
          </p:cNvPr>
          <p:cNvSpPr>
            <a:spLocks noGrp="1" noChangeArrowheads="1"/>
          </p:cNvSpPr>
          <p:nvPr>
            <p:ph idx="1"/>
          </p:nvPr>
        </p:nvSpPr>
        <p:spPr/>
        <p:txBody>
          <a:bodyPr>
            <a:normAutofit/>
          </a:bodyPr>
          <a:lstStyle/>
          <a:p>
            <a:pPr eaLnBrk="1" hangingPunct="1">
              <a:lnSpc>
                <a:spcPct val="80000"/>
              </a:lnSpc>
            </a:pPr>
            <a:r>
              <a:rPr lang="es-ES" altLang="es-ES" sz="2400" dirty="0"/>
              <a:t>Se preocupa por mejorar continuamente la comunicación.</a:t>
            </a:r>
          </a:p>
          <a:p>
            <a:pPr eaLnBrk="1" hangingPunct="1">
              <a:lnSpc>
                <a:spcPct val="80000"/>
              </a:lnSpc>
            </a:pPr>
            <a:endParaRPr lang="es-ES" altLang="es-ES" sz="2400" dirty="0"/>
          </a:p>
          <a:p>
            <a:pPr eaLnBrk="1" hangingPunct="1">
              <a:lnSpc>
                <a:spcPct val="80000"/>
              </a:lnSpc>
            </a:pPr>
            <a:r>
              <a:rPr lang="es-ES" altLang="es-ES" sz="2400" dirty="0"/>
              <a:t>Busca medios para que los colaboradores se comprometan, de manera voluntaria, con el logro de los objetivos de la organización.</a:t>
            </a:r>
          </a:p>
          <a:p>
            <a:pPr eaLnBrk="1" hangingPunct="1">
              <a:lnSpc>
                <a:spcPct val="80000"/>
              </a:lnSpc>
              <a:buFont typeface="Wingdings" panose="05000000000000000000" pitchFamily="2" charset="2"/>
              <a:buNone/>
            </a:pPr>
            <a:endParaRPr lang="es-ES" altLang="es-ES" sz="2400" dirty="0"/>
          </a:p>
          <a:p>
            <a:pPr eaLnBrk="1" hangingPunct="1">
              <a:lnSpc>
                <a:spcPct val="80000"/>
              </a:lnSpc>
            </a:pPr>
            <a:r>
              <a:rPr lang="es-ES" altLang="es-ES" sz="2400" dirty="0"/>
              <a:t>Analiza y evalúa, conjuntamente con sus colaboradores, los logros alcanzados, las causas de las desviaciones y las posibles medidas correctivas. </a:t>
            </a:r>
          </a:p>
          <a:p>
            <a:pPr eaLnBrk="1" hangingPunct="1">
              <a:lnSpc>
                <a:spcPct val="80000"/>
              </a:lnSpc>
            </a:pPr>
            <a:endParaRPr lang="es-ES" altLang="es-ES" sz="2400" dirty="0"/>
          </a:p>
          <a:p>
            <a:pPr eaLnBrk="1" hangingPunct="1">
              <a:lnSpc>
                <a:spcPct val="80000"/>
              </a:lnSpc>
            </a:pPr>
            <a:r>
              <a:rPr lang="es-ES" altLang="es-ES" sz="2400" dirty="0"/>
              <a:t>Enlaza logros con recompensas de una manera justa y objetiva.</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380932">
                                            <p:txEl>
                                              <p:pRg st="0" end="0"/>
                                            </p:txEl>
                                          </p:spTgt>
                                        </p:tgtEl>
                                        <p:attrNameLst>
                                          <p:attrName>style.visibility</p:attrName>
                                        </p:attrNameLst>
                                      </p:cBhvr>
                                      <p:to>
                                        <p:strVal val="visible"/>
                                      </p:to>
                                    </p:set>
                                    <p:anim calcmode="lin" valueType="num">
                                      <p:cBhvr>
                                        <p:cTn id="7" dur="500" fill="hold"/>
                                        <p:tgtEl>
                                          <p:spTgt spid="38093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80932">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80932">
                                            <p:txEl>
                                              <p:pRg st="0" end="0"/>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80932">
                                            <p:txEl>
                                              <p:pRg st="2" end="2"/>
                                            </p:txEl>
                                          </p:spTgt>
                                        </p:tgtEl>
                                        <p:attrNameLst>
                                          <p:attrName>style.visibility</p:attrName>
                                        </p:attrNameLst>
                                      </p:cBhvr>
                                      <p:to>
                                        <p:strVal val="visible"/>
                                      </p:to>
                                    </p:set>
                                    <p:anim calcmode="lin" valueType="num">
                                      <p:cBhvr>
                                        <p:cTn id="12" dur="500" fill="hold"/>
                                        <p:tgtEl>
                                          <p:spTgt spid="380932">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80932">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80932">
                                            <p:txEl>
                                              <p:pRg st="2" end="2"/>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380932">
                                            <p:txEl>
                                              <p:pRg st="4" end="4"/>
                                            </p:txEl>
                                          </p:spTgt>
                                        </p:tgtEl>
                                        <p:attrNameLst>
                                          <p:attrName>style.visibility</p:attrName>
                                        </p:attrNameLst>
                                      </p:cBhvr>
                                      <p:to>
                                        <p:strVal val="visible"/>
                                      </p:to>
                                    </p:set>
                                    <p:anim calcmode="lin" valueType="num">
                                      <p:cBhvr>
                                        <p:cTn id="17" dur="500" fill="hold"/>
                                        <p:tgtEl>
                                          <p:spTgt spid="380932">
                                            <p:txEl>
                                              <p:pRg st="4" end="4"/>
                                            </p:txEl>
                                          </p:spTgt>
                                        </p:tgtEl>
                                        <p:attrNameLst>
                                          <p:attrName>ppt_w</p:attrName>
                                        </p:attrNameLst>
                                      </p:cBhvr>
                                      <p:tavLst>
                                        <p:tav tm="0">
                                          <p:val>
                                            <p:fltVal val="0"/>
                                          </p:val>
                                        </p:tav>
                                        <p:tav tm="100000">
                                          <p:val>
                                            <p:strVal val="#ppt_w"/>
                                          </p:val>
                                        </p:tav>
                                      </p:tavLst>
                                    </p:anim>
                                    <p:anim calcmode="lin" valueType="num">
                                      <p:cBhvr>
                                        <p:cTn id="18" dur="500" fill="hold"/>
                                        <p:tgtEl>
                                          <p:spTgt spid="380932">
                                            <p:txEl>
                                              <p:pRg st="4" end="4"/>
                                            </p:txEl>
                                          </p:spTgt>
                                        </p:tgtEl>
                                        <p:attrNameLst>
                                          <p:attrName>ppt_h</p:attrName>
                                        </p:attrNameLst>
                                      </p:cBhvr>
                                      <p:tavLst>
                                        <p:tav tm="0">
                                          <p:val>
                                            <p:fltVal val="0"/>
                                          </p:val>
                                        </p:tav>
                                        <p:tav tm="100000">
                                          <p:val>
                                            <p:strVal val="#ppt_h"/>
                                          </p:val>
                                        </p:tav>
                                      </p:tavLst>
                                    </p:anim>
                                    <p:animEffect transition="in" filter="fade">
                                      <p:cBhvr>
                                        <p:cTn id="19" dur="500"/>
                                        <p:tgtEl>
                                          <p:spTgt spid="380932">
                                            <p:txEl>
                                              <p:pRg st="4" end="4"/>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380932">
                                            <p:txEl>
                                              <p:pRg st="6" end="6"/>
                                            </p:txEl>
                                          </p:spTgt>
                                        </p:tgtEl>
                                        <p:attrNameLst>
                                          <p:attrName>style.visibility</p:attrName>
                                        </p:attrNameLst>
                                      </p:cBhvr>
                                      <p:to>
                                        <p:strVal val="visible"/>
                                      </p:to>
                                    </p:set>
                                    <p:anim calcmode="lin" valueType="num">
                                      <p:cBhvr>
                                        <p:cTn id="22" dur="500" fill="hold"/>
                                        <p:tgtEl>
                                          <p:spTgt spid="380932">
                                            <p:txEl>
                                              <p:pRg st="6" end="6"/>
                                            </p:txEl>
                                          </p:spTgt>
                                        </p:tgtEl>
                                        <p:attrNameLst>
                                          <p:attrName>ppt_w</p:attrName>
                                        </p:attrNameLst>
                                      </p:cBhvr>
                                      <p:tavLst>
                                        <p:tav tm="0">
                                          <p:val>
                                            <p:fltVal val="0"/>
                                          </p:val>
                                        </p:tav>
                                        <p:tav tm="100000">
                                          <p:val>
                                            <p:strVal val="#ppt_w"/>
                                          </p:val>
                                        </p:tav>
                                      </p:tavLst>
                                    </p:anim>
                                    <p:anim calcmode="lin" valueType="num">
                                      <p:cBhvr>
                                        <p:cTn id="23" dur="500" fill="hold"/>
                                        <p:tgtEl>
                                          <p:spTgt spid="380932">
                                            <p:txEl>
                                              <p:pRg st="6" end="6"/>
                                            </p:txEl>
                                          </p:spTgt>
                                        </p:tgtEl>
                                        <p:attrNameLst>
                                          <p:attrName>ppt_h</p:attrName>
                                        </p:attrNameLst>
                                      </p:cBhvr>
                                      <p:tavLst>
                                        <p:tav tm="0">
                                          <p:val>
                                            <p:fltVal val="0"/>
                                          </p:val>
                                        </p:tav>
                                        <p:tav tm="100000">
                                          <p:val>
                                            <p:strVal val="#ppt_h"/>
                                          </p:val>
                                        </p:tav>
                                      </p:tavLst>
                                    </p:anim>
                                    <p:animEffect transition="in" filter="fade">
                                      <p:cBhvr>
                                        <p:cTn id="24" dur="500"/>
                                        <p:tgtEl>
                                          <p:spTgt spid="38093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3">
            <a:extLst>
              <a:ext uri="{FF2B5EF4-FFF2-40B4-BE49-F238E27FC236}">
                <a16:creationId xmlns:a16="http://schemas.microsoft.com/office/drawing/2014/main" id="{80977B1B-F2D2-4A60-9EA0-206FB0501A5B}"/>
              </a:ext>
            </a:extLst>
          </p:cNvPr>
          <p:cNvSpPr>
            <a:spLocks noGrp="1" noChangeArrowheads="1"/>
          </p:cNvSpPr>
          <p:nvPr>
            <p:ph type="title"/>
          </p:nvPr>
        </p:nvSpPr>
        <p:spPr>
          <a:xfrm>
            <a:off x="2424114" y="476251"/>
            <a:ext cx="7786687" cy="811213"/>
          </a:xfrm>
        </p:spPr>
        <p:txBody>
          <a:bodyPr/>
          <a:lstStyle/>
          <a:p>
            <a:pPr eaLnBrk="1" hangingPunct="1"/>
            <a:r>
              <a:rPr lang="es-ES" altLang="es-ES"/>
              <a:t>EL GERENTE EFECTIVO</a:t>
            </a:r>
          </a:p>
        </p:txBody>
      </p:sp>
      <p:sp>
        <p:nvSpPr>
          <p:cNvPr id="381956" name="Rectangle 4">
            <a:extLst>
              <a:ext uri="{FF2B5EF4-FFF2-40B4-BE49-F238E27FC236}">
                <a16:creationId xmlns:a16="http://schemas.microsoft.com/office/drawing/2014/main" id="{3AC2C338-3F98-4D3E-B98E-F4A85B7E30BA}"/>
              </a:ext>
            </a:extLst>
          </p:cNvPr>
          <p:cNvSpPr>
            <a:spLocks noGrp="1" noChangeArrowheads="1"/>
          </p:cNvSpPr>
          <p:nvPr>
            <p:ph idx="1"/>
          </p:nvPr>
        </p:nvSpPr>
        <p:spPr/>
        <p:txBody>
          <a:bodyPr>
            <a:normAutofit lnSpcReduction="10000"/>
          </a:bodyPr>
          <a:lstStyle/>
          <a:p>
            <a:pPr algn="ctr" eaLnBrk="1" hangingPunct="1">
              <a:lnSpc>
                <a:spcPct val="80000"/>
              </a:lnSpc>
              <a:buFont typeface="Wingdings" panose="05000000000000000000" pitchFamily="2" charset="2"/>
              <a:buNone/>
            </a:pPr>
            <a:r>
              <a:rPr lang="es-ES" altLang="es-ES" sz="2400" dirty="0"/>
              <a:t>Facilita el trabajo de sus colaboradores y, más que ejercer control, les presta el apoyo necesario para que puedan realizar eficientemente sus tareas.</a:t>
            </a:r>
          </a:p>
          <a:p>
            <a:pPr algn="ctr" eaLnBrk="1" hangingPunct="1">
              <a:lnSpc>
                <a:spcPct val="80000"/>
              </a:lnSpc>
              <a:buFont typeface="Wingdings" panose="05000000000000000000" pitchFamily="2" charset="2"/>
              <a:buNone/>
            </a:pPr>
            <a:endParaRPr lang="es-ES" altLang="es-ES" sz="2400" dirty="0"/>
          </a:p>
          <a:p>
            <a:pPr algn="ctr" eaLnBrk="1" hangingPunct="1">
              <a:lnSpc>
                <a:spcPct val="80000"/>
              </a:lnSpc>
              <a:buFont typeface="Wingdings" panose="05000000000000000000" pitchFamily="2" charset="2"/>
              <a:buNone/>
            </a:pPr>
            <a:r>
              <a:rPr lang="es-ES" altLang="es-ES" sz="2400" dirty="0"/>
              <a:t>Delega, tanto las funciones como el poder para tomar decisiones, dando suficiente autonomía de acción a sus colaboradores.</a:t>
            </a:r>
          </a:p>
          <a:p>
            <a:pPr algn="ctr" eaLnBrk="1" hangingPunct="1">
              <a:lnSpc>
                <a:spcPct val="80000"/>
              </a:lnSpc>
              <a:buFont typeface="Wingdings" panose="05000000000000000000" pitchFamily="2" charset="2"/>
              <a:buNone/>
            </a:pPr>
            <a:endParaRPr lang="es-ES" altLang="es-ES" sz="2400" dirty="0"/>
          </a:p>
          <a:p>
            <a:pPr algn="ctr" eaLnBrk="1" hangingPunct="1">
              <a:lnSpc>
                <a:spcPct val="80000"/>
              </a:lnSpc>
              <a:buFont typeface="Wingdings" panose="05000000000000000000" pitchFamily="2" charset="2"/>
              <a:buNone/>
            </a:pPr>
            <a:r>
              <a:rPr lang="es-ES" altLang="es-ES" sz="2400" dirty="0"/>
              <a:t>Cuando se presentan conflictos, los afronta para resolverlos no para buscar culpables.</a:t>
            </a:r>
          </a:p>
          <a:p>
            <a:pPr algn="ctr" eaLnBrk="1" hangingPunct="1">
              <a:lnSpc>
                <a:spcPct val="80000"/>
              </a:lnSpc>
              <a:buFont typeface="Wingdings" panose="05000000000000000000" pitchFamily="2" charset="2"/>
              <a:buNone/>
            </a:pPr>
            <a:endParaRPr lang="es-ES" altLang="es-ES" sz="2400" dirty="0"/>
          </a:p>
          <a:p>
            <a:pPr algn="ctr" eaLnBrk="1" hangingPunct="1">
              <a:lnSpc>
                <a:spcPct val="80000"/>
              </a:lnSpc>
              <a:buFont typeface="Wingdings" panose="05000000000000000000" pitchFamily="2" charset="2"/>
              <a:buNone/>
            </a:pPr>
            <a:r>
              <a:rPr lang="es-ES" altLang="es-ES" sz="2400" dirty="0"/>
              <a:t>Considera los errores, propios y ajenos, como una oportunidad para aprender y mejorar.</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nodeType="clickEffect">
                                  <p:stCondLst>
                                    <p:cond delay="0"/>
                                  </p:stCondLst>
                                  <p:childTnLst>
                                    <p:set>
                                      <p:cBhvr>
                                        <p:cTn id="6" dur="1" fill="hold">
                                          <p:stCondLst>
                                            <p:cond delay="0"/>
                                          </p:stCondLst>
                                        </p:cTn>
                                        <p:tgtEl>
                                          <p:spTgt spid="381956">
                                            <p:txEl>
                                              <p:pRg st="0" end="0"/>
                                            </p:txEl>
                                          </p:spTgt>
                                        </p:tgtEl>
                                        <p:attrNameLst>
                                          <p:attrName>style.visibility</p:attrName>
                                        </p:attrNameLst>
                                      </p:cBhvr>
                                      <p:to>
                                        <p:strVal val="visible"/>
                                      </p:to>
                                    </p:set>
                                    <p:anim calcmode="lin" valueType="num">
                                      <p:cBhvr>
                                        <p:cTn id="7" dur="500" fill="hold"/>
                                        <p:tgtEl>
                                          <p:spTgt spid="38195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81956">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81956">
                                            <p:txEl>
                                              <p:pRg st="0" end="0"/>
                                            </p:txEl>
                                          </p:spTgt>
                                        </p:tgtEl>
                                      </p:cBhvr>
                                    </p:animEffect>
                                  </p:childTnLst>
                                </p:cTn>
                              </p:par>
                              <p:par>
                                <p:cTn id="10" presetID="53" presetClass="entr" presetSubtype="0" fill="hold" nodeType="withEffect">
                                  <p:stCondLst>
                                    <p:cond delay="0"/>
                                  </p:stCondLst>
                                  <p:childTnLst>
                                    <p:set>
                                      <p:cBhvr>
                                        <p:cTn id="11" dur="1" fill="hold">
                                          <p:stCondLst>
                                            <p:cond delay="0"/>
                                          </p:stCondLst>
                                        </p:cTn>
                                        <p:tgtEl>
                                          <p:spTgt spid="381956">
                                            <p:txEl>
                                              <p:pRg st="2" end="2"/>
                                            </p:txEl>
                                          </p:spTgt>
                                        </p:tgtEl>
                                        <p:attrNameLst>
                                          <p:attrName>style.visibility</p:attrName>
                                        </p:attrNameLst>
                                      </p:cBhvr>
                                      <p:to>
                                        <p:strVal val="visible"/>
                                      </p:to>
                                    </p:set>
                                    <p:anim calcmode="lin" valueType="num">
                                      <p:cBhvr>
                                        <p:cTn id="12" dur="500" fill="hold"/>
                                        <p:tgtEl>
                                          <p:spTgt spid="381956">
                                            <p:txEl>
                                              <p:pRg st="2" end="2"/>
                                            </p:txEl>
                                          </p:spTgt>
                                        </p:tgtEl>
                                        <p:attrNameLst>
                                          <p:attrName>ppt_w</p:attrName>
                                        </p:attrNameLst>
                                      </p:cBhvr>
                                      <p:tavLst>
                                        <p:tav tm="0">
                                          <p:val>
                                            <p:fltVal val="0"/>
                                          </p:val>
                                        </p:tav>
                                        <p:tav tm="100000">
                                          <p:val>
                                            <p:strVal val="#ppt_w"/>
                                          </p:val>
                                        </p:tav>
                                      </p:tavLst>
                                    </p:anim>
                                    <p:anim calcmode="lin" valueType="num">
                                      <p:cBhvr>
                                        <p:cTn id="13" dur="500" fill="hold"/>
                                        <p:tgtEl>
                                          <p:spTgt spid="381956">
                                            <p:txEl>
                                              <p:pRg st="2" end="2"/>
                                            </p:txEl>
                                          </p:spTgt>
                                        </p:tgtEl>
                                        <p:attrNameLst>
                                          <p:attrName>ppt_h</p:attrName>
                                        </p:attrNameLst>
                                      </p:cBhvr>
                                      <p:tavLst>
                                        <p:tav tm="0">
                                          <p:val>
                                            <p:fltVal val="0"/>
                                          </p:val>
                                        </p:tav>
                                        <p:tav tm="100000">
                                          <p:val>
                                            <p:strVal val="#ppt_h"/>
                                          </p:val>
                                        </p:tav>
                                      </p:tavLst>
                                    </p:anim>
                                    <p:animEffect transition="in" filter="fade">
                                      <p:cBhvr>
                                        <p:cTn id="14" dur="500"/>
                                        <p:tgtEl>
                                          <p:spTgt spid="381956">
                                            <p:txEl>
                                              <p:pRg st="2" end="2"/>
                                            </p:txEl>
                                          </p:spTgt>
                                        </p:tgtEl>
                                      </p:cBhvr>
                                    </p:animEffect>
                                  </p:childTnLst>
                                </p:cTn>
                              </p:par>
                              <p:par>
                                <p:cTn id="15" presetID="53" presetClass="entr" presetSubtype="0" fill="hold" nodeType="withEffect">
                                  <p:stCondLst>
                                    <p:cond delay="0"/>
                                  </p:stCondLst>
                                  <p:childTnLst>
                                    <p:set>
                                      <p:cBhvr>
                                        <p:cTn id="16" dur="1" fill="hold">
                                          <p:stCondLst>
                                            <p:cond delay="0"/>
                                          </p:stCondLst>
                                        </p:cTn>
                                        <p:tgtEl>
                                          <p:spTgt spid="381956">
                                            <p:txEl>
                                              <p:pRg st="4" end="4"/>
                                            </p:txEl>
                                          </p:spTgt>
                                        </p:tgtEl>
                                        <p:attrNameLst>
                                          <p:attrName>style.visibility</p:attrName>
                                        </p:attrNameLst>
                                      </p:cBhvr>
                                      <p:to>
                                        <p:strVal val="visible"/>
                                      </p:to>
                                    </p:set>
                                    <p:anim calcmode="lin" valueType="num">
                                      <p:cBhvr>
                                        <p:cTn id="17" dur="500" fill="hold"/>
                                        <p:tgtEl>
                                          <p:spTgt spid="381956">
                                            <p:txEl>
                                              <p:pRg st="4" end="4"/>
                                            </p:txEl>
                                          </p:spTgt>
                                        </p:tgtEl>
                                        <p:attrNameLst>
                                          <p:attrName>ppt_w</p:attrName>
                                        </p:attrNameLst>
                                      </p:cBhvr>
                                      <p:tavLst>
                                        <p:tav tm="0">
                                          <p:val>
                                            <p:fltVal val="0"/>
                                          </p:val>
                                        </p:tav>
                                        <p:tav tm="100000">
                                          <p:val>
                                            <p:strVal val="#ppt_w"/>
                                          </p:val>
                                        </p:tav>
                                      </p:tavLst>
                                    </p:anim>
                                    <p:anim calcmode="lin" valueType="num">
                                      <p:cBhvr>
                                        <p:cTn id="18" dur="500" fill="hold"/>
                                        <p:tgtEl>
                                          <p:spTgt spid="381956">
                                            <p:txEl>
                                              <p:pRg st="4" end="4"/>
                                            </p:txEl>
                                          </p:spTgt>
                                        </p:tgtEl>
                                        <p:attrNameLst>
                                          <p:attrName>ppt_h</p:attrName>
                                        </p:attrNameLst>
                                      </p:cBhvr>
                                      <p:tavLst>
                                        <p:tav tm="0">
                                          <p:val>
                                            <p:fltVal val="0"/>
                                          </p:val>
                                        </p:tav>
                                        <p:tav tm="100000">
                                          <p:val>
                                            <p:strVal val="#ppt_h"/>
                                          </p:val>
                                        </p:tav>
                                      </p:tavLst>
                                    </p:anim>
                                    <p:animEffect transition="in" filter="fade">
                                      <p:cBhvr>
                                        <p:cTn id="19" dur="500"/>
                                        <p:tgtEl>
                                          <p:spTgt spid="381956">
                                            <p:txEl>
                                              <p:pRg st="4" end="4"/>
                                            </p:txEl>
                                          </p:spTgt>
                                        </p:tgtEl>
                                      </p:cBhvr>
                                    </p:animEffect>
                                  </p:childTnLst>
                                </p:cTn>
                              </p:par>
                              <p:par>
                                <p:cTn id="20" presetID="53" presetClass="entr" presetSubtype="0" fill="hold" nodeType="withEffect">
                                  <p:stCondLst>
                                    <p:cond delay="0"/>
                                  </p:stCondLst>
                                  <p:childTnLst>
                                    <p:set>
                                      <p:cBhvr>
                                        <p:cTn id="21" dur="1" fill="hold">
                                          <p:stCondLst>
                                            <p:cond delay="0"/>
                                          </p:stCondLst>
                                        </p:cTn>
                                        <p:tgtEl>
                                          <p:spTgt spid="381956">
                                            <p:txEl>
                                              <p:pRg st="6" end="6"/>
                                            </p:txEl>
                                          </p:spTgt>
                                        </p:tgtEl>
                                        <p:attrNameLst>
                                          <p:attrName>style.visibility</p:attrName>
                                        </p:attrNameLst>
                                      </p:cBhvr>
                                      <p:to>
                                        <p:strVal val="visible"/>
                                      </p:to>
                                    </p:set>
                                    <p:anim calcmode="lin" valueType="num">
                                      <p:cBhvr>
                                        <p:cTn id="22" dur="500" fill="hold"/>
                                        <p:tgtEl>
                                          <p:spTgt spid="381956">
                                            <p:txEl>
                                              <p:pRg st="6" end="6"/>
                                            </p:txEl>
                                          </p:spTgt>
                                        </p:tgtEl>
                                        <p:attrNameLst>
                                          <p:attrName>ppt_w</p:attrName>
                                        </p:attrNameLst>
                                      </p:cBhvr>
                                      <p:tavLst>
                                        <p:tav tm="0">
                                          <p:val>
                                            <p:fltVal val="0"/>
                                          </p:val>
                                        </p:tav>
                                        <p:tav tm="100000">
                                          <p:val>
                                            <p:strVal val="#ppt_w"/>
                                          </p:val>
                                        </p:tav>
                                      </p:tavLst>
                                    </p:anim>
                                    <p:anim calcmode="lin" valueType="num">
                                      <p:cBhvr>
                                        <p:cTn id="23" dur="500" fill="hold"/>
                                        <p:tgtEl>
                                          <p:spTgt spid="381956">
                                            <p:txEl>
                                              <p:pRg st="6" end="6"/>
                                            </p:txEl>
                                          </p:spTgt>
                                        </p:tgtEl>
                                        <p:attrNameLst>
                                          <p:attrName>ppt_h</p:attrName>
                                        </p:attrNameLst>
                                      </p:cBhvr>
                                      <p:tavLst>
                                        <p:tav tm="0">
                                          <p:val>
                                            <p:fltVal val="0"/>
                                          </p:val>
                                        </p:tav>
                                        <p:tav tm="100000">
                                          <p:val>
                                            <p:strVal val="#ppt_h"/>
                                          </p:val>
                                        </p:tav>
                                      </p:tavLst>
                                    </p:anim>
                                    <p:animEffect transition="in" filter="fade">
                                      <p:cBhvr>
                                        <p:cTn id="24" dur="500"/>
                                        <p:tgtEl>
                                          <p:spTgt spid="38195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ext Box 4">
            <a:extLst>
              <a:ext uri="{FF2B5EF4-FFF2-40B4-BE49-F238E27FC236}">
                <a16:creationId xmlns:a16="http://schemas.microsoft.com/office/drawing/2014/main" id="{6A117332-D18B-4340-B314-6D33966A78FB}"/>
              </a:ext>
            </a:extLst>
          </p:cNvPr>
          <p:cNvSpPr txBox="1">
            <a:spLocks noChangeArrowheads="1"/>
          </p:cNvSpPr>
          <p:nvPr/>
        </p:nvSpPr>
        <p:spPr bwMode="auto">
          <a:xfrm>
            <a:off x="2640014" y="1828800"/>
            <a:ext cx="7138987" cy="1387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ES" sz="2800">
                <a:solidFill>
                  <a:schemeClr val="tx2"/>
                </a:solidFill>
                <a:latin typeface="Arial Narrow" panose="020B0606020202030204" pitchFamily="34" charset="0"/>
              </a:rPr>
              <a:t>División del trabajo.- Dividir la carga del trabajo</a:t>
            </a:r>
          </a:p>
          <a:p>
            <a:pPr eaLnBrk="1" hangingPunct="1"/>
            <a:r>
              <a:rPr lang="es-ES" altLang="es-ES" sz="2800">
                <a:solidFill>
                  <a:schemeClr val="tx2"/>
                </a:solidFill>
                <a:latin typeface="Arial Narrow" panose="020B0606020202030204" pitchFamily="34" charset="0"/>
              </a:rPr>
              <a:t>En tareas que se ejecuten en forma lógica</a:t>
            </a:r>
          </a:p>
          <a:p>
            <a:pPr eaLnBrk="1" hangingPunct="1"/>
            <a:r>
              <a:rPr lang="es-ES" altLang="es-ES" sz="2800">
                <a:solidFill>
                  <a:schemeClr val="tx2"/>
                </a:solidFill>
                <a:latin typeface="Arial Narrow" panose="020B0606020202030204" pitchFamily="34" charset="0"/>
              </a:rPr>
              <a:t>Y cómoda</a:t>
            </a:r>
          </a:p>
        </p:txBody>
      </p:sp>
      <p:sp>
        <p:nvSpPr>
          <p:cNvPr id="62467" name="Text Box 5">
            <a:extLst>
              <a:ext uri="{FF2B5EF4-FFF2-40B4-BE49-F238E27FC236}">
                <a16:creationId xmlns:a16="http://schemas.microsoft.com/office/drawing/2014/main" id="{04A43720-A0F1-4706-825C-3CDD0C200B38}"/>
              </a:ext>
            </a:extLst>
          </p:cNvPr>
          <p:cNvSpPr txBox="1">
            <a:spLocks noChangeArrowheads="1"/>
          </p:cNvSpPr>
          <p:nvPr/>
        </p:nvSpPr>
        <p:spPr bwMode="auto">
          <a:xfrm>
            <a:off x="2640014" y="3284538"/>
            <a:ext cx="7691437" cy="95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ES" sz="2800" dirty="0">
                <a:solidFill>
                  <a:schemeClr val="tx2"/>
                </a:solidFill>
                <a:latin typeface="Arial Narrow" panose="020B0606020202030204" pitchFamily="34" charset="0"/>
              </a:rPr>
              <a:t>Departa mentalización.- Combinar las tareas en forma </a:t>
            </a:r>
          </a:p>
          <a:p>
            <a:pPr eaLnBrk="1" hangingPunct="1"/>
            <a:r>
              <a:rPr lang="es-ES" altLang="es-ES" sz="2800" dirty="0">
                <a:solidFill>
                  <a:schemeClr val="tx2"/>
                </a:solidFill>
                <a:latin typeface="Arial Narrow" panose="020B0606020202030204" pitchFamily="34" charset="0"/>
              </a:rPr>
              <a:t>Lógica y eficiente. </a:t>
            </a:r>
          </a:p>
        </p:txBody>
      </p:sp>
      <p:sp>
        <p:nvSpPr>
          <p:cNvPr id="62468" name="Text Box 6">
            <a:extLst>
              <a:ext uri="{FF2B5EF4-FFF2-40B4-BE49-F238E27FC236}">
                <a16:creationId xmlns:a16="http://schemas.microsoft.com/office/drawing/2014/main" id="{C8FE0ECF-949A-4CD7-B40D-F1A5FF5D0D43}"/>
              </a:ext>
            </a:extLst>
          </p:cNvPr>
          <p:cNvSpPr txBox="1">
            <a:spLocks noChangeArrowheads="1"/>
          </p:cNvSpPr>
          <p:nvPr/>
        </p:nvSpPr>
        <p:spPr bwMode="auto">
          <a:xfrm>
            <a:off x="2855913" y="4343400"/>
            <a:ext cx="6881812" cy="95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ES" sz="2800">
                <a:solidFill>
                  <a:schemeClr val="tx2"/>
                </a:solidFill>
                <a:latin typeface="Arial Narrow" panose="020B0606020202030204" pitchFamily="34" charset="0"/>
              </a:rPr>
              <a:t>Jerarquía.- Especificar quien depende de quien </a:t>
            </a:r>
          </a:p>
          <a:p>
            <a:pPr eaLnBrk="1" hangingPunct="1"/>
            <a:r>
              <a:rPr lang="es-ES" altLang="es-ES" sz="2800">
                <a:solidFill>
                  <a:schemeClr val="tx2"/>
                </a:solidFill>
                <a:latin typeface="Arial Narrow" panose="020B0606020202030204" pitchFamily="34" charset="0"/>
              </a:rPr>
              <a:t>en la organización.</a:t>
            </a:r>
          </a:p>
        </p:txBody>
      </p:sp>
      <p:sp>
        <p:nvSpPr>
          <p:cNvPr id="62469" name="Text Box 7">
            <a:extLst>
              <a:ext uri="{FF2B5EF4-FFF2-40B4-BE49-F238E27FC236}">
                <a16:creationId xmlns:a16="http://schemas.microsoft.com/office/drawing/2014/main" id="{16D845F9-F707-4252-8B9D-494B3BFAA619}"/>
              </a:ext>
            </a:extLst>
          </p:cNvPr>
          <p:cNvSpPr txBox="1">
            <a:spLocks noChangeArrowheads="1"/>
          </p:cNvSpPr>
          <p:nvPr/>
        </p:nvSpPr>
        <p:spPr bwMode="auto">
          <a:xfrm>
            <a:off x="2855913" y="5410200"/>
            <a:ext cx="6900862" cy="956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000" tIns="46800" rIns="90000" bIns="46800">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ES" sz="2800" dirty="0">
                <a:solidFill>
                  <a:schemeClr val="tx2"/>
                </a:solidFill>
                <a:latin typeface="Arial Narrow" panose="020B0606020202030204" pitchFamily="34" charset="0"/>
              </a:rPr>
              <a:t>Coordinación.-  Integrar las actividades de los </a:t>
            </a:r>
          </a:p>
          <a:p>
            <a:pPr eaLnBrk="1" hangingPunct="1"/>
            <a:r>
              <a:rPr lang="es-ES" altLang="es-ES" sz="2800" dirty="0">
                <a:solidFill>
                  <a:schemeClr val="tx2"/>
                </a:solidFill>
                <a:latin typeface="Arial Narrow" panose="020B0606020202030204" pitchFamily="34" charset="0"/>
              </a:rPr>
              <a:t>Departamentos en un todo congruente</a:t>
            </a:r>
          </a:p>
        </p:txBody>
      </p:sp>
      <p:sp>
        <p:nvSpPr>
          <p:cNvPr id="62470" name="Rectangle 9">
            <a:extLst>
              <a:ext uri="{FF2B5EF4-FFF2-40B4-BE49-F238E27FC236}">
                <a16:creationId xmlns:a16="http://schemas.microsoft.com/office/drawing/2014/main" id="{4689F19E-E1FE-4107-97ED-BA52723DC99B}"/>
              </a:ext>
            </a:extLst>
          </p:cNvPr>
          <p:cNvSpPr>
            <a:spLocks noGrp="1" noChangeArrowheads="1"/>
          </p:cNvSpPr>
          <p:nvPr>
            <p:ph type="title"/>
          </p:nvPr>
        </p:nvSpPr>
        <p:spPr/>
        <p:txBody>
          <a:bodyPr/>
          <a:lstStyle/>
          <a:p>
            <a:pPr eaLnBrk="1" hangingPunct="1"/>
            <a:r>
              <a:rPr lang="es-MX" altLang="es-ES" sz="3400" dirty="0"/>
              <a:t>LAS 4 PIEDRAS ANGULARES DE LA DEPARTAMENTALIZACIÓN</a:t>
            </a:r>
            <a:endParaRPr lang="es-ES" altLang="es-ES" sz="340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1" name="Rectangle 4">
            <a:extLst>
              <a:ext uri="{FF2B5EF4-FFF2-40B4-BE49-F238E27FC236}">
                <a16:creationId xmlns:a16="http://schemas.microsoft.com/office/drawing/2014/main" id="{96F8D6ED-0D78-4C00-94A7-96E316670301}"/>
              </a:ext>
            </a:extLst>
          </p:cNvPr>
          <p:cNvSpPr>
            <a:spLocks noGrp="1" noChangeArrowheads="1"/>
          </p:cNvSpPr>
          <p:nvPr>
            <p:ph type="ctrTitle"/>
          </p:nvPr>
        </p:nvSpPr>
        <p:spPr>
          <a:xfrm>
            <a:off x="2711450" y="1268414"/>
            <a:ext cx="7270750" cy="2676525"/>
          </a:xfrm>
        </p:spPr>
        <p:txBody>
          <a:bodyPr/>
          <a:lstStyle/>
          <a:p>
            <a:pPr eaLnBrk="1" hangingPunct="1"/>
            <a:r>
              <a:rPr lang="es-MX" altLang="es-ES" sz="8000"/>
              <a:t>LA EMPRESA</a:t>
            </a:r>
            <a:endParaRPr lang="es-ES" altLang="es-ES" sz="80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a:extLst>
              <a:ext uri="{FF2B5EF4-FFF2-40B4-BE49-F238E27FC236}">
                <a16:creationId xmlns:a16="http://schemas.microsoft.com/office/drawing/2014/main" id="{4AC2E257-BC89-4841-B379-8DEDB98BAB8C}"/>
              </a:ext>
            </a:extLst>
          </p:cNvPr>
          <p:cNvSpPr>
            <a:spLocks noGrp="1" noChangeArrowheads="1"/>
          </p:cNvSpPr>
          <p:nvPr>
            <p:ph type="title"/>
          </p:nvPr>
        </p:nvSpPr>
        <p:spPr/>
        <p:txBody>
          <a:bodyPr/>
          <a:lstStyle/>
          <a:p>
            <a:pPr eaLnBrk="1" hangingPunct="1"/>
            <a:r>
              <a:rPr lang="es-MX" altLang="es-ES"/>
              <a:t>¿Qué es una empresa?</a:t>
            </a:r>
            <a:endParaRPr lang="es-ES" altLang="es-ES"/>
          </a:p>
        </p:txBody>
      </p:sp>
      <p:sp>
        <p:nvSpPr>
          <p:cNvPr id="115715" name="Rectangle 3">
            <a:extLst>
              <a:ext uri="{FF2B5EF4-FFF2-40B4-BE49-F238E27FC236}">
                <a16:creationId xmlns:a16="http://schemas.microsoft.com/office/drawing/2014/main" id="{B8463313-7EEF-4306-93CE-2F66C617234A}"/>
              </a:ext>
            </a:extLst>
          </p:cNvPr>
          <p:cNvSpPr>
            <a:spLocks noGrp="1" noChangeArrowheads="1"/>
          </p:cNvSpPr>
          <p:nvPr>
            <p:ph idx="1"/>
          </p:nvPr>
        </p:nvSpPr>
        <p:spPr/>
        <p:txBody>
          <a:bodyPr>
            <a:normAutofit lnSpcReduction="10000"/>
          </a:bodyPr>
          <a:lstStyle/>
          <a:p>
            <a:pPr algn="ctr" eaLnBrk="1" hangingPunct="1">
              <a:buFont typeface="Wingdings" panose="05000000000000000000" pitchFamily="2" charset="2"/>
              <a:buNone/>
            </a:pPr>
            <a:r>
              <a:rPr lang="es-ES" altLang="es-ES" sz="3600"/>
              <a:t>Una empresa es el ejercicio profesional de una actividad económica planificada, con la finalidad o el objetivo de intermediar en el mercado de bienes o servicios, y con una unidad económica organizada en la cual ejerce su actividad profesional el empresario por si mismo o por su representante </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3" name="Rectangle 2">
            <a:extLst>
              <a:ext uri="{FF2B5EF4-FFF2-40B4-BE49-F238E27FC236}">
                <a16:creationId xmlns:a16="http://schemas.microsoft.com/office/drawing/2014/main" id="{51C11C99-8822-4D94-BF61-56898EC0609F}"/>
              </a:ext>
            </a:extLst>
          </p:cNvPr>
          <p:cNvSpPr>
            <a:spLocks noGrp="1" noChangeArrowheads="1"/>
          </p:cNvSpPr>
          <p:nvPr>
            <p:ph type="ctrTitle"/>
          </p:nvPr>
        </p:nvSpPr>
        <p:spPr>
          <a:xfrm>
            <a:off x="2782888" y="1484314"/>
            <a:ext cx="7270750" cy="1595437"/>
          </a:xfrm>
        </p:spPr>
        <p:txBody>
          <a:bodyPr>
            <a:normAutofit fontScale="90000"/>
          </a:bodyPr>
          <a:lstStyle/>
          <a:p>
            <a:pPr eaLnBrk="1" hangingPunct="1"/>
            <a:r>
              <a:rPr lang="es-MX" altLang="es-ES"/>
              <a:t>SER EMPRESARIO</a:t>
            </a:r>
            <a:endParaRPr lang="es-ES" altLang="es-ES"/>
          </a:p>
        </p:txBody>
      </p:sp>
      <p:sp>
        <p:nvSpPr>
          <p:cNvPr id="117764" name="Rectangle 3">
            <a:extLst>
              <a:ext uri="{FF2B5EF4-FFF2-40B4-BE49-F238E27FC236}">
                <a16:creationId xmlns:a16="http://schemas.microsoft.com/office/drawing/2014/main" id="{B680E715-AD35-4A78-8532-206C0E120952}"/>
              </a:ext>
            </a:extLst>
          </p:cNvPr>
          <p:cNvSpPr>
            <a:spLocks noGrp="1" noChangeArrowheads="1"/>
          </p:cNvSpPr>
          <p:nvPr>
            <p:ph type="subTitle" idx="1"/>
          </p:nvPr>
        </p:nvSpPr>
        <p:spPr/>
        <p:txBody>
          <a:bodyPr/>
          <a:lstStyle/>
          <a:p>
            <a:pPr eaLnBrk="1" hangingPunct="1"/>
            <a:r>
              <a:rPr lang="es-MX" altLang="es-ES"/>
              <a:t>Hacer empresa</a:t>
            </a:r>
            <a:endParaRPr lang="es-ES" altLang="es-E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a:extLst>
              <a:ext uri="{FF2B5EF4-FFF2-40B4-BE49-F238E27FC236}">
                <a16:creationId xmlns:a16="http://schemas.microsoft.com/office/drawing/2014/main" id="{26925DBE-52CC-4B3B-A593-27D228EC3CC0}"/>
              </a:ext>
            </a:extLst>
          </p:cNvPr>
          <p:cNvSpPr>
            <a:spLocks noGrp="1" noChangeArrowheads="1"/>
          </p:cNvSpPr>
          <p:nvPr>
            <p:ph type="title"/>
          </p:nvPr>
        </p:nvSpPr>
        <p:spPr/>
        <p:txBody>
          <a:bodyPr/>
          <a:lstStyle/>
          <a:p>
            <a:pPr eaLnBrk="1" hangingPunct="1"/>
            <a:r>
              <a:rPr lang="es-MX" altLang="es-ES"/>
              <a:t>Empresario</a:t>
            </a:r>
            <a:endParaRPr lang="es-ES" altLang="es-ES"/>
          </a:p>
        </p:txBody>
      </p:sp>
      <p:sp>
        <p:nvSpPr>
          <p:cNvPr id="118787" name="Rectangle 3">
            <a:extLst>
              <a:ext uri="{FF2B5EF4-FFF2-40B4-BE49-F238E27FC236}">
                <a16:creationId xmlns:a16="http://schemas.microsoft.com/office/drawing/2014/main" id="{F5E7E1D5-1883-4815-ADD8-C76385FB8177}"/>
              </a:ext>
            </a:extLst>
          </p:cNvPr>
          <p:cNvSpPr>
            <a:spLocks noGrp="1" noChangeArrowheads="1"/>
          </p:cNvSpPr>
          <p:nvPr>
            <p:ph idx="1"/>
          </p:nvPr>
        </p:nvSpPr>
        <p:spPr/>
        <p:txBody>
          <a:bodyPr>
            <a:normAutofit/>
          </a:bodyPr>
          <a:lstStyle/>
          <a:p>
            <a:pPr algn="ctr" eaLnBrk="1" hangingPunct="1">
              <a:buFont typeface="Wingdings" panose="05000000000000000000" pitchFamily="2" charset="2"/>
              <a:buNone/>
            </a:pPr>
            <a:r>
              <a:rPr lang="es-ES" altLang="es-ES" i="1" dirty="0"/>
              <a:t>Titular de una unidad de producción y/o servicio, que independientemente o asociado y con voluntad propia, motivaciones individuales y capacidad de crear, desarrollar y hacer funcionar una empresa asume un riesgo en la realización de una actividad económica, comercial y/o de desarrollo de un producto o forma de hacer algo innovador para satisfacer una necesidad o deseo existente en la sociedad, a cambio de una utilidad o beneficio</a:t>
            </a:r>
            <a:r>
              <a:rPr lang="es-ES" altLang="es-ES" dirty="0"/>
              <a:t>.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a:extLst>
              <a:ext uri="{FF2B5EF4-FFF2-40B4-BE49-F238E27FC236}">
                <a16:creationId xmlns:a16="http://schemas.microsoft.com/office/drawing/2014/main" id="{D4869D8A-87CB-4654-BD0D-D52049715286}"/>
              </a:ext>
            </a:extLst>
          </p:cNvPr>
          <p:cNvSpPr>
            <a:spLocks noGrp="1" noChangeArrowheads="1"/>
          </p:cNvSpPr>
          <p:nvPr>
            <p:ph type="title"/>
          </p:nvPr>
        </p:nvSpPr>
        <p:spPr/>
        <p:txBody>
          <a:bodyPr/>
          <a:lstStyle/>
          <a:p>
            <a:pPr eaLnBrk="1" hangingPunct="1"/>
            <a:r>
              <a:rPr lang="es-ES" altLang="es-ES" sz="3800"/>
              <a:t>La importancia de llamarse empresario </a:t>
            </a:r>
          </a:p>
        </p:txBody>
      </p:sp>
      <p:sp>
        <p:nvSpPr>
          <p:cNvPr id="119811" name="Rectangle 3">
            <a:extLst>
              <a:ext uri="{FF2B5EF4-FFF2-40B4-BE49-F238E27FC236}">
                <a16:creationId xmlns:a16="http://schemas.microsoft.com/office/drawing/2014/main" id="{245578AA-3A6A-4B28-866D-AA877E0E1E5C}"/>
              </a:ext>
            </a:extLst>
          </p:cNvPr>
          <p:cNvSpPr>
            <a:spLocks noGrp="1" noChangeArrowheads="1"/>
          </p:cNvSpPr>
          <p:nvPr>
            <p:ph idx="1"/>
          </p:nvPr>
        </p:nvSpPr>
        <p:spPr>
          <a:xfrm>
            <a:off x="1981200" y="1844675"/>
            <a:ext cx="8229600" cy="4286250"/>
          </a:xfrm>
        </p:spPr>
        <p:txBody>
          <a:bodyPr/>
          <a:lstStyle/>
          <a:p>
            <a:pPr algn="ctr" eaLnBrk="1" hangingPunct="1">
              <a:buFont typeface="Wingdings" panose="05000000000000000000" pitchFamily="2" charset="2"/>
              <a:buNone/>
            </a:pPr>
            <a:r>
              <a:rPr lang="es-ES" altLang="es-ES" sz="3600" dirty="0"/>
              <a:t>Ser un empresario, significa en sí, asumir riesgos personales que en muchos casos comprometen el patrimonio personal, cometer errores, obtener triunfos y finalmente poseer una perseverancia a toda prueba.</a:t>
            </a:r>
            <a:r>
              <a:rPr lang="es-ES" altLang="es-ES" dirty="0"/>
              <a:t> </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a:extLst>
              <a:ext uri="{FF2B5EF4-FFF2-40B4-BE49-F238E27FC236}">
                <a16:creationId xmlns:a16="http://schemas.microsoft.com/office/drawing/2014/main" id="{0719DD5E-E953-4B1C-8492-669D38962E7C}"/>
              </a:ext>
            </a:extLst>
          </p:cNvPr>
          <p:cNvSpPr>
            <a:spLocks noGrp="1" noChangeArrowheads="1"/>
          </p:cNvSpPr>
          <p:nvPr>
            <p:ph type="title"/>
          </p:nvPr>
        </p:nvSpPr>
        <p:spPr/>
        <p:txBody>
          <a:bodyPr/>
          <a:lstStyle/>
          <a:p>
            <a:pPr eaLnBrk="1" hangingPunct="1"/>
            <a:r>
              <a:rPr lang="es-ES" altLang="es-ES" sz="3800"/>
              <a:t>La importancia de llamarse empresario</a:t>
            </a:r>
          </a:p>
        </p:txBody>
      </p:sp>
      <p:sp>
        <p:nvSpPr>
          <p:cNvPr id="120835" name="Rectangle 3">
            <a:extLst>
              <a:ext uri="{FF2B5EF4-FFF2-40B4-BE49-F238E27FC236}">
                <a16:creationId xmlns:a16="http://schemas.microsoft.com/office/drawing/2014/main" id="{4B446B07-5362-41B5-A64B-5B6BBDF58AB9}"/>
              </a:ext>
            </a:extLst>
          </p:cNvPr>
          <p:cNvSpPr>
            <a:spLocks noGrp="1" noChangeArrowheads="1"/>
          </p:cNvSpPr>
          <p:nvPr>
            <p:ph idx="1"/>
          </p:nvPr>
        </p:nvSpPr>
        <p:spPr/>
        <p:txBody>
          <a:bodyPr>
            <a:normAutofit/>
          </a:bodyPr>
          <a:lstStyle/>
          <a:p>
            <a:pPr algn="ctr" eaLnBrk="1" hangingPunct="1">
              <a:buFont typeface="Wingdings" panose="05000000000000000000" pitchFamily="2" charset="2"/>
              <a:buNone/>
            </a:pPr>
            <a:r>
              <a:rPr lang="es-ES" altLang="es-ES"/>
              <a:t>Es uno de los eslabones más importantes en la creación de nuevas empresas y, por consiguiente, de fuentes laborales. Unos lo hacen a costa de manejar sueños y nuevas ideas, dispuestos a transformar lo que no existe en un producto o servicio que satisfaga a miles de personas, muchas veces arriesgando sus ahorros y recursos. Otros lo hacen colocando en juego su prestigio profesional y su cargo.</a:t>
            </a:r>
            <a:br>
              <a:rPr lang="es-ES" altLang="es-ES"/>
            </a:br>
            <a:endParaRPr lang="es-ES" altLang="es-E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9" name="Rectangle 2">
            <a:extLst>
              <a:ext uri="{FF2B5EF4-FFF2-40B4-BE49-F238E27FC236}">
                <a16:creationId xmlns:a16="http://schemas.microsoft.com/office/drawing/2014/main" id="{9FA1CAB9-A165-4BEB-A29C-C19FF71E90AE}"/>
              </a:ext>
            </a:extLst>
          </p:cNvPr>
          <p:cNvSpPr>
            <a:spLocks noGrp="1" noChangeArrowheads="1"/>
          </p:cNvSpPr>
          <p:nvPr>
            <p:ph type="ctrTitle"/>
          </p:nvPr>
        </p:nvSpPr>
        <p:spPr>
          <a:xfrm>
            <a:off x="1919288" y="2492376"/>
            <a:ext cx="8062912" cy="1452563"/>
          </a:xfrm>
        </p:spPr>
        <p:txBody>
          <a:bodyPr>
            <a:normAutofit fontScale="90000"/>
          </a:bodyPr>
          <a:lstStyle/>
          <a:p>
            <a:pPr eaLnBrk="1" hangingPunct="1"/>
            <a:r>
              <a:rPr lang="es-MX" altLang="es-ES" sz="6600"/>
              <a:t>¿Cómo seleccionar la idea de negocio?</a:t>
            </a:r>
            <a:endParaRPr lang="es-ES" altLang="es-ES" sz="6600"/>
          </a:p>
        </p:txBody>
      </p:sp>
      <p:sp>
        <p:nvSpPr>
          <p:cNvPr id="121860" name="Rectangle 3">
            <a:extLst>
              <a:ext uri="{FF2B5EF4-FFF2-40B4-BE49-F238E27FC236}">
                <a16:creationId xmlns:a16="http://schemas.microsoft.com/office/drawing/2014/main" id="{7C380BA7-F5BA-4DF8-BB3A-5B17027EEE95}"/>
              </a:ext>
            </a:extLst>
          </p:cNvPr>
          <p:cNvSpPr>
            <a:spLocks noGrp="1" noChangeArrowheads="1"/>
          </p:cNvSpPr>
          <p:nvPr>
            <p:ph type="subTitle" idx="1"/>
          </p:nvPr>
        </p:nvSpPr>
        <p:spPr/>
        <p:txBody>
          <a:bodyPr/>
          <a:lstStyle/>
          <a:p>
            <a:pPr eaLnBrk="1" hangingPunct="1"/>
            <a:r>
              <a:rPr lang="es-MX" altLang="es-ES"/>
              <a:t>El emprendedor y la oportunidad de negocio</a:t>
            </a:r>
            <a:endParaRPr lang="es-ES" altLang="es-E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a:extLst>
              <a:ext uri="{FF2B5EF4-FFF2-40B4-BE49-F238E27FC236}">
                <a16:creationId xmlns:a16="http://schemas.microsoft.com/office/drawing/2014/main" id="{A0308823-29C3-44F5-90BC-50EB1DCECCDD}"/>
              </a:ext>
            </a:extLst>
          </p:cNvPr>
          <p:cNvSpPr>
            <a:spLocks noGrp="1" noChangeArrowheads="1"/>
          </p:cNvSpPr>
          <p:nvPr>
            <p:ph type="title"/>
          </p:nvPr>
        </p:nvSpPr>
        <p:spPr/>
        <p:txBody>
          <a:bodyPr/>
          <a:lstStyle/>
          <a:p>
            <a:pPr eaLnBrk="1" hangingPunct="1"/>
            <a:r>
              <a:rPr lang="es-ES" altLang="es-ES" sz="3800"/>
              <a:t>¿Cuándo una idea es una oportunidad? </a:t>
            </a:r>
          </a:p>
        </p:txBody>
      </p:sp>
      <p:sp>
        <p:nvSpPr>
          <p:cNvPr id="122883" name="Rectangle 3">
            <a:extLst>
              <a:ext uri="{FF2B5EF4-FFF2-40B4-BE49-F238E27FC236}">
                <a16:creationId xmlns:a16="http://schemas.microsoft.com/office/drawing/2014/main" id="{70C4BA48-B6A7-4361-8508-E0F0C87B252A}"/>
              </a:ext>
            </a:extLst>
          </p:cNvPr>
          <p:cNvSpPr>
            <a:spLocks noGrp="1" noChangeArrowheads="1"/>
          </p:cNvSpPr>
          <p:nvPr>
            <p:ph idx="1"/>
          </p:nvPr>
        </p:nvSpPr>
        <p:spPr/>
        <p:txBody>
          <a:bodyPr>
            <a:normAutofit fontScale="92500" lnSpcReduction="10000"/>
          </a:bodyPr>
          <a:lstStyle/>
          <a:p>
            <a:pPr algn="ctr" eaLnBrk="1" hangingPunct="1">
              <a:buFont typeface="Wingdings" panose="05000000000000000000" pitchFamily="2" charset="2"/>
              <a:buNone/>
            </a:pPr>
            <a:r>
              <a:rPr lang="es-ES" altLang="es-ES" sz="4000"/>
              <a:t>Si una idea no es una oportunidad, ¿Qué es una oportunidad?. </a:t>
            </a:r>
          </a:p>
          <a:p>
            <a:pPr algn="ctr" eaLnBrk="1" hangingPunct="1">
              <a:buFont typeface="Wingdings" panose="05000000000000000000" pitchFamily="2" charset="2"/>
              <a:buNone/>
            </a:pPr>
            <a:r>
              <a:rPr lang="es-ES" altLang="es-ES" sz="4000"/>
              <a:t>Una oportunidad es una </a:t>
            </a:r>
            <a:r>
              <a:rPr lang="es-ES" altLang="es-ES" sz="4000" b="1"/>
              <a:t>opción atractiva y perdurable en el tiempo</a:t>
            </a:r>
            <a:r>
              <a:rPr lang="es-ES" altLang="es-ES" sz="4000"/>
              <a:t>, asociada a un bien o servicio que </a:t>
            </a:r>
            <a:r>
              <a:rPr lang="es-ES" altLang="es-ES" sz="4000" b="1"/>
              <a:t>crea o agrega valor</a:t>
            </a:r>
            <a:r>
              <a:rPr lang="es-ES" altLang="es-ES" sz="4000"/>
              <a:t> para su comprador o usuario final. </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a:extLst>
              <a:ext uri="{FF2B5EF4-FFF2-40B4-BE49-F238E27FC236}">
                <a16:creationId xmlns:a16="http://schemas.microsoft.com/office/drawing/2014/main" id="{11065024-257C-4857-B42C-BA95BD2BABB0}"/>
              </a:ext>
            </a:extLst>
          </p:cNvPr>
          <p:cNvSpPr>
            <a:spLocks noGrp="1" noChangeArrowheads="1"/>
          </p:cNvSpPr>
          <p:nvPr>
            <p:ph type="title"/>
          </p:nvPr>
        </p:nvSpPr>
        <p:spPr/>
        <p:txBody>
          <a:bodyPr/>
          <a:lstStyle/>
          <a:p>
            <a:pPr eaLnBrk="1" hangingPunct="1"/>
            <a:r>
              <a:rPr lang="es-MX" altLang="es-ES"/>
              <a:t>Sin embargo….</a:t>
            </a:r>
            <a:endParaRPr lang="es-ES" altLang="es-ES"/>
          </a:p>
        </p:txBody>
      </p:sp>
      <p:sp>
        <p:nvSpPr>
          <p:cNvPr id="123907" name="Rectangle 3">
            <a:extLst>
              <a:ext uri="{FF2B5EF4-FFF2-40B4-BE49-F238E27FC236}">
                <a16:creationId xmlns:a16="http://schemas.microsoft.com/office/drawing/2014/main" id="{A5511EEF-C560-49B5-8760-1B76E7D97BEE}"/>
              </a:ext>
            </a:extLst>
          </p:cNvPr>
          <p:cNvSpPr>
            <a:spLocks noGrp="1" noChangeArrowheads="1"/>
          </p:cNvSpPr>
          <p:nvPr>
            <p:ph idx="1"/>
          </p:nvPr>
        </p:nvSpPr>
        <p:spPr/>
        <p:txBody>
          <a:bodyPr>
            <a:normAutofit/>
          </a:bodyPr>
          <a:lstStyle/>
          <a:p>
            <a:pPr algn="ctr" eaLnBrk="1" hangingPunct="1">
              <a:buFont typeface="Wingdings" panose="05000000000000000000" pitchFamily="2" charset="2"/>
              <a:buNone/>
            </a:pPr>
            <a:r>
              <a:rPr lang="es-ES" altLang="es-ES"/>
              <a:t>Un negocio no es algo que puedes escoger de la cocina como una lata de frijoles. El negocio más rentable que puedes iniciar no es el que alguien te dice que produce grandes ingresos. Para que un negocio sea exitoso - y rentable - tiene que ser algo que se relacione con tus </a:t>
            </a:r>
            <a:r>
              <a:rPr lang="es-ES" altLang="es-ES" b="1" i="1"/>
              <a:t>habilidades</a:t>
            </a:r>
            <a:r>
              <a:rPr lang="es-ES" altLang="es-ES"/>
              <a:t>, </a:t>
            </a:r>
            <a:r>
              <a:rPr lang="es-ES" altLang="es-ES" b="1" i="1"/>
              <a:t>intereses, destrezas, estilo de vida, tiempo disponible, contactos personales</a:t>
            </a:r>
            <a:r>
              <a:rPr lang="es-ES" altLang="es-ES"/>
              <a:t>, habilidad para conseguir nuevos clientes y dinero disponible para iniciar el negocio.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2">
            <a:extLst>
              <a:ext uri="{FF2B5EF4-FFF2-40B4-BE49-F238E27FC236}">
                <a16:creationId xmlns:a16="http://schemas.microsoft.com/office/drawing/2014/main" id="{E9A88445-2CDA-4270-84C1-A18B249D26BD}"/>
              </a:ext>
            </a:extLst>
          </p:cNvPr>
          <p:cNvSpPr>
            <a:spLocks noGrp="1" noChangeArrowheads="1"/>
          </p:cNvSpPr>
          <p:nvPr>
            <p:ph type="title"/>
          </p:nvPr>
        </p:nvSpPr>
        <p:spPr/>
        <p:txBody>
          <a:bodyPr>
            <a:normAutofit/>
          </a:bodyPr>
          <a:lstStyle/>
          <a:p>
            <a:pPr eaLnBrk="1" hangingPunct="1"/>
            <a:r>
              <a:rPr lang="es-MX" altLang="es-ES" sz="3800"/>
              <a:t>Seis preguntas que se debe hacer el futuro empresario</a:t>
            </a:r>
            <a:endParaRPr lang="es-ES" altLang="es-ES" sz="3800"/>
          </a:p>
        </p:txBody>
      </p:sp>
      <p:sp>
        <p:nvSpPr>
          <p:cNvPr id="124931" name="Rectangle 3">
            <a:extLst>
              <a:ext uri="{FF2B5EF4-FFF2-40B4-BE49-F238E27FC236}">
                <a16:creationId xmlns:a16="http://schemas.microsoft.com/office/drawing/2014/main" id="{237BC5E4-64E4-4DC5-B5C3-758D99F30EA6}"/>
              </a:ext>
            </a:extLst>
          </p:cNvPr>
          <p:cNvSpPr>
            <a:spLocks noGrp="1" noChangeArrowheads="1"/>
          </p:cNvSpPr>
          <p:nvPr>
            <p:ph idx="1"/>
          </p:nvPr>
        </p:nvSpPr>
        <p:spPr/>
        <p:txBody>
          <a:bodyPr>
            <a:normAutofit/>
          </a:bodyPr>
          <a:lstStyle/>
          <a:p>
            <a:pPr eaLnBrk="1" hangingPunct="1"/>
            <a:r>
              <a:rPr lang="es-ES" altLang="es-ES" b="1" dirty="0"/>
              <a:t>¿Tienes una propuesta convincente? </a:t>
            </a:r>
          </a:p>
          <a:p>
            <a:pPr eaLnBrk="1" hangingPunct="1"/>
            <a:r>
              <a:rPr lang="es-ES" altLang="es-ES" b="1" dirty="0"/>
              <a:t>¿Existe un mercado viable para tu producto o servicio? </a:t>
            </a:r>
          </a:p>
          <a:p>
            <a:pPr eaLnBrk="1" hangingPunct="1"/>
            <a:r>
              <a:rPr lang="es-ES" altLang="es-ES" b="1" dirty="0"/>
              <a:t>¿Puedes cubrir o conseguir dinero para los costos de desarrollo? </a:t>
            </a:r>
          </a:p>
          <a:p>
            <a:pPr eaLnBrk="1" hangingPunct="1"/>
            <a:r>
              <a:rPr lang="es-ES" altLang="es-ES" b="1" dirty="0"/>
              <a:t>¿Puedes alcanzar tu objetivo en el mercado según el </a:t>
            </a:r>
            <a:r>
              <a:rPr lang="es-ES" altLang="es-ES" b="1" i="1" dirty="0"/>
              <a:t>costo-beneficio</a:t>
            </a:r>
            <a:r>
              <a:rPr lang="es-ES" altLang="es-ES" b="1" dirty="0"/>
              <a:t>? </a:t>
            </a:r>
          </a:p>
          <a:p>
            <a:pPr eaLnBrk="1" hangingPunct="1"/>
            <a:r>
              <a:rPr lang="es-ES" altLang="es-ES" b="1" dirty="0"/>
              <a:t>¿Puedes mantener una ventaja competitiva? </a:t>
            </a:r>
          </a:p>
          <a:p>
            <a:pPr eaLnBrk="1" hangingPunct="1"/>
            <a:r>
              <a:rPr lang="es-ES" altLang="es-ES" b="1" dirty="0"/>
              <a:t>¿Estas lo suficientemente comprometido?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7">
            <a:extLst>
              <a:ext uri="{FF2B5EF4-FFF2-40B4-BE49-F238E27FC236}">
                <a16:creationId xmlns:a16="http://schemas.microsoft.com/office/drawing/2014/main" id="{22EC240D-0F75-4617-A133-5FDB9CBFA7D5}"/>
              </a:ext>
            </a:extLst>
          </p:cNvPr>
          <p:cNvSpPr>
            <a:spLocks noGrp="1" noChangeArrowheads="1"/>
          </p:cNvSpPr>
          <p:nvPr>
            <p:ph type="title"/>
          </p:nvPr>
        </p:nvSpPr>
        <p:spPr/>
        <p:txBody>
          <a:bodyPr/>
          <a:lstStyle/>
          <a:p>
            <a:pPr eaLnBrk="1" hangingPunct="1"/>
            <a:r>
              <a:rPr lang="es-MX" altLang="es-ES"/>
              <a:t>DIVISION DEL TRABAJO</a:t>
            </a:r>
            <a:endParaRPr lang="es-ES" altLang="es-ES"/>
          </a:p>
        </p:txBody>
      </p:sp>
      <p:sp>
        <p:nvSpPr>
          <p:cNvPr id="63490" name="Rectangle 2">
            <a:extLst>
              <a:ext uri="{FF2B5EF4-FFF2-40B4-BE49-F238E27FC236}">
                <a16:creationId xmlns:a16="http://schemas.microsoft.com/office/drawing/2014/main" id="{D550D9E6-13D2-4DB8-B34F-B6015439CBBF}"/>
              </a:ext>
            </a:extLst>
          </p:cNvPr>
          <p:cNvSpPr>
            <a:spLocks noGrp="1" noChangeArrowheads="1"/>
          </p:cNvSpPr>
          <p:nvPr>
            <p:ph idx="1"/>
          </p:nvPr>
        </p:nvSpPr>
        <p:spPr/>
        <p:txBody>
          <a:bodyPr>
            <a:normAutofit/>
          </a:bodyPr>
          <a:lstStyle/>
          <a:p>
            <a:pPr algn="ctr" eaLnBrk="1" hangingPunct="1">
              <a:buFont typeface="Wingdings" panose="05000000000000000000" pitchFamily="2" charset="2"/>
              <a:buNone/>
            </a:pPr>
            <a:r>
              <a:rPr lang="es-ES" altLang="es-ES" sz="3600">
                <a:solidFill>
                  <a:schemeClr val="tx2"/>
                </a:solidFill>
              </a:rPr>
              <a:t>Descomponer una tarea compleja en sus componentes, de tal manera que las personas sean responsables de una serie limitada de actividades, en lugar de la tarea en general. En ocasiones llamada división de la mano de obra</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a:extLst>
              <a:ext uri="{FF2B5EF4-FFF2-40B4-BE49-F238E27FC236}">
                <a16:creationId xmlns:a16="http://schemas.microsoft.com/office/drawing/2014/main" id="{73A2BD74-AB30-4867-8E58-D4B43B0D8236}"/>
              </a:ext>
            </a:extLst>
          </p:cNvPr>
          <p:cNvSpPr>
            <a:spLocks noGrp="1" noChangeArrowheads="1"/>
          </p:cNvSpPr>
          <p:nvPr>
            <p:ph type="title"/>
          </p:nvPr>
        </p:nvSpPr>
        <p:spPr/>
        <p:txBody>
          <a:bodyPr/>
          <a:lstStyle/>
          <a:p>
            <a:pPr eaLnBrk="1" hangingPunct="1"/>
            <a:r>
              <a:rPr lang="es-MX" altLang="es-ES" sz="3800"/>
              <a:t>¿Pero como genero una idea de negocio?</a:t>
            </a:r>
            <a:endParaRPr lang="es-ES" altLang="es-ES" sz="3800"/>
          </a:p>
        </p:txBody>
      </p:sp>
      <p:sp>
        <p:nvSpPr>
          <p:cNvPr id="125955" name="Rectangle 3">
            <a:extLst>
              <a:ext uri="{FF2B5EF4-FFF2-40B4-BE49-F238E27FC236}">
                <a16:creationId xmlns:a16="http://schemas.microsoft.com/office/drawing/2014/main" id="{F64181B7-8FF1-459B-836C-0408E779955E}"/>
              </a:ext>
            </a:extLst>
          </p:cNvPr>
          <p:cNvSpPr>
            <a:spLocks noGrp="1" noChangeArrowheads="1"/>
          </p:cNvSpPr>
          <p:nvPr>
            <p:ph idx="1"/>
          </p:nvPr>
        </p:nvSpPr>
        <p:spPr/>
        <p:txBody>
          <a:bodyPr>
            <a:normAutofit/>
          </a:bodyPr>
          <a:lstStyle/>
          <a:p>
            <a:pPr algn="ctr" eaLnBrk="1" hangingPunct="1">
              <a:lnSpc>
                <a:spcPct val="90000"/>
              </a:lnSpc>
              <a:buFont typeface="Wingdings" panose="05000000000000000000" pitchFamily="2" charset="2"/>
              <a:buNone/>
            </a:pPr>
            <a:r>
              <a:rPr lang="es-MX" altLang="es-ES" sz="2400" dirty="0"/>
              <a:t>Observa detalladamente tu entorno familiar, tu barrio, tu colegio, tus amigos….¿Que usan? ¿Qué necesitan?.. O ¿que podrían necesitar?</a:t>
            </a:r>
          </a:p>
          <a:p>
            <a:pPr algn="ctr" eaLnBrk="1" hangingPunct="1">
              <a:lnSpc>
                <a:spcPct val="90000"/>
              </a:lnSpc>
              <a:buFont typeface="Wingdings" panose="05000000000000000000" pitchFamily="2" charset="2"/>
              <a:buNone/>
            </a:pPr>
            <a:r>
              <a:rPr lang="es-MX" altLang="es-ES" sz="2400" dirty="0"/>
              <a:t>¿Existe el producto? ¿Existe el servicio? ¿lo puedes mejorar?</a:t>
            </a:r>
          </a:p>
          <a:p>
            <a:pPr algn="ctr" eaLnBrk="1" hangingPunct="1">
              <a:lnSpc>
                <a:spcPct val="90000"/>
              </a:lnSpc>
              <a:buFont typeface="Wingdings" panose="05000000000000000000" pitchFamily="2" charset="2"/>
              <a:buNone/>
            </a:pPr>
            <a:r>
              <a:rPr lang="es-MX" altLang="es-ES" sz="2400" dirty="0"/>
              <a:t>Abre los ojos, agudiza  los sentidos y genera ideas, dale  rienda suelta a tu creatividad… todas las ideas son buenas, así que anótalas, después las analizaremos y sabremos si son viables…</a:t>
            </a:r>
          </a:p>
          <a:p>
            <a:pPr algn="ctr" eaLnBrk="1" hangingPunct="1">
              <a:lnSpc>
                <a:spcPct val="90000"/>
              </a:lnSpc>
              <a:buFont typeface="Wingdings" panose="05000000000000000000" pitchFamily="2" charset="2"/>
              <a:buNone/>
            </a:pPr>
            <a:endParaRPr lang="es-MX" altLang="es-ES" sz="2400" dirty="0"/>
          </a:p>
          <a:p>
            <a:pPr algn="ctr" eaLnBrk="1" hangingPunct="1">
              <a:lnSpc>
                <a:spcPct val="90000"/>
              </a:lnSpc>
              <a:buFont typeface="Wingdings" panose="05000000000000000000" pitchFamily="2" charset="2"/>
              <a:buNone/>
            </a:pPr>
            <a:r>
              <a:rPr lang="es-MX" altLang="es-ES" sz="2400" b="1" i="1" dirty="0"/>
              <a:t>¿Por qué crees que te mostré las 6 preguntas anteriores?</a:t>
            </a:r>
            <a:endParaRPr lang="es-ES" altLang="es-ES" sz="2400" b="1" i="1"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2">
            <a:extLst>
              <a:ext uri="{FF2B5EF4-FFF2-40B4-BE49-F238E27FC236}">
                <a16:creationId xmlns:a16="http://schemas.microsoft.com/office/drawing/2014/main" id="{0B90B8BB-4BCE-45B6-A5CC-F1070A8AAC37}"/>
              </a:ext>
            </a:extLst>
          </p:cNvPr>
          <p:cNvSpPr>
            <a:spLocks noGrp="1" noChangeArrowheads="1"/>
          </p:cNvSpPr>
          <p:nvPr>
            <p:ph type="ctrTitle"/>
          </p:nvPr>
        </p:nvSpPr>
        <p:spPr>
          <a:xfrm>
            <a:off x="2855913" y="1844675"/>
            <a:ext cx="7270750" cy="1595438"/>
          </a:xfrm>
        </p:spPr>
        <p:txBody>
          <a:bodyPr>
            <a:normAutofit fontScale="90000"/>
          </a:bodyPr>
          <a:lstStyle/>
          <a:p>
            <a:pPr eaLnBrk="1" hangingPunct="1"/>
            <a:r>
              <a:rPr lang="es-MX" altLang="es-ES"/>
              <a:t>EL PLAN DE NEGOCIO</a:t>
            </a:r>
            <a:endParaRPr lang="es-ES" altLang="es-ES"/>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a:extLst>
              <a:ext uri="{FF2B5EF4-FFF2-40B4-BE49-F238E27FC236}">
                <a16:creationId xmlns:a16="http://schemas.microsoft.com/office/drawing/2014/main" id="{94D6A0D8-ACD5-4ACC-9FF2-3109D9049D04}"/>
              </a:ext>
            </a:extLst>
          </p:cNvPr>
          <p:cNvSpPr>
            <a:spLocks noGrp="1" noChangeArrowheads="1"/>
          </p:cNvSpPr>
          <p:nvPr>
            <p:ph type="title"/>
          </p:nvPr>
        </p:nvSpPr>
        <p:spPr/>
        <p:txBody>
          <a:bodyPr/>
          <a:lstStyle/>
          <a:p>
            <a:pPr eaLnBrk="1" hangingPunct="1"/>
            <a:r>
              <a:rPr lang="es-MX" altLang="es-ES"/>
              <a:t>¿Qué ES UN PLAN DE NEGOCIOS?</a:t>
            </a:r>
            <a:endParaRPr lang="es-ES" altLang="es-ES"/>
          </a:p>
        </p:txBody>
      </p:sp>
      <p:sp>
        <p:nvSpPr>
          <p:cNvPr id="128003" name="Rectangle 3">
            <a:extLst>
              <a:ext uri="{FF2B5EF4-FFF2-40B4-BE49-F238E27FC236}">
                <a16:creationId xmlns:a16="http://schemas.microsoft.com/office/drawing/2014/main" id="{7E4B5EE7-5AB6-4E56-82BF-69F8D13BFE5D}"/>
              </a:ext>
            </a:extLst>
          </p:cNvPr>
          <p:cNvSpPr>
            <a:spLocks noGrp="1" noChangeArrowheads="1"/>
          </p:cNvSpPr>
          <p:nvPr>
            <p:ph idx="1"/>
          </p:nvPr>
        </p:nvSpPr>
        <p:spPr/>
        <p:txBody>
          <a:bodyPr>
            <a:normAutofit lnSpcReduction="10000"/>
          </a:bodyPr>
          <a:lstStyle/>
          <a:p>
            <a:pPr algn="ctr" eaLnBrk="1" hangingPunct="1">
              <a:buFont typeface="Wingdings" panose="05000000000000000000" pitchFamily="2" charset="2"/>
              <a:buNone/>
            </a:pPr>
            <a:r>
              <a:rPr lang="es-ES" altLang="es-ES" sz="3600"/>
              <a:t>El plan de negocio, es la herramienta más importante de la administración de empresas que permite determinar, de manera muy sencilla y didáctica, si una idea puede llegar a ser un buen negocio y proporcionar información para la puesta en marcha del proyecto de empresa. </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2">
            <a:extLst>
              <a:ext uri="{FF2B5EF4-FFF2-40B4-BE49-F238E27FC236}">
                <a16:creationId xmlns:a16="http://schemas.microsoft.com/office/drawing/2014/main" id="{3EFF6DA8-F9C3-4EC7-BB86-8DE53A9E0D2C}"/>
              </a:ext>
            </a:extLst>
          </p:cNvPr>
          <p:cNvSpPr>
            <a:spLocks noGrp="1" noChangeArrowheads="1"/>
          </p:cNvSpPr>
          <p:nvPr>
            <p:ph type="title"/>
          </p:nvPr>
        </p:nvSpPr>
        <p:spPr/>
        <p:txBody>
          <a:bodyPr/>
          <a:lstStyle/>
          <a:p>
            <a:pPr eaLnBrk="1" hangingPunct="1"/>
            <a:r>
              <a:rPr lang="es-MX" altLang="es-ES" sz="3800"/>
              <a:t>CONTENIDO DEL PLAN DE NEGOCIOS</a:t>
            </a:r>
            <a:endParaRPr lang="es-ES" altLang="es-ES" sz="3800"/>
          </a:p>
        </p:txBody>
      </p:sp>
      <p:sp>
        <p:nvSpPr>
          <p:cNvPr id="129027" name="Rectangle 3">
            <a:extLst>
              <a:ext uri="{FF2B5EF4-FFF2-40B4-BE49-F238E27FC236}">
                <a16:creationId xmlns:a16="http://schemas.microsoft.com/office/drawing/2014/main" id="{0211AB75-7828-4B5C-AFC6-098947D69B22}"/>
              </a:ext>
            </a:extLst>
          </p:cNvPr>
          <p:cNvSpPr>
            <a:spLocks noGrp="1" noChangeArrowheads="1"/>
          </p:cNvSpPr>
          <p:nvPr>
            <p:ph idx="1"/>
          </p:nvPr>
        </p:nvSpPr>
        <p:spPr/>
        <p:txBody>
          <a:bodyPr>
            <a:normAutofit lnSpcReduction="10000"/>
          </a:bodyPr>
          <a:lstStyle/>
          <a:p>
            <a:pPr marL="457200" indent="-457200">
              <a:buNone/>
            </a:pPr>
            <a:r>
              <a:rPr lang="es-ES" altLang="es-ES" dirty="0"/>
              <a:t>	</a:t>
            </a:r>
          </a:p>
          <a:p>
            <a:pPr marL="457200" indent="-457200">
              <a:buNone/>
            </a:pPr>
            <a:r>
              <a:rPr lang="es-ES" altLang="es-ES" dirty="0"/>
              <a:t>	1. Resumen ejecutivo</a:t>
            </a:r>
            <a:br>
              <a:rPr lang="es-ES" altLang="es-ES" dirty="0"/>
            </a:br>
            <a:r>
              <a:rPr lang="es-ES" altLang="es-ES" dirty="0"/>
              <a:t>2. Descripción del producto y valor distintivo</a:t>
            </a:r>
            <a:br>
              <a:rPr lang="es-ES" altLang="es-ES" dirty="0"/>
            </a:br>
            <a:r>
              <a:rPr lang="es-ES" altLang="es-ES" dirty="0"/>
              <a:t>3. Mercado potencial</a:t>
            </a:r>
            <a:br>
              <a:rPr lang="es-ES" altLang="es-ES" dirty="0"/>
            </a:br>
            <a:r>
              <a:rPr lang="es-ES" altLang="es-ES" dirty="0"/>
              <a:t>4. Competencia</a:t>
            </a:r>
            <a:br>
              <a:rPr lang="es-ES" altLang="es-ES" dirty="0"/>
            </a:br>
            <a:r>
              <a:rPr lang="es-ES" altLang="es-ES" dirty="0"/>
              <a:t>5. Modelo de negocio y plan financiero</a:t>
            </a:r>
            <a:br>
              <a:rPr lang="es-ES" altLang="es-ES" dirty="0"/>
            </a:br>
            <a:r>
              <a:rPr lang="es-ES" altLang="es-ES" dirty="0"/>
              <a:t>6. Equipo directivo y organización</a:t>
            </a:r>
            <a:br>
              <a:rPr lang="es-ES" altLang="es-ES" dirty="0"/>
            </a:br>
            <a:r>
              <a:rPr lang="es-ES" altLang="es-ES" dirty="0"/>
              <a:t>7. Proceso productivo, avance actual</a:t>
            </a:r>
            <a:br>
              <a:rPr lang="es-ES" altLang="es-ES" dirty="0"/>
            </a:br>
            <a:r>
              <a:rPr lang="es-ES" altLang="es-ES" dirty="0"/>
              <a:t>8. Alianzas estratégicas</a:t>
            </a:r>
            <a:br>
              <a:rPr lang="es-ES" altLang="es-ES" dirty="0"/>
            </a:br>
            <a:r>
              <a:rPr lang="es-ES" altLang="es-ES" dirty="0"/>
              <a:t>9. Estrategia de marketing y ventas</a:t>
            </a:r>
            <a:br>
              <a:rPr lang="es-ES" altLang="es-ES" dirty="0"/>
            </a:br>
            <a:r>
              <a:rPr lang="es-ES" altLang="es-ES" dirty="0"/>
              <a:t>10.Principales riesgos y estrategias de salida </a:t>
            </a:r>
            <a:endParaRPr lang="es-MX" altLang="es-E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1" name="Rectangle 3">
            <a:extLst>
              <a:ext uri="{FF2B5EF4-FFF2-40B4-BE49-F238E27FC236}">
                <a16:creationId xmlns:a16="http://schemas.microsoft.com/office/drawing/2014/main" id="{E87F9404-1870-41F7-B96C-82E1D002B6C1}"/>
              </a:ext>
            </a:extLst>
          </p:cNvPr>
          <p:cNvSpPr>
            <a:spLocks noGrp="1" noChangeArrowheads="1"/>
          </p:cNvSpPr>
          <p:nvPr>
            <p:ph type="title"/>
          </p:nvPr>
        </p:nvSpPr>
        <p:spPr/>
        <p:txBody>
          <a:bodyPr/>
          <a:lstStyle/>
          <a:p>
            <a:pPr eaLnBrk="1" hangingPunct="1"/>
            <a:r>
              <a:rPr lang="es-ES" altLang="es-ES" b="0" dirty="0"/>
              <a:t>Resumen ejecutivo</a:t>
            </a:r>
            <a:r>
              <a:rPr lang="es-ES" altLang="es-ES" dirty="0"/>
              <a:t> </a:t>
            </a:r>
          </a:p>
        </p:txBody>
      </p:sp>
      <p:sp>
        <p:nvSpPr>
          <p:cNvPr id="130052" name="Rectangle 4">
            <a:extLst>
              <a:ext uri="{FF2B5EF4-FFF2-40B4-BE49-F238E27FC236}">
                <a16:creationId xmlns:a16="http://schemas.microsoft.com/office/drawing/2014/main" id="{F95DC778-EEEE-4B4B-AE3C-AFB7ADC09F1C}"/>
              </a:ext>
            </a:extLst>
          </p:cNvPr>
          <p:cNvSpPr>
            <a:spLocks noGrp="1" noChangeArrowheads="1"/>
          </p:cNvSpPr>
          <p:nvPr>
            <p:ph idx="1"/>
          </p:nvPr>
        </p:nvSpPr>
        <p:spPr/>
        <p:txBody>
          <a:bodyPr>
            <a:normAutofit fontScale="92500" lnSpcReduction="10000"/>
          </a:bodyPr>
          <a:lstStyle/>
          <a:p>
            <a:pPr eaLnBrk="1" hangingPunct="1">
              <a:lnSpc>
                <a:spcPct val="80000"/>
              </a:lnSpc>
            </a:pPr>
            <a:r>
              <a:rPr lang="es-ES" altLang="es-ES" sz="2400" dirty="0"/>
              <a:t>La idea del negocio: su exclusividad respecto a productos/servicios existentes.</a:t>
            </a:r>
          </a:p>
          <a:p>
            <a:pPr eaLnBrk="1" hangingPunct="1">
              <a:lnSpc>
                <a:spcPct val="80000"/>
              </a:lnSpc>
            </a:pPr>
            <a:r>
              <a:rPr lang="es-ES" altLang="es-ES" sz="2400" dirty="0"/>
              <a:t>Público objetivo: principales características y su encaje con el perfil de usuarios de Internet. </a:t>
            </a:r>
          </a:p>
          <a:p>
            <a:pPr eaLnBrk="1" hangingPunct="1">
              <a:lnSpc>
                <a:spcPct val="80000"/>
              </a:lnSpc>
            </a:pPr>
            <a:r>
              <a:rPr lang="es-ES" altLang="es-ES" sz="2400" dirty="0"/>
              <a:t>Valor del producto/servicio para ese público objetivo.</a:t>
            </a:r>
          </a:p>
          <a:p>
            <a:pPr eaLnBrk="1" hangingPunct="1">
              <a:lnSpc>
                <a:spcPct val="80000"/>
              </a:lnSpc>
            </a:pPr>
            <a:r>
              <a:rPr lang="es-ES" altLang="es-ES" sz="2400" dirty="0"/>
              <a:t>Tamaño de mercado y crecimiento esperado.</a:t>
            </a:r>
          </a:p>
          <a:p>
            <a:pPr eaLnBrk="1" hangingPunct="1">
              <a:lnSpc>
                <a:spcPct val="80000"/>
              </a:lnSpc>
            </a:pPr>
            <a:r>
              <a:rPr lang="es-ES" altLang="es-ES" sz="2400" dirty="0"/>
              <a:t>Entorno competitivo.</a:t>
            </a:r>
          </a:p>
          <a:p>
            <a:pPr eaLnBrk="1" hangingPunct="1">
              <a:lnSpc>
                <a:spcPct val="80000"/>
              </a:lnSpc>
            </a:pPr>
            <a:r>
              <a:rPr lang="es-ES" altLang="es-ES" sz="2400" dirty="0"/>
              <a:t>Fase actual de desarrollo del producto, especificando las necesidades de desarrollo adicionales a realizar.</a:t>
            </a:r>
          </a:p>
          <a:p>
            <a:pPr eaLnBrk="1" hangingPunct="1">
              <a:lnSpc>
                <a:spcPct val="80000"/>
              </a:lnSpc>
            </a:pPr>
            <a:r>
              <a:rPr lang="es-ES" altLang="es-ES" sz="2400" dirty="0"/>
              <a:t>Inversión necesaria.</a:t>
            </a:r>
          </a:p>
          <a:p>
            <a:pPr eaLnBrk="1" hangingPunct="1">
              <a:lnSpc>
                <a:spcPct val="80000"/>
              </a:lnSpc>
            </a:pPr>
            <a:r>
              <a:rPr lang="es-ES" altLang="es-ES" sz="2400" dirty="0"/>
              <a:t>Hitos fundamentales durante el funcionamiento del negocio</a:t>
            </a:r>
          </a:p>
          <a:p>
            <a:pPr eaLnBrk="1" hangingPunct="1">
              <a:lnSpc>
                <a:spcPct val="80000"/>
              </a:lnSpc>
            </a:pPr>
            <a:r>
              <a:rPr lang="es-ES" altLang="es-ES" sz="2400" dirty="0"/>
              <a:t>Objetivos a medio/largo plazo.</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3">
            <a:extLst>
              <a:ext uri="{FF2B5EF4-FFF2-40B4-BE49-F238E27FC236}">
                <a16:creationId xmlns:a16="http://schemas.microsoft.com/office/drawing/2014/main" id="{2C352CF7-9AB0-409C-9742-D564E82C8327}"/>
              </a:ext>
            </a:extLst>
          </p:cNvPr>
          <p:cNvSpPr>
            <a:spLocks noGrp="1" noChangeArrowheads="1"/>
          </p:cNvSpPr>
          <p:nvPr>
            <p:ph type="title"/>
          </p:nvPr>
        </p:nvSpPr>
        <p:spPr/>
        <p:txBody>
          <a:bodyPr/>
          <a:lstStyle/>
          <a:p>
            <a:pPr eaLnBrk="1" hangingPunct="1"/>
            <a:r>
              <a:rPr lang="es-ES" altLang="es-ES" sz="3800"/>
              <a:t>Descripción del producto y valor distintivo</a:t>
            </a:r>
          </a:p>
        </p:txBody>
      </p:sp>
      <p:sp>
        <p:nvSpPr>
          <p:cNvPr id="131076" name="Rectangle 4">
            <a:extLst>
              <a:ext uri="{FF2B5EF4-FFF2-40B4-BE49-F238E27FC236}">
                <a16:creationId xmlns:a16="http://schemas.microsoft.com/office/drawing/2014/main" id="{3039BBA7-66E3-4FAC-A6E7-090123C44480}"/>
              </a:ext>
            </a:extLst>
          </p:cNvPr>
          <p:cNvSpPr>
            <a:spLocks noGrp="1" noChangeArrowheads="1"/>
          </p:cNvSpPr>
          <p:nvPr>
            <p:ph idx="1"/>
          </p:nvPr>
        </p:nvSpPr>
        <p:spPr/>
        <p:txBody>
          <a:bodyPr>
            <a:normAutofit fontScale="92500" lnSpcReduction="10000"/>
          </a:bodyPr>
          <a:lstStyle/>
          <a:p>
            <a:pPr eaLnBrk="1" hangingPunct="1">
              <a:lnSpc>
                <a:spcPct val="80000"/>
              </a:lnSpc>
              <a:buFont typeface="Wingdings" panose="05000000000000000000" pitchFamily="2" charset="2"/>
              <a:buNone/>
            </a:pPr>
            <a:r>
              <a:rPr lang="es-ES" altLang="es-ES" sz="2400" b="1"/>
              <a:t>Descripción general del producto</a:t>
            </a:r>
          </a:p>
          <a:p>
            <a:pPr eaLnBrk="1" hangingPunct="1">
              <a:lnSpc>
                <a:spcPct val="80000"/>
              </a:lnSpc>
            </a:pPr>
            <a:endParaRPr lang="es-ES" altLang="es-ES" sz="2400" b="1"/>
          </a:p>
          <a:p>
            <a:pPr eaLnBrk="1" hangingPunct="1">
              <a:lnSpc>
                <a:spcPct val="80000"/>
              </a:lnSpc>
              <a:buFont typeface="Wingdings" panose="05000000000000000000" pitchFamily="2" charset="2"/>
              <a:buNone/>
            </a:pPr>
            <a:r>
              <a:rPr lang="es-ES" altLang="es-ES" sz="2000"/>
              <a:t>- Funcionalidades básicas</a:t>
            </a:r>
          </a:p>
          <a:p>
            <a:pPr eaLnBrk="1" hangingPunct="1">
              <a:lnSpc>
                <a:spcPct val="80000"/>
              </a:lnSpc>
              <a:buFont typeface="Wingdings" panose="05000000000000000000" pitchFamily="2" charset="2"/>
              <a:buNone/>
            </a:pPr>
            <a:r>
              <a:rPr lang="es-ES" altLang="es-ES" sz="2000"/>
              <a:t>- Soporte tecnológico</a:t>
            </a:r>
          </a:p>
          <a:p>
            <a:pPr eaLnBrk="1" hangingPunct="1">
              <a:lnSpc>
                <a:spcPct val="80000"/>
              </a:lnSpc>
              <a:buFont typeface="Wingdings" panose="05000000000000000000" pitchFamily="2" charset="2"/>
              <a:buNone/>
            </a:pPr>
            <a:r>
              <a:rPr lang="es-ES" altLang="es-ES" sz="2000"/>
              <a:t>- Origen de la idea de negocio</a:t>
            </a:r>
          </a:p>
          <a:p>
            <a:pPr eaLnBrk="1" hangingPunct="1">
              <a:lnSpc>
                <a:spcPct val="80000"/>
              </a:lnSpc>
              <a:buFont typeface="Wingdings" panose="05000000000000000000" pitchFamily="2" charset="2"/>
              <a:buNone/>
            </a:pPr>
            <a:endParaRPr lang="es-ES" altLang="es-ES" sz="2000"/>
          </a:p>
          <a:p>
            <a:pPr eaLnBrk="1" hangingPunct="1">
              <a:lnSpc>
                <a:spcPct val="80000"/>
              </a:lnSpc>
              <a:buFont typeface="Wingdings" panose="05000000000000000000" pitchFamily="2" charset="2"/>
              <a:buNone/>
            </a:pPr>
            <a:r>
              <a:rPr lang="es-ES" altLang="es-ES" sz="2400" b="1"/>
              <a:t>Valor distintivo para el consumidor:</a:t>
            </a:r>
          </a:p>
          <a:p>
            <a:pPr eaLnBrk="1" hangingPunct="1">
              <a:lnSpc>
                <a:spcPct val="80000"/>
              </a:lnSpc>
            </a:pPr>
            <a:endParaRPr lang="es-ES" altLang="es-ES" sz="2400" b="1"/>
          </a:p>
          <a:p>
            <a:pPr eaLnBrk="1" hangingPunct="1">
              <a:lnSpc>
                <a:spcPct val="80000"/>
              </a:lnSpc>
              <a:buFont typeface="Wingdings" panose="05000000000000000000" pitchFamily="2" charset="2"/>
              <a:buNone/>
            </a:pPr>
            <a:r>
              <a:rPr lang="es-ES" altLang="es-ES" sz="2000"/>
              <a:t>- Público objetivo al que va dirigido y necesidades que satisface.</a:t>
            </a:r>
          </a:p>
          <a:p>
            <a:pPr eaLnBrk="1" hangingPunct="1">
              <a:lnSpc>
                <a:spcPct val="80000"/>
              </a:lnSpc>
              <a:buFont typeface="Wingdings" panose="05000000000000000000" pitchFamily="2" charset="2"/>
              <a:buNone/>
            </a:pPr>
            <a:r>
              <a:rPr lang="es-ES" altLang="es-ES" sz="2000"/>
              <a:t>- Especificación del valor único y distintivo del nuevo producto o servicio a lanzar desde la óptica del cliente, explicando la diferenciación con la oferta actual de productos del resto de competidores del mercado.</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9" name="Rectangle 3">
            <a:extLst>
              <a:ext uri="{FF2B5EF4-FFF2-40B4-BE49-F238E27FC236}">
                <a16:creationId xmlns:a16="http://schemas.microsoft.com/office/drawing/2014/main" id="{88D933E5-D5F6-49AC-B94F-E19B5C73F549}"/>
              </a:ext>
            </a:extLst>
          </p:cNvPr>
          <p:cNvSpPr>
            <a:spLocks noGrp="1" noChangeArrowheads="1"/>
          </p:cNvSpPr>
          <p:nvPr>
            <p:ph type="title"/>
          </p:nvPr>
        </p:nvSpPr>
        <p:spPr/>
        <p:txBody>
          <a:bodyPr/>
          <a:lstStyle/>
          <a:p>
            <a:pPr eaLnBrk="1" hangingPunct="1"/>
            <a:r>
              <a:rPr lang="es-ES" altLang="es-ES"/>
              <a:t>Mercado potencial </a:t>
            </a:r>
          </a:p>
        </p:txBody>
      </p:sp>
      <p:sp>
        <p:nvSpPr>
          <p:cNvPr id="132100" name="Rectangle 4">
            <a:extLst>
              <a:ext uri="{FF2B5EF4-FFF2-40B4-BE49-F238E27FC236}">
                <a16:creationId xmlns:a16="http://schemas.microsoft.com/office/drawing/2014/main" id="{5790E587-B663-41BE-8D52-84E04501D038}"/>
              </a:ext>
            </a:extLst>
          </p:cNvPr>
          <p:cNvSpPr>
            <a:spLocks noGrp="1" noChangeArrowheads="1"/>
          </p:cNvSpPr>
          <p:nvPr>
            <p:ph idx="1"/>
          </p:nvPr>
        </p:nvSpPr>
        <p:spPr>
          <a:xfrm>
            <a:off x="1981200" y="1600200"/>
            <a:ext cx="8229600" cy="3557588"/>
          </a:xfrm>
        </p:spPr>
        <p:txBody>
          <a:bodyPr/>
          <a:lstStyle/>
          <a:p>
            <a:pPr eaLnBrk="1" hangingPunct="1">
              <a:lnSpc>
                <a:spcPct val="90000"/>
              </a:lnSpc>
            </a:pPr>
            <a:r>
              <a:rPr lang="es-ES" altLang="es-ES" b="1" dirty="0"/>
              <a:t>Mercado</a:t>
            </a:r>
            <a:br>
              <a:rPr lang="es-ES" altLang="es-ES" dirty="0"/>
            </a:br>
            <a:br>
              <a:rPr lang="es-ES" altLang="es-ES" dirty="0"/>
            </a:br>
            <a:r>
              <a:rPr lang="es-ES" altLang="es-ES" dirty="0"/>
              <a:t>- Descripción del mercado.</a:t>
            </a:r>
            <a:br>
              <a:rPr lang="es-ES" altLang="es-ES" dirty="0"/>
            </a:br>
            <a:r>
              <a:rPr lang="es-ES" altLang="es-ES" dirty="0"/>
              <a:t>- Tamaño de mercado (volumen de ventas, rentabilidad, etc.)</a:t>
            </a:r>
            <a:br>
              <a:rPr lang="es-ES" altLang="es-ES" dirty="0"/>
            </a:br>
            <a:r>
              <a:rPr lang="es-ES" altLang="es-ES" dirty="0"/>
              <a:t>- Factores clave de éxito de este mercado.</a:t>
            </a:r>
            <a:br>
              <a:rPr lang="es-ES" altLang="es-ES" dirty="0"/>
            </a:br>
            <a:r>
              <a:rPr lang="es-ES" altLang="es-ES" dirty="0"/>
              <a:t>- Barreras de entrada y salida.</a:t>
            </a:r>
            <a:br>
              <a:rPr lang="es-ES" altLang="es-ES" dirty="0"/>
            </a:br>
            <a:r>
              <a:rPr lang="es-ES" altLang="es-ES" dirty="0"/>
              <a:t>- Tendencias .</a:t>
            </a:r>
            <a:br>
              <a:rPr lang="es-ES" altLang="es-ES" dirty="0"/>
            </a:br>
            <a:endParaRPr lang="es-ES" altLang="es-E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Rectangle 3">
            <a:extLst>
              <a:ext uri="{FF2B5EF4-FFF2-40B4-BE49-F238E27FC236}">
                <a16:creationId xmlns:a16="http://schemas.microsoft.com/office/drawing/2014/main" id="{81382BF7-9794-40AC-AB64-0F84C295752C}"/>
              </a:ext>
            </a:extLst>
          </p:cNvPr>
          <p:cNvSpPr>
            <a:spLocks noGrp="1" noChangeArrowheads="1"/>
          </p:cNvSpPr>
          <p:nvPr>
            <p:ph type="title"/>
          </p:nvPr>
        </p:nvSpPr>
        <p:spPr/>
        <p:txBody>
          <a:bodyPr/>
          <a:lstStyle/>
          <a:p>
            <a:pPr eaLnBrk="1" hangingPunct="1"/>
            <a:r>
              <a:rPr lang="es-MX" altLang="es-ES"/>
              <a:t>Mercado Potencial</a:t>
            </a:r>
            <a:endParaRPr lang="es-ES" altLang="es-ES"/>
          </a:p>
        </p:txBody>
      </p:sp>
      <p:sp>
        <p:nvSpPr>
          <p:cNvPr id="133124" name="Rectangle 4">
            <a:extLst>
              <a:ext uri="{FF2B5EF4-FFF2-40B4-BE49-F238E27FC236}">
                <a16:creationId xmlns:a16="http://schemas.microsoft.com/office/drawing/2014/main" id="{7CC2199D-1DB6-4F39-A746-73010D42F478}"/>
              </a:ext>
            </a:extLst>
          </p:cNvPr>
          <p:cNvSpPr>
            <a:spLocks noGrp="1" noChangeArrowheads="1"/>
          </p:cNvSpPr>
          <p:nvPr>
            <p:ph idx="1"/>
          </p:nvPr>
        </p:nvSpPr>
        <p:spPr>
          <a:xfrm>
            <a:off x="1981200" y="1600201"/>
            <a:ext cx="8229600" cy="4276725"/>
          </a:xfrm>
        </p:spPr>
        <p:txBody>
          <a:bodyPr/>
          <a:lstStyle/>
          <a:p>
            <a:pPr eaLnBrk="1" hangingPunct="1">
              <a:lnSpc>
                <a:spcPct val="90000"/>
              </a:lnSpc>
            </a:pPr>
            <a:r>
              <a:rPr lang="es-ES" altLang="es-ES" b="1" dirty="0"/>
              <a:t>Público objetivo</a:t>
            </a:r>
            <a:br>
              <a:rPr lang="es-ES" altLang="es-ES" dirty="0"/>
            </a:br>
            <a:br>
              <a:rPr lang="es-ES" altLang="es-ES" dirty="0"/>
            </a:br>
            <a:r>
              <a:rPr lang="es-ES" altLang="es-ES" dirty="0"/>
              <a:t>- Segmentación de clientes.</a:t>
            </a:r>
            <a:br>
              <a:rPr lang="es-ES" altLang="es-ES" dirty="0"/>
            </a:br>
            <a:r>
              <a:rPr lang="es-ES" altLang="es-ES" dirty="0"/>
              <a:t>- Porcentaje de número de clientes a captar respecto al volumen del mercado.</a:t>
            </a:r>
            <a:br>
              <a:rPr lang="es-ES" altLang="es-ES" dirty="0"/>
            </a:br>
            <a:r>
              <a:rPr lang="es-ES" altLang="es-ES" dirty="0"/>
              <a:t>- Volumen de ventas por segmento.</a:t>
            </a:r>
            <a:br>
              <a:rPr lang="es-ES" altLang="es-ES" dirty="0"/>
            </a:br>
            <a:r>
              <a:rPr lang="es-ES" altLang="es-ES" dirty="0"/>
              <a:t>- Rentabilidad esperada de cada segmento de mercado.</a:t>
            </a:r>
            <a:br>
              <a:rPr lang="es-ES" altLang="es-ES" dirty="0"/>
            </a:br>
            <a:r>
              <a:rPr lang="es-ES" altLang="es-ES" dirty="0"/>
              <a:t>- Segmento de mercado más atractivo.</a:t>
            </a:r>
            <a:br>
              <a:rPr lang="es-ES" altLang="es-ES" dirty="0"/>
            </a:br>
            <a:endParaRPr lang="es-ES" altLang="es-E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7" name="Rectangle 3">
            <a:extLst>
              <a:ext uri="{FF2B5EF4-FFF2-40B4-BE49-F238E27FC236}">
                <a16:creationId xmlns:a16="http://schemas.microsoft.com/office/drawing/2014/main" id="{F88B7B5D-1886-4851-9F97-EA465DB33F3F}"/>
              </a:ext>
            </a:extLst>
          </p:cNvPr>
          <p:cNvSpPr>
            <a:spLocks noGrp="1" noChangeArrowheads="1"/>
          </p:cNvSpPr>
          <p:nvPr>
            <p:ph type="title"/>
          </p:nvPr>
        </p:nvSpPr>
        <p:spPr/>
        <p:txBody>
          <a:bodyPr/>
          <a:lstStyle/>
          <a:p>
            <a:pPr eaLnBrk="1" hangingPunct="1"/>
            <a:r>
              <a:rPr lang="es-ES" altLang="es-ES" b="0"/>
              <a:t>Competencia</a:t>
            </a:r>
            <a:endParaRPr lang="es-ES" altLang="es-ES"/>
          </a:p>
        </p:txBody>
      </p:sp>
      <p:sp>
        <p:nvSpPr>
          <p:cNvPr id="134148" name="Rectangle 4">
            <a:extLst>
              <a:ext uri="{FF2B5EF4-FFF2-40B4-BE49-F238E27FC236}">
                <a16:creationId xmlns:a16="http://schemas.microsoft.com/office/drawing/2014/main" id="{CE369944-21DE-47F4-B181-8D425389EEC0}"/>
              </a:ext>
            </a:extLst>
          </p:cNvPr>
          <p:cNvSpPr>
            <a:spLocks noGrp="1" noChangeArrowheads="1"/>
          </p:cNvSpPr>
          <p:nvPr>
            <p:ph idx="1"/>
          </p:nvPr>
        </p:nvSpPr>
        <p:spPr>
          <a:xfrm>
            <a:off x="1981200" y="1600201"/>
            <a:ext cx="8229600" cy="2981325"/>
          </a:xfrm>
        </p:spPr>
        <p:txBody>
          <a:bodyPr/>
          <a:lstStyle/>
          <a:p>
            <a:pPr eaLnBrk="1" hangingPunct="1">
              <a:lnSpc>
                <a:spcPct val="80000"/>
              </a:lnSpc>
              <a:buFont typeface="Wingdings" panose="05000000000000000000" pitchFamily="2" charset="2"/>
              <a:buNone/>
            </a:pPr>
            <a:r>
              <a:rPr lang="es-ES" altLang="es-ES"/>
              <a:t>	- Competidores existentes.</a:t>
            </a:r>
            <a:br>
              <a:rPr lang="es-ES" altLang="es-ES"/>
            </a:br>
            <a:r>
              <a:rPr lang="es-ES" altLang="es-ES"/>
              <a:t>- Comparación con estos </a:t>
            </a:r>
          </a:p>
          <a:p>
            <a:pPr eaLnBrk="1" hangingPunct="1">
              <a:lnSpc>
                <a:spcPct val="80000"/>
              </a:lnSpc>
              <a:buFont typeface="Wingdings" panose="05000000000000000000" pitchFamily="2" charset="2"/>
              <a:buNone/>
            </a:pPr>
            <a:r>
              <a:rPr lang="es-ES" altLang="es-ES"/>
              <a:t>    - Estrategias de los competidores: público objetivo, estrategias de marketing.</a:t>
            </a:r>
            <a:br>
              <a:rPr lang="es-ES" altLang="es-ES"/>
            </a:br>
            <a:r>
              <a:rPr lang="es-ES" altLang="es-ES"/>
              <a:t>- Descripción de sus fortalezas y debilidades.</a:t>
            </a:r>
            <a:br>
              <a:rPr lang="es-ES" altLang="es-ES"/>
            </a:br>
            <a:r>
              <a:rPr lang="es-ES" altLang="es-ES"/>
              <a:t>- Ventaja competitiva respecto a los competidores.</a:t>
            </a:r>
            <a:br>
              <a:rPr lang="es-ES" altLang="es-ES"/>
            </a:br>
            <a:endParaRPr lang="es-ES" altLang="es-ES"/>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1" name="Rectangle 3">
            <a:extLst>
              <a:ext uri="{FF2B5EF4-FFF2-40B4-BE49-F238E27FC236}">
                <a16:creationId xmlns:a16="http://schemas.microsoft.com/office/drawing/2014/main" id="{68C42D59-3451-41CD-B485-AF9F2D40909B}"/>
              </a:ext>
            </a:extLst>
          </p:cNvPr>
          <p:cNvSpPr>
            <a:spLocks noGrp="1" noChangeArrowheads="1"/>
          </p:cNvSpPr>
          <p:nvPr>
            <p:ph type="title"/>
          </p:nvPr>
        </p:nvSpPr>
        <p:spPr/>
        <p:txBody>
          <a:bodyPr/>
          <a:lstStyle/>
          <a:p>
            <a:pPr eaLnBrk="1" hangingPunct="1"/>
            <a:r>
              <a:rPr lang="es-ES" altLang="es-ES" sz="3800"/>
              <a:t>Modelo de negocio y plan financiero</a:t>
            </a:r>
          </a:p>
        </p:txBody>
      </p:sp>
      <p:sp>
        <p:nvSpPr>
          <p:cNvPr id="135172" name="Rectangle 4">
            <a:extLst>
              <a:ext uri="{FF2B5EF4-FFF2-40B4-BE49-F238E27FC236}">
                <a16:creationId xmlns:a16="http://schemas.microsoft.com/office/drawing/2014/main" id="{FDBAC925-814F-45B0-BD6E-33522CE30DC5}"/>
              </a:ext>
            </a:extLst>
          </p:cNvPr>
          <p:cNvSpPr>
            <a:spLocks noGrp="1" noChangeArrowheads="1"/>
          </p:cNvSpPr>
          <p:nvPr>
            <p:ph idx="1"/>
          </p:nvPr>
        </p:nvSpPr>
        <p:spPr/>
        <p:txBody>
          <a:bodyPr/>
          <a:lstStyle/>
          <a:p>
            <a:pPr eaLnBrk="1" hangingPunct="1"/>
            <a:r>
              <a:rPr lang="es-MX" altLang="es-ES"/>
              <a:t>Costos Totales</a:t>
            </a:r>
          </a:p>
          <a:p>
            <a:pPr eaLnBrk="1" hangingPunct="1"/>
            <a:r>
              <a:rPr lang="es-MX" altLang="es-ES"/>
              <a:t>Punto de equilibrio</a:t>
            </a:r>
          </a:p>
          <a:p>
            <a:pPr eaLnBrk="1" hangingPunct="1"/>
            <a:r>
              <a:rPr lang="es-MX" altLang="es-ES"/>
              <a:t>Flujo de caja (Cash Flow)</a:t>
            </a:r>
          </a:p>
          <a:p>
            <a:pPr eaLnBrk="1" hangingPunct="1"/>
            <a:r>
              <a:rPr lang="es-MX" altLang="es-ES"/>
              <a:t>Necesidades de financiamiento</a:t>
            </a:r>
            <a:endParaRPr lang="es-ES" altLang="es-E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6" name="Rectangle 6">
            <a:extLst>
              <a:ext uri="{FF2B5EF4-FFF2-40B4-BE49-F238E27FC236}">
                <a16:creationId xmlns:a16="http://schemas.microsoft.com/office/drawing/2014/main" id="{227E5147-70A5-4C9D-B07F-B45569CC6550}"/>
              </a:ext>
            </a:extLst>
          </p:cNvPr>
          <p:cNvSpPr>
            <a:spLocks noGrp="1" noChangeArrowheads="1"/>
          </p:cNvSpPr>
          <p:nvPr>
            <p:ph type="title"/>
          </p:nvPr>
        </p:nvSpPr>
        <p:spPr/>
        <p:txBody>
          <a:bodyPr/>
          <a:lstStyle/>
          <a:p>
            <a:pPr eaLnBrk="1" hangingPunct="1"/>
            <a:r>
              <a:rPr lang="es-MX" altLang="es-ES" dirty="0"/>
              <a:t>DEPARTAMENTALIZACION</a:t>
            </a:r>
            <a:endParaRPr lang="es-ES" altLang="es-ES" dirty="0"/>
          </a:p>
        </p:txBody>
      </p:sp>
      <p:sp>
        <p:nvSpPr>
          <p:cNvPr id="64514" name="Rectangle 2">
            <a:extLst>
              <a:ext uri="{FF2B5EF4-FFF2-40B4-BE49-F238E27FC236}">
                <a16:creationId xmlns:a16="http://schemas.microsoft.com/office/drawing/2014/main" id="{A6F3530F-B4C4-4E1C-B462-4142172F8FF9}"/>
              </a:ext>
            </a:extLst>
          </p:cNvPr>
          <p:cNvSpPr>
            <a:spLocks noGrp="1" noChangeArrowheads="1"/>
          </p:cNvSpPr>
          <p:nvPr>
            <p:ph idx="1"/>
          </p:nvPr>
        </p:nvSpPr>
        <p:spPr/>
        <p:txBody>
          <a:bodyPr>
            <a:normAutofit/>
          </a:bodyPr>
          <a:lstStyle/>
          <a:p>
            <a:pPr algn="ctr" eaLnBrk="1" hangingPunct="1">
              <a:buFont typeface="Wingdings" panose="05000000000000000000" pitchFamily="2" charset="2"/>
              <a:buNone/>
            </a:pPr>
            <a:r>
              <a:rPr lang="es-ES" altLang="es-ES" sz="4800" b="1" dirty="0">
                <a:solidFill>
                  <a:schemeClr val="tx2"/>
                </a:solidFill>
              </a:rPr>
              <a:t>Agrupar en departamentos aquellas actividades de trabajo que son similares o tienen relación lógica</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5" name="Rectangle 3">
            <a:extLst>
              <a:ext uri="{FF2B5EF4-FFF2-40B4-BE49-F238E27FC236}">
                <a16:creationId xmlns:a16="http://schemas.microsoft.com/office/drawing/2014/main" id="{0D75A436-5567-4CA3-8EE8-AF4E7403D63A}"/>
              </a:ext>
            </a:extLst>
          </p:cNvPr>
          <p:cNvSpPr>
            <a:spLocks noGrp="1" noChangeArrowheads="1"/>
          </p:cNvSpPr>
          <p:nvPr>
            <p:ph type="title"/>
          </p:nvPr>
        </p:nvSpPr>
        <p:spPr/>
        <p:txBody>
          <a:bodyPr/>
          <a:lstStyle/>
          <a:p>
            <a:pPr eaLnBrk="1" hangingPunct="1"/>
            <a:r>
              <a:rPr lang="es-ES" altLang="es-ES" b="0"/>
              <a:t>Equipo directivo y organización</a:t>
            </a:r>
            <a:endParaRPr lang="es-ES" altLang="es-ES"/>
          </a:p>
        </p:txBody>
      </p:sp>
      <p:sp>
        <p:nvSpPr>
          <p:cNvPr id="136196" name="Rectangle 4">
            <a:extLst>
              <a:ext uri="{FF2B5EF4-FFF2-40B4-BE49-F238E27FC236}">
                <a16:creationId xmlns:a16="http://schemas.microsoft.com/office/drawing/2014/main" id="{8688359F-2AAF-4AAC-907F-34B259A273E2}"/>
              </a:ext>
            </a:extLst>
          </p:cNvPr>
          <p:cNvSpPr>
            <a:spLocks noGrp="1" noChangeArrowheads="1"/>
          </p:cNvSpPr>
          <p:nvPr>
            <p:ph idx="1"/>
          </p:nvPr>
        </p:nvSpPr>
        <p:spPr/>
        <p:txBody>
          <a:bodyPr/>
          <a:lstStyle/>
          <a:p>
            <a:pPr eaLnBrk="1" hangingPunct="1">
              <a:lnSpc>
                <a:spcPct val="90000"/>
              </a:lnSpc>
              <a:buFont typeface="Wingdings" panose="05000000000000000000" pitchFamily="2" charset="2"/>
              <a:buNone/>
            </a:pPr>
            <a:r>
              <a:rPr lang="es-ES" altLang="es-ES"/>
              <a:t>	- Miembros del equipo directivo con su perfil: educación, experiencia profesional, éxitos en el mundo laboral.</a:t>
            </a:r>
            <a:br>
              <a:rPr lang="es-ES" altLang="es-ES"/>
            </a:br>
            <a:r>
              <a:rPr lang="es-ES" altLang="es-ES"/>
              <a:t>- Experiencia o habilidades del equipo directivo necesarias para llevar a cabo el proyecto, cómo encaja su perfil con las nuevas necesidades del negocio. </a:t>
            </a:r>
            <a:br>
              <a:rPr lang="es-ES" altLang="es-ES"/>
            </a:br>
            <a:r>
              <a:rPr lang="es-ES" altLang="es-ES"/>
              <a:t>- Capacidades que faltan: detallando cómo se piensan cubrir y por quién. </a:t>
            </a:r>
            <a:br>
              <a:rPr lang="es-ES" altLang="es-ES"/>
            </a:br>
            <a:endParaRPr lang="es-ES" altLang="es-E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9" name="Rectangle 3">
            <a:extLst>
              <a:ext uri="{FF2B5EF4-FFF2-40B4-BE49-F238E27FC236}">
                <a16:creationId xmlns:a16="http://schemas.microsoft.com/office/drawing/2014/main" id="{D646D7C2-98EB-48FD-9ABA-629C27BA54B0}"/>
              </a:ext>
            </a:extLst>
          </p:cNvPr>
          <p:cNvSpPr>
            <a:spLocks noGrp="1" noChangeArrowheads="1"/>
          </p:cNvSpPr>
          <p:nvPr>
            <p:ph type="title"/>
          </p:nvPr>
        </p:nvSpPr>
        <p:spPr/>
        <p:txBody>
          <a:bodyPr/>
          <a:lstStyle/>
          <a:p>
            <a:pPr eaLnBrk="1" hangingPunct="1"/>
            <a:r>
              <a:rPr lang="es-ES" altLang="es-ES"/>
              <a:t>Proceso productivo, avance actual</a:t>
            </a:r>
          </a:p>
        </p:txBody>
      </p:sp>
      <p:sp>
        <p:nvSpPr>
          <p:cNvPr id="137220" name="Rectangle 4">
            <a:extLst>
              <a:ext uri="{FF2B5EF4-FFF2-40B4-BE49-F238E27FC236}">
                <a16:creationId xmlns:a16="http://schemas.microsoft.com/office/drawing/2014/main" id="{F76CAC35-4539-4601-8FB5-AA0B925D457B}"/>
              </a:ext>
            </a:extLst>
          </p:cNvPr>
          <p:cNvSpPr>
            <a:spLocks noGrp="1" noChangeArrowheads="1"/>
          </p:cNvSpPr>
          <p:nvPr>
            <p:ph idx="1"/>
          </p:nvPr>
        </p:nvSpPr>
        <p:spPr/>
        <p:txBody>
          <a:bodyPr/>
          <a:lstStyle/>
          <a:p>
            <a:pPr algn="ctr" eaLnBrk="1" hangingPunct="1">
              <a:buFont typeface="Wingdings" panose="05000000000000000000" pitchFamily="2" charset="2"/>
              <a:buNone/>
            </a:pPr>
            <a:r>
              <a:rPr lang="es-ES" altLang="es-ES"/>
              <a:t>Desarrollo tecnológico: fase en la que se encuentra (desarrollado, en fase de desarrollo...). Si existe un prototipo desarrollado se debe presentar, o si se ha podido testar el producto ante algún consumidor piloto, se deben presentar los resultados. </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3" name="Rectangle 3">
            <a:extLst>
              <a:ext uri="{FF2B5EF4-FFF2-40B4-BE49-F238E27FC236}">
                <a16:creationId xmlns:a16="http://schemas.microsoft.com/office/drawing/2014/main" id="{342FDE68-3581-422F-8C78-E6B9D57A6BC4}"/>
              </a:ext>
            </a:extLst>
          </p:cNvPr>
          <p:cNvSpPr>
            <a:spLocks noGrp="1" noChangeArrowheads="1"/>
          </p:cNvSpPr>
          <p:nvPr>
            <p:ph type="title"/>
          </p:nvPr>
        </p:nvSpPr>
        <p:spPr/>
        <p:txBody>
          <a:bodyPr/>
          <a:lstStyle/>
          <a:p>
            <a:pPr eaLnBrk="1" hangingPunct="1"/>
            <a:r>
              <a:rPr lang="es-ES" altLang="es-ES" b="0"/>
              <a:t>Alianzas estratégicas</a:t>
            </a:r>
            <a:endParaRPr lang="es-ES" altLang="es-ES"/>
          </a:p>
        </p:txBody>
      </p:sp>
      <p:sp>
        <p:nvSpPr>
          <p:cNvPr id="138244" name="Rectangle 4">
            <a:extLst>
              <a:ext uri="{FF2B5EF4-FFF2-40B4-BE49-F238E27FC236}">
                <a16:creationId xmlns:a16="http://schemas.microsoft.com/office/drawing/2014/main" id="{47DF26C6-44BB-4157-B73B-5CD8B85759EE}"/>
              </a:ext>
            </a:extLst>
          </p:cNvPr>
          <p:cNvSpPr>
            <a:spLocks noGrp="1" noChangeArrowheads="1"/>
          </p:cNvSpPr>
          <p:nvPr>
            <p:ph idx="1"/>
          </p:nvPr>
        </p:nvSpPr>
        <p:spPr>
          <a:xfrm>
            <a:off x="1981200" y="2708275"/>
            <a:ext cx="8229600" cy="3422650"/>
          </a:xfrm>
        </p:spPr>
        <p:txBody>
          <a:bodyPr/>
          <a:lstStyle/>
          <a:p>
            <a:pPr algn="ctr" eaLnBrk="1" hangingPunct="1">
              <a:buFont typeface="Wingdings" panose="05000000000000000000" pitchFamily="2" charset="2"/>
              <a:buNone/>
            </a:pPr>
            <a:r>
              <a:rPr lang="es-ES" altLang="es-ES" sz="4400"/>
              <a:t>Cuántas, con quién, grado de desarrollo de las mismas, condiciones, etc. </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7" name="Rectangle 3">
            <a:extLst>
              <a:ext uri="{FF2B5EF4-FFF2-40B4-BE49-F238E27FC236}">
                <a16:creationId xmlns:a16="http://schemas.microsoft.com/office/drawing/2014/main" id="{0D60E4D4-EB65-40D2-A80A-42D42B9E51DC}"/>
              </a:ext>
            </a:extLst>
          </p:cNvPr>
          <p:cNvSpPr>
            <a:spLocks noGrp="1" noChangeArrowheads="1"/>
          </p:cNvSpPr>
          <p:nvPr>
            <p:ph type="title"/>
          </p:nvPr>
        </p:nvSpPr>
        <p:spPr/>
        <p:txBody>
          <a:bodyPr/>
          <a:lstStyle/>
          <a:p>
            <a:pPr eaLnBrk="1" hangingPunct="1"/>
            <a:r>
              <a:rPr lang="es-ES" altLang="es-ES" b="0"/>
              <a:t>Estrategia de marketing y ventas</a:t>
            </a:r>
            <a:endParaRPr lang="es-ES" altLang="es-ES"/>
          </a:p>
        </p:txBody>
      </p:sp>
      <p:sp>
        <p:nvSpPr>
          <p:cNvPr id="139268" name="Rectangle 4">
            <a:extLst>
              <a:ext uri="{FF2B5EF4-FFF2-40B4-BE49-F238E27FC236}">
                <a16:creationId xmlns:a16="http://schemas.microsoft.com/office/drawing/2014/main" id="{31FCF0D2-4A9C-4141-A6EE-132106CE1CC0}"/>
              </a:ext>
            </a:extLst>
          </p:cNvPr>
          <p:cNvSpPr>
            <a:spLocks noGrp="1" noChangeArrowheads="1"/>
          </p:cNvSpPr>
          <p:nvPr>
            <p:ph idx="1"/>
          </p:nvPr>
        </p:nvSpPr>
        <p:spPr/>
        <p:txBody>
          <a:bodyPr/>
          <a:lstStyle/>
          <a:p>
            <a:pPr eaLnBrk="1" hangingPunct="1">
              <a:buFont typeface="Wingdings" panose="05000000000000000000" pitchFamily="2" charset="2"/>
              <a:buNone/>
            </a:pPr>
            <a:r>
              <a:rPr lang="es-ES" altLang="es-ES" b="1" dirty="0"/>
              <a:t>Posicionamiento</a:t>
            </a:r>
            <a:br>
              <a:rPr lang="es-ES" altLang="es-ES" dirty="0"/>
            </a:br>
            <a:r>
              <a:rPr lang="es-ES" altLang="es-ES" dirty="0"/>
              <a:t>- Tipo de posicionamiento: descripción de las características distintivas del producto respecto a la competencia: percepción distintiva o única del cliente.</a:t>
            </a:r>
            <a:br>
              <a:rPr lang="es-ES" altLang="es-ES" dirty="0"/>
            </a:br>
            <a:r>
              <a:rPr lang="es-ES" altLang="es-ES" dirty="0"/>
              <a:t>- Diferenciación: como se espera mantener en el tiempo dicho posicionamiento. </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1" name="Rectangle 3">
            <a:extLst>
              <a:ext uri="{FF2B5EF4-FFF2-40B4-BE49-F238E27FC236}">
                <a16:creationId xmlns:a16="http://schemas.microsoft.com/office/drawing/2014/main" id="{1E332DEF-7CE7-4759-BA3D-6D1A6BC901A1}"/>
              </a:ext>
            </a:extLst>
          </p:cNvPr>
          <p:cNvSpPr>
            <a:spLocks noGrp="1" noChangeArrowheads="1"/>
          </p:cNvSpPr>
          <p:nvPr>
            <p:ph type="title"/>
          </p:nvPr>
        </p:nvSpPr>
        <p:spPr/>
        <p:txBody>
          <a:bodyPr/>
          <a:lstStyle/>
          <a:p>
            <a:pPr eaLnBrk="1" hangingPunct="1"/>
            <a:r>
              <a:rPr lang="es-ES" altLang="es-ES" sz="3800" dirty="0"/>
              <a:t>Principales riesgos y estrategias de salida</a:t>
            </a:r>
          </a:p>
        </p:txBody>
      </p:sp>
      <p:sp>
        <p:nvSpPr>
          <p:cNvPr id="140292" name="Rectangle 4">
            <a:extLst>
              <a:ext uri="{FF2B5EF4-FFF2-40B4-BE49-F238E27FC236}">
                <a16:creationId xmlns:a16="http://schemas.microsoft.com/office/drawing/2014/main" id="{4928BBAC-AFAB-46C5-961B-A074EA47886E}"/>
              </a:ext>
            </a:extLst>
          </p:cNvPr>
          <p:cNvSpPr>
            <a:spLocks noGrp="1" noChangeArrowheads="1"/>
          </p:cNvSpPr>
          <p:nvPr>
            <p:ph idx="1"/>
          </p:nvPr>
        </p:nvSpPr>
        <p:spPr/>
        <p:txBody>
          <a:bodyPr>
            <a:normAutofit/>
          </a:bodyPr>
          <a:lstStyle/>
          <a:p>
            <a:pPr algn="ctr" eaLnBrk="1" hangingPunct="1">
              <a:buFont typeface="Wingdings" panose="05000000000000000000" pitchFamily="2" charset="2"/>
              <a:buNone/>
            </a:pPr>
            <a:r>
              <a:rPr lang="es-MX" altLang="es-ES" sz="4400" dirty="0"/>
              <a:t>Indicar los riesgos del mercado y los del propio proyecto, además deberá de contar con planes de contingencias que indique las acciones a tomar.</a:t>
            </a:r>
            <a:endParaRPr lang="es-ES" altLang="es-ES" sz="4400"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5" name="Rectangle 2">
            <a:extLst>
              <a:ext uri="{FF2B5EF4-FFF2-40B4-BE49-F238E27FC236}">
                <a16:creationId xmlns:a16="http://schemas.microsoft.com/office/drawing/2014/main" id="{55E60B0B-3CB9-4800-8A2A-2C53B20C5C2B}"/>
              </a:ext>
            </a:extLst>
          </p:cNvPr>
          <p:cNvSpPr>
            <a:spLocks noGrp="1" noChangeArrowheads="1"/>
          </p:cNvSpPr>
          <p:nvPr>
            <p:ph type="ctrTitle"/>
          </p:nvPr>
        </p:nvSpPr>
        <p:spPr/>
        <p:txBody>
          <a:bodyPr>
            <a:normAutofit/>
          </a:bodyPr>
          <a:lstStyle/>
          <a:p>
            <a:pPr eaLnBrk="1" hangingPunct="1"/>
            <a:r>
              <a:rPr lang="es-MX" altLang="es-ES"/>
              <a:t>Información de interés para emprendedores</a:t>
            </a:r>
            <a:endParaRPr lang="es-ES" altLang="es-E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a:extLst>
              <a:ext uri="{FF2B5EF4-FFF2-40B4-BE49-F238E27FC236}">
                <a16:creationId xmlns:a16="http://schemas.microsoft.com/office/drawing/2014/main" id="{4A3794A4-5E45-4EEA-8EA0-FD24C009953C}"/>
              </a:ext>
            </a:extLst>
          </p:cNvPr>
          <p:cNvSpPr>
            <a:spLocks noGrp="1"/>
          </p:cNvSpPr>
          <p:nvPr>
            <p:ph type="title" idx="4294967295"/>
          </p:nvPr>
        </p:nvSpPr>
        <p:spPr>
          <a:xfrm>
            <a:off x="5076825" y="274638"/>
            <a:ext cx="7115175" cy="581025"/>
          </a:xfrm>
        </p:spPr>
        <p:txBody>
          <a:bodyPr vert="horz" lIns="0" tIns="45720" rIns="0" bIns="0" rtlCol="0" anchor="b">
            <a:normAutofit/>
          </a:bodyPr>
          <a:lstStyle/>
          <a:p>
            <a:pPr eaLnBrk="1" hangingPunct="1">
              <a:defRPr/>
            </a:pPr>
            <a:r>
              <a:rPr lang="es-ES" sz="3700"/>
              <a:t>SME Tools Kit PERU</a:t>
            </a:r>
          </a:p>
        </p:txBody>
      </p:sp>
      <p:pic>
        <p:nvPicPr>
          <p:cNvPr id="5" name="4 Marcador de contenido">
            <a:extLst>
              <a:ext uri="{FF2B5EF4-FFF2-40B4-BE49-F238E27FC236}">
                <a16:creationId xmlns:a16="http://schemas.microsoft.com/office/drawing/2014/main" id="{37A920C8-1AD5-46DE-9EA0-CA24EDB7BFC1}"/>
              </a:ext>
            </a:extLst>
          </p:cNvPr>
          <p:cNvPicPr>
            <a:picLocks noGrp="1" noChangeAspect="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5041900" y="1889125"/>
            <a:ext cx="7150100" cy="2949575"/>
          </a:xfrm>
        </p:spPr>
      </p:pic>
      <p:sp>
        <p:nvSpPr>
          <p:cNvPr id="142340" name="5 CuadroTexto">
            <a:extLst>
              <a:ext uri="{FF2B5EF4-FFF2-40B4-BE49-F238E27FC236}">
                <a16:creationId xmlns:a16="http://schemas.microsoft.com/office/drawing/2014/main" id="{7F3C1DC0-05A3-4A49-91B5-C07C03086A62}"/>
              </a:ext>
            </a:extLst>
          </p:cNvPr>
          <p:cNvSpPr txBox="1">
            <a:spLocks noChangeArrowheads="1"/>
          </p:cNvSpPr>
          <p:nvPr/>
        </p:nvSpPr>
        <p:spPr bwMode="auto">
          <a:xfrm>
            <a:off x="2809875" y="5286375"/>
            <a:ext cx="7143750" cy="91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s-ES" altLang="es-ES">
                <a:latin typeface="Constantia" panose="02030602050306030303" pitchFamily="18" charset="0"/>
              </a:rPr>
              <a:t>Esta es la pagina Web del ministerio del trabajo y promoción del empleo, donde en </a:t>
            </a:r>
            <a:r>
              <a:rPr lang="es-ES" altLang="es-ES">
                <a:latin typeface="Constantia" panose="02030602050306030303" pitchFamily="18" charset="0"/>
                <a:hlinkClick r:id="rId3"/>
              </a:rPr>
              <a:t>www.mypeperu.gob.pe</a:t>
            </a:r>
            <a:r>
              <a:rPr lang="es-ES" altLang="es-ES">
                <a:latin typeface="Constantia" panose="02030602050306030303" pitchFamily="18" charset="0"/>
              </a:rPr>
              <a:t> encuentro el vinculo para gestionar PYMES</a:t>
            </a:r>
          </a:p>
        </p:txBody>
      </p:sp>
      <p:pic>
        <p:nvPicPr>
          <p:cNvPr id="7" name="6 Imagen">
            <a:extLst>
              <a:ext uri="{FF2B5EF4-FFF2-40B4-BE49-F238E27FC236}">
                <a16:creationId xmlns:a16="http://schemas.microsoft.com/office/drawing/2014/main" id="{E82D391A-D525-4AFB-B0D4-5EFAB178599F}"/>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9596438" y="6024564"/>
            <a:ext cx="1071562" cy="833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7 Imagen">
            <a:extLst>
              <a:ext uri="{FF2B5EF4-FFF2-40B4-BE49-F238E27FC236}">
                <a16:creationId xmlns:a16="http://schemas.microsoft.com/office/drawing/2014/main" id="{2C2286C2-9560-4BDF-BDFC-09A02B5F48FA}"/>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rot="10800000" flipH="1" flipV="1">
            <a:off x="1744663" y="1714500"/>
            <a:ext cx="83185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8 Imagen">
            <a:extLst>
              <a:ext uri="{FF2B5EF4-FFF2-40B4-BE49-F238E27FC236}">
                <a16:creationId xmlns:a16="http://schemas.microsoft.com/office/drawing/2014/main" id="{F6376EBA-CD56-4D78-A54D-122BC10A1932}"/>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1512888" y="5857875"/>
            <a:ext cx="1720851" cy="666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9 Imagen">
            <a:extLst>
              <a:ext uri="{FF2B5EF4-FFF2-40B4-BE49-F238E27FC236}">
                <a16:creationId xmlns:a16="http://schemas.microsoft.com/office/drawing/2014/main" id="{9D325282-BC08-4C4D-B81E-6AD2BCA87382}"/>
              </a:ext>
            </a:extLst>
          </p:cNvPr>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9382126" y="1643063"/>
            <a:ext cx="1000125" cy="50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6" fill="hold"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3000" fill="hold"/>
                                        <p:tgtEl>
                                          <p:spTgt spid="8"/>
                                        </p:tgtEl>
                                        <p:attrNameLst>
                                          <p:attrName>ppt_x</p:attrName>
                                        </p:attrNameLst>
                                      </p:cBhvr>
                                      <p:tavLst>
                                        <p:tav tm="0">
                                          <p:val>
                                            <p:strVal val="1+#ppt_w/2"/>
                                          </p:val>
                                        </p:tav>
                                        <p:tav tm="100000">
                                          <p:val>
                                            <p:strVal val="#ppt_x"/>
                                          </p:val>
                                        </p:tav>
                                      </p:tavLst>
                                    </p:anim>
                                    <p:anim calcmode="lin" valueType="num">
                                      <p:cBhvr additive="base">
                                        <p:cTn id="8" dur="3000" fill="hold"/>
                                        <p:tgtEl>
                                          <p:spTgt spid="8"/>
                                        </p:tgtEl>
                                        <p:attrNameLst>
                                          <p:attrName>ppt_y</p:attrName>
                                        </p:attrNameLst>
                                      </p:cBhvr>
                                      <p:tavLst>
                                        <p:tav tm="0">
                                          <p:val>
                                            <p:strVal val="1+#ppt_h/2"/>
                                          </p:val>
                                        </p:tav>
                                        <p:tav tm="100000">
                                          <p:val>
                                            <p:strVal val="#ppt_y"/>
                                          </p:val>
                                        </p:tav>
                                      </p:tavLst>
                                    </p:anim>
                                  </p:childTnLst>
                                </p:cTn>
                              </p:par>
                              <p:par>
                                <p:cTn id="9" presetID="2" presetClass="entr" presetSubtype="12" fill="hold"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3000" fill="hold"/>
                                        <p:tgtEl>
                                          <p:spTgt spid="10"/>
                                        </p:tgtEl>
                                        <p:attrNameLst>
                                          <p:attrName>ppt_x</p:attrName>
                                        </p:attrNameLst>
                                      </p:cBhvr>
                                      <p:tavLst>
                                        <p:tav tm="0">
                                          <p:val>
                                            <p:strVal val="0-#ppt_w/2"/>
                                          </p:val>
                                        </p:tav>
                                        <p:tav tm="100000">
                                          <p:val>
                                            <p:strVal val="#ppt_x"/>
                                          </p:val>
                                        </p:tav>
                                      </p:tavLst>
                                    </p:anim>
                                    <p:anim calcmode="lin" valueType="num">
                                      <p:cBhvr additive="base">
                                        <p:cTn id="12" dur="3000" fill="hold"/>
                                        <p:tgtEl>
                                          <p:spTgt spid="10"/>
                                        </p:tgtEl>
                                        <p:attrNameLst>
                                          <p:attrName>ppt_y</p:attrName>
                                        </p:attrNameLst>
                                      </p:cBhvr>
                                      <p:tavLst>
                                        <p:tav tm="0">
                                          <p:val>
                                            <p:strVal val="1+#ppt_h/2"/>
                                          </p:val>
                                        </p:tav>
                                        <p:tav tm="100000">
                                          <p:val>
                                            <p:strVal val="#ppt_y"/>
                                          </p:val>
                                        </p:tav>
                                      </p:tavLst>
                                    </p:anim>
                                  </p:childTnLst>
                                </p:cTn>
                              </p:par>
                              <p:par>
                                <p:cTn id="13" presetID="2" presetClass="entr" presetSubtype="3" fill="hold"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3000" fill="hold"/>
                                        <p:tgtEl>
                                          <p:spTgt spid="9"/>
                                        </p:tgtEl>
                                        <p:attrNameLst>
                                          <p:attrName>ppt_x</p:attrName>
                                        </p:attrNameLst>
                                      </p:cBhvr>
                                      <p:tavLst>
                                        <p:tav tm="0">
                                          <p:val>
                                            <p:strVal val="1+#ppt_w/2"/>
                                          </p:val>
                                        </p:tav>
                                        <p:tav tm="100000">
                                          <p:val>
                                            <p:strVal val="#ppt_x"/>
                                          </p:val>
                                        </p:tav>
                                      </p:tavLst>
                                    </p:anim>
                                    <p:anim calcmode="lin" valueType="num">
                                      <p:cBhvr additive="base">
                                        <p:cTn id="16" dur="3000" fill="hold"/>
                                        <p:tgtEl>
                                          <p:spTgt spid="9"/>
                                        </p:tgtEl>
                                        <p:attrNameLst>
                                          <p:attrName>ppt_y</p:attrName>
                                        </p:attrNameLst>
                                      </p:cBhvr>
                                      <p:tavLst>
                                        <p:tav tm="0">
                                          <p:val>
                                            <p:strVal val="0-#ppt_h/2"/>
                                          </p:val>
                                        </p:tav>
                                        <p:tav tm="100000">
                                          <p:val>
                                            <p:strVal val="#ppt_y"/>
                                          </p:val>
                                        </p:tav>
                                      </p:tavLst>
                                    </p:anim>
                                  </p:childTnLst>
                                </p:cTn>
                              </p:par>
                              <p:par>
                                <p:cTn id="17" presetID="2" presetClass="entr" presetSubtype="9" fill="hold"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3000" fill="hold"/>
                                        <p:tgtEl>
                                          <p:spTgt spid="7"/>
                                        </p:tgtEl>
                                        <p:attrNameLst>
                                          <p:attrName>ppt_x</p:attrName>
                                        </p:attrNameLst>
                                      </p:cBhvr>
                                      <p:tavLst>
                                        <p:tav tm="0">
                                          <p:val>
                                            <p:strVal val="0-#ppt_w/2"/>
                                          </p:val>
                                        </p:tav>
                                        <p:tav tm="100000">
                                          <p:val>
                                            <p:strVal val="#ppt_x"/>
                                          </p:val>
                                        </p:tav>
                                      </p:tavLst>
                                    </p:anim>
                                    <p:anim calcmode="lin" valueType="num">
                                      <p:cBhvr additive="base">
                                        <p:cTn id="20" dur="3000" fill="hold"/>
                                        <p:tgtEl>
                                          <p:spTgt spid="7"/>
                                        </p:tgtEl>
                                        <p:attrNameLst>
                                          <p:attrName>ppt_y</p:attrName>
                                        </p:attrNameLst>
                                      </p:cBhvr>
                                      <p:tavLst>
                                        <p:tav tm="0">
                                          <p:val>
                                            <p:strVal val="0-#ppt_h/2"/>
                                          </p:val>
                                        </p:tav>
                                        <p:tav tm="100000">
                                          <p:val>
                                            <p:strVal val="#ppt_y"/>
                                          </p:val>
                                        </p:tav>
                                      </p:tavLst>
                                    </p:anim>
                                  </p:childTnLst>
                                </p:cTn>
                              </p:par>
                            </p:childTnLst>
                          </p:cTn>
                        </p:par>
                        <p:par>
                          <p:cTn id="21" fill="hold" nodeType="afterGroup">
                            <p:stCondLst>
                              <p:cond delay="3000"/>
                            </p:stCondLst>
                            <p:childTnLst>
                              <p:par>
                                <p:cTn id="22" presetID="53" presetClass="entr" presetSubtype="0" fill="hold" nodeType="after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p:cTn id="24" dur="3000" fill="hold"/>
                                        <p:tgtEl>
                                          <p:spTgt spid="5"/>
                                        </p:tgtEl>
                                        <p:attrNameLst>
                                          <p:attrName>ppt_w</p:attrName>
                                        </p:attrNameLst>
                                      </p:cBhvr>
                                      <p:tavLst>
                                        <p:tav tm="0">
                                          <p:val>
                                            <p:fltVal val="0"/>
                                          </p:val>
                                        </p:tav>
                                        <p:tav tm="100000">
                                          <p:val>
                                            <p:strVal val="#ppt_w"/>
                                          </p:val>
                                        </p:tav>
                                      </p:tavLst>
                                    </p:anim>
                                    <p:anim calcmode="lin" valueType="num">
                                      <p:cBhvr>
                                        <p:cTn id="25" dur="3000" fill="hold"/>
                                        <p:tgtEl>
                                          <p:spTgt spid="5"/>
                                        </p:tgtEl>
                                        <p:attrNameLst>
                                          <p:attrName>ppt_h</p:attrName>
                                        </p:attrNameLst>
                                      </p:cBhvr>
                                      <p:tavLst>
                                        <p:tav tm="0">
                                          <p:val>
                                            <p:fltVal val="0"/>
                                          </p:val>
                                        </p:tav>
                                        <p:tav tm="100000">
                                          <p:val>
                                            <p:strVal val="#ppt_h"/>
                                          </p:val>
                                        </p:tav>
                                      </p:tavLst>
                                    </p:anim>
                                    <p:animEffect transition="in" filter="fade">
                                      <p:cBhvr>
                                        <p:cTn id="26" dur="3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a:extLst>
              <a:ext uri="{FF2B5EF4-FFF2-40B4-BE49-F238E27FC236}">
                <a16:creationId xmlns:a16="http://schemas.microsoft.com/office/drawing/2014/main" id="{62E2D5A9-9D8C-45AA-8152-FC41E1D20B5C}"/>
              </a:ext>
            </a:extLst>
          </p:cNvPr>
          <p:cNvSpPr>
            <a:spLocks noGrp="1"/>
          </p:cNvSpPr>
          <p:nvPr>
            <p:ph type="title" idx="4294967295"/>
          </p:nvPr>
        </p:nvSpPr>
        <p:spPr>
          <a:xfrm>
            <a:off x="6048375" y="333375"/>
            <a:ext cx="6143625" cy="1084263"/>
          </a:xfrm>
        </p:spPr>
        <p:txBody>
          <a:bodyPr vert="horz" lIns="0" tIns="45720" rIns="0" bIns="0" rtlCol="0" anchor="b">
            <a:normAutofit/>
          </a:bodyPr>
          <a:lstStyle/>
          <a:p>
            <a:pPr eaLnBrk="1" hangingPunct="1">
              <a:defRPr/>
            </a:pPr>
            <a:r>
              <a:rPr lang="es-MX" sz="3700"/>
              <a:t>¿Qué encontraremos en el portal?</a:t>
            </a:r>
            <a:endParaRPr lang="es-ES" sz="3700"/>
          </a:p>
        </p:txBody>
      </p:sp>
      <p:pic>
        <p:nvPicPr>
          <p:cNvPr id="143363" name="Picture 2">
            <a:extLst>
              <a:ext uri="{FF2B5EF4-FFF2-40B4-BE49-F238E27FC236}">
                <a16:creationId xmlns:a16="http://schemas.microsoft.com/office/drawing/2014/main" id="{60754D0A-3D20-4539-98E1-B36B6A98863D}"/>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a:xfrm>
            <a:off x="4600575" y="2114550"/>
            <a:ext cx="7591425" cy="3500438"/>
          </a:xfrm>
        </p:spPr>
      </p:pic>
      <p:pic>
        <p:nvPicPr>
          <p:cNvPr id="143364" name="6 Imagen">
            <a:extLst>
              <a:ext uri="{FF2B5EF4-FFF2-40B4-BE49-F238E27FC236}">
                <a16:creationId xmlns:a16="http://schemas.microsoft.com/office/drawing/2014/main" id="{A3DBB279-466A-471B-BFE0-527EAD93D419}"/>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1214438" cy="928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40" name="Rectangle 6">
            <a:extLst>
              <a:ext uri="{FF2B5EF4-FFF2-40B4-BE49-F238E27FC236}">
                <a16:creationId xmlns:a16="http://schemas.microsoft.com/office/drawing/2014/main" id="{41BB102C-5AA9-4DBC-85F5-8646AD45EA4C}"/>
              </a:ext>
            </a:extLst>
          </p:cNvPr>
          <p:cNvSpPr>
            <a:spLocks noGrp="1" noChangeArrowheads="1"/>
          </p:cNvSpPr>
          <p:nvPr>
            <p:ph type="title"/>
          </p:nvPr>
        </p:nvSpPr>
        <p:spPr/>
        <p:txBody>
          <a:bodyPr/>
          <a:lstStyle/>
          <a:p>
            <a:pPr eaLnBrk="1" hangingPunct="1"/>
            <a:r>
              <a:rPr lang="es-MX" altLang="es-ES" sz="3800"/>
              <a:t>TRAMO DE CONTROL ADM INISTRATIVO</a:t>
            </a:r>
            <a:endParaRPr lang="es-ES" altLang="es-ES" sz="3800"/>
          </a:p>
        </p:txBody>
      </p:sp>
      <p:sp>
        <p:nvSpPr>
          <p:cNvPr id="65538" name="Rectangle 2">
            <a:extLst>
              <a:ext uri="{FF2B5EF4-FFF2-40B4-BE49-F238E27FC236}">
                <a16:creationId xmlns:a16="http://schemas.microsoft.com/office/drawing/2014/main" id="{4DE86CFA-15C7-43C7-B373-A7648F680DB2}"/>
              </a:ext>
            </a:extLst>
          </p:cNvPr>
          <p:cNvSpPr>
            <a:spLocks noGrp="1" noChangeArrowheads="1"/>
          </p:cNvSpPr>
          <p:nvPr>
            <p:ph idx="1"/>
          </p:nvPr>
        </p:nvSpPr>
        <p:spPr/>
        <p:txBody>
          <a:bodyPr>
            <a:normAutofit/>
          </a:bodyPr>
          <a:lstStyle/>
          <a:p>
            <a:pPr algn="ctr" eaLnBrk="1" hangingPunct="1">
              <a:lnSpc>
                <a:spcPct val="90000"/>
              </a:lnSpc>
              <a:buFont typeface="Wingdings" panose="05000000000000000000" pitchFamily="2" charset="2"/>
              <a:buNone/>
            </a:pPr>
            <a:r>
              <a:rPr lang="es-ES" altLang="es-ES" sz="4400" dirty="0">
                <a:solidFill>
                  <a:schemeClr val="tx2"/>
                </a:solidFill>
              </a:rPr>
              <a:t>El numero de subordinados que depende directamente de un gerente dado.</a:t>
            </a:r>
          </a:p>
          <a:p>
            <a:pPr algn="ctr" eaLnBrk="1" hangingPunct="1">
              <a:lnSpc>
                <a:spcPct val="90000"/>
              </a:lnSpc>
              <a:buFont typeface="Wingdings" panose="05000000000000000000" pitchFamily="2" charset="2"/>
              <a:buNone/>
            </a:pPr>
            <a:r>
              <a:rPr lang="es-ES" altLang="es-ES" sz="4400" dirty="0">
                <a:solidFill>
                  <a:schemeClr val="tx2"/>
                </a:solidFill>
              </a:rPr>
              <a:t>También llamado tramo de control o tramo de </a:t>
            </a:r>
            <a:r>
              <a:rPr lang="es-ES" altLang="es-ES" sz="4400" dirty="0" err="1">
                <a:solidFill>
                  <a:schemeClr val="tx2"/>
                </a:solidFill>
              </a:rPr>
              <a:t>Administracion</a:t>
            </a:r>
            <a:endParaRPr lang="es-ES" altLang="es-ES" sz="4400" dirty="0">
              <a:solidFill>
                <a:schemeClr val="tx2"/>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4" name="Rectangle 6">
            <a:extLst>
              <a:ext uri="{FF2B5EF4-FFF2-40B4-BE49-F238E27FC236}">
                <a16:creationId xmlns:a16="http://schemas.microsoft.com/office/drawing/2014/main" id="{78CF50FB-3FC8-434F-9601-BFB55C27E07C}"/>
              </a:ext>
            </a:extLst>
          </p:cNvPr>
          <p:cNvSpPr>
            <a:spLocks noGrp="1" noChangeArrowheads="1"/>
          </p:cNvSpPr>
          <p:nvPr>
            <p:ph type="title"/>
          </p:nvPr>
        </p:nvSpPr>
        <p:spPr/>
        <p:txBody>
          <a:bodyPr/>
          <a:lstStyle/>
          <a:p>
            <a:pPr eaLnBrk="1" hangingPunct="1"/>
            <a:r>
              <a:rPr lang="es-MX" altLang="es-ES"/>
              <a:t>CADENA DE MANDO</a:t>
            </a:r>
            <a:endParaRPr lang="es-ES" altLang="es-ES"/>
          </a:p>
        </p:txBody>
      </p:sp>
      <p:sp>
        <p:nvSpPr>
          <p:cNvPr id="66562" name="Rectangle 2">
            <a:extLst>
              <a:ext uri="{FF2B5EF4-FFF2-40B4-BE49-F238E27FC236}">
                <a16:creationId xmlns:a16="http://schemas.microsoft.com/office/drawing/2014/main" id="{139D08D6-1D6C-41A3-AF18-23269178BF45}"/>
              </a:ext>
            </a:extLst>
          </p:cNvPr>
          <p:cNvSpPr>
            <a:spLocks noGrp="1" noChangeArrowheads="1"/>
          </p:cNvSpPr>
          <p:nvPr>
            <p:ph idx="1"/>
          </p:nvPr>
        </p:nvSpPr>
        <p:spPr/>
        <p:txBody>
          <a:bodyPr>
            <a:normAutofit lnSpcReduction="10000"/>
          </a:bodyPr>
          <a:lstStyle/>
          <a:p>
            <a:pPr algn="ctr" eaLnBrk="1" hangingPunct="1">
              <a:buFont typeface="Wingdings" panose="05000000000000000000" pitchFamily="2" charset="2"/>
              <a:buNone/>
            </a:pPr>
            <a:r>
              <a:rPr lang="es-ES" altLang="es-ES" sz="5400">
                <a:solidFill>
                  <a:schemeClr val="tx2"/>
                </a:solidFill>
              </a:rPr>
              <a:t>El plan que especifica quien depende de quien en una organización, estas forman el organigrama</a:t>
            </a:r>
          </a:p>
        </p:txBody>
      </p:sp>
    </p:spTree>
  </p:cSld>
  <p:clrMapOvr>
    <a:masterClrMapping/>
  </p:clrMapOvr>
</p:sld>
</file>

<file path=ppt/theme/theme1.xml><?xml version="1.0" encoding="utf-8"?>
<a:theme xmlns:a="http://schemas.openxmlformats.org/drawingml/2006/main" name="Distintivo">
  <a:themeElements>
    <a:clrScheme name="Distintivo">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Distintivo">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stintivo">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docProps/app.xml><?xml version="1.0" encoding="utf-8"?>
<Properties xmlns="http://schemas.openxmlformats.org/officeDocument/2006/extended-properties" xmlns:vt="http://schemas.openxmlformats.org/officeDocument/2006/docPropsVTypes">
  <Template>TM10001106[[fn=Distintivo]]</Template>
  <TotalTime>0</TotalTime>
  <Words>2619</Words>
  <Application>Microsoft Office PowerPoint</Application>
  <PresentationFormat>Panorámica</PresentationFormat>
  <Paragraphs>277</Paragraphs>
  <Slides>77</Slides>
  <Notes>0</Notes>
  <HiddenSlides>0</HiddenSlides>
  <MMClips>1</MMClips>
  <ScaleCrop>false</ScaleCrop>
  <HeadingPairs>
    <vt:vector size="8" baseType="variant">
      <vt:variant>
        <vt:lpstr>Fuentes usadas</vt:lpstr>
      </vt:variant>
      <vt:variant>
        <vt:i4>7</vt:i4>
      </vt:variant>
      <vt:variant>
        <vt:lpstr>Tema</vt:lpstr>
      </vt:variant>
      <vt:variant>
        <vt:i4>1</vt:i4>
      </vt:variant>
      <vt:variant>
        <vt:lpstr>Servidores OLE incrustados</vt:lpstr>
      </vt:variant>
      <vt:variant>
        <vt:i4>1</vt:i4>
      </vt:variant>
      <vt:variant>
        <vt:lpstr>Títulos de diapositiva</vt:lpstr>
      </vt:variant>
      <vt:variant>
        <vt:i4>77</vt:i4>
      </vt:variant>
    </vt:vector>
  </HeadingPairs>
  <TitlesOfParts>
    <vt:vector size="86" baseType="lpstr">
      <vt:lpstr>Arial</vt:lpstr>
      <vt:lpstr>Arial Black</vt:lpstr>
      <vt:lpstr>Arial Narrow</vt:lpstr>
      <vt:lpstr>Constantia</vt:lpstr>
      <vt:lpstr>Gill Sans MT</vt:lpstr>
      <vt:lpstr>Impact</vt:lpstr>
      <vt:lpstr>Wingdings</vt:lpstr>
      <vt:lpstr>Distintivo</vt:lpstr>
      <vt:lpstr>Foto de Microsoft Photo Editor 3.0</vt:lpstr>
      <vt:lpstr>LA ORGANIZACION</vt:lpstr>
      <vt:lpstr>DEFINICION</vt:lpstr>
      <vt:lpstr>DISEÑO ORGANIZACIONAL</vt:lpstr>
      <vt:lpstr>ESTRUCTURA ORGANIZACIONAL</vt:lpstr>
      <vt:lpstr>LAS 4 PIEDRAS ANGULARES DE LA DEPARTAMENTALIZACIÓN</vt:lpstr>
      <vt:lpstr>DIVISION DEL TRABAJO</vt:lpstr>
      <vt:lpstr>DEPARTAMENTALIZACION</vt:lpstr>
      <vt:lpstr>TRAMO DE CONTROL ADM INISTRATIVO</vt:lpstr>
      <vt:lpstr>CADENA DE MANDO</vt:lpstr>
      <vt:lpstr>JERARQUIA</vt:lpstr>
      <vt:lpstr>COORDINACION</vt:lpstr>
      <vt:lpstr>DIFERENCIACION</vt:lpstr>
      <vt:lpstr>INTEGRACION</vt:lpstr>
      <vt:lpstr>DIRECCION  Y  EJECUCION</vt:lpstr>
      <vt:lpstr>Definición de líder</vt:lpstr>
      <vt:lpstr>Definición de líder</vt:lpstr>
      <vt:lpstr>Liderazgo</vt:lpstr>
      <vt:lpstr>Definición de liderazgo</vt:lpstr>
      <vt:lpstr>Liderazgo</vt:lpstr>
      <vt:lpstr>Categorías y Tipos de Liderazgo </vt:lpstr>
      <vt:lpstr>Clasificación por la forma de ejercer el liderazgo</vt:lpstr>
      <vt:lpstr>Líder autócrata </vt:lpstr>
      <vt:lpstr>Líder participativo </vt:lpstr>
      <vt:lpstr>Líder liberal: </vt:lpstr>
      <vt:lpstr>Líder desarrollador </vt:lpstr>
      <vt:lpstr>Topologías de liderazgo</vt:lpstr>
      <vt:lpstr>Por la formalidad de su elección</vt:lpstr>
      <vt:lpstr>Según la relación entre el líder y sus seguidores </vt:lpstr>
      <vt:lpstr>Según la relación entre el líder y sus seguidores</vt:lpstr>
      <vt:lpstr>Según la relación entre el líder y sus seguidores</vt:lpstr>
      <vt:lpstr>Según la influencia del líder a sus seguidores</vt:lpstr>
      <vt:lpstr>Según la influencia del líder a sus seguidores</vt:lpstr>
      <vt:lpstr>EL CONTROL</vt:lpstr>
      <vt:lpstr>Definición</vt:lpstr>
      <vt:lpstr>Requisitos de un buen control  </vt:lpstr>
      <vt:lpstr>Importancia del control </vt:lpstr>
      <vt:lpstr>El proceso básico del control</vt:lpstr>
      <vt:lpstr>El control y la calidad</vt:lpstr>
      <vt:lpstr>EL ADMINISTRADOR DEL SIGLO XXI Y SU ROL GERENCIAL</vt:lpstr>
      <vt:lpstr>GERENCIAR</vt:lpstr>
      <vt:lpstr>LA GERENCIA COMO PROCESO</vt:lpstr>
      <vt:lpstr>LA GERENCIA ES LA RESPONSABLE DEL  ÉXITO  O FRACASO DE LA EMPRESA</vt:lpstr>
      <vt:lpstr>La administración tradicional y la gerencia moderna</vt:lpstr>
      <vt:lpstr>El trabajo gerencial</vt:lpstr>
      <vt:lpstr>Presentación de PowerPoint</vt:lpstr>
      <vt:lpstr>CUALIDADES DE UN GERENTE</vt:lpstr>
      <vt:lpstr>EL GERENTE EFECTIVO</vt:lpstr>
      <vt:lpstr>EL GERENTE EFECTIVO</vt:lpstr>
      <vt:lpstr>EL GERENTE EFECTIVO</vt:lpstr>
      <vt:lpstr>LA EMPRESA</vt:lpstr>
      <vt:lpstr>¿Qué es una empresa?</vt:lpstr>
      <vt:lpstr>SER EMPRESARIO</vt:lpstr>
      <vt:lpstr>Empresario</vt:lpstr>
      <vt:lpstr>La importancia de llamarse empresario </vt:lpstr>
      <vt:lpstr>La importancia de llamarse empresario</vt:lpstr>
      <vt:lpstr>¿Cómo seleccionar la idea de negocio?</vt:lpstr>
      <vt:lpstr>¿Cuándo una idea es una oportunidad? </vt:lpstr>
      <vt:lpstr>Sin embargo….</vt:lpstr>
      <vt:lpstr>Seis preguntas que se debe hacer el futuro empresario</vt:lpstr>
      <vt:lpstr>¿Pero como genero una idea de negocio?</vt:lpstr>
      <vt:lpstr>EL PLAN DE NEGOCIO</vt:lpstr>
      <vt:lpstr>¿Qué ES UN PLAN DE NEGOCIOS?</vt:lpstr>
      <vt:lpstr>CONTENIDO DEL PLAN DE NEGOCIOS</vt:lpstr>
      <vt:lpstr>Resumen ejecutivo </vt:lpstr>
      <vt:lpstr>Descripción del producto y valor distintivo</vt:lpstr>
      <vt:lpstr>Mercado potencial </vt:lpstr>
      <vt:lpstr>Mercado Potencial</vt:lpstr>
      <vt:lpstr>Competencia</vt:lpstr>
      <vt:lpstr>Modelo de negocio y plan financiero</vt:lpstr>
      <vt:lpstr>Equipo directivo y organización</vt:lpstr>
      <vt:lpstr>Proceso productivo, avance actual</vt:lpstr>
      <vt:lpstr>Alianzas estratégicas</vt:lpstr>
      <vt:lpstr>Estrategia de marketing y ventas</vt:lpstr>
      <vt:lpstr>Principales riesgos y estrategias de salida</vt:lpstr>
      <vt:lpstr>Información de interés para emprendedores</vt:lpstr>
      <vt:lpstr>SME Tools Kit PERU</vt:lpstr>
      <vt:lpstr>¿Qué encontraremos en el portal?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ORGANIZACION</dc:title>
  <dc:creator>Phd.Fernando Molina Granja,PD</dc:creator>
  <cp:lastModifiedBy>Phd.Fernando Molina Granja,PD</cp:lastModifiedBy>
  <cp:revision>1</cp:revision>
  <dcterms:created xsi:type="dcterms:W3CDTF">2020-04-21T01:32:39Z</dcterms:created>
  <dcterms:modified xsi:type="dcterms:W3CDTF">2020-04-21T01:33:22Z</dcterms:modified>
</cp:coreProperties>
</file>