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73" r:id="rId3"/>
    <p:sldId id="275" r:id="rId4"/>
    <p:sldId id="256" r:id="rId5"/>
    <p:sldId id="257" r:id="rId6"/>
    <p:sldId id="258" r:id="rId7"/>
    <p:sldId id="259" r:id="rId8"/>
    <p:sldId id="272" r:id="rId9"/>
    <p:sldId id="260" r:id="rId10"/>
    <p:sldId id="261" r:id="rId11"/>
    <p:sldId id="262" r:id="rId12"/>
    <p:sldId id="26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81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82640" y="655092"/>
            <a:ext cx="10358650" cy="502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GENERALIDADES EN VIROLOGÍA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C" sz="3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HISTORIA DE LA VIROLOGÍA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GENERALIDADES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 COMUNES VIRALES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CLASIFICACIÓN DE LOS VIRUS</a:t>
            </a:r>
            <a:endParaRPr lang="es-EC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3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66528" y="3724208"/>
            <a:ext cx="560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REPLICACIÓN DEL VIRUS </a:t>
            </a:r>
            <a:endParaRPr lang="es-EC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0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64609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TIPOS DE INFECCIÓN VIRAL 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297" y="2019370"/>
            <a:ext cx="3196899" cy="6858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ABORTIVA	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3"/>
          </p:nvPr>
        </p:nvSpPr>
        <p:spPr>
          <a:xfrm>
            <a:off x="4336653" y="2022542"/>
            <a:ext cx="3184385" cy="6858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LÍTICA 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674329" y="2019370"/>
            <a:ext cx="3194968" cy="6858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PERSISTENTE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15"/>
          </p:nvPr>
        </p:nvSpPr>
        <p:spPr>
          <a:xfrm>
            <a:off x="963297" y="3258663"/>
            <a:ext cx="3208735" cy="2430936"/>
          </a:xfrm>
        </p:spPr>
        <p:txBody>
          <a:bodyPr/>
          <a:lstStyle/>
          <a:p>
            <a:r>
              <a:rPr lang="es-ES" sz="2000" dirty="0" smtClean="0">
                <a:solidFill>
                  <a:schemeClr val="bg1"/>
                </a:solidFill>
              </a:rPr>
              <a:t>VIRUS ENTRA PERO NO PUEDE REPLICARSE 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s-ES" sz="2000" dirty="0" smtClean="0">
                <a:solidFill>
                  <a:schemeClr val="bg1"/>
                </a:solidFill>
              </a:rPr>
              <a:t>MATA A LA CÉLULA 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2806459" cy="2430936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CRÓNICA 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LATENTE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RECURRENTE 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TRANSFORMADORA </a:t>
            </a:r>
            <a:endParaRPr lang="es-EC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48995" y="280534"/>
            <a:ext cx="8791575" cy="1127351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Historia natural del virus 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6765" y="1758725"/>
            <a:ext cx="8791575" cy="448241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Entrada del virus e infección en foco primario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Periodo de incubación (virus se replica y se disemina a localización secundaria)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Replicación en tejido (aparecen clínicamente características)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Respuesta inmune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Liberación viral (contagio)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Resolución o infección persistente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chemeClr val="bg1"/>
              </a:solidFill>
            </a:endParaRPr>
          </a:p>
          <a:p>
            <a:endParaRPr lang="es-EC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6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725942"/>
          </a:xfrm>
        </p:spPr>
        <p:txBody>
          <a:bodyPr/>
          <a:lstStyle/>
          <a:p>
            <a:r>
              <a:rPr lang="es-EC" dirty="0"/>
              <a:t>https://</a:t>
            </a:r>
            <a:r>
              <a:rPr lang="es-EC" dirty="0" err="1"/>
              <a:t>www.youtube.com</a:t>
            </a:r>
            <a:r>
              <a:rPr lang="es-EC" dirty="0"/>
              <a:t>/</a:t>
            </a:r>
            <a:r>
              <a:rPr lang="es-EC" dirty="0" err="1"/>
              <a:t>watch?v</a:t>
            </a:r>
            <a:r>
              <a:rPr lang="es-EC" dirty="0"/>
              <a:t>=</a:t>
            </a:r>
            <a:r>
              <a:rPr lang="es-EC" dirty="0" err="1"/>
              <a:t>u6jq4X_djBU&amp;t</a:t>
            </a:r>
            <a:r>
              <a:rPr lang="es-EC" dirty="0"/>
              <a:t>=</a:t>
            </a:r>
            <a:r>
              <a:rPr lang="es-EC" dirty="0" err="1"/>
              <a:t>312s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4021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1578880" y="1204686"/>
            <a:ext cx="9042397" cy="44824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dirty="0">
                <a:solidFill>
                  <a:schemeClr val="bg1"/>
                </a:solidFill>
              </a:rPr>
              <a:t>E</a:t>
            </a:r>
            <a:r>
              <a:rPr lang="es-ES" sz="2800" dirty="0" smtClean="0">
                <a:solidFill>
                  <a:schemeClr val="bg1"/>
                </a:solidFill>
              </a:rPr>
              <a:t>videncias </a:t>
            </a:r>
            <a:r>
              <a:rPr lang="es-ES" sz="2800" dirty="0">
                <a:solidFill>
                  <a:schemeClr val="bg1"/>
                </a:solidFill>
              </a:rPr>
              <a:t>de que los agentes virales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endParaRPr lang="es-E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1400 A.C. En </a:t>
            </a:r>
            <a:r>
              <a:rPr lang="es-ES" dirty="0">
                <a:solidFill>
                  <a:schemeClr val="bg1"/>
                </a:solidFill>
              </a:rPr>
              <a:t>la </a:t>
            </a:r>
            <a:r>
              <a:rPr lang="es-ES" i="1" dirty="0">
                <a:solidFill>
                  <a:schemeClr val="bg1"/>
                </a:solidFill>
              </a:rPr>
              <a:t>Ilíada</a:t>
            </a:r>
            <a:r>
              <a:rPr lang="es-ES" dirty="0">
                <a:solidFill>
                  <a:schemeClr val="bg1"/>
                </a:solidFill>
              </a:rPr>
              <a:t>, Homero describe a </a:t>
            </a:r>
            <a:r>
              <a:rPr lang="es-ES" dirty="0" smtClean="0">
                <a:solidFill>
                  <a:schemeClr val="bg1"/>
                </a:solidFill>
              </a:rPr>
              <a:t>Aquiles (rabia) 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La momia del faraón </a:t>
            </a:r>
            <a:r>
              <a:rPr lang="es-ES" dirty="0">
                <a:solidFill>
                  <a:schemeClr val="bg1"/>
                </a:solidFill>
              </a:rPr>
              <a:t>Ramsés V, muerto en 1196 a. C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(viruela)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E</a:t>
            </a:r>
            <a:r>
              <a:rPr lang="es-ES" dirty="0" smtClean="0">
                <a:solidFill>
                  <a:schemeClr val="bg1"/>
                </a:solidFill>
              </a:rPr>
              <a:t>n </a:t>
            </a:r>
            <a:r>
              <a:rPr lang="es-ES" dirty="0">
                <a:solidFill>
                  <a:schemeClr val="bg1"/>
                </a:solidFill>
              </a:rPr>
              <a:t>el año 1000 a. C. la viruela era </a:t>
            </a:r>
            <a:r>
              <a:rPr lang="es-ES" dirty="0" smtClean="0">
                <a:solidFill>
                  <a:schemeClr val="bg1"/>
                </a:solidFill>
              </a:rPr>
              <a:t>endémica en </a:t>
            </a:r>
            <a:r>
              <a:rPr lang="es-ES" dirty="0">
                <a:solidFill>
                  <a:schemeClr val="bg1"/>
                </a:solidFill>
              </a:rPr>
              <a:t>China </a:t>
            </a:r>
            <a:endParaRPr lang="es-ES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ES" dirty="0">
                <a:solidFill>
                  <a:schemeClr val="bg1"/>
                </a:solidFill>
              </a:rPr>
              <a:t>En 1880 Robert Koch (1843-1910) y Louis Pasteur (1822-1895) </a:t>
            </a:r>
            <a:r>
              <a:rPr lang="es-ES" dirty="0" smtClean="0">
                <a:solidFill>
                  <a:schemeClr val="bg1"/>
                </a:solidFill>
              </a:rPr>
              <a:t>desarrollaron la teoría </a:t>
            </a:r>
            <a:r>
              <a:rPr lang="es-ES" dirty="0">
                <a:solidFill>
                  <a:schemeClr val="bg1"/>
                </a:solidFill>
              </a:rPr>
              <a:t>de los gérmenes como agentes infecciosos y sentaron las bases para fijar </a:t>
            </a:r>
            <a:r>
              <a:rPr lang="es-ES" dirty="0" smtClean="0">
                <a:solidFill>
                  <a:schemeClr val="bg1"/>
                </a:solidFill>
              </a:rPr>
              <a:t>los criterios </a:t>
            </a:r>
            <a:r>
              <a:rPr lang="es-ES" dirty="0">
                <a:solidFill>
                  <a:schemeClr val="bg1"/>
                </a:solidFill>
              </a:rPr>
              <a:t>que hoy se conocen como los “Postulados de </a:t>
            </a:r>
            <a:r>
              <a:rPr lang="es-ES" dirty="0" smtClean="0">
                <a:solidFill>
                  <a:schemeClr val="bg1"/>
                </a:solidFill>
              </a:rPr>
              <a:t>Koch”</a:t>
            </a:r>
          </a:p>
          <a:p>
            <a:pPr marL="0" indent="0" algn="just">
              <a:buNone/>
            </a:pP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/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/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/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/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/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 smtClean="0">
              <a:solidFill>
                <a:schemeClr val="bg1"/>
              </a:solidFill>
            </a:endParaRPr>
          </a:p>
          <a:p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578880" y="343582"/>
            <a:ext cx="8791575" cy="7014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b="1" dirty="0" smtClean="0">
                <a:solidFill>
                  <a:schemeClr val="bg1"/>
                </a:solidFill>
              </a:rPr>
              <a:t>HISTORIA</a:t>
            </a:r>
            <a:r>
              <a:rPr lang="es-ES" b="1" dirty="0" smtClean="0"/>
              <a:t> </a:t>
            </a:r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 smtClean="0">
              <a:solidFill>
                <a:schemeClr val="bg1"/>
              </a:solidFill>
            </a:endParaRPr>
          </a:p>
          <a:p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593394" y="597465"/>
            <a:ext cx="9042397" cy="4131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MICROSCOPIA ELECTRÓNICA 1932 MAX </a:t>
            </a:r>
            <a:r>
              <a:rPr lang="es-ES" dirty="0" err="1" smtClean="0">
                <a:solidFill>
                  <a:schemeClr val="bg1"/>
                </a:solidFill>
              </a:rPr>
              <a:t>KNOLL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ERNS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ROSKA</a:t>
            </a:r>
            <a:endParaRPr lang="es-E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EN 1936 ALBERT SABIN (1906-1993) Y PETER </a:t>
            </a:r>
            <a:r>
              <a:rPr lang="es-ES" dirty="0" err="1" smtClean="0">
                <a:solidFill>
                  <a:schemeClr val="bg1"/>
                </a:solidFill>
              </a:rPr>
              <a:t>OLISTSKY</a:t>
            </a:r>
            <a:r>
              <a:rPr lang="es-ES" dirty="0" smtClean="0">
                <a:solidFill>
                  <a:schemeClr val="bg1"/>
                </a:solidFill>
              </a:rPr>
              <a:t> (1866-1964) CULTIVAN VIRUS POLIO EN TEJIDO NERVIOSO EMBRIONARIO DE ORIGEN HUMANO</a:t>
            </a:r>
            <a:endParaRPr lang="es-E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VIH 1981</a:t>
            </a:r>
          </a:p>
          <a:p>
            <a:pPr marL="0" indent="0"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INFLUENZA 2009 </a:t>
            </a:r>
          </a:p>
          <a:p>
            <a:pPr marL="0" indent="0"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CORONAVIRUS 19 2020</a:t>
            </a:r>
          </a:p>
          <a:p>
            <a:pPr marL="0" indent="0"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/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/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/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/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/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 smtClean="0">
              <a:solidFill>
                <a:schemeClr val="bg1"/>
              </a:solidFill>
            </a:endParaRPr>
          </a:p>
          <a:p>
            <a:endParaRPr lang="es-EC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7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914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42492" y="948832"/>
            <a:ext cx="96723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u="sng" dirty="0" smtClean="0"/>
              <a:t>		ESTUDIO DEL VIRUS</a:t>
            </a:r>
          </a:p>
          <a:p>
            <a:endParaRPr lang="es-ES" sz="3600" b="1" u="sng" dirty="0" smtClean="0"/>
          </a:p>
          <a:p>
            <a:endParaRPr lang="es-ES" sz="3600" b="1" u="sng" dirty="0"/>
          </a:p>
          <a:p>
            <a:r>
              <a:rPr lang="es-ES" sz="3600" b="1" u="sng" dirty="0" smtClean="0"/>
              <a:t>							INTRODUCCIÓN</a:t>
            </a:r>
          </a:p>
          <a:p>
            <a:endParaRPr lang="es-ES" sz="3600" b="1" u="sng" dirty="0" smtClean="0"/>
          </a:p>
          <a:p>
            <a:endParaRPr lang="es-ES" sz="3600" b="1" u="sng" dirty="0" smtClean="0"/>
          </a:p>
          <a:p>
            <a:r>
              <a:rPr lang="es-ES" sz="3600" b="1" u="sng" dirty="0"/>
              <a:t>	</a:t>
            </a:r>
            <a:r>
              <a:rPr lang="es-ES" sz="3600" b="1" u="sng" dirty="0" smtClean="0"/>
              <a:t>													CONCEPTO  </a:t>
            </a:r>
          </a:p>
        </p:txBody>
      </p:sp>
    </p:spTree>
    <p:extLst>
      <p:ext uri="{BB962C8B-B14F-4D97-AF65-F5344CB8AC3E}">
        <p14:creationId xmlns:p14="http://schemas.microsoft.com/office/powerpoint/2010/main" val="24950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47" y="470882"/>
            <a:ext cx="10019448" cy="56842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588968" y="773853"/>
            <a:ext cx="88028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VIRUS </a:t>
            </a:r>
          </a:p>
          <a:p>
            <a:endParaRPr lang="es-ES" sz="3600" dirty="0"/>
          </a:p>
          <a:p>
            <a:r>
              <a:rPr lang="es-ES" sz="3600" dirty="0" smtClean="0"/>
              <a:t>SERES VIVOS ?????</a:t>
            </a:r>
          </a:p>
          <a:p>
            <a:endParaRPr lang="es-ES" sz="3600" dirty="0"/>
          </a:p>
          <a:p>
            <a:r>
              <a:rPr lang="es-ES" sz="3600" dirty="0" smtClean="0"/>
              <a:t>PARTÍCULAS INHERENTES </a:t>
            </a:r>
          </a:p>
          <a:p>
            <a:r>
              <a:rPr lang="es-ES" sz="3600" dirty="0" smtClean="0"/>
              <a:t>NO SE REPRODUCIRSE </a:t>
            </a:r>
          </a:p>
          <a:p>
            <a:r>
              <a:rPr lang="es-ES" sz="3600" dirty="0" smtClean="0"/>
              <a:t>PARASITAN </a:t>
            </a:r>
          </a:p>
          <a:p>
            <a:r>
              <a:rPr lang="es-ES" sz="3600" dirty="0" smtClean="0"/>
              <a:t>REPLICAN </a:t>
            </a:r>
          </a:p>
          <a:p>
            <a:endParaRPr lang="es-ES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79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48" y="1450190"/>
            <a:ext cx="10484189" cy="462536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875961" y="339564"/>
            <a:ext cx="4503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ESTRUCTURA DEL VIRUS 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934816" y="3086667"/>
            <a:ext cx="1378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ADN </a:t>
            </a:r>
          </a:p>
          <a:p>
            <a:r>
              <a:rPr lang="es-ES" sz="3200" b="1" dirty="0" smtClean="0">
                <a:solidFill>
                  <a:schemeClr val="bg1"/>
                </a:solidFill>
              </a:rPr>
              <a:t>ARN</a:t>
            </a:r>
            <a:endParaRPr lang="es-EC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510"/>
            <a:ext cx="12192000" cy="691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7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653966" cy="1478570"/>
          </a:xfrm>
        </p:spPr>
        <p:txBody>
          <a:bodyPr/>
          <a:lstStyle/>
          <a:p>
            <a:pPr algn="ctr"/>
            <a:r>
              <a:rPr lang="es-ES" b="1" u="sng" dirty="0" smtClean="0">
                <a:solidFill>
                  <a:schemeClr val="bg1"/>
                </a:solidFill>
              </a:rPr>
              <a:t>CLASIFICACIÓN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br>
              <a:rPr lang="es-ES" dirty="0" smtClean="0">
                <a:solidFill>
                  <a:schemeClr val="bg1"/>
                </a:solidFill>
              </a:rPr>
            </a:b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82855" y="2249486"/>
            <a:ext cx="4878389" cy="3541714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CUBIERTOS 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b="1" u="sng" dirty="0" smtClean="0">
                <a:solidFill>
                  <a:schemeClr val="bg1"/>
                </a:solidFill>
              </a:rPr>
              <a:t>ADN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HEPATITIS B, TODOS LO HERPES 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b="1" u="sng" dirty="0" smtClean="0">
                <a:solidFill>
                  <a:schemeClr val="bg1"/>
                </a:solidFill>
              </a:rPr>
              <a:t>ARN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RUBEOLA, SARAMPIÓN, INFLUENCIA,  DENGUE 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54337" y="2249486"/>
            <a:ext cx="4875211" cy="3541714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DESNUDOS</a:t>
            </a:r>
          </a:p>
          <a:p>
            <a:pPr marL="0" indent="0"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b="1" u="sng" dirty="0" smtClean="0">
                <a:solidFill>
                  <a:schemeClr val="bg1"/>
                </a:solidFill>
              </a:rPr>
              <a:t>ADN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PARVOVIRUS, ADENOVIRUS 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b="1" u="sng" dirty="0" smtClean="0">
                <a:solidFill>
                  <a:schemeClr val="bg1"/>
                </a:solidFill>
              </a:rPr>
              <a:t>ARN 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HEPATITIS A, ROTAVIRUS, </a:t>
            </a:r>
            <a:r>
              <a:rPr lang="es-ES" dirty="0" err="1" smtClean="0">
                <a:solidFill>
                  <a:schemeClr val="bg1"/>
                </a:solidFill>
              </a:rPr>
              <a:t>POLIOVIRUS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</a:p>
          <a:p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4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57597" y="366859"/>
            <a:ext cx="560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FORMAS DE TRANSMISIÓN</a:t>
            </a:r>
            <a:endParaRPr lang="es-EC" sz="32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457" y="1101759"/>
            <a:ext cx="9357455" cy="54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20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86</TotalTime>
  <Words>270</Words>
  <Application>Microsoft Office PowerPoint</Application>
  <PresentationFormat>Panorámica</PresentationFormat>
  <Paragraphs>91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Tw Cen MT</vt:lpstr>
      <vt:lpstr>Circuito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CLASIFICACIÓN  </vt:lpstr>
      <vt:lpstr>Presentación de PowerPoint</vt:lpstr>
      <vt:lpstr>Presentación de PowerPoint</vt:lpstr>
      <vt:lpstr>TIPOS DE INFECCIÓN VIRAL </vt:lpstr>
      <vt:lpstr>Historia natural del virus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1</dc:creator>
  <cp:lastModifiedBy>USUARIO 1</cp:lastModifiedBy>
  <cp:revision>11</cp:revision>
  <dcterms:created xsi:type="dcterms:W3CDTF">2022-04-25T00:51:08Z</dcterms:created>
  <dcterms:modified xsi:type="dcterms:W3CDTF">2022-04-25T02:17:53Z</dcterms:modified>
</cp:coreProperties>
</file>