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76" r:id="rId3"/>
    <p:sldId id="257" r:id="rId4"/>
    <p:sldId id="258" r:id="rId5"/>
    <p:sldId id="259" r:id="rId6"/>
    <p:sldId id="260" r:id="rId7"/>
    <p:sldId id="261" r:id="rId8"/>
    <p:sldId id="263" r:id="rId9"/>
    <p:sldId id="277" r:id="rId10"/>
    <p:sldId id="262" r:id="rId11"/>
    <p:sldId id="264" r:id="rId12"/>
    <p:sldId id="265" r:id="rId13"/>
    <p:sldId id="266" r:id="rId14"/>
    <p:sldId id="267" r:id="rId15"/>
    <p:sldId id="278" r:id="rId16"/>
    <p:sldId id="268" r:id="rId17"/>
    <p:sldId id="269" r:id="rId18"/>
    <p:sldId id="270" r:id="rId19"/>
    <p:sldId id="271" r:id="rId20"/>
    <p:sldId id="272" r:id="rId21"/>
    <p:sldId id="273" r:id="rId22"/>
    <p:sldId id="274" r:id="rId23"/>
    <p:sldId id="275"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71" d="100"/>
          <a:sy n="71" d="100"/>
        </p:scale>
        <p:origin x="-576" y="-1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1/25/2015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0665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smtClean="0"/>
              <a:pPr/>
              <a:t>1/25/2015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84714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smtClean="0"/>
              <a:pPr/>
              <a:t>1/25/2015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344765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C12C299-16B2-4475-990D-751901EACC14}" type="datetimeFigureOut">
              <a:rPr lang="en-US" smtClean="0"/>
              <a:pPr/>
              <a:t>1/25/2015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70975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BE451C3-0FF4-47C4-B829-773ADF60F88C}" type="datetimeFigureOut">
              <a:rPr lang="en-US" smtClean="0"/>
              <a:pPr/>
              <a:t>1/25/2015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6663751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BE451C3-0FF4-47C4-B829-773ADF60F88C}" type="datetimeFigureOut">
              <a:rPr lang="en-US" smtClean="0"/>
              <a:pPr/>
              <a:t>1/25/2015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6124054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pPr/>
              <a:t>1/25/2015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250784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pPr/>
              <a:t>1/25/2015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8776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pPr/>
              <a:t>1/25/2015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50975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smtClean="0"/>
              <a:pPr/>
              <a:t>1/25/2015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92651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pPr/>
              <a:t>1/25/2015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1003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pPr/>
              <a:t>1/25/2015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15502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pPr/>
              <a:t>1/25/2015</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4759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pPr/>
              <a:t>1/25/2015</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25172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smtClean="0"/>
              <a:pPr/>
              <a:t>1/25/2015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92353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pPr/>
              <a:t>1/25/2015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1960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pPr/>
              <a:t>1/25/2015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6796466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ALFRED ADLER:</a:t>
            </a:r>
            <a:endParaRPr lang="es-MX" dirty="0"/>
          </a:p>
        </p:txBody>
      </p:sp>
      <p:sp>
        <p:nvSpPr>
          <p:cNvPr id="3" name="Subtítulo 2"/>
          <p:cNvSpPr>
            <a:spLocks noGrp="1"/>
          </p:cNvSpPr>
          <p:nvPr>
            <p:ph type="subTitle" idx="1"/>
          </p:nvPr>
        </p:nvSpPr>
        <p:spPr>
          <a:xfrm>
            <a:off x="2476918" y="4905715"/>
            <a:ext cx="8915399" cy="1126283"/>
          </a:xfrm>
        </p:spPr>
        <p:txBody>
          <a:bodyPr/>
          <a:lstStyle/>
          <a:p>
            <a:r>
              <a:rPr lang="es-MX" dirty="0" smtClean="0"/>
              <a:t>PSICOLOGIA INDIVIDUAL.</a:t>
            </a:r>
            <a:endParaRPr lang="es-MX" dirty="0"/>
          </a:p>
        </p:txBody>
      </p:sp>
      <p:pic>
        <p:nvPicPr>
          <p:cNvPr id="20482" name="Picture 2" descr="http://www.biografiasyvidas.com/biografia/a/fotos/adler_alfred.jpg"/>
          <p:cNvPicPr>
            <a:picLocks noChangeAspect="1" noChangeArrowheads="1"/>
          </p:cNvPicPr>
          <p:nvPr/>
        </p:nvPicPr>
        <p:blipFill>
          <a:blip r:embed="rId2"/>
          <a:srcRect/>
          <a:stretch>
            <a:fillRect/>
          </a:stretch>
        </p:blipFill>
        <p:spPr bwMode="auto">
          <a:xfrm>
            <a:off x="8144544" y="647533"/>
            <a:ext cx="3238500" cy="3330909"/>
          </a:xfrm>
          <a:prstGeom prst="ellipse">
            <a:avLst/>
          </a:prstGeom>
          <a:ln>
            <a:noFill/>
          </a:ln>
          <a:effectLst>
            <a:softEdge rad="112500"/>
          </a:effectLst>
        </p:spPr>
      </p:pic>
    </p:spTree>
    <p:extLst>
      <p:ext uri="{BB962C8B-B14F-4D97-AF65-F5344CB8AC3E}">
        <p14:creationId xmlns="" xmlns:p14="http://schemas.microsoft.com/office/powerpoint/2010/main" val="2481508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Psicología individual </a:t>
            </a:r>
            <a:endParaRPr lang="es-MX" dirty="0"/>
          </a:p>
        </p:txBody>
      </p:sp>
      <p:sp>
        <p:nvSpPr>
          <p:cNvPr id="3" name="Marcador de contenido 2"/>
          <p:cNvSpPr>
            <a:spLocks noGrp="1"/>
          </p:cNvSpPr>
          <p:nvPr>
            <p:ph idx="1"/>
          </p:nvPr>
        </p:nvSpPr>
        <p:spPr>
          <a:xfrm>
            <a:off x="2390274" y="1395663"/>
            <a:ext cx="9050170" cy="2823411"/>
          </a:xfrm>
        </p:spPr>
        <p:txBody>
          <a:bodyPr>
            <a:noAutofit/>
          </a:bodyPr>
          <a:lstStyle/>
          <a:p>
            <a:r>
              <a:rPr lang="es-MX" sz="2000" dirty="0" smtClean="0">
                <a:solidFill>
                  <a:schemeClr val="tx1"/>
                </a:solidFill>
              </a:rPr>
              <a:t>Llamo </a:t>
            </a:r>
            <a:r>
              <a:rPr lang="es-MX" sz="2000" dirty="0" smtClean="0">
                <a:solidFill>
                  <a:schemeClr val="tx1"/>
                </a:solidFill>
              </a:rPr>
              <a:t>psicología individual a su enfoque porque se centra en la singularidad de cada individuo y niega la universidad de las metas y los motivos biológicos que postulo Sigmund Freud.</a:t>
            </a:r>
          </a:p>
          <a:p>
            <a:r>
              <a:rPr lang="es-MX" sz="2000" dirty="0" smtClean="0">
                <a:solidFill>
                  <a:schemeClr val="tx1"/>
                </a:solidFill>
              </a:rPr>
              <a:t>Cada persona es fundamentalmente un ser social. La personalidad esta moldeada por nuestras interacciones y ambientes sociales únicos y no por nuestros esfuerzos para satisfacer las necesidades biológicas.</a:t>
            </a:r>
          </a:p>
          <a:p>
            <a:r>
              <a:rPr lang="es-MX" sz="2000" dirty="0" smtClean="0">
                <a:solidFill>
                  <a:schemeClr val="tx1"/>
                </a:solidFill>
              </a:rPr>
              <a:t>Según él, la conciencia y no el inconsciente, era el núcleo de la personalidad.</a:t>
            </a:r>
            <a:endParaRPr lang="es-MX" sz="2000" dirty="0">
              <a:solidFill>
                <a:schemeClr val="tx1"/>
              </a:solidFill>
            </a:endParaRPr>
          </a:p>
        </p:txBody>
      </p:sp>
      <p:pic>
        <p:nvPicPr>
          <p:cNvPr id="14338" name="Picture 2" descr="http://image.slidesharecdn.com/adleralfred-psicologaindividual-130610060539-phpapp02/95/alfred-adler-psicologia-individual-1-638.jpg?cb=1370862521"/>
          <p:cNvPicPr>
            <a:picLocks noChangeAspect="1" noChangeArrowheads="1"/>
          </p:cNvPicPr>
          <p:nvPr/>
        </p:nvPicPr>
        <p:blipFill>
          <a:blip r:embed="rId2"/>
          <a:srcRect/>
          <a:stretch>
            <a:fillRect/>
          </a:stretch>
        </p:blipFill>
        <p:spPr bwMode="auto">
          <a:xfrm>
            <a:off x="7534944" y="4427620"/>
            <a:ext cx="3806824" cy="2077453"/>
          </a:xfrm>
          <a:prstGeom prst="rect">
            <a:avLst/>
          </a:prstGeom>
          <a:noFill/>
        </p:spPr>
      </p:pic>
      <p:pic>
        <p:nvPicPr>
          <p:cNvPr id="14340" name="Picture 4" descr="http://subjetividadycultura.org.mx/wp-content/uploads/2013/05/inconsciente.jpeg"/>
          <p:cNvPicPr>
            <a:picLocks noChangeAspect="1" noChangeArrowheads="1"/>
          </p:cNvPicPr>
          <p:nvPr/>
        </p:nvPicPr>
        <p:blipFill>
          <a:blip r:embed="rId3"/>
          <a:srcRect/>
          <a:stretch>
            <a:fillRect/>
          </a:stretch>
        </p:blipFill>
        <p:spPr bwMode="auto">
          <a:xfrm>
            <a:off x="4679450" y="4537659"/>
            <a:ext cx="2000341" cy="1935330"/>
          </a:xfrm>
          <a:prstGeom prst="rect">
            <a:avLst/>
          </a:prstGeom>
          <a:noFill/>
        </p:spPr>
      </p:pic>
    </p:spTree>
    <p:extLst>
      <p:ext uri="{BB962C8B-B14F-4D97-AF65-F5344CB8AC3E}">
        <p14:creationId xmlns="" xmlns:p14="http://schemas.microsoft.com/office/powerpoint/2010/main" val="3572065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Complejo de inferioridad </a:t>
            </a:r>
            <a:endParaRPr lang="es-MX" dirty="0"/>
          </a:p>
        </p:txBody>
      </p:sp>
      <p:sp>
        <p:nvSpPr>
          <p:cNvPr id="3" name="Marcador de contenido 2"/>
          <p:cNvSpPr>
            <a:spLocks noGrp="1"/>
          </p:cNvSpPr>
          <p:nvPr>
            <p:ph idx="1"/>
          </p:nvPr>
        </p:nvSpPr>
        <p:spPr>
          <a:xfrm>
            <a:off x="2332224" y="1284942"/>
            <a:ext cx="8915400" cy="3777622"/>
          </a:xfrm>
        </p:spPr>
        <p:txBody>
          <a:bodyPr/>
          <a:lstStyle/>
          <a:p>
            <a:r>
              <a:rPr lang="es-MX" dirty="0" smtClean="0">
                <a:solidFill>
                  <a:schemeClr val="tx1"/>
                </a:solidFill>
              </a:rPr>
              <a:t> Estado que se presenta cuando un individuo no es capaz de compensar sus sentimientos normales de inferioridad.</a:t>
            </a:r>
          </a:p>
          <a:p>
            <a:r>
              <a:rPr lang="es-MX" dirty="0" smtClean="0">
                <a:solidFill>
                  <a:schemeClr val="tx1"/>
                </a:solidFill>
              </a:rPr>
              <a:t>Las personas con complejo de inferioridad tienen una mala opinión de si mismas y se sienten desvalidas e incapaces de afrontar las exigencias de la vida. </a:t>
            </a:r>
          </a:p>
          <a:p>
            <a:r>
              <a:rPr lang="es-MX" dirty="0" smtClean="0">
                <a:solidFill>
                  <a:schemeClr val="tx1"/>
                </a:solidFill>
              </a:rPr>
              <a:t>Este complejo puede surgir de tres fuentes durante la niñez: la inferioridad orgánica, los mismos excesivos y el descuido.</a:t>
            </a:r>
          </a:p>
          <a:p>
            <a:r>
              <a:rPr lang="es-MX" dirty="0" smtClean="0">
                <a:solidFill>
                  <a:schemeClr val="tx1"/>
                </a:solidFill>
              </a:rPr>
              <a:t>Llego a la conclusión de que las partes o los órganos defectuosos del cuerpo moldean la personalidad por medio de los intentos por compensar el defecto o la debilidad.</a:t>
            </a:r>
          </a:p>
        </p:txBody>
      </p:sp>
      <p:pic>
        <p:nvPicPr>
          <p:cNvPr id="12290" name="Picture 2" descr="http://2.bp.blogspot.com/-h_YbzTVQ5c0/UAXJIKumxzI/AAAAAAAAAGo/fMA-rltrvoM/s1600/complejo-de-inferioridad.jpg"/>
          <p:cNvPicPr>
            <a:picLocks noChangeAspect="1" noChangeArrowheads="1"/>
          </p:cNvPicPr>
          <p:nvPr/>
        </p:nvPicPr>
        <p:blipFill>
          <a:blip r:embed="rId2"/>
          <a:srcRect/>
          <a:stretch>
            <a:fillRect/>
          </a:stretch>
        </p:blipFill>
        <p:spPr bwMode="auto">
          <a:xfrm>
            <a:off x="7821482" y="4500282"/>
            <a:ext cx="2898997" cy="1927412"/>
          </a:xfrm>
          <a:prstGeom prst="rect">
            <a:avLst/>
          </a:prstGeom>
          <a:noFill/>
        </p:spPr>
      </p:pic>
      <p:pic>
        <p:nvPicPr>
          <p:cNvPr id="12292" name="Picture 4" descr="http://4.bp.blogspot.com/-k-u4H19yoTI/TdiLYmxDrBI/AAAAAAAAAfU/CCoWOITIXBE/s1600/complejo%20de%20inferioridad-01.jpg"/>
          <p:cNvPicPr>
            <a:picLocks noChangeAspect="1" noChangeArrowheads="1"/>
          </p:cNvPicPr>
          <p:nvPr/>
        </p:nvPicPr>
        <p:blipFill>
          <a:blip r:embed="rId3"/>
          <a:srcRect/>
          <a:stretch>
            <a:fillRect/>
          </a:stretch>
        </p:blipFill>
        <p:spPr bwMode="auto">
          <a:xfrm>
            <a:off x="4589930" y="4580004"/>
            <a:ext cx="1829173" cy="1993366"/>
          </a:xfrm>
          <a:prstGeom prst="rect">
            <a:avLst/>
          </a:prstGeom>
          <a:noFill/>
        </p:spPr>
      </p:pic>
    </p:spTree>
    <p:extLst>
      <p:ext uri="{BB962C8B-B14F-4D97-AF65-F5344CB8AC3E}">
        <p14:creationId xmlns="" xmlns:p14="http://schemas.microsoft.com/office/powerpoint/2010/main" val="84493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76835" y="753035"/>
            <a:ext cx="8915400" cy="3777622"/>
          </a:xfrm>
        </p:spPr>
        <p:txBody>
          <a:bodyPr>
            <a:normAutofit/>
          </a:bodyPr>
          <a:lstStyle/>
          <a:p>
            <a:r>
              <a:rPr lang="es-MX" sz="2000" dirty="0">
                <a:solidFill>
                  <a:schemeClr val="tx1"/>
                </a:solidFill>
              </a:rPr>
              <a:t>El complejo de inferioridad también puede ser resultado de consentir o mimar en exceso a un niño. Los niños consentidos tienen poca sensibilidad social y son impacientes con la </a:t>
            </a:r>
            <a:r>
              <a:rPr lang="es-MX" sz="2000" dirty="0" smtClean="0">
                <a:solidFill>
                  <a:schemeClr val="tx1"/>
                </a:solidFill>
              </a:rPr>
              <a:t>gente.</a:t>
            </a:r>
          </a:p>
          <a:p>
            <a:r>
              <a:rPr lang="es-MX" sz="2000" dirty="0" smtClean="0">
                <a:solidFill>
                  <a:schemeClr val="tx1"/>
                </a:solidFill>
              </a:rPr>
              <a:t>Los niños descuidados, no deseados y rechazados desarrollan este complejo. Su infancia se caracteriza por la falta de amor y de seguridad, porque sus padres son indiferentes u hostiles.</a:t>
            </a:r>
            <a:endParaRPr lang="es-MX" sz="2000" dirty="0">
              <a:solidFill>
                <a:schemeClr val="tx1"/>
              </a:solidFill>
            </a:endParaRPr>
          </a:p>
        </p:txBody>
      </p:sp>
      <p:pic>
        <p:nvPicPr>
          <p:cNvPr id="11266" name="Picture 2" descr="http://consultasaletheia.com/blog/wp-content/uploads/2014/04/consentidos.jpg"/>
          <p:cNvPicPr>
            <a:picLocks noChangeAspect="1" noChangeArrowheads="1"/>
          </p:cNvPicPr>
          <p:nvPr/>
        </p:nvPicPr>
        <p:blipFill>
          <a:blip r:embed="rId2"/>
          <a:srcRect/>
          <a:stretch>
            <a:fillRect/>
          </a:stretch>
        </p:blipFill>
        <p:spPr bwMode="auto">
          <a:xfrm>
            <a:off x="2576046" y="3443191"/>
            <a:ext cx="4882589" cy="2749274"/>
          </a:xfrm>
          <a:prstGeom prst="rect">
            <a:avLst/>
          </a:prstGeom>
          <a:ln>
            <a:noFill/>
          </a:ln>
          <a:effectLst>
            <a:softEdge rad="112500"/>
          </a:effectLst>
        </p:spPr>
      </p:pic>
      <p:pic>
        <p:nvPicPr>
          <p:cNvPr id="11268" name="Picture 4" descr="https://savannahsbrainblog.files.wordpress.com/2013/11/maltrato-infantil-030513.jpg"/>
          <p:cNvPicPr>
            <a:picLocks noChangeAspect="1" noChangeArrowheads="1"/>
          </p:cNvPicPr>
          <p:nvPr/>
        </p:nvPicPr>
        <p:blipFill>
          <a:blip r:embed="rId3"/>
          <a:srcRect/>
          <a:stretch>
            <a:fillRect/>
          </a:stretch>
        </p:blipFill>
        <p:spPr bwMode="auto">
          <a:xfrm>
            <a:off x="8113248" y="3535364"/>
            <a:ext cx="3712131" cy="2417202"/>
          </a:xfrm>
          <a:prstGeom prst="rect">
            <a:avLst/>
          </a:prstGeom>
          <a:ln>
            <a:noFill/>
          </a:ln>
          <a:effectLst>
            <a:softEdge rad="112500"/>
          </a:effectLst>
        </p:spPr>
      </p:pic>
    </p:spTree>
    <p:extLst>
      <p:ext uri="{BB962C8B-B14F-4D97-AF65-F5344CB8AC3E}">
        <p14:creationId xmlns="" xmlns:p14="http://schemas.microsoft.com/office/powerpoint/2010/main" val="3212998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k05.kn3.net/66CC1A401.jpg"/>
          <p:cNvPicPr>
            <a:picLocks noChangeAspect="1" noChangeArrowheads="1"/>
          </p:cNvPicPr>
          <p:nvPr/>
        </p:nvPicPr>
        <p:blipFill>
          <a:blip r:embed="rId2"/>
          <a:srcRect/>
          <a:stretch>
            <a:fillRect/>
          </a:stretch>
        </p:blipFill>
        <p:spPr bwMode="auto">
          <a:xfrm>
            <a:off x="3167716" y="4894728"/>
            <a:ext cx="2856448" cy="1675561"/>
          </a:xfrm>
          <a:prstGeom prst="rect">
            <a:avLst/>
          </a:prstGeom>
          <a:noFill/>
        </p:spPr>
      </p:pic>
      <p:sp>
        <p:nvSpPr>
          <p:cNvPr id="2" name="Título 1"/>
          <p:cNvSpPr>
            <a:spLocks noGrp="1"/>
          </p:cNvSpPr>
          <p:nvPr>
            <p:ph type="title"/>
          </p:nvPr>
        </p:nvSpPr>
        <p:spPr/>
        <p:txBody>
          <a:bodyPr/>
          <a:lstStyle/>
          <a:p>
            <a:r>
              <a:rPr lang="es-MX" dirty="0" smtClean="0"/>
              <a:t>Complejo de superioridad </a:t>
            </a:r>
            <a:endParaRPr lang="es-MX" dirty="0"/>
          </a:p>
        </p:txBody>
      </p:sp>
      <p:sp>
        <p:nvSpPr>
          <p:cNvPr id="3" name="Marcador de contenido 2"/>
          <p:cNvSpPr>
            <a:spLocks noGrp="1"/>
          </p:cNvSpPr>
          <p:nvPr>
            <p:ph idx="1"/>
          </p:nvPr>
        </p:nvSpPr>
        <p:spPr>
          <a:xfrm>
            <a:off x="2571283" y="1524000"/>
            <a:ext cx="8915400" cy="3777622"/>
          </a:xfrm>
        </p:spPr>
        <p:txBody>
          <a:bodyPr>
            <a:normAutofit/>
          </a:bodyPr>
          <a:lstStyle/>
          <a:p>
            <a:r>
              <a:rPr lang="es-MX" sz="2000" dirty="0" smtClean="0">
                <a:solidFill>
                  <a:schemeClr val="tx1"/>
                </a:solidFill>
              </a:rPr>
              <a:t> Es el Estado que se presenta cuando un individuo compensa exageradamente los sentimientos  normales de la inferioridad. </a:t>
            </a:r>
          </a:p>
          <a:p>
            <a:r>
              <a:rPr lang="es-MX" sz="2000" dirty="0" smtClean="0">
                <a:solidFill>
                  <a:schemeClr val="tx1"/>
                </a:solidFill>
              </a:rPr>
              <a:t>Implica una opinión exageradamente buena de las capacidades y los logros personales. </a:t>
            </a:r>
          </a:p>
          <a:p>
            <a:r>
              <a:rPr lang="es-MX" sz="2000" dirty="0" smtClean="0">
                <a:solidFill>
                  <a:schemeClr val="tx1"/>
                </a:solidFill>
              </a:rPr>
              <a:t>El individuo se siente satisfecho consigo mismo, pero no siente que sea preciso demostrar su superioridad con logros.</a:t>
            </a:r>
          </a:p>
          <a:p>
            <a:r>
              <a:rPr lang="es-MX" sz="2000" dirty="0" smtClean="0">
                <a:solidFill>
                  <a:schemeClr val="tx1"/>
                </a:solidFill>
              </a:rPr>
              <a:t>La persona siente una necesidad de esforzarse para obtener un éxito rotundo.  Los sujetos con este complejo tienden a ser vanidosos, egocéntricos y a denigrar a otros.</a:t>
            </a:r>
            <a:endParaRPr lang="es-MX" sz="2000" dirty="0">
              <a:solidFill>
                <a:schemeClr val="tx1"/>
              </a:solidFill>
            </a:endParaRPr>
          </a:p>
        </p:txBody>
      </p:sp>
      <p:pic>
        <p:nvPicPr>
          <p:cNvPr id="10242" name="Picture 2" descr="http://blogs.lasprovincias.es/empleoytalento/files/2013/10/poder-58093.jpeg"/>
          <p:cNvPicPr>
            <a:picLocks noChangeAspect="1" noChangeArrowheads="1"/>
          </p:cNvPicPr>
          <p:nvPr/>
        </p:nvPicPr>
        <p:blipFill>
          <a:blip r:embed="rId3"/>
          <a:srcRect/>
          <a:stretch>
            <a:fillRect/>
          </a:stretch>
        </p:blipFill>
        <p:spPr bwMode="auto">
          <a:xfrm>
            <a:off x="8211670" y="4919763"/>
            <a:ext cx="1779308" cy="1354132"/>
          </a:xfrm>
          <a:prstGeom prst="rect">
            <a:avLst/>
          </a:prstGeom>
          <a:noFill/>
        </p:spPr>
      </p:pic>
    </p:spTree>
    <p:extLst>
      <p:ext uri="{BB962C8B-B14F-4D97-AF65-F5344CB8AC3E}">
        <p14:creationId xmlns="" xmlns:p14="http://schemas.microsoft.com/office/powerpoint/2010/main" val="64463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Finalismo ficticio </a:t>
            </a:r>
            <a:endParaRPr lang="es-MX" dirty="0"/>
          </a:p>
        </p:txBody>
      </p:sp>
      <p:sp>
        <p:nvSpPr>
          <p:cNvPr id="3" name="Marcador de contenido 2"/>
          <p:cNvSpPr>
            <a:spLocks noGrp="1"/>
          </p:cNvSpPr>
          <p:nvPr>
            <p:ph idx="1"/>
          </p:nvPr>
        </p:nvSpPr>
        <p:spPr>
          <a:xfrm>
            <a:off x="2499565" y="1470212"/>
            <a:ext cx="8915400" cy="3777622"/>
          </a:xfrm>
        </p:spPr>
        <p:txBody>
          <a:bodyPr/>
          <a:lstStyle/>
          <a:p>
            <a:r>
              <a:rPr lang="es-MX" dirty="0" smtClean="0">
                <a:solidFill>
                  <a:schemeClr val="tx1"/>
                </a:solidFill>
              </a:rPr>
              <a:t>Adler aplicó el termino </a:t>
            </a:r>
            <a:r>
              <a:rPr lang="es-MX" b="1" dirty="0" smtClean="0">
                <a:solidFill>
                  <a:schemeClr val="tx1"/>
                </a:solidFill>
              </a:rPr>
              <a:t>finalismo </a:t>
            </a:r>
            <a:r>
              <a:rPr lang="es-MX" dirty="0" smtClean="0">
                <a:solidFill>
                  <a:schemeClr val="tx1"/>
                </a:solidFill>
              </a:rPr>
              <a:t>a la idea de que todos tenemos una meta </a:t>
            </a:r>
            <a:r>
              <a:rPr lang="es-MX" sz="2000" dirty="0" smtClean="0">
                <a:solidFill>
                  <a:schemeClr val="tx1"/>
                </a:solidFill>
              </a:rPr>
              <a:t>ultima, un estado final, y la necesidad de avanzar hacia ella. </a:t>
            </a:r>
            <a:r>
              <a:rPr lang="es-MX" sz="2000" dirty="0" smtClean="0">
                <a:solidFill>
                  <a:schemeClr val="tx1"/>
                </a:solidFill>
              </a:rPr>
              <a:t> Sin embargo las metas que buscamos alcanzar sin potenciales, pero no realidades.</a:t>
            </a:r>
          </a:p>
          <a:p>
            <a:r>
              <a:rPr lang="es-MX" sz="2000" dirty="0" smtClean="0">
                <a:solidFill>
                  <a:schemeClr val="tx1"/>
                </a:solidFill>
              </a:rPr>
              <a:t> </a:t>
            </a:r>
            <a:r>
              <a:rPr lang="es-MX" sz="2000" dirty="0" smtClean="0">
                <a:solidFill>
                  <a:schemeClr val="tx1"/>
                </a:solidFill>
              </a:rPr>
              <a:t>Adler pensaba que nuestras metas ideales ficticios o imaginarios de comprobar frente a la realidad.</a:t>
            </a:r>
            <a:endParaRPr lang="es-MX" sz="2000" dirty="0" smtClean="0">
              <a:solidFill>
                <a:schemeClr val="tx1"/>
              </a:solidFill>
            </a:endParaRPr>
          </a:p>
          <a:p>
            <a:r>
              <a:rPr lang="es-MX" sz="2000" dirty="0" smtClean="0">
                <a:solidFill>
                  <a:schemeClr val="tx1"/>
                </a:solidFill>
              </a:rPr>
              <a:t>Llamo </a:t>
            </a:r>
            <a:r>
              <a:rPr lang="es-MX" sz="2000" b="1" dirty="0" smtClean="0">
                <a:solidFill>
                  <a:schemeClr val="tx1"/>
                </a:solidFill>
              </a:rPr>
              <a:t>finalismo ficticio </a:t>
            </a:r>
            <a:r>
              <a:rPr lang="es-MX" sz="2000" dirty="0" smtClean="0">
                <a:solidFill>
                  <a:schemeClr val="tx1"/>
                </a:solidFill>
              </a:rPr>
              <a:t>al concepto de que las ideas ficticias rigen nuestra conducta cuando luchamos por alcanzar el estado completo o integro del ser</a:t>
            </a:r>
            <a:r>
              <a:rPr lang="es-MX" sz="2000" dirty="0" smtClean="0">
                <a:solidFill>
                  <a:schemeClr val="tx1"/>
                </a:solidFill>
              </a:rPr>
              <a:t>.</a:t>
            </a:r>
            <a:endParaRPr lang="es-MX" sz="2000" dirty="0" smtClean="0">
              <a:solidFill>
                <a:schemeClr val="tx1"/>
              </a:solidFill>
            </a:endParaRPr>
          </a:p>
        </p:txBody>
      </p:sp>
      <p:pic>
        <p:nvPicPr>
          <p:cNvPr id="10242" name="Picture 2" descr="http://0701.static.prezi.com/preview/4fwommjt7k3se73df6tgrsox7aadw6rhlm5vs2oll757hbaoaxlq_0_0.png"/>
          <p:cNvPicPr>
            <a:picLocks noChangeAspect="1" noChangeArrowheads="1"/>
          </p:cNvPicPr>
          <p:nvPr/>
        </p:nvPicPr>
        <p:blipFill>
          <a:blip r:embed="rId2"/>
          <a:srcRect/>
          <a:stretch>
            <a:fillRect/>
          </a:stretch>
        </p:blipFill>
        <p:spPr bwMode="auto">
          <a:xfrm>
            <a:off x="9030634" y="4875586"/>
            <a:ext cx="2562225" cy="1524001"/>
          </a:xfrm>
          <a:prstGeom prst="rect">
            <a:avLst/>
          </a:prstGeom>
          <a:noFill/>
        </p:spPr>
      </p:pic>
      <p:pic>
        <p:nvPicPr>
          <p:cNvPr id="10244" name="Picture 4" descr="http://formacionysinergia.com/wp-content/uploads/2013/06/Formacion-y-sinergia.jpg"/>
          <p:cNvPicPr>
            <a:picLocks noChangeAspect="1" noChangeArrowheads="1"/>
          </p:cNvPicPr>
          <p:nvPr/>
        </p:nvPicPr>
        <p:blipFill>
          <a:blip r:embed="rId3"/>
          <a:srcRect/>
          <a:stretch>
            <a:fillRect/>
          </a:stretch>
        </p:blipFill>
        <p:spPr bwMode="auto">
          <a:xfrm>
            <a:off x="2622176" y="4788062"/>
            <a:ext cx="3206936" cy="1660921"/>
          </a:xfrm>
          <a:prstGeom prst="rect">
            <a:avLst/>
          </a:prstGeom>
          <a:noFill/>
        </p:spPr>
      </p:pic>
    </p:spTree>
    <p:extLst>
      <p:ext uri="{BB962C8B-B14F-4D97-AF65-F5344CB8AC3E}">
        <p14:creationId xmlns="" xmlns:p14="http://schemas.microsoft.com/office/powerpoint/2010/main" val="84879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859" y="600636"/>
            <a:ext cx="10240589" cy="3258670"/>
          </a:xfrm>
        </p:spPr>
        <p:txBody>
          <a:bodyPr>
            <a:normAutofit/>
          </a:bodyPr>
          <a:lstStyle/>
          <a:p>
            <a:r>
              <a:rPr lang="es-MX" dirty="0" smtClean="0">
                <a:solidFill>
                  <a:schemeClr val="tx1"/>
                </a:solidFill>
              </a:rPr>
              <a:t> </a:t>
            </a:r>
            <a:r>
              <a:rPr lang="es-MX" dirty="0" smtClean="0">
                <a:solidFill>
                  <a:schemeClr val="tx1"/>
                </a:solidFill>
              </a:rPr>
              <a:t>Muchas de estas ficciones dirigen el curso de nuestra vida, pero el ideal de la perfección es el mas generalizado. </a:t>
            </a:r>
          </a:p>
          <a:p>
            <a:r>
              <a:rPr lang="es-MX" dirty="0" smtClean="0">
                <a:solidFill>
                  <a:schemeClr val="tx1"/>
                </a:solidFill>
              </a:rPr>
              <a:t>Adler :</a:t>
            </a:r>
          </a:p>
          <a:p>
            <a:r>
              <a:rPr lang="es-MX" dirty="0" smtClean="0">
                <a:solidFill>
                  <a:schemeClr val="tx1"/>
                </a:solidFill>
              </a:rPr>
              <a:t> Los individuos  y la sociedad están interrelacionados y son interdependientes. Casi todas las personas funcionan de forma constructiva con los demás para el bien común.</a:t>
            </a:r>
          </a:p>
          <a:p>
            <a:r>
              <a:rPr lang="es-MX" dirty="0" smtClean="0">
                <a:solidFill>
                  <a:schemeClr val="tx1"/>
                </a:solidFill>
              </a:rPr>
              <a:t>En </a:t>
            </a:r>
            <a:r>
              <a:rPr lang="es-MX" dirty="0" smtClean="0">
                <a:solidFill>
                  <a:schemeClr val="tx1"/>
                </a:solidFill>
              </a:rPr>
              <a:t>conclusión, Adler pensaba que los seres humanos luchan sin cesar por alcanzar la meta ideal y ficticia de la perfección. </a:t>
            </a:r>
          </a:p>
          <a:p>
            <a:endParaRPr lang="es-ES_tradnl" dirty="0"/>
          </a:p>
        </p:txBody>
      </p:sp>
      <p:pic>
        <p:nvPicPr>
          <p:cNvPr id="40962" name="Picture 2" descr="http://4.bp.blogspot.com/-PPRa-jbhimA/UjFr8iWqqmI/AAAAAAAARUw/J5lV1fPdWyI/s320/Cognitive-Approach.png"/>
          <p:cNvPicPr>
            <a:picLocks noChangeAspect="1" noChangeArrowheads="1"/>
          </p:cNvPicPr>
          <p:nvPr/>
        </p:nvPicPr>
        <p:blipFill>
          <a:blip r:embed="rId2"/>
          <a:srcRect/>
          <a:stretch>
            <a:fillRect/>
          </a:stretch>
        </p:blipFill>
        <p:spPr bwMode="auto">
          <a:xfrm>
            <a:off x="8075892" y="3378853"/>
            <a:ext cx="3048000" cy="3048001"/>
          </a:xfrm>
          <a:prstGeom prst="rect">
            <a:avLst/>
          </a:prstGeom>
          <a:ln>
            <a:noFill/>
          </a:ln>
          <a:effectLst>
            <a:outerShdw blurRad="292100" dist="139700" dir="2700000" algn="tl" rotWithShape="0">
              <a:srgbClr val="333333">
                <a:alpha val="65000"/>
              </a:srgbClr>
            </a:outerShdw>
          </a:effectLst>
        </p:spPr>
      </p:pic>
      <p:pic>
        <p:nvPicPr>
          <p:cNvPr id="40964" name="Picture 4" descr="http://spd.fotolog.com/photo/29/26/22/xilout/1304384506759_f.jpg"/>
          <p:cNvPicPr>
            <a:picLocks noChangeAspect="1" noChangeArrowheads="1"/>
          </p:cNvPicPr>
          <p:nvPr/>
        </p:nvPicPr>
        <p:blipFill>
          <a:blip r:embed="rId3"/>
          <a:srcRect/>
          <a:stretch>
            <a:fillRect/>
          </a:stretch>
        </p:blipFill>
        <p:spPr bwMode="auto">
          <a:xfrm>
            <a:off x="3234951" y="3535548"/>
            <a:ext cx="2733675" cy="3009901"/>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El estilo de vida </a:t>
            </a:r>
            <a:endParaRPr lang="es-MX" dirty="0"/>
          </a:p>
        </p:txBody>
      </p:sp>
      <p:sp>
        <p:nvSpPr>
          <p:cNvPr id="3" name="Marcador de contenido 2"/>
          <p:cNvSpPr>
            <a:spLocks noGrp="1"/>
          </p:cNvSpPr>
          <p:nvPr>
            <p:ph idx="1"/>
          </p:nvPr>
        </p:nvSpPr>
        <p:spPr>
          <a:xfrm>
            <a:off x="2320271" y="1326777"/>
            <a:ext cx="8915400" cy="3777622"/>
          </a:xfrm>
        </p:spPr>
        <p:txBody>
          <a:bodyPr/>
          <a:lstStyle/>
          <a:p>
            <a:r>
              <a:rPr lang="es-MX" dirty="0" smtClean="0">
                <a:solidFill>
                  <a:schemeClr val="tx1"/>
                </a:solidFill>
              </a:rPr>
              <a:t>La meta ultima de todos nosotros es la superioridad o perfección, pero tratamos de alcanzarla por medio de diferentes patrones de conducta. Cada quien expresa esta lucha de diferente manera. Desarrollamos un patrón único de características, conductas y hábitos que Adler llamo carácter distintivo o </a:t>
            </a:r>
            <a:r>
              <a:rPr lang="es-MX" b="1" dirty="0" smtClean="0">
                <a:solidFill>
                  <a:schemeClr val="tx1"/>
                </a:solidFill>
              </a:rPr>
              <a:t>estilo de vida.</a:t>
            </a:r>
            <a:endParaRPr lang="es-MX" dirty="0" smtClean="0">
              <a:solidFill>
                <a:schemeClr val="tx1"/>
              </a:solidFill>
            </a:endParaRPr>
          </a:p>
          <a:p>
            <a:r>
              <a:rPr lang="es-MX" dirty="0" smtClean="0">
                <a:solidFill>
                  <a:schemeClr val="tx1"/>
                </a:solidFill>
              </a:rPr>
              <a:t>Nuestro estilo de vida es singular y define y moldea todo lo que hacemos</a:t>
            </a:r>
            <a:r>
              <a:rPr lang="es-MX" dirty="0" smtClean="0">
                <a:solidFill>
                  <a:schemeClr val="tx1"/>
                </a:solidFill>
              </a:rPr>
              <a:t>. Determinar cuales aspectos  del ambiente observamos o ignoramos y que actitudes adaptamos.</a:t>
            </a:r>
            <a:endParaRPr lang="es-MX" dirty="0" smtClean="0">
              <a:solidFill>
                <a:schemeClr val="tx1"/>
              </a:solidFill>
            </a:endParaRPr>
          </a:p>
          <a:p>
            <a:r>
              <a:rPr lang="es-MX" dirty="0" smtClean="0">
                <a:solidFill>
                  <a:schemeClr val="tx1"/>
                </a:solidFill>
              </a:rPr>
              <a:t>Se aprende en razón de las interacciones sociales que ocurren en los primeros años de vida.</a:t>
            </a:r>
          </a:p>
          <a:p>
            <a:r>
              <a:rPr lang="es-MX" dirty="0" smtClean="0">
                <a:solidFill>
                  <a:schemeClr val="tx1"/>
                </a:solidFill>
              </a:rPr>
              <a:t>Y el estilo de vida  será </a:t>
            </a:r>
            <a:r>
              <a:rPr lang="es-MX" dirty="0" smtClean="0">
                <a:solidFill>
                  <a:schemeClr val="tx1"/>
                </a:solidFill>
              </a:rPr>
              <a:t>el marco de referencia de todas las conductas posteriores.</a:t>
            </a:r>
          </a:p>
          <a:p>
            <a:endParaRPr lang="es-MX" dirty="0">
              <a:solidFill>
                <a:schemeClr val="tx1"/>
              </a:solidFill>
            </a:endParaRPr>
          </a:p>
        </p:txBody>
      </p:sp>
      <p:pic>
        <p:nvPicPr>
          <p:cNvPr id="9218" name="Picture 2" descr="http://comobajarelestomago.com/wp-content/uploads/2012/11/C%C3%B3mo-bajar-de-peso-cambiando-el-estilo-de-vida.jpg"/>
          <p:cNvPicPr>
            <a:picLocks noChangeAspect="1" noChangeArrowheads="1"/>
          </p:cNvPicPr>
          <p:nvPr/>
        </p:nvPicPr>
        <p:blipFill>
          <a:blip r:embed="rId2"/>
          <a:srcRect/>
          <a:stretch>
            <a:fillRect/>
          </a:stretch>
        </p:blipFill>
        <p:spPr bwMode="auto">
          <a:xfrm>
            <a:off x="9460940" y="4867835"/>
            <a:ext cx="1990165" cy="1734671"/>
          </a:xfrm>
          <a:prstGeom prst="rect">
            <a:avLst/>
          </a:prstGeom>
          <a:noFill/>
        </p:spPr>
      </p:pic>
      <p:pic>
        <p:nvPicPr>
          <p:cNvPr id="9220" name="Picture 4" descr="http://www.tendencias21.net/Prospectiva/photo/art/default/4141923-6288263.jpg?v=1336068212"/>
          <p:cNvPicPr>
            <a:picLocks noChangeAspect="1" noChangeArrowheads="1"/>
          </p:cNvPicPr>
          <p:nvPr/>
        </p:nvPicPr>
        <p:blipFill>
          <a:blip r:embed="rId3"/>
          <a:srcRect/>
          <a:stretch>
            <a:fillRect/>
          </a:stretch>
        </p:blipFill>
        <p:spPr bwMode="auto">
          <a:xfrm>
            <a:off x="4619998" y="5096435"/>
            <a:ext cx="4038600" cy="1509713"/>
          </a:xfrm>
          <a:prstGeom prst="rect">
            <a:avLst/>
          </a:prstGeom>
          <a:noFill/>
        </p:spPr>
      </p:pic>
    </p:spTree>
    <p:extLst>
      <p:ext uri="{BB962C8B-B14F-4D97-AF65-F5344CB8AC3E}">
        <p14:creationId xmlns="" xmlns:p14="http://schemas.microsoft.com/office/powerpoint/2010/main" val="338071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fuerza creativa del yo </a:t>
            </a:r>
            <a:endParaRPr lang="es-MX" dirty="0"/>
          </a:p>
        </p:txBody>
      </p:sp>
      <p:sp>
        <p:nvSpPr>
          <p:cNvPr id="3" name="Marcador de contenido 2"/>
          <p:cNvSpPr>
            <a:spLocks noGrp="1"/>
          </p:cNvSpPr>
          <p:nvPr>
            <p:ph idx="1"/>
          </p:nvPr>
        </p:nvSpPr>
        <p:spPr>
          <a:xfrm>
            <a:off x="2535424" y="1313329"/>
            <a:ext cx="8915400" cy="3777622"/>
          </a:xfrm>
        </p:spPr>
        <p:txBody>
          <a:bodyPr/>
          <a:lstStyle/>
          <a:p>
            <a:r>
              <a:rPr lang="es-MX" dirty="0" smtClean="0">
                <a:solidFill>
                  <a:schemeClr val="tx1"/>
                </a:solidFill>
              </a:rPr>
              <a:t>Pensaba que el individuo crea el estilo de vida. Creamos nuestro yo, nuestra personalidad y nuestro carácter,. Adler usaba indistintamente los tres términos como sinónimos de estilo de vida. </a:t>
            </a:r>
          </a:p>
          <a:p>
            <a:r>
              <a:rPr lang="es-MX" dirty="0" smtClean="0">
                <a:solidFill>
                  <a:schemeClr val="tx1"/>
                </a:solidFill>
              </a:rPr>
              <a:t>No permanecemos pasivos mientras las experiencias de la niñez no moldean. Esta experiencias no son tan importantes como la actitud consciente frente a ellas. </a:t>
            </a:r>
          </a:p>
          <a:p>
            <a:r>
              <a:rPr lang="es-MX" dirty="0" smtClean="0">
                <a:solidFill>
                  <a:schemeClr val="tx1"/>
                </a:solidFill>
              </a:rPr>
              <a:t>Adler decía que ni la herencia, ni el ambiente explican por completo el desarrollo de la personalidad.</a:t>
            </a:r>
          </a:p>
          <a:p>
            <a:r>
              <a:rPr lang="es-MX" dirty="0" smtClean="0">
                <a:solidFill>
                  <a:schemeClr val="tx1"/>
                </a:solidFill>
              </a:rPr>
              <a:t>En cambio, la forma en que interpretamos estas influencias sienta las bases para la construcción creativa de nuestra actitud frente a la vida.</a:t>
            </a:r>
          </a:p>
          <a:p>
            <a:pPr marL="0" indent="0">
              <a:buNone/>
            </a:pPr>
            <a:endParaRPr lang="es-MX" dirty="0"/>
          </a:p>
        </p:txBody>
      </p:sp>
      <p:pic>
        <p:nvPicPr>
          <p:cNvPr id="8194" name="Picture 2" descr="http://blog.blomming.com/es/files/2013/07/screenshot.323.jpg"/>
          <p:cNvPicPr>
            <a:picLocks noChangeAspect="1" noChangeArrowheads="1"/>
          </p:cNvPicPr>
          <p:nvPr/>
        </p:nvPicPr>
        <p:blipFill>
          <a:blip r:embed="rId2"/>
          <a:srcRect/>
          <a:stretch>
            <a:fillRect/>
          </a:stretch>
        </p:blipFill>
        <p:spPr bwMode="auto">
          <a:xfrm>
            <a:off x="6498106" y="4949077"/>
            <a:ext cx="5344271" cy="1572746"/>
          </a:xfrm>
          <a:prstGeom prst="rect">
            <a:avLst/>
          </a:prstGeom>
          <a:noFill/>
        </p:spPr>
      </p:pic>
    </p:spTree>
    <p:extLst>
      <p:ext uri="{BB962C8B-B14F-4D97-AF65-F5344CB8AC3E}">
        <p14:creationId xmlns="" xmlns:p14="http://schemas.microsoft.com/office/powerpoint/2010/main" val="47621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guillermolaich.com/recurso/noticia/persona_dominante.jpg"/>
          <p:cNvPicPr>
            <a:picLocks noChangeAspect="1" noChangeArrowheads="1"/>
          </p:cNvPicPr>
          <p:nvPr/>
        </p:nvPicPr>
        <p:blipFill>
          <a:blip r:embed="rId2"/>
          <a:srcRect/>
          <a:stretch>
            <a:fillRect/>
          </a:stretch>
        </p:blipFill>
        <p:spPr bwMode="auto">
          <a:xfrm>
            <a:off x="349623" y="1976718"/>
            <a:ext cx="1869141" cy="4679575"/>
          </a:xfrm>
          <a:prstGeom prst="ellipse">
            <a:avLst/>
          </a:prstGeom>
          <a:ln>
            <a:noFill/>
          </a:ln>
          <a:effectLst>
            <a:softEdge rad="112500"/>
          </a:effectLst>
        </p:spPr>
      </p:pic>
      <p:sp>
        <p:nvSpPr>
          <p:cNvPr id="2" name="Título 1"/>
          <p:cNvSpPr>
            <a:spLocks noGrp="1"/>
          </p:cNvSpPr>
          <p:nvPr>
            <p:ph type="title"/>
          </p:nvPr>
        </p:nvSpPr>
        <p:spPr/>
        <p:txBody>
          <a:bodyPr/>
          <a:lstStyle/>
          <a:p>
            <a:r>
              <a:rPr lang="es-MX" dirty="0" smtClean="0"/>
              <a:t>Estilos dominante, inclinado a recibir, evasivo y socialmente útil.</a:t>
            </a:r>
            <a:endParaRPr lang="es-MX" dirty="0"/>
          </a:p>
        </p:txBody>
      </p:sp>
      <p:sp>
        <p:nvSpPr>
          <p:cNvPr id="3" name="Marcador de contenido 2"/>
          <p:cNvSpPr>
            <a:spLocks noGrp="1"/>
          </p:cNvSpPr>
          <p:nvPr>
            <p:ph idx="1"/>
          </p:nvPr>
        </p:nvSpPr>
        <p:spPr>
          <a:xfrm>
            <a:off x="2468189" y="2133600"/>
            <a:ext cx="8915400" cy="3777622"/>
          </a:xfrm>
          <a:ln>
            <a:solidFill>
              <a:schemeClr val="bg1"/>
            </a:solidFill>
          </a:ln>
        </p:spPr>
        <p:txBody>
          <a:bodyPr/>
          <a:lstStyle/>
          <a:p>
            <a:r>
              <a:rPr lang="es-MX" dirty="0" smtClean="0">
                <a:solidFill>
                  <a:schemeClr val="accent1">
                    <a:lumMod val="75000"/>
                  </a:schemeClr>
                </a:solidFill>
              </a:rPr>
              <a:t>Adler describió varios problemas universales: </a:t>
            </a:r>
          </a:p>
          <a:p>
            <a:r>
              <a:rPr lang="es-MX" dirty="0" smtClean="0">
                <a:solidFill>
                  <a:schemeClr val="tx1"/>
                </a:solidFill>
              </a:rPr>
              <a:t>El </a:t>
            </a:r>
            <a:r>
              <a:rPr lang="es-MX" dirty="0" smtClean="0">
                <a:solidFill>
                  <a:schemeClr val="tx1"/>
                </a:solidFill>
              </a:rPr>
              <a:t>tipo dominante: la persona muestra una actitud dominante o autoritaria con poca conciencia social. Se comporta sin la menor consideración por los demás. </a:t>
            </a:r>
          </a:p>
          <a:p>
            <a:r>
              <a:rPr lang="es-MX" dirty="0" smtClean="0">
                <a:solidFill>
                  <a:schemeClr val="tx1"/>
                </a:solidFill>
              </a:rPr>
              <a:t>Inclinado a recibir: espera recibir satisfacción de otras personas y, por lo tanto, se vuelve dependiente de ellas.</a:t>
            </a:r>
          </a:p>
          <a:p>
            <a:r>
              <a:rPr lang="es-MX" dirty="0" smtClean="0">
                <a:solidFill>
                  <a:schemeClr val="tx1"/>
                </a:solidFill>
              </a:rPr>
              <a:t>Evasivo: no hace el menor intento por encarar los problemas de la vida. Esta persona evita toda posibilidad de fracasar.</a:t>
            </a:r>
          </a:p>
          <a:p>
            <a:endParaRPr lang="es-MX" dirty="0" smtClean="0">
              <a:solidFill>
                <a:schemeClr val="tx1"/>
              </a:solidFill>
            </a:endParaRPr>
          </a:p>
        </p:txBody>
      </p:sp>
      <p:pic>
        <p:nvPicPr>
          <p:cNvPr id="7170" name="Picture 2" descr="https://tujovialuni.files.wordpress.com/2011/04/dominante1.jpg"/>
          <p:cNvPicPr>
            <a:picLocks noChangeAspect="1" noChangeArrowheads="1"/>
          </p:cNvPicPr>
          <p:nvPr/>
        </p:nvPicPr>
        <p:blipFill>
          <a:blip r:embed="rId3"/>
          <a:srcRect/>
          <a:stretch>
            <a:fillRect/>
          </a:stretch>
        </p:blipFill>
        <p:spPr bwMode="auto">
          <a:xfrm>
            <a:off x="8936504" y="4636153"/>
            <a:ext cx="2447925" cy="1866901"/>
          </a:xfrm>
          <a:prstGeom prst="rect">
            <a:avLst/>
          </a:prstGeom>
          <a:noFill/>
        </p:spPr>
      </p:pic>
      <p:sp>
        <p:nvSpPr>
          <p:cNvPr id="7174" name="AutoShape 6" descr="data:image/jpeg;base64,/9j/4AAQSkZJRgABAQAAAQABAAD/2wCEAAkGBxQSEhUUExQWFhUXFxcXFhgXGBQVFhgYFxgXGBgYFBcYHCggGBslHBcWITEiJSkrLi4uGB8zODMtNygtLisBCgoKDg0OFxAQFywkICQtLCwsLCwsLC0sLCwsLCwsLCwsLCwsLCwsLCw0LCwsLCwsLCwsLCwsLCwsLCwsLCwsLP/AABEIAQsAvQMBIgACEQEDEQH/xAAcAAABBAMBAAAAAAAAAAAAAAAABAUGBwIDCAH/xABDEAABAwEEBwUECAYBAwUAAAABAAIDEQQSITEFBkFRYXHwBxMigZEyobHBFCNCUnKCktFiorLC4fEzNFOzFUNjc3T/xAAZAQEBAQEBAQAAAAAAAAAAAAAAAQIDBAX/xAAhEQEBAAMAAQQDAQAAAAAAAAAAAQIDERIhIjFBEzJhBP/aAAwDAQACEQMRAD8AvFCEIBCEIBCEIBCEINVrtDY2OkeaMY0ucdzWipPoFRms/avaZXEWcNijxDT7TnCuDjXAGlMKYK4darM2WzSRPFWyC6eWfyVBa06musrqtJfE47fabz3jisXOS8dMcLZ0hs2kZpjfc++ScXOqcfIpDp55aRj1wK2RgMaRt3HLyTDapSSf3JQW32Vdo72PZZLU69G4hsUjj4oycA1xObDkN3LK71xfZpSHLq3s/wBOfTLDDKTV4FyT8bMCTzFHfmWoxUjQhCqBCEIBCEIBCEIBCEIBCEIBCEIBCEIBCEIEGmpA2IudgARU7AN53BRLSlnE7HBtCSMK/wCVNrW8BjicqfFRaCzFsjj3jizNrDjdO2hONOC8+75enT8VQ2tOiZ4HkSRPYK4OpVp/MME3aN1YtNpY58Ud5ra4lzWl1KVDAcXEVGW8YroTTdlbKwtLQRuIqEhbCyIDu20DIy3u2g1cXnhgBh1RYu6x0mmW+rm+KMh2IIINKHA1GddysvU3S1s0cwPYKNmo9rJATFIwAeJhB9rECoOGRGxRe16HlktbmBpMkkjzdAqS4kuNAPVWhDq1IdEGOpM1lvyBh9sOc4FzLuxt0OINTeJrhSi9EvY89x5eLC1P1mZb4b7Rce03ZI61LDsxoKtOYNN+4p+XOGq2sbrLMy0R4/ZlZseza08doOwroiw2tk0bJYzVj2hzTvDhUclqVjKcb0IQqyEIQgEIQgEIQgEh0zpSOzROllddY33k5Abyk+sWnY7JHffiTg1uRJ28gNpVBa4a0Wi2PpKXFgPhaBdaK7gNvE1KzcuNY49T0dqxvEmMFhHhG0HntCluqWuUVsF0+GTccA78JOZwrRc+udUhtKbK/splq3YpGASMJF0gh2+mOW2hC43Z4/Lvjp8/hfKFD9WtbTJJ3FoLWyOF5hAutIyuuqfaONN/xmC745TKdjhljcbyhCEKssJYw4EEVB6zCjtqh7uS5dNDjWtRTZWprX1UlSW32XvAKEAjeuezDyjprz8aYLQ4AFNejWlz3Pp4chxUoboKM/8AIS/h7LfIDH1KT2mzCPwNpQUw2itQ29zoceC82erKTr0Y7cb6Eer2rUbJn2mnjeLreA+0RxJoPLiqi1709MNJ2iSCV0d09yLpIq2MUId94Xr5810HDHdaBuC5e0zLfnmf96R7v1Pc5erDHxkjzZZeVtNkbyHE7893uyVxdjWtALTY5XYgl0FdoOL2A8PaHN25U28rxkxaagkEY1BoQtcO/TrpCpHs47R5WzMs9rkvQu8LXuBc5rjS7VwxLTlU1V3Ks2BCEIgQhCAQhCCgu0LWN89pkFLrWEsHJpIw4k1OCiTLXV4wywGWW+hzOfqnvWuAtnldShvvwzxrio5BaG18QNQd9B+68/y9H0VXaA+K8aVrjTHZSnH3qcaq6wte2OEto8CnP/KglttOJoa0pnsG7iVs0BbXi0Ne0VLa7KjE7VnLHsdNefLxYGnbDIbRE+JtSBedXLw+Gh3+17lI9F60xxGPvHuZS93oAe9rQMBUDIGoNQNhWux2kOaDTGgPJRfSNmc6Z5w7t5DX/wAIFTluJoFjG8rtnOyxdVjtbJWB8b2vY7JzSHA+YW5UzoO0CzSCONzmiZ1H3XOAFASHUBpgMzu5KRx6XfdLrPKXNa6hvOLwaZuwJIHxXtlxuHl18+4ZTPw4sNCY9XNYG2lgvAsflQgipAqRQ4g8CnxSWWdhljcbyhMuiX0baJXh3jnfgRjdjIhbdG493e8yU9KibfrFNo7SVpIcSzv3GVhxa+MuvUocnBrsCMqbsESLk03pJsNlnmqKRxSP/S0ke8Ll9z6iu9T/ALW9In6YBG9wY+yxtcGkgPaXymjwMxlgVXHebNxoitZdieCwecOJQP8AJ5leU2qj2M9fJdKdmmsottkbWvew3Y5K7cPC/wDMB6grmhxwU/7GLbI3SLGsrdkY9sg2UaC4E8QRgeJ3oOhUIQjIQhCAQhCCmu17Q5jk71o8D8eF/G8PPAqs42i8CaXgMTgPXYuo9NaKjtULoZRVrhwq07HN3EKlNP8AZxabO43GOmZ9l0YJP5mDEH3cVzuLrjl1EtEXRa43SgOa5xBGDhVzSGmlDUA0O3JWjZWtgEuDGxANLSaXnDaHcQSfdTJVbNo58bqPY5rhnWoLfIqbaB0iyWP6xwvA0F+6SeiuOyX5enTlOWU/SzgMBbkRUbM0xtkllcWxtLnE0AAqTzINAOJyUmsWj2Pp3ksLG8XsJpwbX4+hUkshs8YDIXRiuZDmFx5kfALOGu31q7NuM9J6ow3UFrbNIHy0tMjSBIKlkdRi0CuI3nA7uOvUiyXLOYX4ua5zJQKe0M8d1KYqRaxWGaWKVsT7jmsBaR7Tqk1un7OAIqMa7lDNWdDSWZshBvNd43xml0nMPbXJx27Dtpmu2ePlJHnwz5bW/QWkLs1pF/6yMhwypVpNKAZjMKzdF6UitDb0MjH0peuODqHcaefoq20nZI5WG4GxyU8LgAKkV8DyB7OxQFmsEtitTH2dxDoxSRhNWm8S50T/ALzaEY7CcMqrp+G67z6Yy2zbO/bpRcza7aS+kW20vNKGRzRQAVaw3Gk7zdaMVfw082XR7rZDiO4fK0HY5rCbruIcCDyK5ffLU1JqTmea0xDtp7SffuidUktgijdX70YIJ41z80x1z/F+y3EpOwV/UithC8KyKxQaZCpR2Z6wGxW2N9AWyUheCaANke2rq7C0gHyI21UVmWURVR2MhRXsz099MsEb3GsjPqpN5cylHH8TS13MlSpRAhCEAhCEAhCECW26Nhmp3sUclMr7GupyqFUWtmr4slrkdC0XX+O5kKO+7uoaim4BXOoZ2hWT/jl5sP8AU3+5SrKrj/1Bm3A7iCPU+vqtLraw7W+o6/2eCUW6zitU02uz0/dRpvj07LZn1s8rmEe00Ys5Fpq08tikuhdfY3kNtDRESf8AkYKsBOZLDW6DtGI24KBWp2FE2mWhxV4nVr6xx9ww2hrmmGgLw2pAacBJGRXw5evJQfWTRvft+kQUeaVIbjfbvG8hatA6yyWbwjxwkmrDQjH2rtcBUZjI7d6mGhNA2YkWqyuc2B5AkhaTdheTS81uxpJAI+zWuWXT8vMeZfDH4u5dxVdOydjfEJo2EHZI1tHZ8KHbvSRjSQcCbuJIBIAORJ2Lop2jmCJzCXFprUOoRyGCYrFoKKJpjjDWtNS5oDaOcd+GweS8l38+nsx0d+1LsdVYjJTPXbVuKAl7SGF7jcAo2PwtqRdAwrTAigqcVCWN8VeC7Y5eU6454eN42uWBWRK1yGi0w0TOWcYWl2YShgVRY/YvrM2zWl0Erw2KcAAk0AlafDjsvAkc7qv5ce0V8dlOvMc8MdkmfS0MFxhdlK0ezQnN4FAQc6VFcaQWShBXqIEIXiD1CEIBMGu8dbKT91zT76fNP6bdY4b9mlA+7X9Pi+SCqJ4gQkVogacKVPXX+EunONOHzScbhmduwddYLLaP6Q0bSpGzPrr4KOzMoaHNTq0Q3qRjKt55+XXLYoxpmG9V4GBJpyGAPW/irEMZFDuUg1T1hdZZakVjd4ZWbHsIoaD7wB62NMcd9p+8PgtAwSrF2aP0w1wLL4eW0cNpdGcWvPNp9WncnGJoIyrhmMFRLNKyxHwPc03buFMW1JoKjYXOPmVamp+sbJIWX3hryKUIIG7MimOea8mWu43+PZhsln9MPanYHfUyivdguYBuJAI9bp9FXdMVcHaK4mz92GlziWkAVJrewugYkqE2Hs/0hOC5tme0D/uXYieQeQT6LvqvtcN09yKvC1FPesmrlpsJaLTHcvglpq1wIbSuLScqj1TBI+uWK6uLBoq5KAFjDHTmtiqAr2KQtIIJBBqCDQgjIg7ChYOCiuguyrXg21hgnI+kRit7Ad6zK9T7wwrzB30sALk/VvSj7NaYpo6lzHggDNwyLeN4EjzXVsUlQDQjnmOaI2LxeoRAhCEAvHNqKHIr1CCndK2cxyuYfsuc30KQEknip5r7obD6Qwbu8HuDvgD5KB55LLTVb5hHE7fSnEk9fBMelIrtmbXNxA68usEvtpvytjGIb4nE7+PvP+km0mwyyxxjJovu4fdr5AnzVEdtAMUjTsIofkfVabWKHBOGkI+8dI77DBd80xvtJfQDMqhdoyx987I3WnEjfuClsIDW0A6663otFVjjaABTMgUIPGpzSy1yC82mTgfUfPrlKqT9nulmi2sZK44scyKuIDzSgqcRVt4DiVby5jhtBDr1aEG80jAimII3UXR+g7S6WzwyPFHPjY52RxIBqKbDn5pJxMrajPavoD6XYXForJD9Y3eQBR7R+XHm0LnKNmHuXYJXNnabq8LFb3tYKRSjvY9wqTeaORB8qKpETovAsivCivCF4V6StZFc8tyDBr8cF0N2R62m1wGGU1miAxOb2ZBx/iGR8jtXPdFLOzLShg0hAa4Of3buIk8OPmQfJVHTAXq8XqiBCEIBCEIMXsBBBFQRQg5EHYVVet+rAs8l8NvRuNWHOjs7p47t45K1lot1kZMx0bxVrhj8iNxCCirJY7gNc3YvPDMj5LTGLrHyu9p9TyB9mnu9BvT9p3RroJXRO2YtP3mnIjrMFNdrYC0V9kUw38OuG5ZaMv0a7ZHgijnA0+XXEb0y6DsYLi6lQKDnTM9blJNKsL6Rj2n5gfZb8icfQ7klZAGOo3IUAp/CWtr/AFHzVG1sAoB/HcJG0OaaHnQjHhtSK22vwsJzDST+KtKj0KWTzhpvbKhxH8QjPzLVFbfOXZeyCB8kkElg0bHJo+acOJeGk7rlw1u04gDH+JWB2G6zmaF9jeauhF6M74yaFv5XEeTgNiqCxW98cckYP1ct2+PwnAjnkeQUq7J9KNs9ujJpSQdy47r5F0j8zWhUrohMWserMdsks0j6fUPeSCK32PY5jmHgSWnyT6hGXOvaFqI/Rzu8ab9mc66x1fE0kEhjxtwB8W2m9QcSVOFV0d2u2AzaNkpnG5knkDQ+5xPkueXDBFaCELIrFVWD056sAm1QUz72P+sJrepP2aWTvdI2Zu6S8eTAX/2ojp1erxCiPUIQgEIQgEIQgh/aNYb0TJQMWOun8L9p8wP1Kun7+qq6tK2QTQyRn7TSBwOw+RoVSVodR937QBJHCtDXzUqwlaaVfm4ivmdnpQeZ3hNkk1HO4EDnQBvxBKcLSSMhWmXBR+djnYUoPjz9UVr0hab/AIRiMzxJ+WS1mwHuXnbgeutqW2SxgHDE+4c/jRPDrMO7cN4664hXoh128zyKy0bKW+IVBFD6UrT0XsbaXmnYVos8hzpkqi69Vu1hriGWxobsErAafnZmOYryVl2G2xzMEkT2vYcnNIIK5Qsr6qY6m63S2B/hF+J3txk0B4tP2XcVBf1sszZY3xvFWvaWuHBwoVyvpay9zLJETXu3vZXfdcW186LqHQulY7VC2aI1a4eYO1rhsIXOvaLZe60jam7O8Lv1gP8A7kIjBWCzKwK0rCRTHsjmDdJ2eu0vb+qN4HvUOkS3QekHWeaOVntRva8cbpBp55KI63XqT2C1NljZI01a9rXNPBwBHuKUKIEIQgEIQgEIQgFRmvtnNn0qT9iVuG7xVP8AUQFeaq/tv0bWOCcD2XFjjwOI94KCKmmPXWxILVDiBlX1/wAbUoikvNa7eAfM5hezioHVOvmo01xWcAYDrr4La4YHrrf6LMZddbPQI66+PooIfb2UeU2uqagJ30kPGeaboIgak1z2YLaMrMymFK8P3S5oO1a2UGWA3JZCzl111tge9TdZpNHy3sXROwkZXMfebsDh78uWrtZlY+3mWNwcyWKKRrhkQW3a/wAibZY/PrrqiaLe2lOuPzSBEViVkViVpWuReRlZSLW0ojpDsf0qJ9HsZXxQkxO5e0zyuuA/KVOVRPYbpS5a3Qk+GaM0/HH4h/KXq9llAhCEAhCEAhCEAmHXnRv0iwzxgVdcL2/iZ4gBzpTzT8vCEHO2hn1jLTsJHkcR7yUrLaYZ7jyyUvtOp/0WwyuI8YtDnDf3V4xsHKlHeaio3FStRr29dbPesZTQcfn/AL+CzIp8OvNJpz115nzUDNbosz11tWVr0BPZ2Ruljc0SND2E5EOF4Y76EVGYS+JjZZGQg+KR7YwM8XuDcaZZgLoa1WGOSMxyMa5hFLpFRTZyWkcxxNS2McApxrd2cviJksoMkeZZnI3l98e/4qDsJBoQQRgRkQRsIQbXRDd111vadLw0ANNqe2u4JBp0fV14j5qRUbKwWbliVsYPWlbXrUgkmo2kO4tlnkrQNlbX8JNHe4ldTLjyzvouo9RNMfSrDDI727t1++83CvmAD5qVKkKEIUQIQhAIQhAIQhAm0lZBNE+M4X2ltc6EjA+RoVT2n9EyWV4bK32qlpbiHAUBodmYzpmrqUH7U4KxQv8Auvc39Ta/2osV3QnZT3lJJ4xtx+GQ2JcP2+KQ2nr0WVOGodhEmkoBsY50h/I0lv8ANdV7qm+yltdIE7oHn+aMK5FpmvFB9ftT4JmutHeMs8g9p76NjdsHebjsvDHgcFOAq27XdMYR2ZuZ+sk5YhgPvPkEFYEOa6la40qMjTaK7Nq1aQfeicKioIwBrjuNMjRbAwfd9MPhmtboN9GtGW30GxGkdKxSi0x0caZbOS0UVGt61gLc4JdovQs1oqY2EtaQHvobja5XnZA8M06NuqtibLaGtdsBfTfdpQH1r5K0NC6Zkst8MODqH0r+6RavaBjszPD4nu9p5GJ4Dc3glFos2K82WzuXY9WOrmPKuVCEL0PGEIQgEIQgEIQgFEu0wD6IP/tb8HKWqHdqNoDbK1lfE6QUbXMNBJqNwq3zIQVtFl1vSG1ft8ClcEgI9K+pSW0D4Y+iy0kvZH/17/8A87//ACRK4lT/AGPtrbJT/wDA4eskf7K4Fplg91MTlmVzzp/SRtNollJ9p5I4NyaPJoAV1a82/uLFM7a5txvN/hw5Ak+SoQuoKoofJTLE9ZrWG1NXY8Ni8CzCKzm1etE0Rniic9jXXHFovGtK+yMSMdm9JrFqhbZT4LNLzc3ux6vor91a0P8ARtHsj+1d7x/4nG8fTLyW9pXLZsuNddeEyikrR2fywsvTPbX7rKmnN37equ3QNmilsEbGMaxj4gC1oAAdShIA23gmrTkAc0py1EBFkA3PeByvV+amvO5WytbcJjJYhrISxxYc2kg+SwtEZrkpFrbY7kzZRlJgfxD9xT0SMwg0K4Zzl474ZeWMqwEIQva+eEIQgEIQgEIUP141qEAMMJ+tI8RH/tg/3Eeme5A4ac1us9mJaSZJBmxlDQ/xuJo348FWuuOmHW2Rr7t3uwRG2tc/aqaDE4DhQJtc7f111x1udw666zUaaYXVAOIPWY9y9nd4TXOh88Avb9dw93XW5YztLqNAqTgABUk1woN9figm3YxZTW0S7KMYOfic7+1Wgo/qNoU2SyMY4Ue4l8g3Ods8gGjyUgVZVn2x6SwhgBzvSO/pb8X+5VXXDz/2pDr5pT6RbZXg1aDcb+FmFRzNT5qNl1EVkxPuqWjvpFshjzBeHO/C3xH3CiYGuVmdjWj70k05GDWiNvN2LvcB+pBaxGxMV2gI3VHon5NFqbR7hvx9f81XHdPSV20X1sNekRWMpw1OFLK38T/6ym23OwKd9WG0szON4/zuWNPy6b/1jDWyz37OTtYQ4eWB9xKjtldVqmdvjvRPbvY4eoKgtiPhrvTf8yr/AJ77bFhIQhel4whCEAhCRaZ0myzROlkybkNricmjiUDZrjrCLJF4aGV+DBu3vI3D3nzVQySFxLnElxNSTiSTmSVv0tpJ9oldLIauOQ2AbGt4DrNIXP6669FFZul666+Wov31PuHXXBa69ddfLOGEuIABc4kAAYkk5AAIrbA0vcGsbVxNAGipJO7erW1O1ObZgJZgHT7NrY+DdhdvPpxy1L1TbZWiSQAzuHlGD9lvHefIYZytVAmHXt1NH2qn/ZePUU+afU1602N01knjYKufG5rRxIRHNAt2NHev7rYXAjDFLdJan2yMmtnl8mlw9Qm9ugbTQnunim9pBRpm/AedF0HqA+zixwtgcwm410gBq6+QLxcMwa/Jc4FrwS194cDUJfYZ5IyLjzUeyQS1zeTkR1Im3SYo9p3gj0p+6qTRvaVbIW3X3ZaffFXerSCfOqseHTH0iKGS4WFzalpzBIGHFc9v6101T3wl0qcCnzVf/pYuTv6nKN6ddRt7iPfgn/VKWtnDTmwkHkTeHx9y5ab7nbfPbDw7JQOyN8IU2t8l2J53NcfcVWmk9OR2UMEhoXAkeVP3Wt07ZGf8/pLVpoQvCu7zBeoCEGE0rWNLnENaBUkmgAG0lU1rjrL9Lm8JPctwjblzeRvPuFOKmPavO5tmjaCQHy0cN4DSQD5gHyVRPcccSopXJLRYA1z6662pBG4lwql8aoyaOuuseKtfUHVcQME8rfrXCrQfsNP9xBx581BNSYGyW2FrwHCpNDlUNJFfNXahXgCyQhECF4vUAsHRNOYHoFmhAz6V1Ystp/5YWOO+lD6jFMj+zKw7GPbycfmpmvEEQg7ObEwg3HOI3ud8AllrhaHhjBQMGzecf2UhkyUasprUnM1XDffTj0aJ22kGsMjWwkvIDQWkngCCUw6C0jNGXW0AnvSGsiJoDECQyu5xJr/taO015pZ46+B7yXDfQsAr6lOen53RxSOYbpijaY8BRprSoBwrTLcueM5yz7dsrL3v0hmtmv1sne6IVhDHULW4YtOTvvYjko9bXTWh3ePJc6lMsqbAAKAYqxNXdEQyNa98Yc5wDnONSSSKkk1xKlUOhYKf8TfevVx4+/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7178" name="Picture 10" descr="https://tujovialuni.files.wordpress.com/2011/04/evasivo1.jpg"/>
          <p:cNvPicPr>
            <a:picLocks noChangeAspect="1" noChangeArrowheads="1"/>
          </p:cNvPicPr>
          <p:nvPr/>
        </p:nvPicPr>
        <p:blipFill>
          <a:blip r:embed="rId4"/>
          <a:srcRect/>
          <a:stretch>
            <a:fillRect/>
          </a:stretch>
        </p:blipFill>
        <p:spPr bwMode="auto">
          <a:xfrm>
            <a:off x="4646796" y="5257800"/>
            <a:ext cx="1735887" cy="1232834"/>
          </a:xfrm>
          <a:prstGeom prst="rect">
            <a:avLst/>
          </a:prstGeom>
          <a:noFill/>
        </p:spPr>
      </p:pic>
    </p:spTree>
    <p:extLst>
      <p:ext uri="{BB962C8B-B14F-4D97-AF65-F5344CB8AC3E}">
        <p14:creationId xmlns="" xmlns:p14="http://schemas.microsoft.com/office/powerpoint/2010/main" val="304168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smtClean="0">
                <a:solidFill>
                  <a:sysClr val="windowText" lastClr="000000"/>
                </a:solidFill>
              </a:rPr>
              <a:t>Estos tres tipos no están preparados para lidiar con los problemas de la vida diaria. Son incapaces de cooperar con otras personas y el choque entre su estilo de vida y el mundo real dan origen a una conducta anormal, la cual se manifiesta en neurosis y psicosis. </a:t>
            </a:r>
          </a:p>
          <a:p>
            <a:r>
              <a:rPr lang="es-MX" dirty="0" smtClean="0">
                <a:solidFill>
                  <a:sysClr val="windowText" lastClr="000000"/>
                </a:solidFill>
              </a:rPr>
              <a:t>Carecen de interés social, como lo llamaba Adler.</a:t>
            </a:r>
            <a:endParaRPr lang="es-MX" dirty="0">
              <a:solidFill>
                <a:sysClr val="windowText" lastClr="000000"/>
              </a:solidFill>
            </a:endParaRPr>
          </a:p>
        </p:txBody>
      </p:sp>
      <p:sp>
        <p:nvSpPr>
          <p:cNvPr id="6146" name="AutoShape 2" descr="data:image/jpeg;base64,/9j/4AAQSkZJRgABAQAAAQABAAD/2wCEAAkGBxQSEBQUEBQVFBIVGBQWFBgVFRgYFRYYFxQYGRcdGhccHSkiGB4lHBgYITEhJSkuLi4uGB8zODMtNygvLisBCgoKDg0NFA8PFCwcFBwsLCwsLCwsLCwsLCwsLCssLCwsLCwsLCwsLCw3LzcsLDcsNyssKzcrNysrKysrKysrK//AABEIAPQAzgMBIgACEQEDEQH/xAAcAAABBAMBAAAAAAAAAAAAAAAAAQUGBwIDCAT/xABMEAACAQMDAgQDAwUMCAQHAAABAgMABBEFEiEGMQcTQVEiYXEUMoFCUpGhswgVIzVicnN0grGywSQ0NkNUtNHhhJPw8RYzRGN1otL/xAAWAQEBAQAAAAAAAAAAAAAAAAAAAQL/xAAZEQEBAQEBAQAAAAAAAAAAAAAAEQFBIRL/2gAMAwEAAhEDEQA/ALxqIeK+uy2WlTS252ykpGrd9m9gCw+YGcfPFS+m3qLRYr21ktpwTHIMHHdSDlWB9wQD+FBzZ0FodvqMz/bbuRJUzK/mfEkkajLkyFw3oc+oBBHrjX091W1hqe+xkkNm02PLIYJJGzAH+DLHafzSeRgZ9RTVqVsthfXMLh5fK8+EHIiJDxtHuIKt+S2R+FWh4Z+EnNve3kgK4SaOEKQckBk8wn277QOSBzigu6iiigKKKqv90DrU0FlDFCWRZ3ZZWU4O1FzsyOwYn8QpFBZ0N0jkhHViO4VgcfXHat1cY6NqstpMk9sxSRDkEdj7qw9VPYiuyoH3IpIwSASPbI7UGyiiigKKKKApqOvxYdgd0aFg7howqlCQ+QXB4IPp6cZqq9X6jOoqFl1WCytGwzrEwExVlG6F8sH3owYEgbWUg89qiWsWWmGVUiu7RrePCxtKb0yBeN29UjxIc9sOgxgYFB0nDKHVWU5VgGU+4IyDWdQG26w08JmHVlVVHwq/lbQAOAFaMOR6Yzmpd09qP2m1hnGMSorggEA5HcA8gHvg9qBwooooCiiigKKKKAoorzWN/FMu+GRJEyy7kYMuVOGGR7GgbesuoV0+ylunUv5YG1Acb3ZgqjPoMkZPoM1VHTPjHcXVyLa5SKJLk+THLAGEkLyZWNsMzB8MV9vf5VOPE3XtMFvJZajPtMqg7YwzyoQQyNhQduCAee/0NVF0Xb6PbXsU1xfvKImDRr9kkjXeD8DO2W4B5wPUDnHFBePSnSrW0JW8n+3SlywlliUMq4ACjJY4BBPf1qTVptLpJY1kiZXjcBlZSCrA9iCO9bqAooooG7Xdbgs4WmupBHGvqe5PoFA5Yn2FUt1x4sWV9E1u1jLLCTkO0ywyIw7MgCvg4J7++CKj3jBr8l9qrwocxwN5EK54MmQHb6l+M+yio3c9PMJplRlWKGQxeZcOsQZwOQN3c8E4A4BGcZoJz4W6Po1xdpulnM6ndFBciNUdhyMMvEhH5pxnHY1eHVN+8FnNLE0Sui5DTBjEvIyX2fFtAyeOa5R1HTlgiidJ42m3uGEUyvtACtG67RledwOSeVB9cCwuu+sZ7rQLBjIytM8kV1tOPMMIx8WPRuGI7ZPyoLu6Xvnns4JZTGzyIGJhDCJs9im74sEY7806VVP7nrUpZbKeORy6QyKsQY52KyZ2g+2ew9M1a1AUUUUHFE/32/nN/iNYVnP99v5zf4jWFEFdbeG/8UWP9Xi/wiuSa628N/4osf6vF/hFFSSiiig0Xl7HEjPK6RooyzOwVQPmT2qNnqea6+HS4DIv/E3G6K2HzQY3z/2QFP59OH/wlZeb5xtYTLuL7mQMd5OS3Prn1p6AoIwbbU4PjWaC9GPjikj+znPr5UqlgB7K6n+dTP1P4oJZQbpLWZbgOqmCb+DJBzlklUPHIBj8knvzisPELWryOfyobqLT49ivDNMitHcyc742lcFINoAOCCWz7Aiqy8QuuJL3TYYZ/KaQTbjJCwKny1dWVkydrZZSCCVZTkY7AJkvjHBdQTK9nchFTdN5bxHbGWCnJYrkEsBjHOanKdC2WdxiZmxj4ppSAPYLv2qPkABXPvh/bB4boHnzJNNt/wDzL1WP7Kup6Di3UtQaeaSaVsySuzsSfVjn9A7V5tw966+fQ4CSTbwEk5JMMeST3/JrH94bf/h4P/Jj/wD5qxj6QH9zlfM1ncxEkpHKpQZzt8xPiA9hlc49yferdrxaXZpEpEaIgJzhEVQTj2Ar21GsFFFFFUZ4i+D0zTS3OnkSiRmkeFjhwWJZtjHhhkng4P1qvrG8llmhsdQSSRfNWNVfctzAZCqHYx57bfgcFfhHA711kz4rxNaq0qyFEMi8BiilgPk2MiibqiOmPD+xvL65tA15G1sMs5khYH4gAAPKGO/6q3+MXTUWm6dY28DOyCa4YtIQWJZVJzgAew4HpV5WlhHHI7pGis+SzKihmOc8kDJ596TU7GOUL5kaSAZxvRWxn2yDihfFWfubz/o15/Sx/s6uGvFpljHECI40jBOTsRVz9cAZr20XBRRRQcUXPDuDwQzZB4I+I1r3D3rsb9703l/Kj3k5LeWm4/U4ya9Ydvl+irGfpxduHvXXHhwMaRY5/wCHi/wCnGe0Vzl0Rj/KRT/eKcI+wpFzWVFFFRUcu9Du97SQahKGLFljligeAZOQpCorlfTO/PzNYDV9RT4ZNPWRh+XDdRiM/MCTaw+mD9TUmrHPyoI2+qX7DnTU2+qtdx5P0AQj9JqIdcavpwi26xpssDOGEb+XEzFgOfLnic4PbvjPtVp7vlWuZCwxgY+eDQc1+FW15LeLem97+2kZP94Vt4ZZA2c/d3YHbv6101TfBpsauHEcYcZwwjUMMjn4gM04UTGJWjbTPYdV2c9y9tDcI9xHnegJz8Jw2DjDYPfB4p4FTVKBS1ruJ1RGd2CooLMzHAUAZJJ9ABXg0LX7a9QvaTJMqnaxX0PsQeRVDnRRRQYmilIpng6ntHu2tEnQ3K53RgnPAyRnGCQO4ByKzA70UoFKaQIKWgUVrAUUUUGOKMUhOOTwK1Wl3HKu6J0kXJG5GDDI7jIrCt2KUUlZCriCiiitAooooEorDz13bNy78Z25G7Hvjvis6mgFLSUtMFHdF/vVF1DNse4WcSzpB5uwQ+azMrhSPizyyqG7g+pxV41y9YdLHUtX1GBH8uVWu5Yiful0uQAG9QDuPI5HB57VLdP681u2l/e+S1W4uk8tVYhidpIwzsp2spH5ZIxyT2NUXPrGnJc28sEufLlRkbBwcMMHB96qHo7UrXRdXk01A7iZokkuJHAxIU3RKEAwFG/bnOcsfQVJNe8Sk0s/Z70Sz3nliUeXGiRMZGOEU7sgLyMkE4HqaqPqvpq+eGbVrqMwebOrBDw6K+drY7qAdijOCe9TB1HRTD0JrRvdNtrhvvyRjf8AN0JRyPkWUn8afqoYutOqItNtDcTgsNwREXG53bJABPA4BJPsDVCaZ1tYRaodQFncCRmd9v2hCiNICHZV8sFiQW4LY+I/LFn+Oo/0Oz/r9v8As5qoPTLJZtQjhfIWW4EZx3AeXbx9M0HW9nqsUsMUyuvlzBDGWIG7zBlRz+Uc9qavEDqY6bYSXKx+YylFVScLl2AyxHYD9fA9ap7X4dY0e3tbdpI3tUuFMDRH42bczrG2eQp5OMEemccV7vGXxAuo7prKDbHGqJ5wZI5PMMiBip3grtAIHbk5qZgsrw06ubVLMzvF5TrI0bAElGICnKk84+LGPcGpZXP/AIP9f3X22GzlKPby7kVVjjj8ohWYFRGoGCRgg++fr0BVBRRTV1VqwtLK4uD/ALqN2HzbHwj8WwPxoKx668WLVmurDyZmiIlgkmjZQwbBVtiH7wB45Iz9KcfAeC1jtp1tbkzuzq0qtGYjH8OF+Ak5zz8QODjHpVEawxAijJJKRh3J7l5v4VifntZF/s1PvDy9/eO78zUEmSC6toijiJioZ9sgB9yBuBAyQfSpB0VilqOdHdTjUI2nVDHAzFYA/EkgTO98dtucAY/NbNSOkBRRRVBXh1rV4bSB57lxHEmNzHJ7nAAA5JJ4wKbuu7CSfT7hIHdJwvmRMjbW8yIiRRn5ldv41UvjN1OZ9M0xDw9wiXUoHpiIBfwLSMf7NBH3sZpNRl1aKYPZx3Bna5DgOihwRGY2IcPtwgQjByPSrlsfEa3m003ygxxiUQlZyE+IsoOGGQRtbdx7HOMHHPr9KzR21pK80cUN9nG+TZtEb43OpPxgAhgRn73zGZd1/qVubFdPsJrd7WFbdoyJEDvLul84sSw75Vu3djQdDqwIyDkHsR60tRDTuv8ATVhjVr2AFUQEbxwQoBqUWV2k0ayRMHjcBkZezA9iKCjfCj/aa/8A/G/80tXuEGScDJxk+px2/vP6aojwo/2mv/8Axv8AzS1fNBpmtUcqXRWKHKFlBKn3UnsfpUK8bf4jufrB+3jqd1BfG3+I7n6wft46DZ4MfxHZ/Sb/AJiSptUK8GP4js/pN/zElTWgbdd0SC7jVLmMSLG6yoCSMOmdp4I9zx25rl7pyAfbrGTnc2oFT7YSS3K8fWRq6xfsfpXKXTv+taf/APkpP8dpQdGa/wBEWl5N5twshfaF+CaVBgZx8KsB6nmmeXwi0tjloZGPubiYn9Jep3RQQOPwh0tSCsMgI7EXEwI/HdUw0nTUtoUhhBEaAhdzFjgknlmJJ5PrXsooCtV1bJKjJKivGwwyuoZWHsVPBFbaKDkzra2U3eqP+VHeFF9grPPkY/sLj2xXQvUWg3V3G0IkszaOqARzW0jsMKPy1mXncMggDHFUB1p/rGr/ANeX/Hc11TCfgX6D+6gqnpuzvbu6d0axhfTJJbSHbbShNrKNxCCcADHp6VZukpOsYF08ckuTlokKJj0+FmY/rqHeGV1G1zqwR0Ym9kYbWBypRcEYPIzkZ+VT6gKKKKBHPB4z8veuV9f0e+vHjaGyumiiQ28WIiQFjlkAGVyOMkd/Q11Bqd4sEEsz/diR5GyccIpY8+naoh0lqs0FjBHJYXhkCBmKi3KszkuxB8/gZY/ewfegoa8l1WC0hklknS23NDDukUhTHlWVY8lkxsI7AfDU/wCv1EnS1pO6J5zm3Z3VFVmyrcnA9eM0weKV2wtUgeN4Wjvb59khQsFmCXCZ2My//UEcE/dNSPxDmjTpaxhZ1ErR2bKm4byBHliF74Ge9BblnpEHlp/ARfdX/dr7D5U4RxhQFUBVHAAGAB8h6V59Mu45YUeF1kjKjayMGU8ehFeqgbLHSYY55ZY4Y0ll/wDmOqAO/P5TDk+9OdIBS0oK8upWiSxPHKiyIwwyuAykfMHvXqpDQaNPtkiiSONFREAVVUAKoHYADtXopBS0BTBB03aqyFbWBSkjSqREoKyNt3MOOCcDn+SPan4sB3rEY9KVNxnRRRRRRRRQFFFFAwXfTVrIZS9rAxldXk3RKd7LnaW45Iyf0n3p21CxjnjMcyK8bfeVgCp+oPet+KypUiP6d0jZwyCSK1t43U/CyRKrD6EDipBSClpVgooooNF7arLG0ciq6OCrKwyrA9wR6itoPyrKkzQM+q9P29wSZ7eGUsUz5kasTsDbe49NzD8TXivOiLGRjJJaQO7HLFowTn61JaKlSGrROnba03G2hjiLfe8tQoP1A707UUVVIK8I1q38/wCz+fF9oxnyvMXzcYz9zOe3P0r2OwAJPAAJP0FczrqOnjW/t32uUwCY3AAgfzS27dtyTjZn1744xUwdNUVU3UXjTZNaTLaGQ3DIyx74sLuPHJz6Ak/hU86FujLplm5xloIc4zjIQA9+fSmh9FYyNgcdzwKzrXL6H2P+RH+dUa3IB7ZPqT/6/VSIQew2t8ux/wCteHW9VW1iedxlEK7sEAhWdFLc99uc47kA4yaSfW7eMCSSaNUI3A7vvAgYIHcjHOQKmj1XN8ka7ppBEuduWIVcngDceM1nFLuBKNuHG3BBDAgHOfXvVMdada2Wpy20NvLKrRTM4Z4yIJNwI9MuGA5BKY7+9Wh0jZeTZhFkEgznch+H4tpIU+wz/wC1A9SSngYIJ+mfw9Kyjl47E9/b0rFfyPqR+pqwP3PUfE/b6tTBsMmSRyMDNKJ+AcHnt86M85P5tayTlWUZGOB2A9x8v+1UFzdBFJf4AOcsQFA9cnOBxTbfdTW8MDTGQSIPubCrM7D8lQPXJHftnJwOa8fW2htd2bRo5hcvG43Mdp2OGIOOykA8/qqvdH1qOzlubePbdXcqL5YGfJXhl+EkbnJOM7VwQF5NSCwej+rHvjJvtZLdEC7XZ1dXY53LleAQNp/GpL5nsCR71XvhFol5aWc66gCPMkDRozbnxtwc4JxnAwO/Bzip+4JORnHGCDgD6j1qhDLwWzwCB/d/1rar5PYj61ojfAYtz8QzgfJf7v8AKtitgnPc8g/L/tQbqbuoNTW1tZp3ZVWNGbL525A+EHHPJwMDnmnGo5150oup2ht3keL4g6svI3KCBuX8pfi7cdh7VBE/C/xEmvA41FUhyA1vLtaOKUKG8wBmOGYbS3B7BvzasWwv4p0DwSRyxkkB43V1yO43KSK556g1+6sIZtG1BkmhCIsckOPMiXhk4ONwwBlGwcH73avV0F17ZaPbyxIZruSVxIdkYiiXC7Qo3tuJ9zt9vblB0LS1WXR/iFf315Gn72tFatu3ysX+ABSQd7KqnnAwB61ZtUYsucg8g965JvenPL1drFn8ofaPJVyu7art/BMRkZGGX9NdcVz54tWIvNeS309M3exfNYNjMiqXX5KVRRz8x7UHvuemdXtB5UtnZ6nbEgcRoHwCMfEAjqfn8QFXbYwhIkRVCKqqoUchQAAFz647VXPhd19NczPYaihS9iU/ERtMmwgMGX0cAg5HBGTx62bQFFFFA2dQ6a1xbyxIwQuoAJGQCCCOMjg4x+NQOPouK3sZLjVwHMaO7xxyN5RVeVUnAZieBjtz61Z9RfxNvoodJu2nUOjRlAp43O/woOOfvEHI7YoOePDnQP3x1SOMjbFlppghKhYwc7VI5XJKqMHjNWJqehajoEzXNgz3lgxDSwyFmZB65A9hwJF7flDAqO+BmuLZ35iuF2i8RFikYEfErNsAz+S5yM+6rXRtA3aJerdW0U4jaPzUV9j8Mu4djXuEYHpWdFB5p8L6f3+9JuB9P7+//vXoZc1isQFBWHi9f3DRwWlq4jF0xWRyTnbuRVQEEkAs4z8hj61v1h0XNpt1C0VwzsdrwyMG3eZGoZhkZHBBIHsfXmr81rpKC6uba4lMoktm3IEkKq3xBsOPUblB4x25yOKrf90PetH9gSP7xadx2PIVEHB/nnFBY/TWvJdWsVwmDuBDYJIV1yHAPfgqfTtinQyr7euO5xmqb8FruWz1G60q45GXdcHhZI8BiPk6EH+yPert8of+iaDz+cPYcfX2J/uFZRMpPb9dbBAKzWMCgypt6j1mOztZbmU/BEpbH5x7Ko+ZYgfjTlVL+NepS3l7a6TbZy7I8nsWbITPuqruc/h7UFRMZ9Rvvz7i6l/Dc5/Uqj9AWup+mekrWyhjjhij3oqhpNi+Y7AYLM2M5J5qoPC/Ro7PqWe2f4zCkywsw+LP8GQ3HGTGWH41ftAUUUUDd1DqyWlrNcSfdhRnI9WIHwqPmTgD61VvgRpDzSXWqXPMkzOkZPzbdKw+W7ao9trCrZ1OySeF4pUWSNxhlYZBFY6RZRwQpFCixxoMKqjAA70FT+KWkTWusWWpWcTyFmVJRGpJLL8POPz4mK/2KuMVi74rOgKKKKAqlfG28e9v7PSoM5ZleT23OSq5/mIHY/zhV1U2S6RCbpbkwxmdV2CXaPMCnPAb8SPoTQQDxZ6BWTTopLNcTWMYCbfvNCg5UY5LDG4fPPvT94U9XfvjYK0hzcQ4jn/lED4X/tDn67h6VM2OBTVoGhwWok+zQpCJG3vsGMn/AKD0HYUQ7UUUUUUUUUBVB6RnqDqEzNk2VrhlB7bEY+WMe8j5Yj2BHpV+U26RpsMG8Qwxw72Lv5aBdze5x3NBUPhu3ndVahJ+aLoj8J44x+rP6KvCmjSdDt4J5pYYY45JjmRlXBY5zz9Sc/WneiYKKKKKKpTrP+D6vsW/PWD9Zlj/AMquuvBdafE88crxRtLHny5GQF0z32sRlfwoKj8ZdLksb+31e077kWb23qMLn+S6AofoPerb0DV47y2iuITmOVQw+Xoyn5qQVPzBrLWbCO4heGdFkjcYZWGQec/qIBrPSbCO3hSKFFjjQYVVGABnP/f6k0S+vXRRRRRSVXfi319PpX2cW8UbmXeWeUMUATb8ICkfEd2c54x2PpNOn9RNzawTshjaWNJCh5KllBIz696mhwpaSmSz6qgk1CawUP8AaIEV3yo2YZUIw2eTiRfT3pgfKKKKoKQilooMayrVNOqKWkZUUdyxAA+pNNvUnUUNjaNdTbmhXZnywGJ3sFUjkAjLD1qYHeitFhdrNFHKmdsiK654OGUEZ+eDW+qCiiigKxIpTQamhAKypBS0wFFFFUFIRzS0hqaExWVIKWmAoooqikvE3qS4t9eto5JAbPNs5iZVMZVpCshIYctw2D6cYq68VRv7pCwPmWc4HBWWJj6ZBVlH62/RUq8E+sHvbQw3GTNbbUDk581CDt5Pd1AwfwPrU0WTVXdO/wC1+pf1eH9lbVaVVb07/tfqX9Xh/ZW1ILSoooqgNRzrTrG30yHzJ2y7Z8qJT8chHsPQDjLHgfqp31i+EFvNMe0Uckh+exS3+Vc2dIaHP1BqEj3U+NoV5mP39hbASJeyj09h86D16t1nProWznaC2JlDwH4xExwVEcrZPPIw2MZ4xyMTfrPQHsOk3tpZPMeMxZYZ2jddK21c84Gcf9O1Qfonoe3vbvULGV2jmhbMDj4iFjldH47OCGj5+hpw698Kv3v0+a5+2SS7PLGxkwrb5VXk7j2zn8KC8elf9QtP6CD9ktOlNfSv+oWn9BB+yWnSgKKKRmABJOAOST2FAppo6k6jt7CHzbuQRoSFXgszMfRVAJNVh4i+Maput9KYO/Ie44KL/RDs5/ldvbNRPpXR7rXrSeOW7ZpLWRJImuGZxiVWEiluSB8Kkd8YPvUg6A6f16C+hE1pIJIySM4IIYdwynlT24PuKg/ib4myaXcJBHbLIXQSb3chTliMBQPTHv61t8PdG/eiKGDetwbuWQu8bAIrrGMBM/fAVGJ9fhbjjFQL90af9Ptv6uf2rVRa3hv1e2qWjTvD5JWQx8NuViADlTgH1xipZVZ/uff4oP8AWJv8KVZlAUUVGvEbXXsdMuLiLHmIFEeRkBndUBx643Z/CgeNU1OG2jMlxKkUY7tIwUfTnuflUKi8YtNa5WFXkIZgol8vEWScDJJyBn1xiuerm6u7+cb2mup2ztHxSN9FUfdHyAAr2dSdG3VjDFJeIIvPLhE3BnG0AksBwO49c/SpBb7+MpGq/Zfsw+zif7OX3Hzd3meXu24xjd+T3x6+lWnDfI0skSk749pfKsB8QyMMRhuPYnHrXO0PWdvJcQzWukrNqWIyzszsGnAGXWBOCd2TuODnB709+HfVV7LrV6bg7XeNvMiwNqNFIiIo9RtDMO/Oec1RP/GfTkm0a4Lj4odksZ9mVgP1qzD8a8/g+gn0O2EoDbfORT2YASOoKsOVOOMg5p78SbKSbSbuOFS8jRHaq8s2CDgD1OB2qL9DQ6hZ6BCLe2RrhTO7RTs0b7TI7LtULyx44JWgsDTZG+NHyWjcqGIxuUgMhHJzgNtJOMlG4quunf8Aa/Uv6vD+ytqy6N6n1ea7c3OmiKI7fMfDxsAuR8O/PmNz247dxXu0TRJ06mv7poyLeWGNY5MjDMI4ARjOe6t6elBYVFFFBXnjj1ALXS3iB/hbo+Uo9k7ytj2C/D9XFVl4ExyJrJQDH8BKJR6hcoR+O/ZU16x6SvNQ16JpYs2ECKyHcu19o3lSD+U8mFP8kZrZ4H9M3MD3lzexNFNMwVQ4w3DM8h+hZlx/NoHKLwhtYrpbi2nu4HVg2I5QcnOT8TKSQfUEkGs/GaIp0/OrO0jL9nBdtoZiJ4+SFAGT8gBXi6n621i1n8tdMWVTyrQmaZSMkYLqgwfqB3rf1ul7f6DMj2hju3MB8lW38ecjdyByFGSPTtnPYJp0r/qFp/QQfslp0pu6chZLO2RwVZYYVYHuCI1BH6acaAqrPH9bv7DGbct9mDN9qCd8EDZux+Rndn0yRmp71Xc3EVlO9mgkuVQmJSM5P09SBk49cYqi5es+oWUq0EzKwIINgSCD3BGzkUB4LdLWN68jXL+ZcR52W7jCbSOJP/u4PGPT1ByK8sXhDqwhmzsRVBJjExJuCmdu1V4OfTfg89hUa07R9SgnWa3tbuOVG3IVtpRg57Y242+mDxjiurdHlle3ha4QRzNHGZUHZHKguo+hyKDkWw167tQYoJ5oArElFdl2vjax2/ktjg1un6uvn5ku5nI9WfcR+mrV8ctMluJo47XTnkdQJHuY4yS2Qw8skDnHByT7cVXOj9MahBcQzHTriQRSI5RomCvtYHBODj9FB0X4c6bJBp0AnaRppFEsvmEEqzqCVGBwBwMfWpNXm025MsMcjI0bOiOUf7yFlBKt8x2/CvTQQLqrxYsrC4e3kWeSVMbxEi7VJUMAWdlzwR2z3quvETxYh1CxktYbeVC7Rnc5TACOG7An2q39X6G0+5mM9xaxyTMBuY7huwMDIBwTgAZI9KoqLw/1DULxx9kjsYkYqf4Py4kUH8nHxTHH5XOfcUHi8HL4xa1be0nmRN9GQ4//AGC10F1l0bbaksa3SsfLLFCjlSNwAP1zgfopu6H8OLTTcOgMtzjmaQfEMjnYvaMc+nPuTUyqUVjH4JWKyI6vcjYytjzF52nOM7Mj8CDTzpXhxBBfT3iyzGSfzdysU2DzJA5xhc8FQOTU2oFKEkGQaSJcCsjQKt4QtawnxE1spKBaKKKDUyfFmlhTFZmgVKQtYSrkYrLNBq0CjgUtFFAhFYeUK2UhoNflCtopBRUpGLIDSeWKyxRUukKBS0CitApCKWkNTQAUYpaKQJilooqhDQKDS1OgpKWkpoWiiiqCkpaKm4EoNGKKgWiiitAooooEIopaKkCCg0tJinAClooqgooooCiiigKKKKBDS0UVOgoooqgooooCiiigKKKKAooooCiiigKKKKAooooCiiigKKKKAooooCi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6148" name="AutoShape 4" descr="data:image/jpeg;base64,/9j/4AAQSkZJRgABAQAAAQABAAD/2wCEAAkGBxQSEBQUEBQVFBIVGBQWFBgVFRgYFRYYFxQYGRcdGhccHSkiGB4lHBgYITEhJSkuLi4uGB8zODMtNygvLisBCgoKDg0NFA8PFCwcFBwsLCwsLCwsLCwsLCwsLCssLCwsLCwsLCwsLCw3LzcsLDcsNyssKzcrNysrKysrKysrK//AABEIAPQAzgMBIgACEQEDEQH/xAAcAAABBAMBAAAAAAAAAAAAAAAAAQUGBwIDCAT/xABMEAACAQMDAgQDAwUMCAQHAAABAgMABBEFEiEGMQcTQVEiYXEUMoFCUpGhswgVIzVicnN0grGywSQ0NkNUtNHhhJPw8RYzRGN1otL/xAAWAQEBAQAAAAAAAAAAAAAAAAAAAQL/xAAZEQEBAQEBAQAAAAAAAAAAAAAAEQFBIRL/2gAMAwEAAhEDEQA/ALxqIeK+uy2WlTS252ykpGrd9m9gCw+YGcfPFS+m3qLRYr21ktpwTHIMHHdSDlWB9wQD+FBzZ0FodvqMz/bbuRJUzK/mfEkkajLkyFw3oc+oBBHrjX091W1hqe+xkkNm02PLIYJJGzAH+DLHafzSeRgZ9RTVqVsthfXMLh5fK8+EHIiJDxtHuIKt+S2R+FWh4Z+EnNve3kgK4SaOEKQckBk8wn277QOSBzigu6iiigKKKqv90DrU0FlDFCWRZ3ZZWU4O1FzsyOwYn8QpFBZ0N0jkhHViO4VgcfXHat1cY6NqstpMk9sxSRDkEdj7qw9VPYiuyoH3IpIwSASPbI7UGyiiigKKKKApqOvxYdgd0aFg7howqlCQ+QXB4IPp6cZqq9X6jOoqFl1WCytGwzrEwExVlG6F8sH3owYEgbWUg89qiWsWWmGVUiu7RrePCxtKb0yBeN29UjxIc9sOgxgYFB0nDKHVWU5VgGU+4IyDWdQG26w08JmHVlVVHwq/lbQAOAFaMOR6Yzmpd09qP2m1hnGMSorggEA5HcA8gHvg9qBwooooCiiigKKKKAoorzWN/FMu+GRJEyy7kYMuVOGGR7GgbesuoV0+ylunUv5YG1Acb3ZgqjPoMkZPoM1VHTPjHcXVyLa5SKJLk+THLAGEkLyZWNsMzB8MV9vf5VOPE3XtMFvJZajPtMqg7YwzyoQQyNhQduCAee/0NVF0Xb6PbXsU1xfvKImDRr9kkjXeD8DO2W4B5wPUDnHFBePSnSrW0JW8n+3SlywlliUMq4ACjJY4BBPf1qTVptLpJY1kiZXjcBlZSCrA9iCO9bqAooooG7Xdbgs4WmupBHGvqe5PoFA5Yn2FUt1x4sWV9E1u1jLLCTkO0ywyIw7MgCvg4J7++CKj3jBr8l9qrwocxwN5EK54MmQHb6l+M+yio3c9PMJplRlWKGQxeZcOsQZwOQN3c8E4A4BGcZoJz4W6Po1xdpulnM6ndFBciNUdhyMMvEhH5pxnHY1eHVN+8FnNLE0Sui5DTBjEvIyX2fFtAyeOa5R1HTlgiidJ42m3uGEUyvtACtG67RledwOSeVB9cCwuu+sZ7rQLBjIytM8kV1tOPMMIx8WPRuGI7ZPyoLu6Xvnns4JZTGzyIGJhDCJs9im74sEY7806VVP7nrUpZbKeORy6QyKsQY52KyZ2g+2ew9M1a1AUUUUHFE/32/nN/iNYVnP99v5zf4jWFEFdbeG/8UWP9Xi/wiuSa628N/4osf6vF/hFFSSiiig0Xl7HEjPK6RooyzOwVQPmT2qNnqea6+HS4DIv/E3G6K2HzQY3z/2QFP59OH/wlZeb5xtYTLuL7mQMd5OS3Prn1p6AoIwbbU4PjWaC9GPjikj+znPr5UqlgB7K6n+dTP1P4oJZQbpLWZbgOqmCb+DJBzlklUPHIBj8knvzisPELWryOfyobqLT49ivDNMitHcyc742lcFINoAOCCWz7Aiqy8QuuJL3TYYZ/KaQTbjJCwKny1dWVkydrZZSCCVZTkY7AJkvjHBdQTK9nchFTdN5bxHbGWCnJYrkEsBjHOanKdC2WdxiZmxj4ppSAPYLv2qPkABXPvh/bB4boHnzJNNt/wDzL1WP7Kup6Di3UtQaeaSaVsySuzsSfVjn9A7V5tw966+fQ4CSTbwEk5JMMeST3/JrH94bf/h4P/Jj/wD5qxj6QH9zlfM1ncxEkpHKpQZzt8xPiA9hlc49yferdrxaXZpEpEaIgJzhEVQTj2Ar21GsFFFFFUZ4i+D0zTS3OnkSiRmkeFjhwWJZtjHhhkng4P1qvrG8llmhsdQSSRfNWNVfctzAZCqHYx57bfgcFfhHA711kz4rxNaq0qyFEMi8BiilgPk2MiibqiOmPD+xvL65tA15G1sMs5khYH4gAAPKGO/6q3+MXTUWm6dY28DOyCa4YtIQWJZVJzgAew4HpV5WlhHHI7pGis+SzKihmOc8kDJ596TU7GOUL5kaSAZxvRWxn2yDihfFWfubz/o15/Sx/s6uGvFpljHECI40jBOTsRVz9cAZr20XBRRRQcUXPDuDwQzZB4I+I1r3D3rsb9703l/Kj3k5LeWm4/U4ya9Ydvl+irGfpxduHvXXHhwMaRY5/wCHi/wCnGe0Vzl0Rj/KRT/eKcI+wpFzWVFFFRUcu9Du97SQahKGLFljligeAZOQpCorlfTO/PzNYDV9RT4ZNPWRh+XDdRiM/MCTaw+mD9TUmrHPyoI2+qX7DnTU2+qtdx5P0AQj9JqIdcavpwi26xpssDOGEb+XEzFgOfLnic4PbvjPtVp7vlWuZCwxgY+eDQc1+FW15LeLem97+2kZP94Vt4ZZA2c/d3YHbv6101TfBpsauHEcYcZwwjUMMjn4gM04UTGJWjbTPYdV2c9y9tDcI9xHnegJz8Jw2DjDYPfB4p4FTVKBS1ruJ1RGd2CooLMzHAUAZJJ9ABXg0LX7a9QvaTJMqnaxX0PsQeRVDnRRRQYmilIpng6ntHu2tEnQ3K53RgnPAyRnGCQO4ByKzA70UoFKaQIKWgUVrAUUUUGOKMUhOOTwK1Wl3HKu6J0kXJG5GDDI7jIrCt2KUUlZCriCiiitAooooEorDz13bNy78Z25G7Hvjvis6mgFLSUtMFHdF/vVF1DNse4WcSzpB5uwQ+azMrhSPizyyqG7g+pxV41y9YdLHUtX1GBH8uVWu5Yiful0uQAG9QDuPI5HB57VLdP681u2l/e+S1W4uk8tVYhidpIwzsp2spH5ZIxyT2NUXPrGnJc28sEufLlRkbBwcMMHB96qHo7UrXRdXk01A7iZokkuJHAxIU3RKEAwFG/bnOcsfQVJNe8Sk0s/Z70Sz3nliUeXGiRMZGOEU7sgLyMkE4HqaqPqvpq+eGbVrqMwebOrBDw6K+drY7qAdijOCe9TB1HRTD0JrRvdNtrhvvyRjf8AN0JRyPkWUn8afqoYutOqItNtDcTgsNwREXG53bJABPA4BJPsDVCaZ1tYRaodQFncCRmd9v2hCiNICHZV8sFiQW4LY+I/LFn+Oo/0Oz/r9v8As5qoPTLJZtQjhfIWW4EZx3AeXbx9M0HW9nqsUsMUyuvlzBDGWIG7zBlRz+Uc9qavEDqY6bYSXKx+YylFVScLl2AyxHYD9fA9ap7X4dY0e3tbdpI3tUuFMDRH42bczrG2eQp5OMEemccV7vGXxAuo7prKDbHGqJ5wZI5PMMiBip3grtAIHbk5qZgsrw06ubVLMzvF5TrI0bAElGICnKk84+LGPcGpZXP/AIP9f3X22GzlKPby7kVVjjj8ohWYFRGoGCRgg++fr0BVBRRTV1VqwtLK4uD/ALqN2HzbHwj8WwPxoKx668WLVmurDyZmiIlgkmjZQwbBVtiH7wB45Iz9KcfAeC1jtp1tbkzuzq0qtGYjH8OF+Ak5zz8QODjHpVEawxAijJJKRh3J7l5v4VifntZF/s1PvDy9/eO78zUEmSC6toijiJioZ9sgB9yBuBAyQfSpB0VilqOdHdTjUI2nVDHAzFYA/EkgTO98dtucAY/NbNSOkBRRRVBXh1rV4bSB57lxHEmNzHJ7nAAA5JJ4wKbuu7CSfT7hIHdJwvmRMjbW8yIiRRn5ldv41UvjN1OZ9M0xDw9wiXUoHpiIBfwLSMf7NBH3sZpNRl1aKYPZx3Bna5DgOihwRGY2IcPtwgQjByPSrlsfEa3m003ygxxiUQlZyE+IsoOGGQRtbdx7HOMHHPr9KzR21pK80cUN9nG+TZtEb43OpPxgAhgRn73zGZd1/qVubFdPsJrd7WFbdoyJEDvLul84sSw75Vu3djQdDqwIyDkHsR60tRDTuv8ATVhjVr2AFUQEbxwQoBqUWV2k0ayRMHjcBkZezA9iKCjfCj/aa/8A/G/80tXuEGScDJxk+px2/vP6aojwo/2mv/8Axv8AzS1fNBpmtUcqXRWKHKFlBKn3UnsfpUK8bf4jufrB+3jqd1BfG3+I7n6wft46DZ4MfxHZ/Sb/AJiSptUK8GP4js/pN/zElTWgbdd0SC7jVLmMSLG6yoCSMOmdp4I9zx25rl7pyAfbrGTnc2oFT7YSS3K8fWRq6xfsfpXKXTv+taf/APkpP8dpQdGa/wBEWl5N5twshfaF+CaVBgZx8KsB6nmmeXwi0tjloZGPubiYn9Jep3RQQOPwh0tSCsMgI7EXEwI/HdUw0nTUtoUhhBEaAhdzFjgknlmJJ5PrXsooCtV1bJKjJKivGwwyuoZWHsVPBFbaKDkzra2U3eqP+VHeFF9grPPkY/sLj2xXQvUWg3V3G0IkszaOqARzW0jsMKPy1mXncMggDHFUB1p/rGr/ANeX/Hc11TCfgX6D+6gqnpuzvbu6d0axhfTJJbSHbbShNrKNxCCcADHp6VZukpOsYF08ckuTlokKJj0+FmY/rqHeGV1G1zqwR0Ym9kYbWBypRcEYPIzkZ+VT6gKKKKBHPB4z8veuV9f0e+vHjaGyumiiQ28WIiQFjlkAGVyOMkd/Q11Bqd4sEEsz/diR5GyccIpY8+naoh0lqs0FjBHJYXhkCBmKi3KszkuxB8/gZY/ewfegoa8l1WC0hklknS23NDDukUhTHlWVY8lkxsI7AfDU/wCv1EnS1pO6J5zm3Z3VFVmyrcnA9eM0weKV2wtUgeN4Wjvb59khQsFmCXCZ2My//UEcE/dNSPxDmjTpaxhZ1ErR2bKm4byBHliF74Ge9BblnpEHlp/ARfdX/dr7D5U4RxhQFUBVHAAGAB8h6V59Mu45YUeF1kjKjayMGU8ehFeqgbLHSYY55ZY4Y0ll/wDmOqAO/P5TDk+9OdIBS0oK8upWiSxPHKiyIwwyuAykfMHvXqpDQaNPtkiiSONFREAVVUAKoHYADtXopBS0BTBB03aqyFbWBSkjSqREoKyNt3MOOCcDn+SPan4sB3rEY9KVNxnRRRRRRRRQFFFFAwXfTVrIZS9rAxldXk3RKd7LnaW45Iyf0n3p21CxjnjMcyK8bfeVgCp+oPet+KypUiP6d0jZwyCSK1t43U/CyRKrD6EDipBSClpVgooooNF7arLG0ciq6OCrKwyrA9wR6itoPyrKkzQM+q9P29wSZ7eGUsUz5kasTsDbe49NzD8TXivOiLGRjJJaQO7HLFowTn61JaKlSGrROnba03G2hjiLfe8tQoP1A707UUVVIK8I1q38/wCz+fF9oxnyvMXzcYz9zOe3P0r2OwAJPAAJP0FczrqOnjW/t32uUwCY3AAgfzS27dtyTjZn1744xUwdNUVU3UXjTZNaTLaGQ3DIyx74sLuPHJz6Ak/hU86FujLplm5xloIc4zjIQA9+fSmh9FYyNgcdzwKzrXL6H2P+RH+dUa3IB7ZPqT/6/VSIQew2t8ux/wCteHW9VW1iedxlEK7sEAhWdFLc99uc47kA4yaSfW7eMCSSaNUI3A7vvAgYIHcjHOQKmj1XN8ka7ppBEuduWIVcngDceM1nFLuBKNuHG3BBDAgHOfXvVMdada2Wpy20NvLKrRTM4Z4yIJNwI9MuGA5BKY7+9Wh0jZeTZhFkEgznch+H4tpIU+wz/wC1A9SSngYIJ+mfw9Kyjl47E9/b0rFfyPqR+pqwP3PUfE/b6tTBsMmSRyMDNKJ+AcHnt86M85P5tayTlWUZGOB2A9x8v+1UFzdBFJf4AOcsQFA9cnOBxTbfdTW8MDTGQSIPubCrM7D8lQPXJHftnJwOa8fW2htd2bRo5hcvG43Mdp2OGIOOykA8/qqvdH1qOzlubePbdXcqL5YGfJXhl+EkbnJOM7VwQF5NSCwej+rHvjJvtZLdEC7XZ1dXY53LleAQNp/GpL5nsCR71XvhFol5aWc66gCPMkDRozbnxtwc4JxnAwO/Bzip+4JORnHGCDgD6j1qhDLwWzwCB/d/1rar5PYj61ojfAYtz8QzgfJf7v8AKtitgnPc8g/L/tQbqbuoNTW1tZp3ZVWNGbL525A+EHHPJwMDnmnGo5150oup2ht3keL4g6svI3KCBuX8pfi7cdh7VBE/C/xEmvA41FUhyA1vLtaOKUKG8wBmOGYbS3B7BvzasWwv4p0DwSRyxkkB43V1yO43KSK556g1+6sIZtG1BkmhCIsckOPMiXhk4ONwwBlGwcH73avV0F17ZaPbyxIZruSVxIdkYiiXC7Qo3tuJ9zt9vblB0LS1WXR/iFf315Gn72tFatu3ysX+ABSQd7KqnnAwB61ZtUYsucg8g965JvenPL1drFn8ofaPJVyu7art/BMRkZGGX9NdcVz54tWIvNeS309M3exfNYNjMiqXX5KVRRz8x7UHvuemdXtB5UtnZ6nbEgcRoHwCMfEAjqfn8QFXbYwhIkRVCKqqoUchQAAFz647VXPhd19NczPYaihS9iU/ERtMmwgMGX0cAg5HBGTx62bQFFFFA2dQ6a1xbyxIwQuoAJGQCCCOMjg4x+NQOPouK3sZLjVwHMaO7xxyN5RVeVUnAZieBjtz61Z9RfxNvoodJu2nUOjRlAp43O/woOOfvEHI7YoOePDnQP3x1SOMjbFlppghKhYwc7VI5XJKqMHjNWJqehajoEzXNgz3lgxDSwyFmZB65A9hwJF7flDAqO+BmuLZ35iuF2i8RFikYEfErNsAz+S5yM+6rXRtA3aJerdW0U4jaPzUV9j8Mu4djXuEYHpWdFB5p8L6f3+9JuB9P7+//vXoZc1isQFBWHi9f3DRwWlq4jF0xWRyTnbuRVQEEkAs4z8hj61v1h0XNpt1C0VwzsdrwyMG3eZGoZhkZHBBIHsfXmr81rpKC6uba4lMoktm3IEkKq3xBsOPUblB4x25yOKrf90PetH9gSP7xadx2PIVEHB/nnFBY/TWvJdWsVwmDuBDYJIV1yHAPfgqfTtinQyr7euO5xmqb8FruWz1G60q45GXdcHhZI8BiPk6EH+yPert8of+iaDz+cPYcfX2J/uFZRMpPb9dbBAKzWMCgypt6j1mOztZbmU/BEpbH5x7Ko+ZYgfjTlVL+NepS3l7a6TbZy7I8nsWbITPuqruc/h7UFRMZ9Rvvz7i6l/Dc5/Uqj9AWup+mekrWyhjjhij3oqhpNi+Y7AYLM2M5J5qoPC/Ro7PqWe2f4zCkywsw+LP8GQ3HGTGWH41ftAUUUUDd1DqyWlrNcSfdhRnI9WIHwqPmTgD61VvgRpDzSXWqXPMkzOkZPzbdKw+W7ao9trCrZ1OySeF4pUWSNxhlYZBFY6RZRwQpFCixxoMKqjAA70FT+KWkTWusWWpWcTyFmVJRGpJLL8POPz4mK/2KuMVi74rOgKKKKAqlfG28e9v7PSoM5ZleT23OSq5/mIHY/zhV1U2S6RCbpbkwxmdV2CXaPMCnPAb8SPoTQQDxZ6BWTTopLNcTWMYCbfvNCg5UY5LDG4fPPvT94U9XfvjYK0hzcQ4jn/lED4X/tDn67h6VM2OBTVoGhwWok+zQpCJG3vsGMn/AKD0HYUQ7UUUUUUUUUBVB6RnqDqEzNk2VrhlB7bEY+WMe8j5Yj2BHpV+U26RpsMG8Qwxw72Lv5aBdze5x3NBUPhu3ndVahJ+aLoj8J44x+rP6KvCmjSdDt4J5pYYY45JjmRlXBY5zz9Sc/WneiYKKKKKKpTrP+D6vsW/PWD9Zlj/AMquuvBdafE88crxRtLHny5GQF0z32sRlfwoKj8ZdLksb+31e077kWb23qMLn+S6AofoPerb0DV47y2iuITmOVQw+Xoyn5qQVPzBrLWbCO4heGdFkjcYZWGQec/qIBrPSbCO3hSKFFjjQYVVGABnP/f6k0S+vXRRRRRSVXfi319PpX2cW8UbmXeWeUMUATb8ICkfEd2c54x2PpNOn9RNzawTshjaWNJCh5KllBIz696mhwpaSmSz6qgk1CawUP8AaIEV3yo2YZUIw2eTiRfT3pgfKKKKoKQilooMayrVNOqKWkZUUdyxAA+pNNvUnUUNjaNdTbmhXZnywGJ3sFUjkAjLD1qYHeitFhdrNFHKmdsiK654OGUEZ+eDW+qCiiigKxIpTQamhAKypBS0wFFFFUFIRzS0hqaExWVIKWmAoooqikvE3qS4t9eto5JAbPNs5iZVMZVpCshIYctw2D6cYq68VRv7pCwPmWc4HBWWJj6ZBVlH62/RUq8E+sHvbQw3GTNbbUDk581CDt5Pd1AwfwPrU0WTVXdO/wC1+pf1eH9lbVaVVb07/tfqX9Xh/ZW1ILSoooqgNRzrTrG30yHzJ2y7Z8qJT8chHsPQDjLHgfqp31i+EFvNMe0Uckh+exS3+Vc2dIaHP1BqEj3U+NoV5mP39hbASJeyj09h86D16t1nProWznaC2JlDwH4xExwVEcrZPPIw2MZ4xyMTfrPQHsOk3tpZPMeMxZYZ2jddK21c84Gcf9O1Qfonoe3vbvULGV2jmhbMDj4iFjldH47OCGj5+hpw698Kv3v0+a5+2SS7PLGxkwrb5VXk7j2zn8KC8elf9QtP6CD9ktOlNfSv+oWn9BB+yWnSgKKKRmABJOAOST2FAppo6k6jt7CHzbuQRoSFXgszMfRVAJNVh4i+Maput9KYO/Ie44KL/RDs5/ldvbNRPpXR7rXrSeOW7ZpLWRJImuGZxiVWEiluSB8Kkd8YPvUg6A6f16C+hE1pIJIySM4IIYdwynlT24PuKg/ib4myaXcJBHbLIXQSb3chTliMBQPTHv61t8PdG/eiKGDetwbuWQu8bAIrrGMBM/fAVGJ9fhbjjFQL90af9Ptv6uf2rVRa3hv1e2qWjTvD5JWQx8NuViADlTgH1xipZVZ/uff4oP8AWJv8KVZlAUUVGvEbXXsdMuLiLHmIFEeRkBndUBx643Z/CgeNU1OG2jMlxKkUY7tIwUfTnuflUKi8YtNa5WFXkIZgol8vEWScDJJyBn1xiuerm6u7+cb2mup2ztHxSN9FUfdHyAAr2dSdG3VjDFJeIIvPLhE3BnG0AksBwO49c/SpBb7+MpGq/Zfsw+zif7OX3Hzd3meXu24xjd+T3x6+lWnDfI0skSk749pfKsB8QyMMRhuPYnHrXO0PWdvJcQzWukrNqWIyzszsGnAGXWBOCd2TuODnB709+HfVV7LrV6bg7XeNvMiwNqNFIiIo9RtDMO/Oec1RP/GfTkm0a4Lj4odksZ9mVgP1qzD8a8/g+gn0O2EoDbfORT2YASOoKsOVOOMg5p78SbKSbSbuOFS8jRHaq8s2CDgD1OB2qL9DQ6hZ6BCLe2RrhTO7RTs0b7TI7LtULyx44JWgsDTZG+NHyWjcqGIxuUgMhHJzgNtJOMlG4quunf8Aa/Uv6vD+ytqy6N6n1ea7c3OmiKI7fMfDxsAuR8O/PmNz247dxXu0TRJ06mv7poyLeWGNY5MjDMI4ARjOe6t6elBYVFFFBXnjj1ALXS3iB/hbo+Uo9k7ytj2C/D9XFVl4ExyJrJQDH8BKJR6hcoR+O/ZU16x6SvNQ16JpYs2ECKyHcu19o3lSD+U8mFP8kZrZ4H9M3MD3lzexNFNMwVQ4w3DM8h+hZlx/NoHKLwhtYrpbi2nu4HVg2I5QcnOT8TKSQfUEkGs/GaIp0/OrO0jL9nBdtoZiJ4+SFAGT8gBXi6n621i1n8tdMWVTyrQmaZSMkYLqgwfqB3rf1ul7f6DMj2hju3MB8lW38ecjdyByFGSPTtnPYJp0r/qFp/QQfslp0pu6chZLO2RwVZYYVYHuCI1BH6acaAqrPH9bv7DGbct9mDN9qCd8EDZux+Rndn0yRmp71Xc3EVlO9mgkuVQmJSM5P09SBk49cYqi5es+oWUq0EzKwIINgSCD3BGzkUB4LdLWN68jXL+ZcR52W7jCbSOJP/u4PGPT1ByK8sXhDqwhmzsRVBJjExJuCmdu1V4OfTfg89hUa07R9SgnWa3tbuOVG3IVtpRg57Y242+mDxjiurdHlle3ha4QRzNHGZUHZHKguo+hyKDkWw167tQYoJ5oArElFdl2vjax2/ktjg1un6uvn5ku5nI9WfcR+mrV8ctMluJo47XTnkdQJHuY4yS2Qw8skDnHByT7cVXOj9MahBcQzHTriQRSI5RomCvtYHBODj9FB0X4c6bJBp0AnaRppFEsvmEEqzqCVGBwBwMfWpNXm025MsMcjI0bOiOUf7yFlBKt8x2/CvTQQLqrxYsrC4e3kWeSVMbxEi7VJUMAWdlzwR2z3quvETxYh1CxktYbeVC7Rnc5TACOG7An2q39X6G0+5mM9xaxyTMBuY7huwMDIBwTgAZI9KoqLw/1DULxx9kjsYkYqf4Py4kUH8nHxTHH5XOfcUHi8HL4xa1be0nmRN9GQ4//AGC10F1l0bbaksa3SsfLLFCjlSNwAP1zgfopu6H8OLTTcOgMtzjmaQfEMjnYvaMc+nPuTUyqUVjH4JWKyI6vcjYytjzF52nOM7Mj8CDTzpXhxBBfT3iyzGSfzdysU2DzJA5xhc8FQOTU2oFKEkGQaSJcCsjQKt4QtawnxE1spKBaKKKDUyfFmlhTFZmgVKQtYSrkYrLNBq0CjgUtFFAhFYeUK2UhoNflCtopBRUpGLIDSeWKyxRUukKBS0CitApCKWkNTQAUYpaKQJilooqhDQKDS1OgpKWkpoWiiiqCkpaKm4EoNGKKgWiiitAooooEIopaKkCCg0tJinAClooqgooooCiiigKKKKBDS0UVOgoooqgooooCiiigKKKKAooooCiiigKKKKAooooCiiigKKKKAooooCi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6150" name="AutoShape 6" descr="data:image/jpeg;base64,/9j/4AAQSkZJRgABAQAAAQABAAD/2wCEAAkGBxQSEBQUEBQVFBIVGBQWFBgVFRgYFRYYFxQYGRcdGhccHSkiGB4lHBgYITEhJSkuLi4uGB8zODMtNygvLisBCgoKDg0NFA8PFCwcFBwsLCwsLCwsLCwsLCwsLCssLCwsLCwsLCwsLCw3LzcsLDcsNyssKzcrNysrKysrKysrK//AABEIAPQAzgMBIgACEQEDEQH/xAAcAAABBAMBAAAAAAAAAAAAAAAAAQUGBwIDCAT/xABMEAACAQMDAgQDAwUMCAQHAAABAgMABBEFEiEGMQcTQVEiYXEUMoFCUpGhswgVIzVicnN0grGywSQ0NkNUtNHhhJPw8RYzRGN1otL/xAAWAQEBAQAAAAAAAAAAAAAAAAAAAQL/xAAZEQEBAQEBAQAAAAAAAAAAAAAAEQFBIRL/2gAMAwEAAhEDEQA/ALxqIeK+uy2WlTS252ykpGrd9m9gCw+YGcfPFS+m3qLRYr21ktpwTHIMHHdSDlWB9wQD+FBzZ0FodvqMz/bbuRJUzK/mfEkkajLkyFw3oc+oBBHrjX091W1hqe+xkkNm02PLIYJJGzAH+DLHafzSeRgZ9RTVqVsthfXMLh5fK8+EHIiJDxtHuIKt+S2R+FWh4Z+EnNve3kgK4SaOEKQckBk8wn277QOSBzigu6iiigKKKqv90DrU0FlDFCWRZ3ZZWU4O1FzsyOwYn8QpFBZ0N0jkhHViO4VgcfXHat1cY6NqstpMk9sxSRDkEdj7qw9VPYiuyoH3IpIwSASPbI7UGyiiigKKKKApqOvxYdgd0aFg7howqlCQ+QXB4IPp6cZqq9X6jOoqFl1WCytGwzrEwExVlG6F8sH3owYEgbWUg89qiWsWWmGVUiu7RrePCxtKb0yBeN29UjxIc9sOgxgYFB0nDKHVWU5VgGU+4IyDWdQG26w08JmHVlVVHwq/lbQAOAFaMOR6Yzmpd09qP2m1hnGMSorggEA5HcA8gHvg9qBwooooCiiigKKKKAoorzWN/FMu+GRJEyy7kYMuVOGGR7GgbesuoV0+ylunUv5YG1Acb3ZgqjPoMkZPoM1VHTPjHcXVyLa5SKJLk+THLAGEkLyZWNsMzB8MV9vf5VOPE3XtMFvJZajPtMqg7YwzyoQQyNhQduCAee/0NVF0Xb6PbXsU1xfvKImDRr9kkjXeD8DO2W4B5wPUDnHFBePSnSrW0JW8n+3SlywlliUMq4ACjJY4BBPf1qTVptLpJY1kiZXjcBlZSCrA9iCO9bqAooooG7Xdbgs4WmupBHGvqe5PoFA5Yn2FUt1x4sWV9E1u1jLLCTkO0ywyIw7MgCvg4J7++CKj3jBr8l9qrwocxwN5EK54MmQHb6l+M+yio3c9PMJplRlWKGQxeZcOsQZwOQN3c8E4A4BGcZoJz4W6Po1xdpulnM6ndFBciNUdhyMMvEhH5pxnHY1eHVN+8FnNLE0Sui5DTBjEvIyX2fFtAyeOa5R1HTlgiidJ42m3uGEUyvtACtG67RledwOSeVB9cCwuu+sZ7rQLBjIytM8kV1tOPMMIx8WPRuGI7ZPyoLu6Xvnns4JZTGzyIGJhDCJs9im74sEY7806VVP7nrUpZbKeORy6QyKsQY52KyZ2g+2ew9M1a1AUUUUHFE/32/nN/iNYVnP99v5zf4jWFEFdbeG/8UWP9Xi/wiuSa628N/4osf6vF/hFFSSiiig0Xl7HEjPK6RooyzOwVQPmT2qNnqea6+HS4DIv/E3G6K2HzQY3z/2QFP59OH/wlZeb5xtYTLuL7mQMd5OS3Prn1p6AoIwbbU4PjWaC9GPjikj+znPr5UqlgB7K6n+dTP1P4oJZQbpLWZbgOqmCb+DJBzlklUPHIBj8knvzisPELWryOfyobqLT49ivDNMitHcyc742lcFINoAOCCWz7Aiqy8QuuJL3TYYZ/KaQTbjJCwKny1dWVkydrZZSCCVZTkY7AJkvjHBdQTK9nchFTdN5bxHbGWCnJYrkEsBjHOanKdC2WdxiZmxj4ppSAPYLv2qPkABXPvh/bB4boHnzJNNt/wDzL1WP7Kup6Di3UtQaeaSaVsySuzsSfVjn9A7V5tw966+fQ4CSTbwEk5JMMeST3/JrH94bf/h4P/Jj/wD5qxj6QH9zlfM1ncxEkpHKpQZzt8xPiA9hlc49yferdrxaXZpEpEaIgJzhEVQTj2Ar21GsFFFFFUZ4i+D0zTS3OnkSiRmkeFjhwWJZtjHhhkng4P1qvrG8llmhsdQSSRfNWNVfctzAZCqHYx57bfgcFfhHA711kz4rxNaq0qyFEMi8BiilgPk2MiibqiOmPD+xvL65tA15G1sMs5khYH4gAAPKGO/6q3+MXTUWm6dY28DOyCa4YtIQWJZVJzgAew4HpV5WlhHHI7pGis+SzKihmOc8kDJ596TU7GOUL5kaSAZxvRWxn2yDihfFWfubz/o15/Sx/s6uGvFpljHECI40jBOTsRVz9cAZr20XBRRRQcUXPDuDwQzZB4I+I1r3D3rsb9703l/Kj3k5LeWm4/U4ya9Ydvl+irGfpxduHvXXHhwMaRY5/wCHi/wCnGe0Vzl0Rj/KRT/eKcI+wpFzWVFFFRUcu9Du97SQahKGLFljligeAZOQpCorlfTO/PzNYDV9RT4ZNPWRh+XDdRiM/MCTaw+mD9TUmrHPyoI2+qX7DnTU2+qtdx5P0AQj9JqIdcavpwi26xpssDOGEb+XEzFgOfLnic4PbvjPtVp7vlWuZCwxgY+eDQc1+FW15LeLem97+2kZP94Vt4ZZA2c/d3YHbv6101TfBpsauHEcYcZwwjUMMjn4gM04UTGJWjbTPYdV2c9y9tDcI9xHnegJz8Jw2DjDYPfB4p4FTVKBS1ruJ1RGd2CooLMzHAUAZJJ9ABXg0LX7a9QvaTJMqnaxX0PsQeRVDnRRRQYmilIpng6ntHu2tEnQ3K53RgnPAyRnGCQO4ByKzA70UoFKaQIKWgUVrAUUUUGOKMUhOOTwK1Wl3HKu6J0kXJG5GDDI7jIrCt2KUUlZCriCiiitAooooEorDz13bNy78Z25G7Hvjvis6mgFLSUtMFHdF/vVF1DNse4WcSzpB5uwQ+azMrhSPizyyqG7g+pxV41y9YdLHUtX1GBH8uVWu5Yiful0uQAG9QDuPI5HB57VLdP681u2l/e+S1W4uk8tVYhidpIwzsp2spH5ZIxyT2NUXPrGnJc28sEufLlRkbBwcMMHB96qHo7UrXRdXk01A7iZokkuJHAxIU3RKEAwFG/bnOcsfQVJNe8Sk0s/Z70Sz3nliUeXGiRMZGOEU7sgLyMkE4HqaqPqvpq+eGbVrqMwebOrBDw6K+drY7qAdijOCe9TB1HRTD0JrRvdNtrhvvyRjf8AN0JRyPkWUn8afqoYutOqItNtDcTgsNwREXG53bJABPA4BJPsDVCaZ1tYRaodQFncCRmd9v2hCiNICHZV8sFiQW4LY+I/LFn+Oo/0Oz/r9v8As5qoPTLJZtQjhfIWW4EZx3AeXbx9M0HW9nqsUsMUyuvlzBDGWIG7zBlRz+Uc9qavEDqY6bYSXKx+YylFVScLl2AyxHYD9fA9ap7X4dY0e3tbdpI3tUuFMDRH42bczrG2eQp5OMEemccV7vGXxAuo7prKDbHGqJ5wZI5PMMiBip3grtAIHbk5qZgsrw06ubVLMzvF5TrI0bAElGICnKk84+LGPcGpZXP/AIP9f3X22GzlKPby7kVVjjj8ohWYFRGoGCRgg++fr0BVBRRTV1VqwtLK4uD/ALqN2HzbHwj8WwPxoKx668WLVmurDyZmiIlgkmjZQwbBVtiH7wB45Iz9KcfAeC1jtp1tbkzuzq0qtGYjH8OF+Ak5zz8QODjHpVEawxAijJJKRh3J7l5v4VifntZF/s1PvDy9/eO78zUEmSC6toijiJioZ9sgB9yBuBAyQfSpB0VilqOdHdTjUI2nVDHAzFYA/EkgTO98dtucAY/NbNSOkBRRRVBXh1rV4bSB57lxHEmNzHJ7nAAA5JJ4wKbuu7CSfT7hIHdJwvmRMjbW8yIiRRn5ldv41UvjN1OZ9M0xDw9wiXUoHpiIBfwLSMf7NBH3sZpNRl1aKYPZx3Bna5DgOihwRGY2IcPtwgQjByPSrlsfEa3m003ygxxiUQlZyE+IsoOGGQRtbdx7HOMHHPr9KzR21pK80cUN9nG+TZtEb43OpPxgAhgRn73zGZd1/qVubFdPsJrd7WFbdoyJEDvLul84sSw75Vu3djQdDqwIyDkHsR60tRDTuv8ATVhjVr2AFUQEbxwQoBqUWV2k0ayRMHjcBkZezA9iKCjfCj/aa/8A/G/80tXuEGScDJxk+px2/vP6aojwo/2mv/8Axv8AzS1fNBpmtUcqXRWKHKFlBKn3UnsfpUK8bf4jufrB+3jqd1BfG3+I7n6wft46DZ4MfxHZ/Sb/AJiSptUK8GP4js/pN/zElTWgbdd0SC7jVLmMSLG6yoCSMOmdp4I9zx25rl7pyAfbrGTnc2oFT7YSS3K8fWRq6xfsfpXKXTv+taf/APkpP8dpQdGa/wBEWl5N5twshfaF+CaVBgZx8KsB6nmmeXwi0tjloZGPubiYn9Jep3RQQOPwh0tSCsMgI7EXEwI/HdUw0nTUtoUhhBEaAhdzFjgknlmJJ5PrXsooCtV1bJKjJKivGwwyuoZWHsVPBFbaKDkzra2U3eqP+VHeFF9grPPkY/sLj2xXQvUWg3V3G0IkszaOqARzW0jsMKPy1mXncMggDHFUB1p/rGr/ANeX/Hc11TCfgX6D+6gqnpuzvbu6d0axhfTJJbSHbbShNrKNxCCcADHp6VZukpOsYF08ckuTlokKJj0+FmY/rqHeGV1G1zqwR0Ym9kYbWBypRcEYPIzkZ+VT6gKKKKBHPB4z8veuV9f0e+vHjaGyumiiQ28WIiQFjlkAGVyOMkd/Q11Bqd4sEEsz/diR5GyccIpY8+naoh0lqs0FjBHJYXhkCBmKi3KszkuxB8/gZY/ewfegoa8l1WC0hklknS23NDDukUhTHlWVY8lkxsI7AfDU/wCv1EnS1pO6J5zm3Z3VFVmyrcnA9eM0weKV2wtUgeN4Wjvb59khQsFmCXCZ2My//UEcE/dNSPxDmjTpaxhZ1ErR2bKm4byBHliF74Ge9BblnpEHlp/ARfdX/dr7D5U4RxhQFUBVHAAGAB8h6V59Mu45YUeF1kjKjayMGU8ehFeqgbLHSYY55ZY4Y0ll/wDmOqAO/P5TDk+9OdIBS0oK8upWiSxPHKiyIwwyuAykfMHvXqpDQaNPtkiiSONFREAVVUAKoHYADtXopBS0BTBB03aqyFbWBSkjSqREoKyNt3MOOCcDn+SPan4sB3rEY9KVNxnRRRRRRRRQFFFFAwXfTVrIZS9rAxldXk3RKd7LnaW45Iyf0n3p21CxjnjMcyK8bfeVgCp+oPet+KypUiP6d0jZwyCSK1t43U/CyRKrD6EDipBSClpVgooooNF7arLG0ciq6OCrKwyrA9wR6itoPyrKkzQM+q9P29wSZ7eGUsUz5kasTsDbe49NzD8TXivOiLGRjJJaQO7HLFowTn61JaKlSGrROnba03G2hjiLfe8tQoP1A707UUVVIK8I1q38/wCz+fF9oxnyvMXzcYz9zOe3P0r2OwAJPAAJP0FczrqOnjW/t32uUwCY3AAgfzS27dtyTjZn1744xUwdNUVU3UXjTZNaTLaGQ3DIyx74sLuPHJz6Ak/hU86FujLplm5xloIc4zjIQA9+fSmh9FYyNgcdzwKzrXL6H2P+RH+dUa3IB7ZPqT/6/VSIQew2t8ux/wCteHW9VW1iedxlEK7sEAhWdFLc99uc47kA4yaSfW7eMCSSaNUI3A7vvAgYIHcjHOQKmj1XN8ka7ppBEuduWIVcngDceM1nFLuBKNuHG3BBDAgHOfXvVMdada2Wpy20NvLKrRTM4Z4yIJNwI9MuGA5BKY7+9Wh0jZeTZhFkEgznch+H4tpIU+wz/wC1A9SSngYIJ+mfw9Kyjl47E9/b0rFfyPqR+pqwP3PUfE/b6tTBsMmSRyMDNKJ+AcHnt86M85P5tayTlWUZGOB2A9x8v+1UFzdBFJf4AOcsQFA9cnOBxTbfdTW8MDTGQSIPubCrM7D8lQPXJHftnJwOa8fW2htd2bRo5hcvG43Mdp2OGIOOykA8/qqvdH1qOzlubePbdXcqL5YGfJXhl+EkbnJOM7VwQF5NSCwej+rHvjJvtZLdEC7XZ1dXY53LleAQNp/GpL5nsCR71XvhFol5aWc66gCPMkDRozbnxtwc4JxnAwO/Bzip+4JORnHGCDgD6j1qhDLwWzwCB/d/1rar5PYj61ojfAYtz8QzgfJf7v8AKtitgnPc8g/L/tQbqbuoNTW1tZp3ZVWNGbL525A+EHHPJwMDnmnGo5150oup2ht3keL4g6svI3KCBuX8pfi7cdh7VBE/C/xEmvA41FUhyA1vLtaOKUKG8wBmOGYbS3B7BvzasWwv4p0DwSRyxkkB43V1yO43KSK556g1+6sIZtG1BkmhCIsckOPMiXhk4ONwwBlGwcH73avV0F17ZaPbyxIZruSVxIdkYiiXC7Qo3tuJ9zt9vblB0LS1WXR/iFf315Gn72tFatu3ysX+ABSQd7KqnnAwB61ZtUYsucg8g965JvenPL1drFn8ofaPJVyu7art/BMRkZGGX9NdcVz54tWIvNeS309M3exfNYNjMiqXX5KVRRz8x7UHvuemdXtB5UtnZ6nbEgcRoHwCMfEAjqfn8QFXbYwhIkRVCKqqoUchQAAFz647VXPhd19NczPYaihS9iU/ERtMmwgMGX0cAg5HBGTx62bQFFFFA2dQ6a1xbyxIwQuoAJGQCCCOMjg4x+NQOPouK3sZLjVwHMaO7xxyN5RVeVUnAZieBjtz61Z9RfxNvoodJu2nUOjRlAp43O/woOOfvEHI7YoOePDnQP3x1SOMjbFlppghKhYwc7VI5XJKqMHjNWJqehajoEzXNgz3lgxDSwyFmZB65A9hwJF7flDAqO+BmuLZ35iuF2i8RFikYEfErNsAz+S5yM+6rXRtA3aJerdW0U4jaPzUV9j8Mu4djXuEYHpWdFB5p8L6f3+9JuB9P7+//vXoZc1isQFBWHi9f3DRwWlq4jF0xWRyTnbuRVQEEkAs4z8hj61v1h0XNpt1C0VwzsdrwyMG3eZGoZhkZHBBIHsfXmr81rpKC6uba4lMoktm3IEkKq3xBsOPUblB4x25yOKrf90PetH9gSP7xadx2PIVEHB/nnFBY/TWvJdWsVwmDuBDYJIV1yHAPfgqfTtinQyr7euO5xmqb8FruWz1G60q45GXdcHhZI8BiPk6EH+yPert8of+iaDz+cPYcfX2J/uFZRMpPb9dbBAKzWMCgypt6j1mOztZbmU/BEpbH5x7Ko+ZYgfjTlVL+NepS3l7a6TbZy7I8nsWbITPuqruc/h7UFRMZ9Rvvz7i6l/Dc5/Uqj9AWup+mekrWyhjjhij3oqhpNi+Y7AYLM2M5J5qoPC/Ro7PqWe2f4zCkywsw+LP8GQ3HGTGWH41ftAUUUUDd1DqyWlrNcSfdhRnI9WIHwqPmTgD61VvgRpDzSXWqXPMkzOkZPzbdKw+W7ao9trCrZ1OySeF4pUWSNxhlYZBFY6RZRwQpFCixxoMKqjAA70FT+KWkTWusWWpWcTyFmVJRGpJLL8POPz4mK/2KuMVi74rOgKKKKAqlfG28e9v7PSoM5ZleT23OSq5/mIHY/zhV1U2S6RCbpbkwxmdV2CXaPMCnPAb8SPoTQQDxZ6BWTTopLNcTWMYCbfvNCg5UY5LDG4fPPvT94U9XfvjYK0hzcQ4jn/lED4X/tDn67h6VM2OBTVoGhwWok+zQpCJG3vsGMn/AKD0HYUQ7UUUUUUUUUBVB6RnqDqEzNk2VrhlB7bEY+WMe8j5Yj2BHpV+U26RpsMG8Qwxw72Lv5aBdze5x3NBUPhu3ndVahJ+aLoj8J44x+rP6KvCmjSdDt4J5pYYY45JjmRlXBY5zz9Sc/WneiYKKKKKKpTrP+D6vsW/PWD9Zlj/AMquuvBdafE88crxRtLHny5GQF0z32sRlfwoKj8ZdLksb+31e077kWb23qMLn+S6AofoPerb0DV47y2iuITmOVQw+Xoyn5qQVPzBrLWbCO4heGdFkjcYZWGQec/qIBrPSbCO3hSKFFjjQYVVGABnP/f6k0S+vXRRRRRSVXfi319PpX2cW8UbmXeWeUMUATb8ICkfEd2c54x2PpNOn9RNzawTshjaWNJCh5KllBIz696mhwpaSmSz6qgk1CawUP8AaIEV3yo2YZUIw2eTiRfT3pgfKKKKoKQilooMayrVNOqKWkZUUdyxAA+pNNvUnUUNjaNdTbmhXZnywGJ3sFUjkAjLD1qYHeitFhdrNFHKmdsiK654OGUEZ+eDW+qCiiigKxIpTQamhAKypBS0wFFFFUFIRzS0hqaExWVIKWmAoooqikvE3qS4t9eto5JAbPNs5iZVMZVpCshIYctw2D6cYq68VRv7pCwPmWc4HBWWJj6ZBVlH62/RUq8E+sHvbQw3GTNbbUDk581CDt5Pd1AwfwPrU0WTVXdO/wC1+pf1eH9lbVaVVb07/tfqX9Xh/ZW1ILSoooqgNRzrTrG30yHzJ2y7Z8qJT8chHsPQDjLHgfqp31i+EFvNMe0Uckh+exS3+Vc2dIaHP1BqEj3U+NoV5mP39hbASJeyj09h86D16t1nProWznaC2JlDwH4xExwVEcrZPPIw2MZ4xyMTfrPQHsOk3tpZPMeMxZYZ2jddK21c84Gcf9O1Qfonoe3vbvULGV2jmhbMDj4iFjldH47OCGj5+hpw698Kv3v0+a5+2SS7PLGxkwrb5VXk7j2zn8KC8elf9QtP6CD9ktOlNfSv+oWn9BB+yWnSgKKKRmABJOAOST2FAppo6k6jt7CHzbuQRoSFXgszMfRVAJNVh4i+Maput9KYO/Ie44KL/RDs5/ldvbNRPpXR7rXrSeOW7ZpLWRJImuGZxiVWEiluSB8Kkd8YPvUg6A6f16C+hE1pIJIySM4IIYdwynlT24PuKg/ib4myaXcJBHbLIXQSb3chTliMBQPTHv61t8PdG/eiKGDetwbuWQu8bAIrrGMBM/fAVGJ9fhbjjFQL90af9Ptv6uf2rVRa3hv1e2qWjTvD5JWQx8NuViADlTgH1xipZVZ/uff4oP8AWJv8KVZlAUUVGvEbXXsdMuLiLHmIFEeRkBndUBx643Z/CgeNU1OG2jMlxKkUY7tIwUfTnuflUKi8YtNa5WFXkIZgol8vEWScDJJyBn1xiuerm6u7+cb2mup2ztHxSN9FUfdHyAAr2dSdG3VjDFJeIIvPLhE3BnG0AksBwO49c/SpBb7+MpGq/Zfsw+zif7OX3Hzd3meXu24xjd+T3x6+lWnDfI0skSk749pfKsB8QyMMRhuPYnHrXO0PWdvJcQzWukrNqWIyzszsGnAGXWBOCd2TuODnB709+HfVV7LrV6bg7XeNvMiwNqNFIiIo9RtDMO/Oec1RP/GfTkm0a4Lj4odksZ9mVgP1qzD8a8/g+gn0O2EoDbfORT2YASOoKsOVOOMg5p78SbKSbSbuOFS8jRHaq8s2CDgD1OB2qL9DQ6hZ6BCLe2RrhTO7RTs0b7TI7LtULyx44JWgsDTZG+NHyWjcqGIxuUgMhHJzgNtJOMlG4quunf8Aa/Uv6vD+ytqy6N6n1ea7c3OmiKI7fMfDxsAuR8O/PmNz247dxXu0TRJ06mv7poyLeWGNY5MjDMI4ARjOe6t6elBYVFFFBXnjj1ALXS3iB/hbo+Uo9k7ytj2C/D9XFVl4ExyJrJQDH8BKJR6hcoR+O/ZU16x6SvNQ16JpYs2ECKyHcu19o3lSD+U8mFP8kZrZ4H9M3MD3lzexNFNMwVQ4w3DM8h+hZlx/NoHKLwhtYrpbi2nu4HVg2I5QcnOT8TKSQfUEkGs/GaIp0/OrO0jL9nBdtoZiJ4+SFAGT8gBXi6n621i1n8tdMWVTyrQmaZSMkYLqgwfqB3rf1ul7f6DMj2hju3MB8lW38ecjdyByFGSPTtnPYJp0r/qFp/QQfslp0pu6chZLO2RwVZYYVYHuCI1BH6acaAqrPH9bv7DGbct9mDN9qCd8EDZux+Rndn0yRmp71Xc3EVlO9mgkuVQmJSM5P09SBk49cYqi5es+oWUq0EzKwIINgSCD3BGzkUB4LdLWN68jXL+ZcR52W7jCbSOJP/u4PGPT1ByK8sXhDqwhmzsRVBJjExJuCmdu1V4OfTfg89hUa07R9SgnWa3tbuOVG3IVtpRg57Y242+mDxjiurdHlle3ha4QRzNHGZUHZHKguo+hyKDkWw167tQYoJ5oArElFdl2vjax2/ktjg1un6uvn5ku5nI9WfcR+mrV8ctMluJo47XTnkdQJHuY4yS2Qw8skDnHByT7cVXOj9MahBcQzHTriQRSI5RomCvtYHBODj9FB0X4c6bJBp0AnaRppFEsvmEEqzqCVGBwBwMfWpNXm025MsMcjI0bOiOUf7yFlBKt8x2/CvTQQLqrxYsrC4e3kWeSVMbxEi7VJUMAWdlzwR2z3quvETxYh1CxktYbeVC7Rnc5TACOG7An2q39X6G0+5mM9xaxyTMBuY7huwMDIBwTgAZI9KoqLw/1DULxx9kjsYkYqf4Py4kUH8nHxTHH5XOfcUHi8HL4xa1be0nmRN9GQ4//AGC10F1l0bbaksa3SsfLLFCjlSNwAP1zgfopu6H8OLTTcOgMtzjmaQfEMjnYvaMc+nPuTUyqUVjH4JWKyI6vcjYytjzF52nOM7Mj8CDTzpXhxBBfT3iyzGSfzdysU2DzJA5xhc8FQOTU2oFKEkGQaSJcCsjQKt4QtawnxE1spKBaKKKDUyfFmlhTFZmgVKQtYSrkYrLNBq0CjgUtFFAhFYeUK2UhoNflCtopBRUpGLIDSeWKyxRUukKBS0CitApCKWkNTQAUYpaKQJilooqhDQKDS1OgpKWkpoWiiiqCkpaKm4EoNGKKgWiiitAooooEIopaKkCCg0tJinAClooqgooooCiiigKKKKBDS0UVOgoooqgooooCiiigKKKKAooooCiiigKKKKAooooCiiigKKKKAooooCi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6152" name="AutoShape 8" descr="data:image/jpeg;base64,/9j/4AAQSkZJRgABAQAAAQABAAD/2wCEAAkGBxQSEBQUEBQVFBIVGBQWFBgVFRgYFRYYFxQYGRcdGhccHSkiGB4lHBgYITEhJSkuLi4uGB8zODMtNygvLisBCgoKDg0NFA8PFCwcFBwsLCwsLCwsLCwsLCwsLCssLCwsLCwsLCwsLCw3LzcsLDcsNyssKzcrNysrKysrKysrK//AABEIAPQAzgMBIgACEQEDEQH/xAAcAAABBAMBAAAAAAAAAAAAAAAAAQUGBwIDCAT/xABMEAACAQMDAgQDAwUMCAQHAAABAgMABBEFEiEGMQcTQVEiYXEUMoFCUpGhswgVIzVicnN0grGywSQ0NkNUtNHhhJPw8RYzRGN1otL/xAAWAQEBAQAAAAAAAAAAAAAAAAAAAQL/xAAZEQEBAQEBAQAAAAAAAAAAAAAAEQFBIRL/2gAMAwEAAhEDEQA/ALxqIeK+uy2WlTS252ykpGrd9m9gCw+YGcfPFS+m3qLRYr21ktpwTHIMHHdSDlWB9wQD+FBzZ0FodvqMz/bbuRJUzK/mfEkkajLkyFw3oc+oBBHrjX091W1hqe+xkkNm02PLIYJJGzAH+DLHafzSeRgZ9RTVqVsthfXMLh5fK8+EHIiJDxtHuIKt+S2R+FWh4Z+EnNve3kgK4SaOEKQckBk8wn277QOSBzigu6iiigKKKqv90DrU0FlDFCWRZ3ZZWU4O1FzsyOwYn8QpFBZ0N0jkhHViO4VgcfXHat1cY6NqstpMk9sxSRDkEdj7qw9VPYiuyoH3IpIwSASPbI7UGyiiigKKKKApqOvxYdgd0aFg7howqlCQ+QXB4IPp6cZqq9X6jOoqFl1WCytGwzrEwExVlG6F8sH3owYEgbWUg89qiWsWWmGVUiu7RrePCxtKb0yBeN29UjxIc9sOgxgYFB0nDKHVWU5VgGU+4IyDWdQG26w08JmHVlVVHwq/lbQAOAFaMOR6Yzmpd09qP2m1hnGMSorggEA5HcA8gHvg9qBwooooCiiigKKKKAoorzWN/FMu+GRJEyy7kYMuVOGGR7GgbesuoV0+ylunUv5YG1Acb3ZgqjPoMkZPoM1VHTPjHcXVyLa5SKJLk+THLAGEkLyZWNsMzB8MV9vf5VOPE3XtMFvJZajPtMqg7YwzyoQQyNhQduCAee/0NVF0Xb6PbXsU1xfvKImDRr9kkjXeD8DO2W4B5wPUDnHFBePSnSrW0JW8n+3SlywlliUMq4ACjJY4BBPf1qTVptLpJY1kiZXjcBlZSCrA9iCO9bqAooooG7Xdbgs4WmupBHGvqe5PoFA5Yn2FUt1x4sWV9E1u1jLLCTkO0ywyIw7MgCvg4J7++CKj3jBr8l9qrwocxwN5EK54MmQHb6l+M+yio3c9PMJplRlWKGQxeZcOsQZwOQN3c8E4A4BGcZoJz4W6Po1xdpulnM6ndFBciNUdhyMMvEhH5pxnHY1eHVN+8FnNLE0Sui5DTBjEvIyX2fFtAyeOa5R1HTlgiidJ42m3uGEUyvtACtG67RledwOSeVB9cCwuu+sZ7rQLBjIytM8kV1tOPMMIx8WPRuGI7ZPyoLu6Xvnns4JZTGzyIGJhDCJs9im74sEY7806VVP7nrUpZbKeORy6QyKsQY52KyZ2g+2ew9M1a1AUUUUHFE/32/nN/iNYVnP99v5zf4jWFEFdbeG/8UWP9Xi/wiuSa628N/4osf6vF/hFFSSiiig0Xl7HEjPK6RooyzOwVQPmT2qNnqea6+HS4DIv/E3G6K2HzQY3z/2QFP59OH/wlZeb5xtYTLuL7mQMd5OS3Prn1p6AoIwbbU4PjWaC9GPjikj+znPr5UqlgB7K6n+dTP1P4oJZQbpLWZbgOqmCb+DJBzlklUPHIBj8knvzisPELWryOfyobqLT49ivDNMitHcyc742lcFINoAOCCWz7Aiqy8QuuJL3TYYZ/KaQTbjJCwKny1dWVkydrZZSCCVZTkY7AJkvjHBdQTK9nchFTdN5bxHbGWCnJYrkEsBjHOanKdC2WdxiZmxj4ppSAPYLv2qPkABXPvh/bB4boHnzJNNt/wDzL1WP7Kup6Di3UtQaeaSaVsySuzsSfVjn9A7V5tw966+fQ4CSTbwEk5JMMeST3/JrH94bf/h4P/Jj/wD5qxj6QH9zlfM1ncxEkpHKpQZzt8xPiA9hlc49yferdrxaXZpEpEaIgJzhEVQTj2Ar21GsFFFFFUZ4i+D0zTS3OnkSiRmkeFjhwWJZtjHhhkng4P1qvrG8llmhsdQSSRfNWNVfctzAZCqHYx57bfgcFfhHA711kz4rxNaq0qyFEMi8BiilgPk2MiibqiOmPD+xvL65tA15G1sMs5khYH4gAAPKGO/6q3+MXTUWm6dY28DOyCa4YtIQWJZVJzgAew4HpV5WlhHHI7pGis+SzKihmOc8kDJ596TU7GOUL5kaSAZxvRWxn2yDihfFWfubz/o15/Sx/s6uGvFpljHECI40jBOTsRVz9cAZr20XBRRRQcUXPDuDwQzZB4I+I1r3D3rsb9703l/Kj3k5LeWm4/U4ya9Ydvl+irGfpxduHvXXHhwMaRY5/wCHi/wCnGe0Vzl0Rj/KRT/eKcI+wpFzWVFFFRUcu9Du97SQahKGLFljligeAZOQpCorlfTO/PzNYDV9RT4ZNPWRh+XDdRiM/MCTaw+mD9TUmrHPyoI2+qX7DnTU2+qtdx5P0AQj9JqIdcavpwi26xpssDOGEb+XEzFgOfLnic4PbvjPtVp7vlWuZCwxgY+eDQc1+FW15LeLem97+2kZP94Vt4ZZA2c/d3YHbv6101TfBpsauHEcYcZwwjUMMjn4gM04UTGJWjbTPYdV2c9y9tDcI9xHnegJz8Jw2DjDYPfB4p4FTVKBS1ruJ1RGd2CooLMzHAUAZJJ9ABXg0LX7a9QvaTJMqnaxX0PsQeRVDnRRRQYmilIpng6ntHu2tEnQ3K53RgnPAyRnGCQO4ByKzA70UoFKaQIKWgUVrAUUUUGOKMUhOOTwK1Wl3HKu6J0kXJG5GDDI7jIrCt2KUUlZCriCiiitAooooEorDz13bNy78Z25G7Hvjvis6mgFLSUtMFHdF/vVF1DNse4WcSzpB5uwQ+azMrhSPizyyqG7g+pxV41y9YdLHUtX1GBH8uVWu5Yiful0uQAG9QDuPI5HB57VLdP681u2l/e+S1W4uk8tVYhidpIwzsp2spH5ZIxyT2NUXPrGnJc28sEufLlRkbBwcMMHB96qHo7UrXRdXk01A7iZokkuJHAxIU3RKEAwFG/bnOcsfQVJNe8Sk0s/Z70Sz3nliUeXGiRMZGOEU7sgLyMkE4HqaqPqvpq+eGbVrqMwebOrBDw6K+drY7qAdijOCe9TB1HRTD0JrRvdNtrhvvyRjf8AN0JRyPkWUn8afqoYutOqItNtDcTgsNwREXG53bJABPA4BJPsDVCaZ1tYRaodQFncCRmd9v2hCiNICHZV8sFiQW4LY+I/LFn+Oo/0Oz/r9v8As5qoPTLJZtQjhfIWW4EZx3AeXbx9M0HW9nqsUsMUyuvlzBDGWIG7zBlRz+Uc9qavEDqY6bYSXKx+YylFVScLl2AyxHYD9fA9ap7X4dY0e3tbdpI3tUuFMDRH42bczrG2eQp5OMEemccV7vGXxAuo7prKDbHGqJ5wZI5PMMiBip3grtAIHbk5qZgsrw06ubVLMzvF5TrI0bAElGICnKk84+LGPcGpZXP/AIP9f3X22GzlKPby7kVVjjj8ohWYFRGoGCRgg++fr0BVBRRTV1VqwtLK4uD/ALqN2HzbHwj8WwPxoKx668WLVmurDyZmiIlgkmjZQwbBVtiH7wB45Iz9KcfAeC1jtp1tbkzuzq0qtGYjH8OF+Ak5zz8QODjHpVEawxAijJJKRh3J7l5v4VifntZF/s1PvDy9/eO78zUEmSC6toijiJioZ9sgB9yBuBAyQfSpB0VilqOdHdTjUI2nVDHAzFYA/EkgTO98dtucAY/NbNSOkBRRRVBXh1rV4bSB57lxHEmNzHJ7nAAA5JJ4wKbuu7CSfT7hIHdJwvmRMjbW8yIiRRn5ldv41UvjN1OZ9M0xDw9wiXUoHpiIBfwLSMf7NBH3sZpNRl1aKYPZx3Bna5DgOihwRGY2IcPtwgQjByPSrlsfEa3m003ygxxiUQlZyE+IsoOGGQRtbdx7HOMHHPr9KzR21pK80cUN9nG+TZtEb43OpPxgAhgRn73zGZd1/qVubFdPsJrd7WFbdoyJEDvLul84sSw75Vu3djQdDqwIyDkHsR60tRDTuv8ATVhjVr2AFUQEbxwQoBqUWV2k0ayRMHjcBkZezA9iKCjfCj/aa/8A/G/80tXuEGScDJxk+px2/vP6aojwo/2mv/8Axv8AzS1fNBpmtUcqXRWKHKFlBKn3UnsfpUK8bf4jufrB+3jqd1BfG3+I7n6wft46DZ4MfxHZ/Sb/AJiSptUK8GP4js/pN/zElTWgbdd0SC7jVLmMSLG6yoCSMOmdp4I9zx25rl7pyAfbrGTnc2oFT7YSS3K8fWRq6xfsfpXKXTv+taf/APkpP8dpQdGa/wBEWl5N5twshfaF+CaVBgZx8KsB6nmmeXwi0tjloZGPubiYn9Jep3RQQOPwh0tSCsMgI7EXEwI/HdUw0nTUtoUhhBEaAhdzFjgknlmJJ5PrXsooCtV1bJKjJKivGwwyuoZWHsVPBFbaKDkzra2U3eqP+VHeFF9grPPkY/sLj2xXQvUWg3V3G0IkszaOqARzW0jsMKPy1mXncMggDHFUB1p/rGr/ANeX/Hc11TCfgX6D+6gqnpuzvbu6d0axhfTJJbSHbbShNrKNxCCcADHp6VZukpOsYF08ckuTlokKJj0+FmY/rqHeGV1G1zqwR0Ym9kYbWBypRcEYPIzkZ+VT6gKKKKBHPB4z8veuV9f0e+vHjaGyumiiQ28WIiQFjlkAGVyOMkd/Q11Bqd4sEEsz/diR5GyccIpY8+naoh0lqs0FjBHJYXhkCBmKi3KszkuxB8/gZY/ewfegoa8l1WC0hklknS23NDDukUhTHlWVY8lkxsI7AfDU/wCv1EnS1pO6J5zm3Z3VFVmyrcnA9eM0weKV2wtUgeN4Wjvb59khQsFmCXCZ2My//UEcE/dNSPxDmjTpaxhZ1ErR2bKm4byBHliF74Ge9BblnpEHlp/ARfdX/dr7D5U4RxhQFUBVHAAGAB8h6V59Mu45YUeF1kjKjayMGU8ehFeqgbLHSYY55ZY4Y0ll/wDmOqAO/P5TDk+9OdIBS0oK8upWiSxPHKiyIwwyuAykfMHvXqpDQaNPtkiiSONFREAVVUAKoHYADtXopBS0BTBB03aqyFbWBSkjSqREoKyNt3MOOCcDn+SPan4sB3rEY9KVNxnRRRRRRRRQFFFFAwXfTVrIZS9rAxldXk3RKd7LnaW45Iyf0n3p21CxjnjMcyK8bfeVgCp+oPet+KypUiP6d0jZwyCSK1t43U/CyRKrD6EDipBSClpVgooooNF7arLG0ciq6OCrKwyrA9wR6itoPyrKkzQM+q9P29wSZ7eGUsUz5kasTsDbe49NzD8TXivOiLGRjJJaQO7HLFowTn61JaKlSGrROnba03G2hjiLfe8tQoP1A707UUVVIK8I1q38/wCz+fF9oxnyvMXzcYz9zOe3P0r2OwAJPAAJP0FczrqOnjW/t32uUwCY3AAgfzS27dtyTjZn1744xUwdNUVU3UXjTZNaTLaGQ3DIyx74sLuPHJz6Ak/hU86FujLplm5xloIc4zjIQA9+fSmh9FYyNgcdzwKzrXL6H2P+RH+dUa3IB7ZPqT/6/VSIQew2t8ux/wCteHW9VW1iedxlEK7sEAhWdFLc99uc47kA4yaSfW7eMCSSaNUI3A7vvAgYIHcjHOQKmj1XN8ka7ppBEuduWIVcngDceM1nFLuBKNuHG3BBDAgHOfXvVMdada2Wpy20NvLKrRTM4Z4yIJNwI9MuGA5BKY7+9Wh0jZeTZhFkEgznch+H4tpIU+wz/wC1A9SSngYIJ+mfw9Kyjl47E9/b0rFfyPqR+pqwP3PUfE/b6tTBsMmSRyMDNKJ+AcHnt86M85P5tayTlWUZGOB2A9x8v+1UFzdBFJf4AOcsQFA9cnOBxTbfdTW8MDTGQSIPubCrM7D8lQPXJHftnJwOa8fW2htd2bRo5hcvG43Mdp2OGIOOykA8/qqvdH1qOzlubePbdXcqL5YGfJXhl+EkbnJOM7VwQF5NSCwej+rHvjJvtZLdEC7XZ1dXY53LleAQNp/GpL5nsCR71XvhFol5aWc66gCPMkDRozbnxtwc4JxnAwO/Bzip+4JORnHGCDgD6j1qhDLwWzwCB/d/1rar5PYj61ojfAYtz8QzgfJf7v8AKtitgnPc8g/L/tQbqbuoNTW1tZp3ZVWNGbL525A+EHHPJwMDnmnGo5150oup2ht3keL4g6svI3KCBuX8pfi7cdh7VBE/C/xEmvA41FUhyA1vLtaOKUKG8wBmOGYbS3B7BvzasWwv4p0DwSRyxkkB43V1yO43KSK556g1+6sIZtG1BkmhCIsckOPMiXhk4ONwwBlGwcH73avV0F17ZaPbyxIZruSVxIdkYiiXC7Qo3tuJ9zt9vblB0LS1WXR/iFf315Gn72tFatu3ysX+ABSQd7KqnnAwB61ZtUYsucg8g965JvenPL1drFn8ofaPJVyu7art/BMRkZGGX9NdcVz54tWIvNeS309M3exfNYNjMiqXX5KVRRz8x7UHvuemdXtB5UtnZ6nbEgcRoHwCMfEAjqfn8QFXbYwhIkRVCKqqoUchQAAFz647VXPhd19NczPYaihS9iU/ERtMmwgMGX0cAg5HBGTx62bQFFFFA2dQ6a1xbyxIwQuoAJGQCCCOMjg4x+NQOPouK3sZLjVwHMaO7xxyN5RVeVUnAZieBjtz61Z9RfxNvoodJu2nUOjRlAp43O/woOOfvEHI7YoOePDnQP3x1SOMjbFlppghKhYwc7VI5XJKqMHjNWJqehajoEzXNgz3lgxDSwyFmZB65A9hwJF7flDAqO+BmuLZ35iuF2i8RFikYEfErNsAz+S5yM+6rXRtA3aJerdW0U4jaPzUV9j8Mu4djXuEYHpWdFB5p8L6f3+9JuB9P7+//vXoZc1isQFBWHi9f3DRwWlq4jF0xWRyTnbuRVQEEkAs4z8hj61v1h0XNpt1C0VwzsdrwyMG3eZGoZhkZHBBIHsfXmr81rpKC6uba4lMoktm3IEkKq3xBsOPUblB4x25yOKrf90PetH9gSP7xadx2PIVEHB/nnFBY/TWvJdWsVwmDuBDYJIV1yHAPfgqfTtinQyr7euO5xmqb8FruWz1G60q45GXdcHhZI8BiPk6EH+yPert8of+iaDz+cPYcfX2J/uFZRMpPb9dbBAKzWMCgypt6j1mOztZbmU/BEpbH5x7Ko+ZYgfjTlVL+NepS3l7a6TbZy7I8nsWbITPuqruc/h7UFRMZ9Rvvz7i6l/Dc5/Uqj9AWup+mekrWyhjjhij3oqhpNi+Y7AYLM2M5J5qoPC/Ro7PqWe2f4zCkywsw+LP8GQ3HGTGWH41ftAUUUUDd1DqyWlrNcSfdhRnI9WIHwqPmTgD61VvgRpDzSXWqXPMkzOkZPzbdKw+W7ao9trCrZ1OySeF4pUWSNxhlYZBFY6RZRwQpFCixxoMKqjAA70FT+KWkTWusWWpWcTyFmVJRGpJLL8POPz4mK/2KuMVi74rOgKKKKAqlfG28e9v7PSoM5ZleT23OSq5/mIHY/zhV1U2S6RCbpbkwxmdV2CXaPMCnPAb8SPoTQQDxZ6BWTTopLNcTWMYCbfvNCg5UY5LDG4fPPvT94U9XfvjYK0hzcQ4jn/lED4X/tDn67h6VM2OBTVoGhwWok+zQpCJG3vsGMn/AKD0HYUQ7UUUUUUUUUBVB6RnqDqEzNk2VrhlB7bEY+WMe8j5Yj2BHpV+U26RpsMG8Qwxw72Lv5aBdze5x3NBUPhu3ndVahJ+aLoj8J44x+rP6KvCmjSdDt4J5pYYY45JjmRlXBY5zz9Sc/WneiYKKKKKKpTrP+D6vsW/PWD9Zlj/AMquuvBdafE88crxRtLHny5GQF0z32sRlfwoKj8ZdLksb+31e077kWb23qMLn+S6AofoPerb0DV47y2iuITmOVQw+Xoyn5qQVPzBrLWbCO4heGdFkjcYZWGQec/qIBrPSbCO3hSKFFjjQYVVGABnP/f6k0S+vXRRRRRSVXfi319PpX2cW8UbmXeWeUMUATb8ICkfEd2c54x2PpNOn9RNzawTshjaWNJCh5KllBIz696mhwpaSmSz6qgk1CawUP8AaIEV3yo2YZUIw2eTiRfT3pgfKKKKoKQilooMayrVNOqKWkZUUdyxAA+pNNvUnUUNjaNdTbmhXZnywGJ3sFUjkAjLD1qYHeitFhdrNFHKmdsiK654OGUEZ+eDW+qCiiigKxIpTQamhAKypBS0wFFFFUFIRzS0hqaExWVIKWmAoooqikvE3qS4t9eto5JAbPNs5iZVMZVpCshIYctw2D6cYq68VRv7pCwPmWc4HBWWJj6ZBVlH62/RUq8E+sHvbQw3GTNbbUDk581CDt5Pd1AwfwPrU0WTVXdO/wC1+pf1eH9lbVaVVb07/tfqX9Xh/ZW1ILSoooqgNRzrTrG30yHzJ2y7Z8qJT8chHsPQDjLHgfqp31i+EFvNMe0Uckh+exS3+Vc2dIaHP1BqEj3U+NoV5mP39hbASJeyj09h86D16t1nProWznaC2JlDwH4xExwVEcrZPPIw2MZ4xyMTfrPQHsOk3tpZPMeMxZYZ2jddK21c84Gcf9O1Qfonoe3vbvULGV2jmhbMDj4iFjldH47OCGj5+hpw698Kv3v0+a5+2SS7PLGxkwrb5VXk7j2zn8KC8elf9QtP6CD9ktOlNfSv+oWn9BB+yWnSgKKKRmABJOAOST2FAppo6k6jt7CHzbuQRoSFXgszMfRVAJNVh4i+Maput9KYO/Ie44KL/RDs5/ldvbNRPpXR7rXrSeOW7ZpLWRJImuGZxiVWEiluSB8Kkd8YPvUg6A6f16C+hE1pIJIySM4IIYdwynlT24PuKg/ib4myaXcJBHbLIXQSb3chTliMBQPTHv61t8PdG/eiKGDetwbuWQu8bAIrrGMBM/fAVGJ9fhbjjFQL90af9Ptv6uf2rVRa3hv1e2qWjTvD5JWQx8NuViADlTgH1xipZVZ/uff4oP8AWJv8KVZlAUUVGvEbXXsdMuLiLHmIFEeRkBndUBx643Z/CgeNU1OG2jMlxKkUY7tIwUfTnuflUKi8YtNa5WFXkIZgol8vEWScDJJyBn1xiuerm6u7+cb2mup2ztHxSN9FUfdHyAAr2dSdG3VjDFJeIIvPLhE3BnG0AksBwO49c/SpBb7+MpGq/Zfsw+zif7OX3Hzd3meXu24xjd+T3x6+lWnDfI0skSk749pfKsB8QyMMRhuPYnHrXO0PWdvJcQzWukrNqWIyzszsGnAGXWBOCd2TuODnB709+HfVV7LrV6bg7XeNvMiwNqNFIiIo9RtDMO/Oec1RP/GfTkm0a4Lj4odksZ9mVgP1qzD8a8/g+gn0O2EoDbfORT2YASOoKsOVOOMg5p78SbKSbSbuOFS8jRHaq8s2CDgD1OB2qL9DQ6hZ6BCLe2RrhTO7RTs0b7TI7LtULyx44JWgsDTZG+NHyWjcqGIxuUgMhHJzgNtJOMlG4quunf8Aa/Uv6vD+ytqy6N6n1ea7c3OmiKI7fMfDxsAuR8O/PmNz247dxXu0TRJ06mv7poyLeWGNY5MjDMI4ARjOe6t6elBYVFFFBXnjj1ALXS3iB/hbo+Uo9k7ytj2C/D9XFVl4ExyJrJQDH8BKJR6hcoR+O/ZU16x6SvNQ16JpYs2ECKyHcu19o3lSD+U8mFP8kZrZ4H9M3MD3lzexNFNMwVQ4w3DM8h+hZlx/NoHKLwhtYrpbi2nu4HVg2I5QcnOT8TKSQfUEkGs/GaIp0/OrO0jL9nBdtoZiJ4+SFAGT8gBXi6n621i1n8tdMWVTyrQmaZSMkYLqgwfqB3rf1ul7f6DMj2hju3MB8lW38ecjdyByFGSPTtnPYJp0r/qFp/QQfslp0pu6chZLO2RwVZYYVYHuCI1BH6acaAqrPH9bv7DGbct9mDN9qCd8EDZux+Rndn0yRmp71Xc3EVlO9mgkuVQmJSM5P09SBk49cYqi5es+oWUq0EzKwIINgSCD3BGzkUB4LdLWN68jXL+ZcR52W7jCbSOJP/u4PGPT1ByK8sXhDqwhmzsRVBJjExJuCmdu1V4OfTfg89hUa07R9SgnWa3tbuOVG3IVtpRg57Y242+mDxjiurdHlle3ha4QRzNHGZUHZHKguo+hyKDkWw167tQYoJ5oArElFdl2vjax2/ktjg1un6uvn5ku5nI9WfcR+mrV8ctMluJo47XTnkdQJHuY4yS2Qw8skDnHByT7cVXOj9MahBcQzHTriQRSI5RomCvtYHBODj9FB0X4c6bJBp0AnaRppFEsvmEEqzqCVGBwBwMfWpNXm025MsMcjI0bOiOUf7yFlBKt8x2/CvTQQLqrxYsrC4e3kWeSVMbxEi7VJUMAWdlzwR2z3quvETxYh1CxktYbeVC7Rnc5TACOG7An2q39X6G0+5mM9xaxyTMBuY7huwMDIBwTgAZI9KoqLw/1DULxx9kjsYkYqf4Py4kUH8nHxTHH5XOfcUHi8HL4xa1be0nmRN9GQ4//AGC10F1l0bbaksa3SsfLLFCjlSNwAP1zgfopu6H8OLTTcOgMtzjmaQfEMjnYvaMc+nPuTUyqUVjH4JWKyI6vcjYytjzF52nOM7Mj8CDTzpXhxBBfT3iyzGSfzdysU2DzJA5xhc8FQOTU2oFKEkGQaSJcCsjQKt4QtawnxE1spKBaKKKDUyfFmlhTFZmgVKQtYSrkYrLNBq0CjgUtFFAhFYeUK2UhoNflCtopBRUpGLIDSeWKyxRUukKBS0CitApCKWkNTQAUYpaKQJilooqhDQKDS1OgpKWkpoWiiiqCkpaKm4EoNGKKgWiiitAooooEIopaKkCCg0tJinAClooqgooooCiiigKKKKBDS0UVOgoooqgooooCiiigKKKKAooooCiiigKKKKAooooCiiigKKKKAooooCi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6154" name="AutoShape 10" descr="data:image/jpeg;base64,/9j/4AAQSkZJRgABAQAAAQABAAD/2wCEAAkGBxQSEBQUEBQVFBIVGBQWFBgVFRgYFRYYFxQYGRcdGhccHSkiGB4lHBgYITEhJSkuLi4uGB8zODMtNygvLisBCgoKDg0NFA8PFCwcFBwsLCwsLCwsLCwsLCwsLCssLCwsLCwsLCwsLCw3LzcsLDcsNyssKzcrNysrKysrKysrK//AABEIAPQAzgMBIgACEQEDEQH/xAAcAAABBAMBAAAAAAAAAAAAAAAAAQUGBwIDCAT/xABMEAACAQMDAgQDAwUMCAQHAAABAgMABBEFEiEGMQcTQVEiYXEUMoFCUpGhswgVIzVicnN0grGywSQ0NkNUtNHhhJPw8RYzRGN1otL/xAAWAQEBAQAAAAAAAAAAAAAAAAAAAQL/xAAZEQEBAQEBAQAAAAAAAAAAAAAAEQFBIRL/2gAMAwEAAhEDEQA/ALxqIeK+uy2WlTS252ykpGrd9m9gCw+YGcfPFS+m3qLRYr21ktpwTHIMHHdSDlWB9wQD+FBzZ0FodvqMz/bbuRJUzK/mfEkkajLkyFw3oc+oBBHrjX091W1hqe+xkkNm02PLIYJJGzAH+DLHafzSeRgZ9RTVqVsthfXMLh5fK8+EHIiJDxtHuIKt+S2R+FWh4Z+EnNve3kgK4SaOEKQckBk8wn277QOSBzigu6iiigKKKqv90DrU0FlDFCWRZ3ZZWU4O1FzsyOwYn8QpFBZ0N0jkhHViO4VgcfXHat1cY6NqstpMk9sxSRDkEdj7qw9VPYiuyoH3IpIwSASPbI7UGyiiigKKKKApqOvxYdgd0aFg7howqlCQ+QXB4IPp6cZqq9X6jOoqFl1WCytGwzrEwExVlG6F8sH3owYEgbWUg89qiWsWWmGVUiu7RrePCxtKb0yBeN29UjxIc9sOgxgYFB0nDKHVWU5VgGU+4IyDWdQG26w08JmHVlVVHwq/lbQAOAFaMOR6Yzmpd09qP2m1hnGMSorggEA5HcA8gHvg9qBwooooCiiigKKKKAoorzWN/FMu+GRJEyy7kYMuVOGGR7GgbesuoV0+ylunUv5YG1Acb3ZgqjPoMkZPoM1VHTPjHcXVyLa5SKJLk+THLAGEkLyZWNsMzB8MV9vf5VOPE3XtMFvJZajPtMqg7YwzyoQQyNhQduCAee/0NVF0Xb6PbXsU1xfvKImDRr9kkjXeD8DO2W4B5wPUDnHFBePSnSrW0JW8n+3SlywlliUMq4ACjJY4BBPf1qTVptLpJY1kiZXjcBlZSCrA9iCO9bqAooooG7Xdbgs4WmupBHGvqe5PoFA5Yn2FUt1x4sWV9E1u1jLLCTkO0ywyIw7MgCvg4J7++CKj3jBr8l9qrwocxwN5EK54MmQHb6l+M+yio3c9PMJplRlWKGQxeZcOsQZwOQN3c8E4A4BGcZoJz4W6Po1xdpulnM6ndFBciNUdhyMMvEhH5pxnHY1eHVN+8FnNLE0Sui5DTBjEvIyX2fFtAyeOa5R1HTlgiidJ42m3uGEUyvtACtG67RledwOSeVB9cCwuu+sZ7rQLBjIytM8kV1tOPMMIx8WPRuGI7ZPyoLu6Xvnns4JZTGzyIGJhDCJs9im74sEY7806VVP7nrUpZbKeORy6QyKsQY52KyZ2g+2ew9M1a1AUUUUHFE/32/nN/iNYVnP99v5zf4jWFEFdbeG/8UWP9Xi/wiuSa628N/4osf6vF/hFFSSiiig0Xl7HEjPK6RooyzOwVQPmT2qNnqea6+HS4DIv/E3G6K2HzQY3z/2QFP59OH/wlZeb5xtYTLuL7mQMd5OS3Prn1p6AoIwbbU4PjWaC9GPjikj+znPr5UqlgB7K6n+dTP1P4oJZQbpLWZbgOqmCb+DJBzlklUPHIBj8knvzisPELWryOfyobqLT49ivDNMitHcyc742lcFINoAOCCWz7Aiqy8QuuJL3TYYZ/KaQTbjJCwKny1dWVkydrZZSCCVZTkY7AJkvjHBdQTK9nchFTdN5bxHbGWCnJYrkEsBjHOanKdC2WdxiZmxj4ppSAPYLv2qPkABXPvh/bB4boHnzJNNt/wDzL1WP7Kup6Di3UtQaeaSaVsySuzsSfVjn9A7V5tw966+fQ4CSTbwEk5JMMeST3/JrH94bf/h4P/Jj/wD5qxj6QH9zlfM1ncxEkpHKpQZzt8xPiA9hlc49yferdrxaXZpEpEaIgJzhEVQTj2Ar21GsFFFFFUZ4i+D0zTS3OnkSiRmkeFjhwWJZtjHhhkng4P1qvrG8llmhsdQSSRfNWNVfctzAZCqHYx57bfgcFfhHA711kz4rxNaq0qyFEMi8BiilgPk2MiibqiOmPD+xvL65tA15G1sMs5khYH4gAAPKGO/6q3+MXTUWm6dY28DOyCa4YtIQWJZVJzgAew4HpV5WlhHHI7pGis+SzKihmOc8kDJ596TU7GOUL5kaSAZxvRWxn2yDihfFWfubz/o15/Sx/s6uGvFpljHECI40jBOTsRVz9cAZr20XBRRRQcUXPDuDwQzZB4I+I1r3D3rsb9703l/Kj3k5LeWm4/U4ya9Ydvl+irGfpxduHvXXHhwMaRY5/wCHi/wCnGe0Vzl0Rj/KRT/eKcI+wpFzWVFFFRUcu9Du97SQahKGLFljligeAZOQpCorlfTO/PzNYDV9RT4ZNPWRh+XDdRiM/MCTaw+mD9TUmrHPyoI2+qX7DnTU2+qtdx5P0AQj9JqIdcavpwi26xpssDOGEb+XEzFgOfLnic4PbvjPtVp7vlWuZCwxgY+eDQc1+FW15LeLem97+2kZP94Vt4ZZA2c/d3YHbv6101TfBpsauHEcYcZwwjUMMjn4gM04UTGJWjbTPYdV2c9y9tDcI9xHnegJz8Jw2DjDYPfB4p4FTVKBS1ruJ1RGd2CooLMzHAUAZJJ9ABXg0LX7a9QvaTJMqnaxX0PsQeRVDnRRRQYmilIpng6ntHu2tEnQ3K53RgnPAyRnGCQO4ByKzA70UoFKaQIKWgUVrAUUUUGOKMUhOOTwK1Wl3HKu6J0kXJG5GDDI7jIrCt2KUUlZCriCiiitAooooEorDz13bNy78Z25G7Hvjvis6mgFLSUtMFHdF/vVF1DNse4WcSzpB5uwQ+azMrhSPizyyqG7g+pxV41y9YdLHUtX1GBH8uVWu5Yiful0uQAG9QDuPI5HB57VLdP681u2l/e+S1W4uk8tVYhidpIwzsp2spH5ZIxyT2NUXPrGnJc28sEufLlRkbBwcMMHB96qHo7UrXRdXk01A7iZokkuJHAxIU3RKEAwFG/bnOcsfQVJNe8Sk0s/Z70Sz3nliUeXGiRMZGOEU7sgLyMkE4HqaqPqvpq+eGbVrqMwebOrBDw6K+drY7qAdijOCe9TB1HRTD0JrRvdNtrhvvyRjf8AN0JRyPkWUn8afqoYutOqItNtDcTgsNwREXG53bJABPA4BJPsDVCaZ1tYRaodQFncCRmd9v2hCiNICHZV8sFiQW4LY+I/LFn+Oo/0Oz/r9v8As5qoPTLJZtQjhfIWW4EZx3AeXbx9M0HW9nqsUsMUyuvlzBDGWIG7zBlRz+Uc9qavEDqY6bYSXKx+YylFVScLl2AyxHYD9fA9ap7X4dY0e3tbdpI3tUuFMDRH42bczrG2eQp5OMEemccV7vGXxAuo7prKDbHGqJ5wZI5PMMiBip3grtAIHbk5qZgsrw06ubVLMzvF5TrI0bAElGICnKk84+LGPcGpZXP/AIP9f3X22GzlKPby7kVVjjj8ohWYFRGoGCRgg++fr0BVBRRTV1VqwtLK4uD/ALqN2HzbHwj8WwPxoKx668WLVmurDyZmiIlgkmjZQwbBVtiH7wB45Iz9KcfAeC1jtp1tbkzuzq0qtGYjH8OF+Ak5zz8QODjHpVEawxAijJJKRh3J7l5v4VifntZF/s1PvDy9/eO78zUEmSC6toijiJioZ9sgB9yBuBAyQfSpB0VilqOdHdTjUI2nVDHAzFYA/EkgTO98dtucAY/NbNSOkBRRRVBXh1rV4bSB57lxHEmNzHJ7nAAA5JJ4wKbuu7CSfT7hIHdJwvmRMjbW8yIiRRn5ldv41UvjN1OZ9M0xDw9wiXUoHpiIBfwLSMf7NBH3sZpNRl1aKYPZx3Bna5DgOihwRGY2IcPtwgQjByPSrlsfEa3m003ygxxiUQlZyE+IsoOGGQRtbdx7HOMHHPr9KzR21pK80cUN9nG+TZtEb43OpPxgAhgRn73zGZd1/qVubFdPsJrd7WFbdoyJEDvLul84sSw75Vu3djQdDqwIyDkHsR60tRDTuv8ATVhjVr2AFUQEbxwQoBqUWV2k0ayRMHjcBkZezA9iKCjfCj/aa/8A/G/80tXuEGScDJxk+px2/vP6aojwo/2mv/8Axv8AzS1fNBpmtUcqXRWKHKFlBKn3UnsfpUK8bf4jufrB+3jqd1BfG3+I7n6wft46DZ4MfxHZ/Sb/AJiSptUK8GP4js/pN/zElTWgbdd0SC7jVLmMSLG6yoCSMOmdp4I9zx25rl7pyAfbrGTnc2oFT7YSS3K8fWRq6xfsfpXKXTv+taf/APkpP8dpQdGa/wBEWl5N5twshfaF+CaVBgZx8KsB6nmmeXwi0tjloZGPubiYn9Jep3RQQOPwh0tSCsMgI7EXEwI/HdUw0nTUtoUhhBEaAhdzFjgknlmJJ5PrXsooCtV1bJKjJKivGwwyuoZWHsVPBFbaKDkzra2U3eqP+VHeFF9grPPkY/sLj2xXQvUWg3V3G0IkszaOqARzW0jsMKPy1mXncMggDHFUB1p/rGr/ANeX/Hc11TCfgX6D+6gqnpuzvbu6d0axhfTJJbSHbbShNrKNxCCcADHp6VZukpOsYF08ckuTlokKJj0+FmY/rqHeGV1G1zqwR0Ym9kYbWBypRcEYPIzkZ+VT6gKKKKBHPB4z8veuV9f0e+vHjaGyumiiQ28WIiQFjlkAGVyOMkd/Q11Bqd4sEEsz/diR5GyccIpY8+naoh0lqs0FjBHJYXhkCBmKi3KszkuxB8/gZY/ewfegoa8l1WC0hklknS23NDDukUhTHlWVY8lkxsI7AfDU/wCv1EnS1pO6J5zm3Z3VFVmyrcnA9eM0weKV2wtUgeN4Wjvb59khQsFmCXCZ2My//UEcE/dNSPxDmjTpaxhZ1ErR2bKm4byBHliF74Ge9BblnpEHlp/ARfdX/dr7D5U4RxhQFUBVHAAGAB8h6V59Mu45YUeF1kjKjayMGU8ehFeqgbLHSYY55ZY4Y0ll/wDmOqAO/P5TDk+9OdIBS0oK8upWiSxPHKiyIwwyuAykfMHvXqpDQaNPtkiiSONFREAVVUAKoHYADtXopBS0BTBB03aqyFbWBSkjSqREoKyNt3MOOCcDn+SPan4sB3rEY9KVNxnRRRRRRRRQFFFFAwXfTVrIZS9rAxldXk3RKd7LnaW45Iyf0n3p21CxjnjMcyK8bfeVgCp+oPet+KypUiP6d0jZwyCSK1t43U/CyRKrD6EDipBSClpVgooooNF7arLG0ciq6OCrKwyrA9wR6itoPyrKkzQM+q9P29wSZ7eGUsUz5kasTsDbe49NzD8TXivOiLGRjJJaQO7HLFowTn61JaKlSGrROnba03G2hjiLfe8tQoP1A707UUVVIK8I1q38/wCz+fF9oxnyvMXzcYz9zOe3P0r2OwAJPAAJP0FczrqOnjW/t32uUwCY3AAgfzS27dtyTjZn1744xUwdNUVU3UXjTZNaTLaGQ3DIyx74sLuPHJz6Ak/hU86FujLplm5xloIc4zjIQA9+fSmh9FYyNgcdzwKzrXL6H2P+RH+dUa3IB7ZPqT/6/VSIQew2t8ux/wCteHW9VW1iedxlEK7sEAhWdFLc99uc47kA4yaSfW7eMCSSaNUI3A7vvAgYIHcjHOQKmj1XN8ka7ppBEuduWIVcngDceM1nFLuBKNuHG3BBDAgHOfXvVMdada2Wpy20NvLKrRTM4Z4yIJNwI9MuGA5BKY7+9Wh0jZeTZhFkEgznch+H4tpIU+wz/wC1A9SSngYIJ+mfw9Kyjl47E9/b0rFfyPqR+pqwP3PUfE/b6tTBsMmSRyMDNKJ+AcHnt86M85P5tayTlWUZGOB2A9x8v+1UFzdBFJf4AOcsQFA9cnOBxTbfdTW8MDTGQSIPubCrM7D8lQPXJHftnJwOa8fW2htd2bRo5hcvG43Mdp2OGIOOykA8/qqvdH1qOzlubePbdXcqL5YGfJXhl+EkbnJOM7VwQF5NSCwej+rHvjJvtZLdEC7XZ1dXY53LleAQNp/GpL5nsCR71XvhFol5aWc66gCPMkDRozbnxtwc4JxnAwO/Bzip+4JORnHGCDgD6j1qhDLwWzwCB/d/1rar5PYj61ojfAYtz8QzgfJf7v8AKtitgnPc8g/L/tQbqbuoNTW1tZp3ZVWNGbL525A+EHHPJwMDnmnGo5150oup2ht3keL4g6svI3KCBuX8pfi7cdh7VBE/C/xEmvA41FUhyA1vLtaOKUKG8wBmOGYbS3B7BvzasWwv4p0DwSRyxkkB43V1yO43KSK556g1+6sIZtG1BkmhCIsckOPMiXhk4ONwwBlGwcH73avV0F17ZaPbyxIZruSVxIdkYiiXC7Qo3tuJ9zt9vblB0LS1WXR/iFf315Gn72tFatu3ysX+ABSQd7KqnnAwB61ZtUYsucg8g965JvenPL1drFn8ofaPJVyu7art/BMRkZGGX9NdcVz54tWIvNeS309M3exfNYNjMiqXX5KVRRz8x7UHvuemdXtB5UtnZ6nbEgcRoHwCMfEAjqfn8QFXbYwhIkRVCKqqoUchQAAFz647VXPhd19NczPYaihS9iU/ERtMmwgMGX0cAg5HBGTx62bQFFFFA2dQ6a1xbyxIwQuoAJGQCCCOMjg4x+NQOPouK3sZLjVwHMaO7xxyN5RVeVUnAZieBjtz61Z9RfxNvoodJu2nUOjRlAp43O/woOOfvEHI7YoOePDnQP3x1SOMjbFlppghKhYwc7VI5XJKqMHjNWJqehajoEzXNgz3lgxDSwyFmZB65A9hwJF7flDAqO+BmuLZ35iuF2i8RFikYEfErNsAz+S5yM+6rXRtA3aJerdW0U4jaPzUV9j8Mu4djXuEYHpWdFB5p8L6f3+9JuB9P7+//vXoZc1isQFBWHi9f3DRwWlq4jF0xWRyTnbuRVQEEkAs4z8hj61v1h0XNpt1C0VwzsdrwyMG3eZGoZhkZHBBIHsfXmr81rpKC6uba4lMoktm3IEkKq3xBsOPUblB4x25yOKrf90PetH9gSP7xadx2PIVEHB/nnFBY/TWvJdWsVwmDuBDYJIV1yHAPfgqfTtinQyr7euO5xmqb8FruWz1G60q45GXdcHhZI8BiPk6EH+yPert8of+iaDz+cPYcfX2J/uFZRMpPb9dbBAKzWMCgypt6j1mOztZbmU/BEpbH5x7Ko+ZYgfjTlVL+NepS3l7a6TbZy7I8nsWbITPuqruc/h7UFRMZ9Rvvz7i6l/Dc5/Uqj9AWup+mekrWyhjjhij3oqhpNi+Y7AYLM2M5J5qoPC/Ro7PqWe2f4zCkywsw+LP8GQ3HGTGWH41ftAUUUUDd1DqyWlrNcSfdhRnI9WIHwqPmTgD61VvgRpDzSXWqXPMkzOkZPzbdKw+W7ao9trCrZ1OySeF4pUWSNxhlYZBFY6RZRwQpFCixxoMKqjAA70FT+KWkTWusWWpWcTyFmVJRGpJLL8POPz4mK/2KuMVi74rOgKKKKAqlfG28e9v7PSoM5ZleT23OSq5/mIHY/zhV1U2S6RCbpbkwxmdV2CXaPMCnPAb8SPoTQQDxZ6BWTTopLNcTWMYCbfvNCg5UY5LDG4fPPvT94U9XfvjYK0hzcQ4jn/lED4X/tDn67h6VM2OBTVoGhwWok+zQpCJG3vsGMn/AKD0HYUQ7UUUUUUUUUBVB6RnqDqEzNk2VrhlB7bEY+WMe8j5Yj2BHpV+U26RpsMG8Qwxw72Lv5aBdze5x3NBUPhu3ndVahJ+aLoj8J44x+rP6KvCmjSdDt4J5pYYY45JjmRlXBY5zz9Sc/WneiYKKKKKKpTrP+D6vsW/PWD9Zlj/AMquuvBdafE88crxRtLHny5GQF0z32sRlfwoKj8ZdLksb+31e077kWb23qMLn+S6AofoPerb0DV47y2iuITmOVQw+Xoyn5qQVPzBrLWbCO4heGdFkjcYZWGQec/qIBrPSbCO3hSKFFjjQYVVGABnP/f6k0S+vXRRRRRSVXfi319PpX2cW8UbmXeWeUMUATb8ICkfEd2c54x2PpNOn9RNzawTshjaWNJCh5KllBIz696mhwpaSmSz6qgk1CawUP8AaIEV3yo2YZUIw2eTiRfT3pgfKKKKoKQilooMayrVNOqKWkZUUdyxAA+pNNvUnUUNjaNdTbmhXZnywGJ3sFUjkAjLD1qYHeitFhdrNFHKmdsiK654OGUEZ+eDW+qCiiigKxIpTQamhAKypBS0wFFFFUFIRzS0hqaExWVIKWmAoooqikvE3qS4t9eto5JAbPNs5iZVMZVpCshIYctw2D6cYq68VRv7pCwPmWc4HBWWJj6ZBVlH62/RUq8E+sHvbQw3GTNbbUDk581CDt5Pd1AwfwPrU0WTVXdO/wC1+pf1eH9lbVaVVb07/tfqX9Xh/ZW1ILSoooqgNRzrTrG30yHzJ2y7Z8qJT8chHsPQDjLHgfqp31i+EFvNMe0Uckh+exS3+Vc2dIaHP1BqEj3U+NoV5mP39hbASJeyj09h86D16t1nProWznaC2JlDwH4xExwVEcrZPPIw2MZ4xyMTfrPQHsOk3tpZPMeMxZYZ2jddK21c84Gcf9O1Qfonoe3vbvULGV2jmhbMDj4iFjldH47OCGj5+hpw698Kv3v0+a5+2SS7PLGxkwrb5VXk7j2zn8KC8elf9QtP6CD9ktOlNfSv+oWn9BB+yWnSgKKKRmABJOAOST2FAppo6k6jt7CHzbuQRoSFXgszMfRVAJNVh4i+Maput9KYO/Ie44KL/RDs5/ldvbNRPpXR7rXrSeOW7ZpLWRJImuGZxiVWEiluSB8Kkd8YPvUg6A6f16C+hE1pIJIySM4IIYdwynlT24PuKg/ib4myaXcJBHbLIXQSb3chTliMBQPTHv61t8PdG/eiKGDetwbuWQu8bAIrrGMBM/fAVGJ9fhbjjFQL90af9Ptv6uf2rVRa3hv1e2qWjTvD5JWQx8NuViADlTgH1xipZVZ/uff4oP8AWJv8KVZlAUUVGvEbXXsdMuLiLHmIFEeRkBndUBx643Z/CgeNU1OG2jMlxKkUY7tIwUfTnuflUKi8YtNa5WFXkIZgol8vEWScDJJyBn1xiuerm6u7+cb2mup2ztHxSN9FUfdHyAAr2dSdG3VjDFJeIIvPLhE3BnG0AksBwO49c/SpBb7+MpGq/Zfsw+zif7OX3Hzd3meXu24xjd+T3x6+lWnDfI0skSk749pfKsB8QyMMRhuPYnHrXO0PWdvJcQzWukrNqWIyzszsGnAGXWBOCd2TuODnB709+HfVV7LrV6bg7XeNvMiwNqNFIiIo9RtDMO/Oec1RP/GfTkm0a4Lj4odksZ9mVgP1qzD8a8/g+gn0O2EoDbfORT2YASOoKsOVOOMg5p78SbKSbSbuOFS8jRHaq8s2CDgD1OB2qL9DQ6hZ6BCLe2RrhTO7RTs0b7TI7LtULyx44JWgsDTZG+NHyWjcqGIxuUgMhHJzgNtJOMlG4quunf8Aa/Uv6vD+ytqy6N6n1ea7c3OmiKI7fMfDxsAuR8O/PmNz247dxXu0TRJ06mv7poyLeWGNY5MjDMI4ARjOe6t6elBYVFFFBXnjj1ALXS3iB/hbo+Uo9k7ytj2C/D9XFVl4ExyJrJQDH8BKJR6hcoR+O/ZU16x6SvNQ16JpYs2ECKyHcu19o3lSD+U8mFP8kZrZ4H9M3MD3lzexNFNMwVQ4w3DM8h+hZlx/NoHKLwhtYrpbi2nu4HVg2I5QcnOT8TKSQfUEkGs/GaIp0/OrO0jL9nBdtoZiJ4+SFAGT8gBXi6n621i1n8tdMWVTyrQmaZSMkYLqgwfqB3rf1ul7f6DMj2hju3MB8lW38ecjdyByFGSPTtnPYJp0r/qFp/QQfslp0pu6chZLO2RwVZYYVYHuCI1BH6acaAqrPH9bv7DGbct9mDN9qCd8EDZux+Rndn0yRmp71Xc3EVlO9mgkuVQmJSM5P09SBk49cYqi5es+oWUq0EzKwIINgSCD3BGzkUB4LdLWN68jXL+ZcR52W7jCbSOJP/u4PGPT1ByK8sXhDqwhmzsRVBJjExJuCmdu1V4OfTfg89hUa07R9SgnWa3tbuOVG3IVtpRg57Y242+mDxjiurdHlle3ha4QRzNHGZUHZHKguo+hyKDkWw167tQYoJ5oArElFdl2vjax2/ktjg1un6uvn5ku5nI9WfcR+mrV8ctMluJo47XTnkdQJHuY4yS2Qw8skDnHByT7cVXOj9MahBcQzHTriQRSI5RomCvtYHBODj9FB0X4c6bJBp0AnaRppFEsvmEEqzqCVGBwBwMfWpNXm025MsMcjI0bOiOUf7yFlBKt8x2/CvTQQLqrxYsrC4e3kWeSVMbxEi7VJUMAWdlzwR2z3quvETxYh1CxktYbeVC7Rnc5TACOG7An2q39X6G0+5mM9xaxyTMBuY7huwMDIBwTgAZI9KoqLw/1DULxx9kjsYkYqf4Py4kUH8nHxTHH5XOfcUHi8HL4xa1be0nmRN9GQ4//AGC10F1l0bbaksa3SsfLLFCjlSNwAP1zgfopu6H8OLTTcOgMtzjmaQfEMjnYvaMc+nPuTUyqUVjH4JWKyI6vcjYytjzF52nOM7Mj8CDTzpXhxBBfT3iyzGSfzdysU2DzJA5xhc8FQOTU2oFKEkGQaSJcCsjQKt4QtawnxE1spKBaKKKDUyfFmlhTFZmgVKQtYSrkYrLNBq0CjgUtFFAhFYeUK2UhoNflCtopBRUpGLIDSeWKyxRUukKBS0CitApCKWkNTQAUYpaKQJilooqhDQKDS1OgpKWkpoWiiiqCkpaKm4EoNGKKgWiiitAooooEIopaKkCCg0tJinAClooqgooooCiiigKKKKBDS0UVOgoooqgooooCiiigKKKKAooooCiiigKKKKAooooCiiigKKKKAooooCi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6156" name="Picture 12" descr="http://www.zoomnews.es/sites/default/files/images/old/empresario_arruinado_getty_220313.jpg"/>
          <p:cNvPicPr>
            <a:picLocks noChangeAspect="1" noChangeArrowheads="1"/>
          </p:cNvPicPr>
          <p:nvPr/>
        </p:nvPicPr>
        <p:blipFill>
          <a:blip r:embed="rId2"/>
          <a:srcRect/>
          <a:stretch>
            <a:fillRect/>
          </a:stretch>
        </p:blipFill>
        <p:spPr bwMode="auto">
          <a:xfrm rot="20959928">
            <a:off x="7476565" y="4361330"/>
            <a:ext cx="3917950" cy="1856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8" name="Picture 14" descr="http://3.bp.blogspot.com/-Ux-cH4_vr-Y/UG0EK7QccFI/AAAAAAAAFT4/PWbWvX5z0Ho/s1600/anciano-pobreza.jpg"/>
          <p:cNvPicPr>
            <a:picLocks noChangeAspect="1" noChangeArrowheads="1"/>
          </p:cNvPicPr>
          <p:nvPr/>
        </p:nvPicPr>
        <p:blipFill>
          <a:blip r:embed="rId3"/>
          <a:srcRect/>
          <a:stretch>
            <a:fillRect/>
          </a:stretch>
        </p:blipFill>
        <p:spPr bwMode="auto">
          <a:xfrm>
            <a:off x="2078506" y="4370295"/>
            <a:ext cx="1574631" cy="1291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60" name="Picture 16" descr="http://img2.wikia.nocookie.net/__cb20070321173746/psychology/images/a/a6/Alfred_Adler.jpg"/>
          <p:cNvPicPr>
            <a:picLocks noChangeAspect="1" noChangeArrowheads="1"/>
          </p:cNvPicPr>
          <p:nvPr/>
        </p:nvPicPr>
        <p:blipFill>
          <a:blip r:embed="rId4"/>
          <a:srcRect/>
          <a:stretch>
            <a:fillRect/>
          </a:stretch>
        </p:blipFill>
        <p:spPr bwMode="auto">
          <a:xfrm>
            <a:off x="4656914" y="4531659"/>
            <a:ext cx="1811121" cy="2029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88216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3718" y="4580964"/>
            <a:ext cx="8915400" cy="1026459"/>
          </a:xfrm>
        </p:spPr>
        <p:txBody>
          <a:bodyPr>
            <a:normAutofit/>
          </a:bodyPr>
          <a:lstStyle/>
          <a:p>
            <a:r>
              <a:rPr lang="es-ES_tradnl" sz="2000" i="1" dirty="0" smtClean="0">
                <a:solidFill>
                  <a:schemeClr val="tx1"/>
                </a:solidFill>
              </a:rPr>
              <a:t>Médico neurólogo y psiquiatra austriaco, nacido en Viena, hijo de un comerciante judío de clase </a:t>
            </a:r>
            <a:r>
              <a:rPr lang="es-ES_tradnl" sz="2000" i="1" dirty="0" smtClean="0">
                <a:solidFill>
                  <a:schemeClr val="tx1"/>
                </a:solidFill>
              </a:rPr>
              <a:t>media.</a:t>
            </a:r>
            <a:endParaRPr lang="es-ES_tradnl" sz="2000" dirty="0">
              <a:solidFill>
                <a:schemeClr val="tx1"/>
              </a:solidFill>
            </a:endParaRPr>
          </a:p>
        </p:txBody>
      </p:sp>
      <p:pic>
        <p:nvPicPr>
          <p:cNvPr id="1026" name="Picture 2" descr="http://images.fineartamerica.com/images-small/alfred-adler-austrian-psychiatrist-gary-brown.jpg"/>
          <p:cNvPicPr>
            <a:picLocks noChangeAspect="1" noChangeArrowheads="1"/>
          </p:cNvPicPr>
          <p:nvPr/>
        </p:nvPicPr>
        <p:blipFill>
          <a:blip r:embed="rId2"/>
          <a:srcRect/>
          <a:stretch>
            <a:fillRect/>
          </a:stretch>
        </p:blipFill>
        <p:spPr bwMode="auto">
          <a:xfrm>
            <a:off x="8344833" y="616510"/>
            <a:ext cx="2385920" cy="3303582"/>
          </a:xfrm>
          <a:prstGeom prst="rect">
            <a:avLst/>
          </a:prstGeom>
          <a:noFill/>
        </p:spPr>
      </p:pic>
      <p:pic>
        <p:nvPicPr>
          <p:cNvPr id="1028" name="Picture 4" descr="http://logoterapiaperu.org/imagenes/adler.jpg"/>
          <p:cNvPicPr>
            <a:picLocks noChangeAspect="1" noChangeArrowheads="1"/>
          </p:cNvPicPr>
          <p:nvPr/>
        </p:nvPicPr>
        <p:blipFill>
          <a:blip r:embed="rId3"/>
          <a:srcRect/>
          <a:stretch>
            <a:fillRect/>
          </a:stretch>
        </p:blipFill>
        <p:spPr bwMode="auto">
          <a:xfrm>
            <a:off x="2522257" y="220662"/>
            <a:ext cx="2751246" cy="37327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El interés social </a:t>
            </a:r>
            <a:endParaRPr lang="es-MX" dirty="0"/>
          </a:p>
        </p:txBody>
      </p:sp>
      <p:sp>
        <p:nvSpPr>
          <p:cNvPr id="3" name="Marcador de contenido 2"/>
          <p:cNvSpPr>
            <a:spLocks noGrp="1"/>
          </p:cNvSpPr>
          <p:nvPr>
            <p:ph idx="1"/>
          </p:nvPr>
        </p:nvSpPr>
        <p:spPr>
          <a:xfrm>
            <a:off x="2589212" y="1622612"/>
            <a:ext cx="8915400" cy="3777622"/>
          </a:xfrm>
        </p:spPr>
        <p:txBody>
          <a:bodyPr/>
          <a:lstStyle/>
          <a:p>
            <a:r>
              <a:rPr lang="es-MX" dirty="0" smtClean="0">
                <a:solidFill>
                  <a:schemeClr val="tx1"/>
                </a:solidFill>
              </a:rPr>
              <a:t>Adler pensaba que la primera tarea que encontramos en la vida es llevarnos bien con otros. </a:t>
            </a:r>
          </a:p>
          <a:p>
            <a:r>
              <a:rPr lang="es-MX" dirty="0" smtClean="0">
                <a:solidFill>
                  <a:schemeClr val="tx1"/>
                </a:solidFill>
              </a:rPr>
              <a:t>El siguiente nivel del ajuste social, que forma parte de nuestro estilo de vida, influye en nuestra forma de abordar todos los problemas de la existencia. </a:t>
            </a:r>
          </a:p>
          <a:p>
            <a:r>
              <a:rPr lang="es-MX" dirty="0" smtClean="0">
                <a:solidFill>
                  <a:schemeClr val="tx1"/>
                </a:solidFill>
              </a:rPr>
              <a:t>Propuso el concepto del interés social, definiéndolo como la capacidad innata para cooperar con otros a efecto de alcanzar las metas personales y sociales</a:t>
            </a:r>
            <a:r>
              <a:rPr lang="es-MX" dirty="0" smtClean="0">
                <a:solidFill>
                  <a:schemeClr val="tx1"/>
                </a:solidFill>
              </a:rPr>
              <a:t>.</a:t>
            </a:r>
          </a:p>
          <a:p>
            <a:r>
              <a:rPr lang="es-MX" dirty="0" smtClean="0">
                <a:solidFill>
                  <a:schemeClr val="tx1"/>
                </a:solidFill>
              </a:rPr>
              <a:t>Las fuerzas sociales ejercen mas influencias en nosotros que las biológicas, según Adler, el potencial para el interés social es innato. (La medida en que se realice ese potencial innato dependerá de nuestras primeras experiencias sociales.</a:t>
            </a:r>
            <a:endParaRPr lang="es-MX" dirty="0">
              <a:solidFill>
                <a:schemeClr val="tx1"/>
              </a:solidFill>
            </a:endParaRPr>
          </a:p>
        </p:txBody>
      </p:sp>
      <p:pic>
        <p:nvPicPr>
          <p:cNvPr id="5122" name="Picture 2" descr="http://www.fhis.hn/etica/images/M_images/CONFLICTOS.jpg"/>
          <p:cNvPicPr>
            <a:picLocks noChangeAspect="1" noChangeArrowheads="1"/>
          </p:cNvPicPr>
          <p:nvPr/>
        </p:nvPicPr>
        <p:blipFill>
          <a:blip r:embed="rId2"/>
          <a:srcRect/>
          <a:stretch>
            <a:fillRect/>
          </a:stretch>
        </p:blipFill>
        <p:spPr bwMode="auto">
          <a:xfrm>
            <a:off x="9493683" y="4976438"/>
            <a:ext cx="2508749" cy="1881562"/>
          </a:xfrm>
          <a:prstGeom prst="ellipse">
            <a:avLst/>
          </a:prstGeom>
          <a:ln>
            <a:noFill/>
          </a:ln>
          <a:effectLst>
            <a:softEdge rad="112500"/>
          </a:effectLst>
        </p:spPr>
      </p:pic>
      <p:pic>
        <p:nvPicPr>
          <p:cNvPr id="5124" name="Picture 4" descr="http://maestrofinanciero.com/wp-content/uploads/2013/05/formacion.jpg"/>
          <p:cNvPicPr>
            <a:picLocks noChangeAspect="1" noChangeArrowheads="1"/>
          </p:cNvPicPr>
          <p:nvPr/>
        </p:nvPicPr>
        <p:blipFill>
          <a:blip r:embed="rId3"/>
          <a:srcRect/>
          <a:stretch>
            <a:fillRect/>
          </a:stretch>
        </p:blipFill>
        <p:spPr bwMode="auto">
          <a:xfrm>
            <a:off x="370728" y="5015753"/>
            <a:ext cx="1612673" cy="1647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946873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2.bp.blogspot.com/-PKG9fGP_8Pc/T8JqcDcSVBI/AAAAAAAAAE8/DYTBuKSO0Ls/s1600/722885.jpg"/>
          <p:cNvPicPr>
            <a:picLocks noChangeAspect="1" noChangeArrowheads="1"/>
          </p:cNvPicPr>
          <p:nvPr/>
        </p:nvPicPr>
        <p:blipFill>
          <a:blip r:embed="rId2"/>
          <a:srcRect/>
          <a:stretch>
            <a:fillRect/>
          </a:stretch>
        </p:blipFill>
        <p:spPr bwMode="auto">
          <a:xfrm>
            <a:off x="7860740" y="3557534"/>
            <a:ext cx="3461683" cy="1875078"/>
          </a:xfrm>
          <a:prstGeom prst="rect">
            <a:avLst/>
          </a:prstGeom>
          <a:noFill/>
        </p:spPr>
      </p:pic>
      <p:pic>
        <p:nvPicPr>
          <p:cNvPr id="4102" name="Picture 6" descr="http://www.silviaolmedo.tv/images-articulos/birthorder.jpg"/>
          <p:cNvPicPr>
            <a:picLocks noChangeAspect="1" noChangeArrowheads="1"/>
          </p:cNvPicPr>
          <p:nvPr/>
        </p:nvPicPr>
        <p:blipFill>
          <a:blip r:embed="rId3"/>
          <a:srcRect/>
          <a:stretch>
            <a:fillRect/>
          </a:stretch>
        </p:blipFill>
        <p:spPr bwMode="auto">
          <a:xfrm>
            <a:off x="290046" y="3494182"/>
            <a:ext cx="2857500" cy="2190750"/>
          </a:xfrm>
          <a:prstGeom prst="rect">
            <a:avLst/>
          </a:prstGeom>
          <a:noFill/>
        </p:spPr>
      </p:pic>
      <p:sp>
        <p:nvSpPr>
          <p:cNvPr id="2" name="Título 1"/>
          <p:cNvSpPr>
            <a:spLocks noGrp="1"/>
          </p:cNvSpPr>
          <p:nvPr>
            <p:ph type="title"/>
          </p:nvPr>
        </p:nvSpPr>
        <p:spPr/>
        <p:txBody>
          <a:bodyPr/>
          <a:lstStyle/>
          <a:p>
            <a:r>
              <a:rPr lang="es-MX" dirty="0" smtClean="0"/>
              <a:t>Orden de nacimiento</a:t>
            </a:r>
            <a:br>
              <a:rPr lang="es-MX" dirty="0" smtClean="0"/>
            </a:br>
            <a:endParaRPr lang="es-MX" dirty="0"/>
          </a:p>
        </p:txBody>
      </p:sp>
      <p:sp>
        <p:nvSpPr>
          <p:cNvPr id="3" name="Marcador de contenido 2"/>
          <p:cNvSpPr>
            <a:spLocks noGrp="1"/>
          </p:cNvSpPr>
          <p:nvPr>
            <p:ph idx="1"/>
          </p:nvPr>
        </p:nvSpPr>
        <p:spPr>
          <a:xfrm>
            <a:off x="2414401" y="1488142"/>
            <a:ext cx="8915400" cy="3777622"/>
          </a:xfrm>
        </p:spPr>
        <p:txBody>
          <a:bodyPr/>
          <a:lstStyle/>
          <a:p>
            <a:r>
              <a:rPr lang="es-MX" dirty="0" smtClean="0">
                <a:solidFill>
                  <a:schemeClr val="tx1"/>
                </a:solidFill>
              </a:rPr>
              <a:t>Es una influencia social importante en la niñez a partir del cual construimos nuestro estilo de vida. </a:t>
            </a:r>
          </a:p>
          <a:p>
            <a:r>
              <a:rPr lang="es-MX" dirty="0" smtClean="0">
                <a:solidFill>
                  <a:schemeClr val="tx1"/>
                </a:solidFill>
              </a:rPr>
              <a:t>Aun cuando los hermanos tienen los mismos padres y viven en la misma casa, su ambiente social no es idéntico.</a:t>
            </a:r>
          </a:p>
          <a:p>
            <a:r>
              <a:rPr lang="es-MX" dirty="0" smtClean="0">
                <a:solidFill>
                  <a:schemeClr val="tx1"/>
                </a:solidFill>
              </a:rPr>
              <a:t>Ser mayor o menor que otros hermanos y estar expuestos a otras actitudes de los padres crea condiciones diferentes en la niñez que contribuyen a determinar la personalidad. </a:t>
            </a:r>
            <a:endParaRPr lang="es-MX" dirty="0">
              <a:solidFill>
                <a:schemeClr val="tx1"/>
              </a:solidFill>
            </a:endParaRPr>
          </a:p>
        </p:txBody>
      </p:sp>
      <p:sp>
        <p:nvSpPr>
          <p:cNvPr id="6" name="Rectangle 5"/>
          <p:cNvSpPr/>
          <p:nvPr/>
        </p:nvSpPr>
        <p:spPr>
          <a:xfrm>
            <a:off x="3671047" y="5705146"/>
            <a:ext cx="7395882" cy="923330"/>
          </a:xfrm>
          <a:prstGeom prst="rect">
            <a:avLst/>
          </a:prstGeom>
        </p:spPr>
        <p:txBody>
          <a:bodyPr wrap="square">
            <a:spAutoFit/>
          </a:bodyPr>
          <a:lstStyle/>
          <a:p>
            <a:r>
              <a:rPr lang="es-MX" dirty="0" smtClean="0"/>
              <a:t>Adler escribió 4 </a:t>
            </a:r>
            <a:r>
              <a:rPr lang="es-MX" dirty="0" smtClean="0"/>
              <a:t>situaciones…… Ya que el orden en que uno nace en la familia, ser mayor o menor crea condiciones diferentes en la niñez que afectan la personalidad…</a:t>
            </a:r>
            <a:endParaRPr lang="es-MX" dirty="0" smtClean="0"/>
          </a:p>
        </p:txBody>
      </p:sp>
    </p:spTree>
    <p:extLst>
      <p:ext uri="{BB962C8B-B14F-4D97-AF65-F5344CB8AC3E}">
        <p14:creationId xmlns="" xmlns:p14="http://schemas.microsoft.com/office/powerpoint/2010/main" val="1468664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El primogénito </a:t>
            </a:r>
            <a:endParaRPr lang="es-MX" dirty="0"/>
          </a:p>
        </p:txBody>
      </p:sp>
      <p:sp>
        <p:nvSpPr>
          <p:cNvPr id="3" name="Marcador de contenido 2"/>
          <p:cNvSpPr>
            <a:spLocks noGrp="1"/>
          </p:cNvSpPr>
          <p:nvPr>
            <p:ph idx="1"/>
          </p:nvPr>
        </p:nvSpPr>
        <p:spPr>
          <a:xfrm>
            <a:off x="2521976" y="1622612"/>
            <a:ext cx="8915400" cy="3777622"/>
          </a:xfrm>
        </p:spPr>
        <p:txBody>
          <a:bodyPr/>
          <a:lstStyle/>
          <a:p>
            <a:r>
              <a:rPr lang="es-MX" dirty="0" smtClean="0">
                <a:solidFill>
                  <a:schemeClr val="tx1"/>
                </a:solidFill>
              </a:rPr>
              <a:t>Cuando menos por algún tiempo, están en una situación única y envidiable. </a:t>
            </a:r>
          </a:p>
          <a:p>
            <a:r>
              <a:rPr lang="es-MX" dirty="0" smtClean="0">
                <a:solidFill>
                  <a:schemeClr val="tx1"/>
                </a:solidFill>
              </a:rPr>
              <a:t>Los padres están felices por el nacimiento de su primer hijo y le dedican mucho tiempo y atención. Tienen una existencia feliz y segura, hasta que nace el segundo hijo.</a:t>
            </a:r>
          </a:p>
          <a:p>
            <a:r>
              <a:rPr lang="es-MX" dirty="0" smtClean="0">
                <a:solidFill>
                  <a:schemeClr val="tx1"/>
                </a:solidFill>
              </a:rPr>
              <a:t>De repente dejan de ser el centro de atención y de recibir cuidados y afecto constantes, los primogénitos son destronados. </a:t>
            </a:r>
          </a:p>
          <a:p>
            <a:r>
              <a:rPr lang="es-MX" dirty="0" smtClean="0">
                <a:solidFill>
                  <a:schemeClr val="tx1"/>
                </a:solidFill>
              </a:rPr>
              <a:t>Durante algún tiempo se vuelven obstinados, se portan mal, adoptan una actitud destructiva y se niegan a comer o a irse a la cama.</a:t>
            </a:r>
          </a:p>
          <a:p>
            <a:endParaRPr lang="es-MX" dirty="0" smtClean="0">
              <a:solidFill>
                <a:schemeClr val="tx1"/>
              </a:solidFill>
            </a:endParaRPr>
          </a:p>
        </p:txBody>
      </p:sp>
      <p:pic>
        <p:nvPicPr>
          <p:cNvPr id="3074" name="Picture 2" descr="http://www.actualpsico.com/wp-content/uploads/2009/07/SAP.jpg"/>
          <p:cNvPicPr>
            <a:picLocks noChangeAspect="1" noChangeArrowheads="1"/>
          </p:cNvPicPr>
          <p:nvPr/>
        </p:nvPicPr>
        <p:blipFill>
          <a:blip r:embed="rId2"/>
          <a:srcRect/>
          <a:stretch>
            <a:fillRect/>
          </a:stretch>
        </p:blipFill>
        <p:spPr bwMode="auto">
          <a:xfrm>
            <a:off x="10267763" y="4343400"/>
            <a:ext cx="1582831" cy="2310934"/>
          </a:xfrm>
          <a:prstGeom prst="rect">
            <a:avLst/>
          </a:prstGeom>
          <a:noFill/>
        </p:spPr>
      </p:pic>
      <p:pic>
        <p:nvPicPr>
          <p:cNvPr id="3076" name="Picture 4" descr="https://s3.yimg.com/bt/api/res/1.2/UZ0Xm73EKNqpLh4CYSa_lw--/YXBwaWQ9eW5ld3M7cT04NTt3PTQ5MA--/http:/media.zenfs.com/es_ES/News/CrecerFeliz/Acoger_a_un_ni_o_en-a9bcc31914aa982f5b7e7900b20f9a62"/>
          <p:cNvPicPr>
            <a:picLocks noChangeAspect="1" noChangeArrowheads="1"/>
          </p:cNvPicPr>
          <p:nvPr/>
        </p:nvPicPr>
        <p:blipFill>
          <a:blip r:embed="rId3"/>
          <a:srcRect/>
          <a:stretch>
            <a:fillRect/>
          </a:stretch>
        </p:blipFill>
        <p:spPr bwMode="auto">
          <a:xfrm>
            <a:off x="2441575" y="5100732"/>
            <a:ext cx="4667250" cy="1461433"/>
          </a:xfrm>
          <a:prstGeom prst="rect">
            <a:avLst/>
          </a:prstGeom>
          <a:noFill/>
        </p:spPr>
      </p:pic>
    </p:spTree>
    <p:extLst>
      <p:ext uri="{BB962C8B-B14F-4D97-AF65-F5344CB8AC3E}">
        <p14:creationId xmlns="" xmlns:p14="http://schemas.microsoft.com/office/powerpoint/2010/main" val="85409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09482" y="1290918"/>
            <a:ext cx="5943600" cy="4343400"/>
          </a:xfrm>
        </p:spPr>
        <p:txBody>
          <a:bodyPr>
            <a:normAutofit/>
          </a:bodyPr>
          <a:lstStyle/>
          <a:p>
            <a:r>
              <a:rPr lang="es-MX" dirty="0" smtClean="0">
                <a:solidFill>
                  <a:sysClr val="windowText" lastClr="000000"/>
                </a:solidFill>
              </a:rPr>
              <a:t>Cuando castigan a los primogénitos por su mala conducta, estos podrían interpretar la reprimenda como una prueba mas de su caída, y quizás hasta lleguen a odiar al otro niño porque, al final de cuentas, él es la causa del problema</a:t>
            </a:r>
            <a:r>
              <a:rPr lang="es-MX" dirty="0" smtClean="0">
                <a:solidFill>
                  <a:sysClr val="windowText" lastClr="000000"/>
                </a:solidFill>
              </a:rPr>
              <a:t>.</a:t>
            </a:r>
          </a:p>
          <a:p>
            <a:pPr>
              <a:buNone/>
            </a:pPr>
            <a:endParaRPr lang="es-MX" dirty="0" smtClean="0">
              <a:solidFill>
                <a:sysClr val="windowText" lastClr="000000"/>
              </a:solidFill>
            </a:endParaRPr>
          </a:p>
          <a:p>
            <a:r>
              <a:rPr lang="es-MX" dirty="0" smtClean="0">
                <a:solidFill>
                  <a:sysClr val="windowText" lastClr="000000"/>
                </a:solidFill>
              </a:rPr>
              <a:t>Adler pensaba que todos los progenitos resisten el choque del cambio de su posición en la familia, pero que los que han sido demasiado consentidos sienten una perdida mas grande. También depende la edad del niño.</a:t>
            </a:r>
          </a:p>
          <a:p>
            <a:pPr>
              <a:buNone/>
            </a:pPr>
            <a:endParaRPr lang="es-MX" dirty="0" smtClean="0">
              <a:solidFill>
                <a:sysClr val="windowText" lastClr="000000"/>
              </a:solidFill>
            </a:endParaRPr>
          </a:p>
          <a:p>
            <a:endParaRPr lang="es-MX" dirty="0" smtClean="0"/>
          </a:p>
        </p:txBody>
      </p:sp>
      <p:pic>
        <p:nvPicPr>
          <p:cNvPr id="2050" name="Picture 2" descr="http://www.clicpsicologos.com/blog/wp-content/uploads/2014/01/superacion.jpg"/>
          <p:cNvPicPr>
            <a:picLocks noChangeAspect="1" noChangeArrowheads="1"/>
          </p:cNvPicPr>
          <p:nvPr/>
        </p:nvPicPr>
        <p:blipFill>
          <a:blip r:embed="rId2"/>
          <a:srcRect/>
          <a:stretch>
            <a:fillRect/>
          </a:stretch>
        </p:blipFill>
        <p:spPr bwMode="auto">
          <a:xfrm>
            <a:off x="8902838" y="1197814"/>
            <a:ext cx="2478790" cy="1639515"/>
          </a:xfrm>
          <a:prstGeom prst="rect">
            <a:avLst/>
          </a:prstGeom>
          <a:ln>
            <a:noFill/>
          </a:ln>
          <a:effectLst>
            <a:outerShdw blurRad="292100" dist="139700" dir="2700000" algn="tl" rotWithShape="0">
              <a:srgbClr val="333333">
                <a:alpha val="65000"/>
              </a:srgbClr>
            </a:outerShdw>
          </a:effectLst>
        </p:spPr>
      </p:pic>
      <p:pic>
        <p:nvPicPr>
          <p:cNvPr id="2052" name="Picture 4" descr="http://www.sinmordaza.info/images/noticias/grandes/719_salud-y-bienestar.jpg"/>
          <p:cNvPicPr>
            <a:picLocks noChangeAspect="1" noChangeArrowheads="1"/>
          </p:cNvPicPr>
          <p:nvPr/>
        </p:nvPicPr>
        <p:blipFill>
          <a:blip r:embed="rId3"/>
          <a:srcRect/>
          <a:stretch>
            <a:fillRect/>
          </a:stretch>
        </p:blipFill>
        <p:spPr bwMode="auto">
          <a:xfrm>
            <a:off x="8619565" y="3547782"/>
            <a:ext cx="3360458" cy="2790825"/>
          </a:xfrm>
          <a:prstGeom prst="ellipse">
            <a:avLst/>
          </a:prstGeom>
          <a:ln>
            <a:noFill/>
          </a:ln>
          <a:effectLst>
            <a:softEdge rad="112500"/>
          </a:effectLst>
        </p:spPr>
      </p:pic>
    </p:spTree>
    <p:extLst>
      <p:ext uri="{BB962C8B-B14F-4D97-AF65-F5344CB8AC3E}">
        <p14:creationId xmlns="" xmlns:p14="http://schemas.microsoft.com/office/powerpoint/2010/main" val="3326175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El segundo hijo</a:t>
            </a:r>
            <a:endParaRPr lang="es-ES_tradnl" dirty="0"/>
          </a:p>
        </p:txBody>
      </p:sp>
      <p:sp>
        <p:nvSpPr>
          <p:cNvPr id="3" name="Content Placeholder 2"/>
          <p:cNvSpPr>
            <a:spLocks noGrp="1"/>
          </p:cNvSpPr>
          <p:nvPr>
            <p:ph idx="1"/>
          </p:nvPr>
        </p:nvSpPr>
        <p:spPr>
          <a:xfrm>
            <a:off x="2199248" y="1515035"/>
            <a:ext cx="8915400" cy="3777622"/>
          </a:xfrm>
        </p:spPr>
        <p:txBody>
          <a:bodyPr/>
          <a:lstStyle/>
          <a:p>
            <a:r>
              <a:rPr lang="es-ES_tradnl" dirty="0" smtClean="0">
                <a:solidFill>
                  <a:schemeClr val="tx1"/>
                </a:solidFill>
              </a:rPr>
              <a:t>Los segundos hijos, los que perturbaron la tanto la vida del primogénito, también están en una situación única. Jamás experimenta la posición del poder. </a:t>
            </a:r>
          </a:p>
          <a:p>
            <a:r>
              <a:rPr lang="es-ES_tradnl" dirty="0" smtClean="0">
                <a:solidFill>
                  <a:schemeClr val="tx1"/>
                </a:solidFill>
              </a:rPr>
              <a:t>Aun que nazca otro niño en la familia, los segundos no sufrirán el sentimiento de desplazamiento que sintieron los primogénitos. A estas alturas los padres normalmente han cambiado de actitud y de practicas para la crianza.  El segundo hijo no es novedad como el primero.</a:t>
            </a:r>
          </a:p>
          <a:p>
            <a:r>
              <a:rPr lang="es-ES_tradnl" dirty="0" smtClean="0">
                <a:solidFill>
                  <a:schemeClr val="tx1"/>
                </a:solidFill>
              </a:rPr>
              <a:t>Los segundos tienen  el punto de referencia del primogénito, siempre tendrán el ejemplo de la conducta del mayor como modelo, amenaza o fuente de competencia. </a:t>
            </a:r>
            <a:endParaRPr lang="es-ES_tradnl" dirty="0">
              <a:solidFill>
                <a:schemeClr val="tx1"/>
              </a:solidFill>
            </a:endParaRPr>
          </a:p>
        </p:txBody>
      </p:sp>
      <p:pic>
        <p:nvPicPr>
          <p:cNvPr id="41986" name="Picture 2" descr="http://www.reproduccionasistida.org/wp-content/celos_hermanos2.3.jpg"/>
          <p:cNvPicPr>
            <a:picLocks noChangeAspect="1" noChangeArrowheads="1"/>
          </p:cNvPicPr>
          <p:nvPr/>
        </p:nvPicPr>
        <p:blipFill>
          <a:blip r:embed="rId2"/>
          <a:srcRect/>
          <a:stretch>
            <a:fillRect/>
          </a:stretch>
        </p:blipFill>
        <p:spPr bwMode="auto">
          <a:xfrm>
            <a:off x="6124262" y="4329954"/>
            <a:ext cx="5325722" cy="2277596"/>
          </a:xfrm>
          <a:prstGeom prst="ellipse">
            <a:avLst/>
          </a:prstGeom>
          <a:ln>
            <a:noFill/>
          </a:ln>
          <a:effectLst>
            <a:softEdge rad="112500"/>
          </a:effectLst>
        </p:spPr>
      </p:pic>
      <p:pic>
        <p:nvPicPr>
          <p:cNvPr id="41988" name="Picture 4" descr="http://nuevotiempo.org/entrenosotras/files/2012/04/llegada-de-segundo-hijo.jpg"/>
          <p:cNvPicPr>
            <a:picLocks noChangeAspect="1" noChangeArrowheads="1"/>
          </p:cNvPicPr>
          <p:nvPr/>
        </p:nvPicPr>
        <p:blipFill>
          <a:blip r:embed="rId3"/>
          <a:srcRect/>
          <a:stretch>
            <a:fillRect/>
          </a:stretch>
        </p:blipFill>
        <p:spPr bwMode="auto">
          <a:xfrm>
            <a:off x="2864223" y="4722657"/>
            <a:ext cx="2860114" cy="190674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4024" y="654424"/>
            <a:ext cx="8915400" cy="3777622"/>
          </a:xfrm>
        </p:spPr>
        <p:txBody>
          <a:bodyPr/>
          <a:lstStyle/>
          <a:p>
            <a:r>
              <a:rPr lang="es-ES_tradnl" dirty="0" smtClean="0">
                <a:solidFill>
                  <a:sysClr val="windowText" lastClr="000000"/>
                </a:solidFill>
              </a:rPr>
              <a:t>Los segundo hijos como no han experimentado el poder, no se preocupan mucho por el. Muestran mas optimismo por el futuro y suelen ser competitivos y ambiciosos como lo fue Adler.</a:t>
            </a:r>
            <a:endParaRPr lang="es-ES_tradnl" dirty="0">
              <a:solidFill>
                <a:sysClr val="windowText" lastClr="000000"/>
              </a:solidFill>
            </a:endParaRPr>
          </a:p>
        </p:txBody>
      </p:sp>
      <p:pic>
        <p:nvPicPr>
          <p:cNvPr id="43010" name="Picture 2" descr="http://www.imferblog.com/wp-content/uploads/2013/01/BXP153888h.jpg"/>
          <p:cNvPicPr>
            <a:picLocks noChangeAspect="1" noChangeArrowheads="1"/>
          </p:cNvPicPr>
          <p:nvPr/>
        </p:nvPicPr>
        <p:blipFill>
          <a:blip r:embed="rId2"/>
          <a:srcRect/>
          <a:stretch>
            <a:fillRect/>
          </a:stretch>
        </p:blipFill>
        <p:spPr bwMode="auto">
          <a:xfrm>
            <a:off x="6010835" y="2474259"/>
            <a:ext cx="5526107" cy="3805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3012" name="Picture 4" descr="http://www.embarazo-seguro.com/wp-content/uploads/2011/11/segundo-hijo-celos1.jpg"/>
          <p:cNvPicPr>
            <a:picLocks noChangeAspect="1" noChangeArrowheads="1"/>
          </p:cNvPicPr>
          <p:nvPr/>
        </p:nvPicPr>
        <p:blipFill>
          <a:blip r:embed="rId3"/>
          <a:srcRect/>
          <a:stretch>
            <a:fillRect/>
          </a:stretch>
        </p:blipFill>
        <p:spPr bwMode="auto">
          <a:xfrm>
            <a:off x="2145740" y="2884581"/>
            <a:ext cx="3333750" cy="2990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737" y="207251"/>
            <a:ext cx="8911687" cy="1280890"/>
          </a:xfrm>
        </p:spPr>
        <p:txBody>
          <a:bodyPr/>
          <a:lstStyle/>
          <a:p>
            <a:r>
              <a:rPr lang="es-ES_tradnl" dirty="0" smtClean="0"/>
              <a:t>El hijo menor</a:t>
            </a:r>
            <a:endParaRPr lang="es-ES_tradnl" dirty="0"/>
          </a:p>
        </p:txBody>
      </p:sp>
      <p:sp>
        <p:nvSpPr>
          <p:cNvPr id="3" name="Content Placeholder 2"/>
          <p:cNvSpPr>
            <a:spLocks noGrp="1"/>
          </p:cNvSpPr>
          <p:nvPr>
            <p:ph idx="1"/>
          </p:nvPr>
        </p:nvSpPr>
        <p:spPr>
          <a:xfrm>
            <a:off x="2683342" y="1084730"/>
            <a:ext cx="8915400" cy="3777622"/>
          </a:xfrm>
        </p:spPr>
        <p:txBody>
          <a:bodyPr/>
          <a:lstStyle/>
          <a:p>
            <a:r>
              <a:rPr lang="es-ES_tradnl" dirty="0" smtClean="0">
                <a:solidFill>
                  <a:schemeClr val="tx1"/>
                </a:solidFill>
              </a:rPr>
              <a:t>Los niños  menores, o los últimos, nunca sufren el choque de que otro los destroce y, con frecuencia son los consentidos de la familia sobre todo cuando los hermanos les llevan varios años.</a:t>
            </a:r>
          </a:p>
          <a:p>
            <a:r>
              <a:rPr lang="es-ES_tradnl" dirty="0" smtClean="0">
                <a:solidFill>
                  <a:schemeClr val="tx1"/>
                </a:solidFill>
              </a:rPr>
              <a:t>Movidos por la necesidad de superar a los hermanos mayores, los pequeños muchas veces se desarrollan a gran velocidad o puede ocurrir lo contrario, si los pequeños son demasiados consentidos y creen que no necesitan aprender a hacer nada por si mismos. </a:t>
            </a:r>
          </a:p>
          <a:p>
            <a:r>
              <a:rPr lang="es-ES_tradnl" dirty="0" smtClean="0">
                <a:solidFill>
                  <a:schemeClr val="tx1"/>
                </a:solidFill>
              </a:rPr>
              <a:t>Cuando crecen estos niños quizá conserven la indefensión y la dependencia de la niñez. Estas personas como no están a acostumbrados a luchar ni  a esforzarse y podrían tener dificultad para adaptarse a la edad adulta.</a:t>
            </a:r>
          </a:p>
        </p:txBody>
      </p:sp>
      <p:pic>
        <p:nvPicPr>
          <p:cNvPr id="44034" name="Picture 2" descr="http://radio.rpp.com.pe/confidencias/files/2008/12/familygrande.jpg"/>
          <p:cNvPicPr>
            <a:picLocks noChangeAspect="1" noChangeArrowheads="1"/>
          </p:cNvPicPr>
          <p:nvPr/>
        </p:nvPicPr>
        <p:blipFill>
          <a:blip r:embed="rId2"/>
          <a:srcRect/>
          <a:stretch>
            <a:fillRect/>
          </a:stretch>
        </p:blipFill>
        <p:spPr bwMode="auto">
          <a:xfrm>
            <a:off x="6441141" y="4598894"/>
            <a:ext cx="5333251" cy="198521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El hijo único</a:t>
            </a:r>
            <a:endParaRPr lang="es-ES_tradnl" dirty="0"/>
          </a:p>
        </p:txBody>
      </p:sp>
      <p:sp>
        <p:nvSpPr>
          <p:cNvPr id="3" name="Content Placeholder 2"/>
          <p:cNvSpPr>
            <a:spLocks noGrp="1"/>
          </p:cNvSpPr>
          <p:nvPr>
            <p:ph idx="1"/>
          </p:nvPr>
        </p:nvSpPr>
        <p:spPr/>
        <p:txBody>
          <a:bodyPr/>
          <a:lstStyle/>
          <a:p>
            <a:r>
              <a:rPr lang="es-ES_tradnl" dirty="0" smtClean="0">
                <a:solidFill>
                  <a:schemeClr val="tx1"/>
                </a:solidFill>
              </a:rPr>
              <a:t>Los hijos únicos nunca pierden la posición de primacía  y de poder que tienen en la familia; nunca dejan de ser el centro de atención. </a:t>
            </a:r>
          </a:p>
          <a:p>
            <a:r>
              <a:rPr lang="es-ES_tradnl" dirty="0" smtClean="0">
                <a:solidFill>
                  <a:schemeClr val="tx1"/>
                </a:solidFill>
              </a:rPr>
              <a:t>Como pasa mas tiempo con adultos, maduran pronto y manifiestan conductas y actitudes de adulto.</a:t>
            </a:r>
          </a:p>
          <a:p>
            <a:r>
              <a:rPr lang="es-ES_tradnl" dirty="0" smtClean="0">
                <a:solidFill>
                  <a:schemeClr val="tx1"/>
                </a:solidFill>
              </a:rPr>
              <a:t>Los hijos unicos  suelen tener problemas cuando descubren que en territorios fuera del hogar- digamos en la escuela- no son el centro de atención. </a:t>
            </a:r>
          </a:p>
        </p:txBody>
      </p:sp>
      <p:pic>
        <p:nvPicPr>
          <p:cNvPr id="45058" name="Picture 2" descr="http://www.centrofap.com/wp-content/uploads/hijounico.jpg"/>
          <p:cNvPicPr>
            <a:picLocks noChangeAspect="1" noChangeArrowheads="1"/>
          </p:cNvPicPr>
          <p:nvPr/>
        </p:nvPicPr>
        <p:blipFill>
          <a:blip r:embed="rId2"/>
          <a:srcRect/>
          <a:stretch>
            <a:fillRect/>
          </a:stretch>
        </p:blipFill>
        <p:spPr bwMode="auto">
          <a:xfrm>
            <a:off x="7295964" y="4679576"/>
            <a:ext cx="2857500" cy="1905000"/>
          </a:xfrm>
          <a:prstGeom prst="rect">
            <a:avLst/>
          </a:prstGeom>
          <a:ln>
            <a:noFill/>
          </a:ln>
          <a:effectLst>
            <a:outerShdw blurRad="292100" dist="139700" dir="2700000" algn="tl" rotWithShape="0">
              <a:srgbClr val="333333">
                <a:alpha val="65000"/>
              </a:srgbClr>
            </a:outerShdw>
          </a:effectLst>
        </p:spPr>
      </p:pic>
      <p:pic>
        <p:nvPicPr>
          <p:cNvPr id="45060" name="Picture 4" descr="http://www.embarazoymaternidad.info/wp-content/uploads/unico-hijo.jpeg"/>
          <p:cNvPicPr>
            <a:picLocks noChangeAspect="1" noChangeArrowheads="1"/>
          </p:cNvPicPr>
          <p:nvPr/>
        </p:nvPicPr>
        <p:blipFill>
          <a:blip r:embed="rId3"/>
          <a:srcRect/>
          <a:stretch>
            <a:fillRect/>
          </a:stretch>
        </p:blipFill>
        <p:spPr bwMode="auto">
          <a:xfrm>
            <a:off x="3160058" y="4684190"/>
            <a:ext cx="2689225" cy="17873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6106" y="654424"/>
            <a:ext cx="8915400" cy="1685364"/>
          </a:xfrm>
        </p:spPr>
        <p:txBody>
          <a:bodyPr/>
          <a:lstStyle/>
          <a:p>
            <a:r>
              <a:rPr lang="es-ES_tradnl" dirty="0" smtClean="0">
                <a:solidFill>
                  <a:schemeClr val="tx1"/>
                </a:solidFill>
              </a:rPr>
              <a:t>Con sus ideas respecto del orden de nacimiento, Adler no esta proponiendo reglas firmes del desarrollo.</a:t>
            </a:r>
          </a:p>
          <a:p>
            <a:r>
              <a:rPr lang="es-ES_tradnl" dirty="0" smtClean="0">
                <a:solidFill>
                  <a:schemeClr val="tx1"/>
                </a:solidFill>
              </a:rPr>
              <a:t>Adler surgiere que resulta muy probable que ciertos estilos de vida se desarrollen en función del orden de nacimiento en combinación  con las intersecciones sociales tempranas.</a:t>
            </a:r>
            <a:endParaRPr lang="es-ES_tradnl" dirty="0">
              <a:solidFill>
                <a:schemeClr val="tx1"/>
              </a:solidFill>
            </a:endParaRPr>
          </a:p>
        </p:txBody>
      </p:sp>
      <p:pic>
        <p:nvPicPr>
          <p:cNvPr id="46082" name="Picture 2" descr="http://www.profesorenlinea.cl/imagenbiografias/adler.jpg"/>
          <p:cNvPicPr>
            <a:picLocks noChangeAspect="1" noChangeArrowheads="1"/>
          </p:cNvPicPr>
          <p:nvPr/>
        </p:nvPicPr>
        <p:blipFill>
          <a:blip r:embed="rId2"/>
          <a:srcRect/>
          <a:stretch>
            <a:fillRect/>
          </a:stretch>
        </p:blipFill>
        <p:spPr bwMode="auto">
          <a:xfrm>
            <a:off x="6771528" y="2840784"/>
            <a:ext cx="2695575" cy="269557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166" y="435851"/>
            <a:ext cx="9501000" cy="1280890"/>
          </a:xfrm>
        </p:spPr>
        <p:txBody>
          <a:bodyPr/>
          <a:lstStyle/>
          <a:p>
            <a:r>
              <a:rPr lang="es-ES_tradnl" dirty="0" smtClean="0"/>
              <a:t>Cuestiones relativas a la naturaleza humana</a:t>
            </a:r>
            <a:endParaRPr lang="es-ES_tradnl" dirty="0"/>
          </a:p>
        </p:txBody>
      </p:sp>
      <p:sp>
        <p:nvSpPr>
          <p:cNvPr id="3" name="Content Placeholder 2"/>
          <p:cNvSpPr>
            <a:spLocks noGrp="1"/>
          </p:cNvSpPr>
          <p:nvPr>
            <p:ph idx="1"/>
          </p:nvPr>
        </p:nvSpPr>
        <p:spPr/>
        <p:txBody>
          <a:bodyPr/>
          <a:lstStyle/>
          <a:p>
            <a:r>
              <a:rPr lang="es-ES_tradnl" dirty="0" smtClean="0">
                <a:solidFill>
                  <a:schemeClr val="tx1"/>
                </a:solidFill>
              </a:rPr>
              <a:t>El sistema de Adler nos brinda una imagen esperanzadora y optimista de la naturaleza humana, que es la antítesis de la concepción oscura y pesimista  de  Freud.</a:t>
            </a:r>
          </a:p>
          <a:p>
            <a:r>
              <a:rPr lang="es-ES_tradnl" dirty="0" smtClean="0">
                <a:solidFill>
                  <a:schemeClr val="tx1"/>
                </a:solidFill>
              </a:rPr>
              <a:t> Para nuestra autoestima, sin duda es mas satisfactorio considerar que somos capaces de moderar conscientemente nuestro desarrollo y destino, en lugar de pensar que nos dominan fuerzas instintivas y experiencias de la niñez que no podemos controlar.</a:t>
            </a:r>
          </a:p>
          <a:p>
            <a:r>
              <a:rPr lang="es-ES_tradnl" dirty="0" smtClean="0">
                <a:solidFill>
                  <a:schemeClr val="tx1"/>
                </a:solidFill>
              </a:rPr>
              <a:t>La concepción de Adler algunos aspectos de la naturaleza humana son innatos.</a:t>
            </a:r>
            <a:endParaRPr lang="es-ES_tradnl" dirty="0">
              <a:solidFill>
                <a:schemeClr val="tx1"/>
              </a:solidFill>
            </a:endParaRPr>
          </a:p>
        </p:txBody>
      </p:sp>
      <p:pic>
        <p:nvPicPr>
          <p:cNvPr id="47106" name="Picture 2" descr="http://www.reconciliacioncolombia.com/uploads/default/files/historias/17976fe23d873b56669b605ec5e94a09.jpg"/>
          <p:cNvPicPr>
            <a:picLocks noChangeAspect="1" noChangeArrowheads="1"/>
          </p:cNvPicPr>
          <p:nvPr/>
        </p:nvPicPr>
        <p:blipFill>
          <a:blip r:embed="rId2"/>
          <a:srcRect/>
          <a:stretch>
            <a:fillRect/>
          </a:stretch>
        </p:blipFill>
        <p:spPr bwMode="auto">
          <a:xfrm>
            <a:off x="8243048" y="4921625"/>
            <a:ext cx="2974974" cy="1500934"/>
          </a:xfrm>
          <a:prstGeom prst="ellipse">
            <a:avLst/>
          </a:prstGeom>
          <a:ln>
            <a:noFill/>
          </a:ln>
          <a:effectLst>
            <a:softEdge rad="112500"/>
          </a:effectLst>
        </p:spPr>
      </p:pic>
      <p:pic>
        <p:nvPicPr>
          <p:cNvPr id="47108" name="Picture 4" descr="http://www.monografias.com/trabajos25/autoestima/Image13585.gif"/>
          <p:cNvPicPr>
            <a:picLocks noChangeAspect="1" noChangeArrowheads="1"/>
          </p:cNvPicPr>
          <p:nvPr/>
        </p:nvPicPr>
        <p:blipFill>
          <a:blip r:embed="rId3"/>
          <a:srcRect/>
          <a:stretch>
            <a:fillRect/>
          </a:stretch>
        </p:blipFill>
        <p:spPr bwMode="auto">
          <a:xfrm>
            <a:off x="4687233" y="4827493"/>
            <a:ext cx="1830869" cy="174811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ALFRED ADLER (1870-1937)</a:t>
            </a:r>
            <a:endParaRPr lang="es-MX" dirty="0"/>
          </a:p>
        </p:txBody>
      </p:sp>
      <p:sp>
        <p:nvSpPr>
          <p:cNvPr id="3" name="Marcador de contenido 2"/>
          <p:cNvSpPr>
            <a:spLocks noGrp="1"/>
          </p:cNvSpPr>
          <p:nvPr>
            <p:ph idx="1"/>
          </p:nvPr>
        </p:nvSpPr>
        <p:spPr/>
        <p:txBody>
          <a:bodyPr/>
          <a:lstStyle/>
          <a:p>
            <a:r>
              <a:rPr lang="es-MX" dirty="0" smtClean="0">
                <a:solidFill>
                  <a:schemeClr val="tx1"/>
                </a:solidFill>
              </a:rPr>
              <a:t>La niñez estuvo marcada por la enfermedad, la conciencia de la muerte y los celos por su hermano mayor. Padeció raquitismo (deficiencia de vitamina D que se manifiesta en el ablandamiento de los huesos) y eso le impedía jugar con otros niños.</a:t>
            </a:r>
          </a:p>
          <a:p>
            <a:r>
              <a:rPr lang="es-MX" dirty="0" smtClean="0">
                <a:solidFill>
                  <a:schemeClr val="tx1"/>
                </a:solidFill>
              </a:rPr>
              <a:t>Cuando tenia tres años, su hermano menor murió en una cama continua a la suya. </a:t>
            </a:r>
          </a:p>
          <a:p>
            <a:r>
              <a:rPr lang="es-MX" dirty="0" smtClean="0">
                <a:solidFill>
                  <a:schemeClr val="tx1"/>
                </a:solidFill>
              </a:rPr>
              <a:t>A los cuatro años Adler estuvo a punto de morir de neumonía. Cuando escucho al medico decirle a sus padres: “su hijo no tiene remedio”, decidió estudiar medicina. </a:t>
            </a:r>
            <a:endParaRPr lang="es-MX" dirty="0">
              <a:solidFill>
                <a:schemeClr val="tx1"/>
              </a:solidFill>
            </a:endParaRPr>
          </a:p>
        </p:txBody>
      </p:sp>
      <p:pic>
        <p:nvPicPr>
          <p:cNvPr id="19458" name="Picture 2" descr="http://www.biografiasyvidas.com/biografia/a/fotos/adler_alfred.jpg"/>
          <p:cNvPicPr>
            <a:picLocks noChangeAspect="1" noChangeArrowheads="1"/>
          </p:cNvPicPr>
          <p:nvPr/>
        </p:nvPicPr>
        <p:blipFill>
          <a:blip r:embed="rId2"/>
          <a:srcRect/>
          <a:stretch>
            <a:fillRect/>
          </a:stretch>
        </p:blipFill>
        <p:spPr bwMode="auto">
          <a:xfrm>
            <a:off x="8850397" y="262524"/>
            <a:ext cx="1833646" cy="1741964"/>
          </a:xfrm>
          <a:prstGeom prst="ellipse">
            <a:avLst/>
          </a:prstGeom>
          <a:ln>
            <a:noFill/>
          </a:ln>
          <a:effectLst>
            <a:softEdge rad="112500"/>
          </a:effectLst>
        </p:spPr>
      </p:pic>
    </p:spTree>
    <p:extLst>
      <p:ext uri="{BB962C8B-B14F-4D97-AF65-F5344CB8AC3E}">
        <p14:creationId xmlns="" xmlns:p14="http://schemas.microsoft.com/office/powerpoint/2010/main" val="4160220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3342" y="667871"/>
            <a:ext cx="8915400" cy="2438400"/>
          </a:xfrm>
        </p:spPr>
        <p:txBody>
          <a:bodyPr/>
          <a:lstStyle/>
          <a:p>
            <a:r>
              <a:rPr lang="es-ES_tradnl" dirty="0" smtClean="0">
                <a:solidFill>
                  <a:schemeClr val="tx1"/>
                </a:solidFill>
              </a:rPr>
              <a:t>La influencias de la niñez son importantes, sobre todo el orden de nacimiento y la interacción con los padres, pero no somos  victimas de los hechos de la infancia. Por el contrario, los empleamos para crear nuestros estilos de vida.</a:t>
            </a:r>
          </a:p>
          <a:p>
            <a:r>
              <a:rPr lang="es-ES_tradnl" dirty="0" smtClean="0">
                <a:solidFill>
                  <a:schemeClr val="tx1"/>
                </a:solidFill>
              </a:rPr>
              <a:t> </a:t>
            </a:r>
            <a:r>
              <a:rPr lang="es-ES_tradnl" dirty="0" smtClean="0">
                <a:solidFill>
                  <a:schemeClr val="tx1"/>
                </a:solidFill>
              </a:rPr>
              <a:t>Adler pensaba que toda persona  lucha para alcanzar la perfección y veía a la humanidad de forma análoga</a:t>
            </a:r>
            <a:endParaRPr lang="es-ES_tradnl" dirty="0">
              <a:solidFill>
                <a:schemeClr val="tx1"/>
              </a:solidFill>
            </a:endParaRPr>
          </a:p>
        </p:txBody>
      </p:sp>
      <p:pic>
        <p:nvPicPr>
          <p:cNvPr id="48130" name="Picture 2" descr="http://www.biografiasyvidas.com/biografia/a/fotos/adler_alfred.jpg"/>
          <p:cNvPicPr>
            <a:picLocks noChangeAspect="1" noChangeArrowheads="1"/>
          </p:cNvPicPr>
          <p:nvPr/>
        </p:nvPicPr>
        <p:blipFill>
          <a:blip r:embed="rId2"/>
          <a:srcRect/>
          <a:stretch>
            <a:fillRect/>
          </a:stretch>
        </p:blipFill>
        <p:spPr bwMode="auto">
          <a:xfrm>
            <a:off x="8062445" y="3437918"/>
            <a:ext cx="2318684" cy="2202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132" name="Picture 4" descr="http://3.bp.blogspot.com/-UGZ7gvyPVPY/UYgKWcR1H6I/AAAAAAAAADQ/Uaf3cCtV0G0/s400/naturaleza+humana.jpg"/>
          <p:cNvPicPr>
            <a:picLocks noChangeAspect="1" noChangeArrowheads="1"/>
          </p:cNvPicPr>
          <p:nvPr/>
        </p:nvPicPr>
        <p:blipFill>
          <a:blip r:embed="rId3"/>
          <a:srcRect/>
          <a:stretch>
            <a:fillRect/>
          </a:stretch>
        </p:blipFill>
        <p:spPr bwMode="auto">
          <a:xfrm>
            <a:off x="3329080" y="3015596"/>
            <a:ext cx="3143250" cy="3162301"/>
          </a:xfrm>
          <a:prstGeom prst="ellipse">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Los primeros recuerdos</a:t>
            </a:r>
            <a:endParaRPr lang="es-ES_tradnl" dirty="0"/>
          </a:p>
        </p:txBody>
      </p:sp>
      <p:sp>
        <p:nvSpPr>
          <p:cNvPr id="3" name="Content Placeholder 2"/>
          <p:cNvSpPr>
            <a:spLocks noGrp="1"/>
          </p:cNvSpPr>
          <p:nvPr>
            <p:ph idx="1"/>
          </p:nvPr>
        </p:nvSpPr>
        <p:spPr>
          <a:xfrm>
            <a:off x="1451165" y="1551709"/>
            <a:ext cx="10269578" cy="3286298"/>
          </a:xfrm>
        </p:spPr>
        <p:txBody>
          <a:bodyPr/>
          <a:lstStyle/>
          <a:p>
            <a:r>
              <a:rPr lang="es-ES_tradnl" dirty="0" smtClean="0">
                <a:solidFill>
                  <a:schemeClr val="tx1"/>
                </a:solidFill>
              </a:rPr>
              <a:t>Según Adler, la personalidad se forja durante los primeros cuatro o cinco años de vida. </a:t>
            </a:r>
            <a:r>
              <a:rPr lang="es-ES_tradnl" dirty="0" smtClean="0">
                <a:solidFill>
                  <a:schemeClr val="tx1"/>
                </a:solidFill>
              </a:rPr>
              <a:t> </a:t>
            </a:r>
            <a:r>
              <a:rPr lang="es-ES_tradnl" dirty="0" smtClean="0">
                <a:solidFill>
                  <a:schemeClr val="tx1"/>
                </a:solidFill>
              </a:rPr>
              <a:t>Nuestro primeros recuerdos de ese periodo indican el estilo de vida que nos sigue caracterizando de adultos.</a:t>
            </a:r>
          </a:p>
          <a:p>
            <a:r>
              <a:rPr lang="es-ES_tradnl" dirty="0" smtClean="0">
                <a:solidFill>
                  <a:schemeClr val="tx1"/>
                </a:solidFill>
              </a:rPr>
              <a:t>Adler  descubrió que no importa mucho si lo recuerdos de sus clientes eran hechos reales o fantasías. </a:t>
            </a:r>
          </a:p>
          <a:p>
            <a:r>
              <a:rPr lang="es-ES_tradnl" dirty="0" smtClean="0">
                <a:solidFill>
                  <a:schemeClr val="tx1"/>
                </a:solidFill>
              </a:rPr>
              <a:t>El interés primario de la vida de las personas giraba en torno a los incidentes recordados.</a:t>
            </a:r>
            <a:endParaRPr lang="es-ES_tradnl" dirty="0" smtClean="0">
              <a:solidFill>
                <a:schemeClr val="tx1"/>
              </a:solidFill>
            </a:endParaRPr>
          </a:p>
          <a:p>
            <a:r>
              <a:rPr lang="es-ES_tradnl" dirty="0" smtClean="0">
                <a:solidFill>
                  <a:schemeClr val="tx1"/>
                </a:solidFill>
              </a:rPr>
              <a:t>Adler le pidió a 100 médicos que describieran sus primeros recuerdos, </a:t>
            </a:r>
            <a:r>
              <a:rPr lang="es-ES_tradnl" dirty="0" smtClean="0">
                <a:solidFill>
                  <a:schemeClr val="tx1"/>
                </a:solidFill>
              </a:rPr>
              <a:t>l</a:t>
            </a:r>
            <a:r>
              <a:rPr lang="es-ES_tradnl" dirty="0" smtClean="0">
                <a:solidFill>
                  <a:schemeClr val="tx1"/>
                </a:solidFill>
              </a:rPr>
              <a:t>a mayoría se referían a una enfermedad o a una muerte en la familia, lo cual aparentemente los había impulsado a volverse médicos.</a:t>
            </a:r>
          </a:p>
          <a:p>
            <a:pPr>
              <a:buNone/>
            </a:pPr>
            <a:endParaRPr lang="es-ES_tradnl" dirty="0" smtClean="0">
              <a:solidFill>
                <a:schemeClr val="tx1"/>
              </a:solidFill>
            </a:endParaRPr>
          </a:p>
          <a:p>
            <a:endParaRPr lang="es-ES_tradnl" dirty="0">
              <a:solidFill>
                <a:schemeClr val="tx1"/>
              </a:solidFill>
            </a:endParaRPr>
          </a:p>
        </p:txBody>
      </p:sp>
      <p:pic>
        <p:nvPicPr>
          <p:cNvPr id="49154" name="Picture 2" descr="https://todovuelayseva.files.wordpress.com/2013/01/sweet-memories-l-5dgnxw.jpeg"/>
          <p:cNvPicPr>
            <a:picLocks noChangeAspect="1" noChangeArrowheads="1"/>
          </p:cNvPicPr>
          <p:nvPr/>
        </p:nvPicPr>
        <p:blipFill>
          <a:blip r:embed="rId2"/>
          <a:srcRect/>
          <a:stretch>
            <a:fillRect/>
          </a:stretch>
        </p:blipFill>
        <p:spPr bwMode="auto">
          <a:xfrm>
            <a:off x="8744989" y="5034416"/>
            <a:ext cx="2726286" cy="182358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Análisis de los sueños</a:t>
            </a:r>
            <a:endParaRPr lang="es-ES_tradnl" dirty="0"/>
          </a:p>
        </p:txBody>
      </p:sp>
      <p:sp>
        <p:nvSpPr>
          <p:cNvPr id="3" name="Content Placeholder 2"/>
          <p:cNvSpPr>
            <a:spLocks noGrp="1"/>
          </p:cNvSpPr>
          <p:nvPr>
            <p:ph idx="1"/>
          </p:nvPr>
        </p:nvSpPr>
        <p:spPr>
          <a:xfrm>
            <a:off x="2011680" y="2133600"/>
            <a:ext cx="9492932" cy="3777622"/>
          </a:xfrm>
        </p:spPr>
        <p:txBody>
          <a:bodyPr>
            <a:normAutofit/>
          </a:bodyPr>
          <a:lstStyle/>
          <a:p>
            <a:r>
              <a:rPr lang="es-ES_tradnl" sz="2000" dirty="0" smtClean="0">
                <a:solidFill>
                  <a:schemeClr val="tx1"/>
                </a:solidFill>
              </a:rPr>
              <a:t>Adler coincidía con Freud en el valor que tiene lo sueños para comprender la personalidad, pero no estaba de acuerdo en cuanto a la manera en que se deben interpretar. </a:t>
            </a:r>
          </a:p>
          <a:p>
            <a:pPr>
              <a:buNone/>
            </a:pPr>
            <a:r>
              <a:rPr lang="es-ES_tradnl" sz="2000" dirty="0" smtClean="0">
                <a:solidFill>
                  <a:schemeClr val="tx1"/>
                </a:solidFill>
              </a:rPr>
              <a:t> </a:t>
            </a:r>
            <a:r>
              <a:rPr lang="es-ES_tradnl" sz="2000" dirty="0" smtClean="0">
                <a:solidFill>
                  <a:schemeClr val="tx1"/>
                </a:solidFill>
              </a:rPr>
              <a:t>    No creía que los sueños cumplieran deseos o revelaran conflictos ocultos. Por el contrario, implicaban lo que sentimos acerca de un problema actual y lo que  pensamos hacer al respecto.</a:t>
            </a:r>
            <a:endParaRPr lang="es-ES_tradnl" sz="2000" dirty="0">
              <a:solidFill>
                <a:schemeClr val="tx1"/>
              </a:solidFill>
            </a:endParaRPr>
          </a:p>
        </p:txBody>
      </p:sp>
      <p:pic>
        <p:nvPicPr>
          <p:cNvPr id="50180" name="Picture 4" descr="http://3.bp.blogspot.com/-CMm0W-JYz18/UWttz_OSooI/AAAAAAAAAGw/ZqbTmgF6BCI/s1600/sue%C3%B1o.jpg"/>
          <p:cNvPicPr>
            <a:picLocks noChangeAspect="1" noChangeArrowheads="1"/>
          </p:cNvPicPr>
          <p:nvPr/>
        </p:nvPicPr>
        <p:blipFill>
          <a:blip r:embed="rId2"/>
          <a:srcRect/>
          <a:stretch>
            <a:fillRect/>
          </a:stretch>
        </p:blipFill>
        <p:spPr bwMode="auto">
          <a:xfrm>
            <a:off x="8484928" y="4652039"/>
            <a:ext cx="2466975" cy="1847851"/>
          </a:xfrm>
          <a:prstGeom prst="rect">
            <a:avLst/>
          </a:prstGeom>
          <a:noFill/>
        </p:spPr>
      </p:pic>
      <p:sp>
        <p:nvSpPr>
          <p:cNvPr id="50182" name="AutoShape 6" descr="data:image/jpeg;base64,/9j/4AAQSkZJRgABAQAAAQABAAD/2wCEAAkGBxQTEhQUEhQVFhUVFBUUFxQXFRQYFhcUFRQWFhQUFBcYHCggGBolHBQUITEhJSksLi4uFx8zODMsNygtLisBCgoKDg0NFA8QFCwcFBksLCwrKyssLCwsNywsKywsLCs3KywsNywrLCssLCwsKyssLCsrKysrLCsrKysrKysrK//AABEIAKsBAAMBIgACEQEDEQH/xAAcAAABBQEBAQAAAAAAAAAAAAADAQIEBQYHAAj/xABAEAABAwIDBgQCCQIDCQEAAAABAAIRAyEEEjEFQVFhcYEGEyKRB6EjMkJSscHR4fAzYkOS8RQXJDRTcnOioxX/xAAXAQEBAQEAAAAAAAAAAAAAAAAAAQID/8QAGxEBAQEAAwEBAAAAAAAAAAAAAAEREiFBMQL/2gAMAwEAAhEDEQA/AN41qK0FCBRWlcoojQiNTWlKVrELCG6mnpymrhoalyJZXrKDwalDU4BObqJ0VkNN8g8PkkyK3p4cbimZBMETzV4mqwMTg0KXUw/C4+YQm0SrxQMBTaNIASUrMJxSYo6ATAUwK14v+iG6s0XAukqtAGnzUGq5KsFq1TfmgkyULOvF6gI88UCoVGweOZWbnpPD26FzTI7qDtDbVGk5rqzhkh0C5k2GgvYT7qCzcgvKmbHx1GqwvbTdGZwBINo3RNlW7RxAGJDGiA+k5xHAscwA+zyrnWh2Y8Ex3dezyhOKyp6Y5yTzEOo5VCmomlwQnPUd9ZakNHcVHqDeEgqrzXJYNCCntKjAojHHeFkSw5LmQg+yTotIODySl6A2U4OgxNzuQHDksojcI8/ZKa7Cv5DuFMU2eJRALTNlHdh3feaO4Q8Xj6dKmfNeG8zbeB+i0i8p4wC0iYmJvHHpqg1MaHNGVwmZIO8crrlPiTblRzqdWg17XBjmlxEegn1MPWzhKiYPaldzWw4uYB6SCW9PVqTrZUdowj80QY/feptKmAsZiNovp0Wmm7M4NBvrG8u4qsxvjswzKy5HqJIgRFxx1QdCxGIA0hBbe5vzWY2Ptx+JLm5CYtm+zO8AhX9ar5bQNeXNXQLFv3KvfUC9Vqzck/JRjU4lYtBg9Mf6rHQ2PQpmcFNcVBjtmeB/LnNWIgBjRT9LS1sQ543mBok2z4Za1lMfSVWt8zOROb1EOBgbpBEDitg96bmTRlKHh2rUbNSvUa0nM1kmb39Um3RTtibD8hznudmc4ZN8BoM795MeyunHimucpapAQmOCUpCihuahORoQHm6Izuz8ZX85rKxEvpuqvYAIo+qGNDh9ab+yuSRCh7LpyatV0TVd6eVJlmCepce6mFg3LSEIXixEZTneiCkipwqorKoUNPae3ZZE5j+iUOURjyP9EUVuYWkSmv6KJi9nU6jsz2ST/c7pYTZKKl05pCaEoYdjAA1gAGgiY6SjtfwA9v0SEW/dML1ASrUNoE8ZIED81X7QqmINNr5nWY6lSDUOgj2SPaXD1FWDPYxtV/rqOLRM+WIM2sL7lX4kE1QWBziRL80FoOlxYX4jgtXiMOHDqhNwbdVdFLXxBfUpSRTpD1OblcHZgdBf1NIVqMdghlcWgZTPpZOYmbyBulJiMECLc4UDDYLKCD3H80U0S63iuoz+hSaBvmR1gDUqyw+1DVaHOkOIuJE91n6+FkcOEg/zumUGvpmRBCbo1Qr95XnPCrmVidV7zuAspRNc5KHxvUVtWURp4woopdKQvlCc6E17rICOIQ3OTCeaDi8RkpvcfstLvYIDucmF4WVf47oZQQyqXESWwBB4FxN+yotreLq9QfRxSb/bd0cyrxpropIUPHuOWBq45RyzansASues8UYtgs8Hm5jSiHxfiCRIpnLMeg6kRx6q8Kmt6WRZunDkEucrJ7M8XtiMROYuJzNb6Q3cIF1dUNvYd+lVvcx+KZgsxUJR2OUWhWafqua7oQfwRWVZKYup4FkPekc5Dc8/wrCpDT1TnOUBuMOlx2TW1XaucY0F/wAgtsrIIjaqgNd1Rg8hTRJc7iU0OhBaZ/FFz8EtD2v5ogQqUv8Aqid5gfkEtBpc7KLngoM/4o20/C1KRDczC1+YZouCIm3NU9T4gwP+X/8Ap+y2u2/AtTFGjmc1rGl+cAw6HARl7hVmN+D7TlyVSId6w5xuyDZpA9JmLlbyDM/7xR/0D2f+yb/vDp6nDuE/3j9FO218LqzB9CAZNz5uYx0LRfuqCr8PsXf0G3GP1VyCe74gUz/g1P8AM39Eyn47pD/Cq9JaqPG+Eq1JoL2uAJjMW+nqTOiDjNiMouy1akmJ9GV0TuJEqyRGlPj2jP8ATqc7tV1sPaJr0W1L+ou4aAkblV4P4XOqNDm1mw4SDZwPcarR7J8O1cLRFIkOySCWjW85uQus/qTxR/NAF9UUVbXUV1McUVr4WAYP6FIbXQzV4JhrWVDqzzFgPdZ3xPthnk1qWaKmUAtOsOIuOIurl9aNfwlYTxc5pxIs5pyjWL6gHX+QrJ2KmjRDhroJR6FHiIP80RMGGk+o5ZvMe1t/FWlejTiDUY6dI159PkumiqNEAkdx34KO+je28/hqtgNhUsodewN846yCNyg09hCJbUiQN0kSJm14v8k0ZqrQUU0ZV5jNm5D63ek6GInvuUZzYFgrqI+AxLsO7PT10NrEHcY1W92Pj6jwDUZkmCBmk+0W6LB4PDGtVawEj7TnDc0cOC3NA3AG6ylF8SQhVKnMJtWuUzLNyVyjRGiN44xZFZRzFRnjhKc2o79lUS692uaLSImbjvuWfpeHHgmMVWjq3j3Vu5x4ILnn+aIG0dm1Gkf8VX/9PbRXbtpv3lh6tbPyCp6Zdx7lFp1QNPcqC0wW361MuYKbACLVvtX3BoTtm1Xh4LCJnt3VWa2/58eiQ+IKFCG1c2Z1w1rZc5o4H7JlXsdHpYz0elzcwMO5OhDOHqv+3A4QR+KgeFNsUcVSzMaWAXIdYgxrzEb9FBwvxCwD3uZ5pYWuIBcDldBiQ7SF0iNLTwZA9T5joom1arKbc5iAfUSQPSASY52Uer4qwY1xFLu4R7rmPj7xr/tTalHC0s1JrmtdXkyXOkBtNu+bjspcVQ7d8a4nFZhmyU3EltNog5TpmOptCocPUcWxlB4k/hzWtxfw4xNHCnEVcoDRmexpl7W7yd3ssXUqt0bYcySrEdj+CmPeaOIoudmFOq1zAT9Vj2CR0zBx91pfEVY03NcJ420WZ+DeAczD1K1QGa9QFs2+iY0Bp7kuK1PihmamIuf4fyWb8Vk6lQkkkATuQw9Cc5NFRcwR1VNzoLnFMlXBJe5c/wDGjpxE5gfQ0W3RMg+625KY+mHagHqAtToc0w2KfTPpNuBuP2VlR2395on70SrfbHhcOBdQEOFyyfS7/t4HkqFmwa5E+W6O0+0rWwT3Y1j2kZgJ5ZVPobQhttbSQS7TeQDdZupsuq3Wm72UdzC3cQfZXBrMdiWETmg8fTHWFQYrFg2F+cRPPVDwOz6lUwwGJ1P1R3Wn2fsCnTu8Z3RF9BxgfmiBeHqAZS8yJL7kzo0aNHzVxQqXULCYRtLMGzkJDrmYIF/eyk5xqFRek9+xheZfVeqaKJVeAea4NDvPOEEk8fZRXEpSY19lpEh7ndkwOO/90F9Tgf0Qy6N6CUXXue0pxeoIqz/LojakaXKCW2oOf5Kx2LsWniarTUYHZbTGkncqU1p1W28GM+qeJn2WoNDV8O0XCwLfSWDJ6SG8LblhtofBqlrQxD6f9r2Co35EH5rqDXLL+MPGFHCNyznqnRg3c3ncPmtowWN+F7qdJ/07X1HZWskENF7kCeEnstHsLZGF2bhw9+VzmDO+qQJJA1aLx9aBvvzXMdueLq1aoHufdpkASGt5AKv2t4oxGIZkqPBaTmcA0DMQSQTHXQcAsWK0HiL4i4it5zKcU6NUZMpHryRBOabE/JYSpTboJg26BIXJwF1r4O5/Dfaza1AtZ/huDcp1aIsD+PdazHMlhXL/AIO4OsK1Vw/o5QHDi77JB5BdbiyUc82nRynkoJIWh29SGUx291lKj1zwGzJpeheam5kB/MSF8oWYJjqqCQ96D5oTHJhCoSrU9Tb/AHvy/ZNrsDxDgHciAozqg8xoFyA6Z3aIpcgdh6YYAGwAErnHih5kjzwWoFLkgumBEpKidVxUNLp0vqsvidt1HGQco3ACT3JV3iYLHA3BaVl6lA/6rH5gnUNvVW7w4c9exCt8FjhUEmRradCFljTI4DuFb7KgN33uTFuX5rWC5c8bkEvjmo7qnBezFZBfPRmOnfChGq0cylGZ2sgKia0ibGV0/wALYTKwGNAPc3K5vsmk01GN1k/hddTwtTJTERe99PlcpBG8c7ddhcFXqsIbUDIpzaXkwIG86mOS+eamIqVHFz3lxNy4m5XT/jDRrPoUXNBcxj3OfNokANIbw1uuRBxF1tDq1MggFNlSiA8K+2BQwRgV3FjzvdJaehGiis5h8K95hrXHoCuh+Efh6XkOrmx+wNQOZW82PsPDkB7MsbnNIvzWkw4YwenspuhNm4BlBmRgAEzAEIz3zoEN1UHfdNL1ayze28OYcJ3THIrC13QSOa6BtsGZ3Efguf7RP0juqx60C1yfmUN705lRBLLuBSMQQ4cUrXjiglOKQoDqgSZ0HvIbmzRfQnfC9UaEgemVK3FA1PAQhUC8aoV0EIXmofmJoctg9d0tI5fNUJqBsjnccFcveVV7Sw1sw1GvTiucFbVfOiSjiHtmJ6bvZNVrs7CQMzrE6TuC3RJbXAAmZ4c0wBzuif6RPyQ31josgrcreq86uToowEp9UZTBjsQfwVGr8E4PPULjusOpXTQ06QBHfosj8PqP0bTHE99FsyxIIOKpBwIdBB3RquSeK/BwD3OpiLk2FtdwXaHMUTEUAdWAq1HzSAWOLTqDCkUqpzCJvqBr2XS/EfgIVaz6rZbnGgk+qL8gueVdmvpOfB/puiZGaRpZFanZm3KmHBbSIAOoI0gRbgrHZ22cQ94cKj3ZXtlsmIdbQblma2OFUAkAOaAHPEgF0SbLU+CqQA8wj6xgdAf9VMwdEbT3ynB5G8lNoPB0C8a4BjeqiLtV30emi5jj6hzO6rp+0Gk03WvE+y5i/CmpUqZS30y6C6PZY9VES5kwFNc5UGDksqOKi95iCQHpweohcvByCYXphve8fmotatlaSdAJKlYHxC0U8uGBFU/WLiC0tn7LYs7dN0wI2g8xla50yRDSZA1iOEhCBRNl7XxAqtfULnta0sYJyvaHb2lsX0uo9faeZ84gVAZjNDYLb5XGBMjfrKYDZkjXqXjti1qQksJYdHthzTw0v8lXNO8XC1AR1UpmZEc1DcVzEdlADQI4aSvZgl8xUIWcUNyc+ohlaDKjt3FRdkBhc5tSo2mNcztSdIHNSnBU+JZDj1QdO2P48w+GYGQHgDUObp0U93xRw/3CR/5GrjUXRA7kCmDsg+J+F+6f87V53xQw8GGk8szVxioLaBI0EC35Kjslf4lUHNiCCR94a84XPKopuc4mu2SSd411VETaYjvN+K95/Pr/AAINRgquCaAKjy6LAMytaDvJm5Ksdm+JsPhz6XZmicrSRIm6wpqiZHeePJB8y55oOsn4k0o0HZ37IA+IlGfqDrn/AGXKS5eBTB1g/ESnGg4fXMfgsxtnaFKpVaabm+q7gCbO3jdayyOYypmzm5qjQOZPYKYNEXJhcmZl6UDgUpchZl7MgJmShyECnAoHte3MA/6t5tO4xbfdEqbJo1BLBlgXyEWOXWDzUeo2UDLBkWKAjMHXpxlOcHRrpkj+3kvM2lB+kaWGIbOnMAo1Labxre9zAB7FDrVWOBmSY3i8239k0Sv/ANiqGZGVHNa14e2DcERlA5TuXsTtB7w3MZuSbASToba71XMCIFRYVHqO96V70ElYDmJ7kIFKSUClNJSFNJQI4qPTrCnXY8gEcHfV4X4hHJTdp4bNTaQRLQd+4lXRosRtpmUBmGo5o9Tixpk74CyeOd9M0uiDqBAbv3aKK8u+980B7VqC5IZvyfJQKrmCqDbLF40lRBS6JRS5hUW3+0URu9mqC6qzzcwb6eFuCGKQ+8EgpCdUE1+MZupt7woTXzUJAA5btEaG7p9ilZQE2Do6FTQlRxjUdmhQhdys/KOmQ/zui4bAAEkmPmmitFAi6l7JPre7fEe+qsa+HZFj8v3UHCOa1zxB0j56oJ2ZKCgBy9mUBpXgUKUoKlBgnAoIKeCgcSmlKvFNAiE0hFKY4IElLKakzJBKcUyUhTVASUhKaEjkClyaXJCmlArnJA5NSFUQqdCZk3BiycMKOJ+SKwQXdUpV0CGHbz908UW8F5OCaHCi37oRWgAQBATGpyBS6E3OvFNQKXL2ZDcUkoDZ0M6ykCRAUPXs6G1PQKXpwchpVKCNcn50AJQoDBydnQJTggJmTXPSIb1Qpem5k1NS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50184" name="AutoShape 8" descr="data:image/jpeg;base64,/9j/4AAQSkZJRgABAQAAAQABAAD/2wCEAAkGBxQTEhQUEhQVFhUVFBUUFxQXFRQYFhcUFRQWFhQUFBcYHCggGBolHBQUITEhJSksLi4uFx8zODMsNygtLisBCgoKDg0NFA8QFCwcFBksLCwrKyssLCwsNywsKywsLCs3KywsNywrLCssLCwsKyssLCsrKysrLCsrKysrKysrK//AABEIAKsBAAMBIgACEQEDEQH/xAAcAAABBQEBAQAAAAAAAAAAAAADAQIEBQYHAAj/xABAEAABAwIDBgQCCQIDCQEAAAABAAIRAyEEEjEFQVFhcYEGEyKRB6EjMkJSscHR4fAzYkOS8RQXJDRTcnOioxX/xAAXAQEBAQEAAAAAAAAAAAAAAAAAAQID/8QAGxEBAQEAAwEBAAAAAAAAAAAAAAEREiFBMQL/2gAMAwEAAhEDEQA/AN41qK0FCBRWlcoojQiNTWlKVrELCG6mnpymrhoalyJZXrKDwalDU4BObqJ0VkNN8g8PkkyK3p4cbimZBMETzV4mqwMTg0KXUw/C4+YQm0SrxQMBTaNIASUrMJxSYo6ATAUwK14v+iG6s0XAukqtAGnzUGq5KsFq1TfmgkyULOvF6gI88UCoVGweOZWbnpPD26FzTI7qDtDbVGk5rqzhkh0C5k2GgvYT7qCzcgvKmbHx1GqwvbTdGZwBINo3RNlW7RxAGJDGiA+k5xHAscwA+zyrnWh2Y8Ex3dezyhOKyp6Y5yTzEOo5VCmomlwQnPUd9ZakNHcVHqDeEgqrzXJYNCCntKjAojHHeFkSw5LmQg+yTotIODySl6A2U4OgxNzuQHDksojcI8/ZKa7Cv5DuFMU2eJRALTNlHdh3feaO4Q8Xj6dKmfNeG8zbeB+i0i8p4wC0iYmJvHHpqg1MaHNGVwmZIO8crrlPiTblRzqdWg17XBjmlxEegn1MPWzhKiYPaldzWw4uYB6SCW9PVqTrZUdowj80QY/feptKmAsZiNovp0Wmm7M4NBvrG8u4qsxvjswzKy5HqJIgRFxx1QdCxGIA0hBbe5vzWY2Ptx+JLm5CYtm+zO8AhX9ar5bQNeXNXQLFv3KvfUC9Vqzck/JRjU4lYtBg9Mf6rHQ2PQpmcFNcVBjtmeB/LnNWIgBjRT9LS1sQ543mBok2z4Za1lMfSVWt8zOROb1EOBgbpBEDitg96bmTRlKHh2rUbNSvUa0nM1kmb39Um3RTtibD8hznudmc4ZN8BoM795MeyunHimucpapAQmOCUpCihuahORoQHm6Izuz8ZX85rKxEvpuqvYAIo+qGNDh9ab+yuSRCh7LpyatV0TVd6eVJlmCepce6mFg3LSEIXixEZTneiCkipwqorKoUNPae3ZZE5j+iUOURjyP9EUVuYWkSmv6KJi9nU6jsz2ST/c7pYTZKKl05pCaEoYdjAA1gAGgiY6SjtfwA9v0SEW/dML1ASrUNoE8ZIED81X7QqmINNr5nWY6lSDUOgj2SPaXD1FWDPYxtV/rqOLRM+WIM2sL7lX4kE1QWBziRL80FoOlxYX4jgtXiMOHDqhNwbdVdFLXxBfUpSRTpD1OblcHZgdBf1NIVqMdghlcWgZTPpZOYmbyBulJiMECLc4UDDYLKCD3H80U0S63iuoz+hSaBvmR1gDUqyw+1DVaHOkOIuJE91n6+FkcOEg/zumUGvpmRBCbo1Qr95XnPCrmVidV7zuAspRNc5KHxvUVtWURp4woopdKQvlCc6E17rICOIQ3OTCeaDi8RkpvcfstLvYIDucmF4WVf47oZQQyqXESWwBB4FxN+yotreLq9QfRxSb/bd0cyrxpropIUPHuOWBq45RyzansASues8UYtgs8Hm5jSiHxfiCRIpnLMeg6kRx6q8Kmt6WRZunDkEucrJ7M8XtiMROYuJzNb6Q3cIF1dUNvYd+lVvcx+KZgsxUJR2OUWhWafqua7oQfwRWVZKYup4FkPekc5Dc8/wrCpDT1TnOUBuMOlx2TW1XaucY0F/wAgtsrIIjaqgNd1Rg8hTRJc7iU0OhBaZ/FFz8EtD2v5ogQqUv8Aqid5gfkEtBpc7KLngoM/4o20/C1KRDczC1+YZouCIm3NU9T4gwP+X/8Ap+y2u2/AtTFGjmc1rGl+cAw6HARl7hVmN+D7TlyVSId6w5xuyDZpA9JmLlbyDM/7xR/0D2f+yb/vDp6nDuE/3j9FO218LqzB9CAZNz5uYx0LRfuqCr8PsXf0G3GP1VyCe74gUz/g1P8AM39Eyn47pD/Cq9JaqPG+Eq1JoL2uAJjMW+nqTOiDjNiMouy1akmJ9GV0TuJEqyRGlPj2jP8ATqc7tV1sPaJr0W1L+ou4aAkblV4P4XOqNDm1mw4SDZwPcarR7J8O1cLRFIkOySCWjW85uQus/qTxR/NAF9UUVbXUV1McUVr4WAYP6FIbXQzV4JhrWVDqzzFgPdZ3xPthnk1qWaKmUAtOsOIuOIurl9aNfwlYTxc5pxIs5pyjWL6gHX+QrJ2KmjRDhroJR6FHiIP80RMGGk+o5ZvMe1t/FWlejTiDUY6dI159PkumiqNEAkdx34KO+je28/hqtgNhUsodewN846yCNyg09hCJbUiQN0kSJm14v8k0ZqrQUU0ZV5jNm5D63ek6GInvuUZzYFgrqI+AxLsO7PT10NrEHcY1W92Pj6jwDUZkmCBmk+0W6LB4PDGtVawEj7TnDc0cOC3NA3AG6ylF8SQhVKnMJtWuUzLNyVyjRGiN44xZFZRzFRnjhKc2o79lUS692uaLSImbjvuWfpeHHgmMVWjq3j3Vu5x4ILnn+aIG0dm1Gkf8VX/9PbRXbtpv3lh6tbPyCp6Zdx7lFp1QNPcqC0wW361MuYKbACLVvtX3BoTtm1Xh4LCJnt3VWa2/58eiQ+IKFCG1c2Z1w1rZc5o4H7JlXsdHpYz0elzcwMO5OhDOHqv+3A4QR+KgeFNsUcVSzMaWAXIdYgxrzEb9FBwvxCwD3uZ5pYWuIBcDldBiQ7SF0iNLTwZA9T5joom1arKbc5iAfUSQPSASY52Uer4qwY1xFLu4R7rmPj7xr/tTalHC0s1JrmtdXkyXOkBtNu+bjspcVQ7d8a4nFZhmyU3EltNog5TpmOptCocPUcWxlB4k/hzWtxfw4xNHCnEVcoDRmexpl7W7yd3ssXUqt0bYcySrEdj+CmPeaOIoudmFOq1zAT9Vj2CR0zBx91pfEVY03NcJ420WZ+DeAczD1K1QGa9QFs2+iY0Bp7kuK1PihmamIuf4fyWb8Vk6lQkkkATuQw9Cc5NFRcwR1VNzoLnFMlXBJe5c/wDGjpxE5gfQ0W3RMg+625KY+mHagHqAtToc0w2KfTPpNuBuP2VlR2395on70SrfbHhcOBdQEOFyyfS7/t4HkqFmwa5E+W6O0+0rWwT3Y1j2kZgJ5ZVPobQhttbSQS7TeQDdZupsuq3Wm72UdzC3cQfZXBrMdiWETmg8fTHWFQYrFg2F+cRPPVDwOz6lUwwGJ1P1R3Wn2fsCnTu8Z3RF9BxgfmiBeHqAZS8yJL7kzo0aNHzVxQqXULCYRtLMGzkJDrmYIF/eyk5xqFRek9+xheZfVeqaKJVeAea4NDvPOEEk8fZRXEpSY19lpEh7ndkwOO/90F9Tgf0Qy6N6CUXXue0pxeoIqz/LojakaXKCW2oOf5Kx2LsWniarTUYHZbTGkncqU1p1W28GM+qeJn2WoNDV8O0XCwLfSWDJ6SG8LblhtofBqlrQxD6f9r2Co35EH5rqDXLL+MPGFHCNyznqnRg3c3ncPmtowWN+F7qdJ/07X1HZWskENF7kCeEnstHsLZGF2bhw9+VzmDO+qQJJA1aLx9aBvvzXMdueLq1aoHufdpkASGt5AKv2t4oxGIZkqPBaTmcA0DMQSQTHXQcAsWK0HiL4i4it5zKcU6NUZMpHryRBOabE/JYSpTboJg26BIXJwF1r4O5/Dfaza1AtZ/huDcp1aIsD+PdazHMlhXL/AIO4OsK1Vw/o5QHDi77JB5BdbiyUc82nRynkoJIWh29SGUx291lKj1zwGzJpeheam5kB/MSF8oWYJjqqCQ96D5oTHJhCoSrU9Tb/AHvy/ZNrsDxDgHciAozqg8xoFyA6Z3aIpcgdh6YYAGwAErnHih5kjzwWoFLkgumBEpKidVxUNLp0vqsvidt1HGQco3ACT3JV3iYLHA3BaVl6lA/6rH5gnUNvVW7w4c9exCt8FjhUEmRradCFljTI4DuFb7KgN33uTFuX5rWC5c8bkEvjmo7qnBezFZBfPRmOnfChGq0cylGZ2sgKia0ibGV0/wALYTKwGNAPc3K5vsmk01GN1k/hddTwtTJTERe99PlcpBG8c7ddhcFXqsIbUDIpzaXkwIG86mOS+eamIqVHFz3lxNy4m5XT/jDRrPoUXNBcxj3OfNokANIbw1uuRBxF1tDq1MggFNlSiA8K+2BQwRgV3FjzvdJaehGiis5h8K95hrXHoCuh+Efh6XkOrmx+wNQOZW82PsPDkB7MsbnNIvzWkw4YwenspuhNm4BlBmRgAEzAEIz3zoEN1UHfdNL1ayze28OYcJ3THIrC13QSOa6BtsGZ3Efguf7RP0juqx60C1yfmUN705lRBLLuBSMQQ4cUrXjiglOKQoDqgSZ0HvIbmzRfQnfC9UaEgemVK3FA1PAQhUC8aoV0EIXmofmJoctg9d0tI5fNUJqBsjnccFcveVV7Sw1sw1GvTiucFbVfOiSjiHtmJ6bvZNVrs7CQMzrE6TuC3RJbXAAmZ4c0wBzuif6RPyQ31josgrcreq86uToowEp9UZTBjsQfwVGr8E4PPULjusOpXTQ06QBHfosj8PqP0bTHE99FsyxIIOKpBwIdBB3RquSeK/BwD3OpiLk2FtdwXaHMUTEUAdWAq1HzSAWOLTqDCkUqpzCJvqBr2XS/EfgIVaz6rZbnGgk+qL8gueVdmvpOfB/puiZGaRpZFanZm3KmHBbSIAOoI0gRbgrHZ22cQ94cKj3ZXtlsmIdbQblma2OFUAkAOaAHPEgF0SbLU+CqQA8wj6xgdAf9VMwdEbT3ynB5G8lNoPB0C8a4BjeqiLtV30emi5jj6hzO6rp+0Gk03WvE+y5i/CmpUqZS30y6C6PZY9VES5kwFNc5UGDksqOKi95iCQHpweohcvByCYXphve8fmotatlaSdAJKlYHxC0U8uGBFU/WLiC0tn7LYs7dN0wI2g8xla50yRDSZA1iOEhCBRNl7XxAqtfULnta0sYJyvaHb2lsX0uo9faeZ84gVAZjNDYLb5XGBMjfrKYDZkjXqXjti1qQksJYdHthzTw0v8lXNO8XC1AR1UpmZEc1DcVzEdlADQI4aSvZgl8xUIWcUNyc+ohlaDKjt3FRdkBhc5tSo2mNcztSdIHNSnBU+JZDj1QdO2P48w+GYGQHgDUObp0U93xRw/3CR/5GrjUXRA7kCmDsg+J+F+6f87V53xQw8GGk8szVxioLaBI0EC35Kjslf4lUHNiCCR94a84XPKopuc4mu2SSd411VETaYjvN+K95/Pr/AAINRgquCaAKjy6LAMytaDvJm5Ksdm+JsPhz6XZmicrSRIm6wpqiZHeePJB8y55oOsn4k0o0HZ37IA+IlGfqDrn/AGXKS5eBTB1g/ESnGg4fXMfgsxtnaFKpVaabm+q7gCbO3jdayyOYypmzm5qjQOZPYKYNEXJhcmZl6UDgUpchZl7MgJmShyECnAoHte3MA/6t5tO4xbfdEqbJo1BLBlgXyEWOXWDzUeo2UDLBkWKAjMHXpxlOcHRrpkj+3kvM2lB+kaWGIbOnMAo1Labxre9zAB7FDrVWOBmSY3i8239k0Sv/ANiqGZGVHNa14e2DcERlA5TuXsTtB7w3MZuSbASToba71XMCIFRYVHqO96V70ElYDmJ7kIFKSUClNJSFNJQI4qPTrCnXY8gEcHfV4X4hHJTdp4bNTaQRLQd+4lXRosRtpmUBmGo5o9Tixpk74CyeOd9M0uiDqBAbv3aKK8u+980B7VqC5IZvyfJQKrmCqDbLF40lRBS6JRS5hUW3+0URu9mqC6qzzcwb6eFuCGKQ+8EgpCdUE1+MZupt7woTXzUJAA5btEaG7p9ilZQE2Do6FTQlRxjUdmhQhdys/KOmQ/zui4bAAEkmPmmitFAi6l7JPre7fEe+qsa+HZFj8v3UHCOa1zxB0j56oJ2ZKCgBy9mUBpXgUKUoKlBgnAoIKeCgcSmlKvFNAiE0hFKY4IElLKakzJBKcUyUhTVASUhKaEjkClyaXJCmlArnJA5NSFUQqdCZk3BiycMKOJ+SKwQXdUpV0CGHbz908UW8F5OCaHCi37oRWgAQBATGpyBS6E3OvFNQKXL2ZDcUkoDZ0M6ykCRAUPXs6G1PQKXpwchpVKCNcn50AJQoDBydnQJTggJmTXPSIb1Qpem5k1NS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50186" name="AutoShape 10" descr="data:image/jpeg;base64,/9j/4AAQSkZJRgABAQAAAQABAAD/2wCEAAkGBxQTEhQUEhQVFhUVFBUUFxQXFRQYFhcUFRQWFhQUFBcYHCggGBolHBQUITEhJSksLi4uFx8zODMsNygtLisBCgoKDg0NFA8QFCwcFBksLCwrKyssLCwsNywsKywsLCs3KywsNywrLCssLCwsKyssLCsrKysrLCsrKysrKysrK//AABEIAKsBAAMBIgACEQEDEQH/xAAcAAABBQEBAQAAAAAAAAAAAAADAQIEBQYHAAj/xABAEAABAwIDBgQCCQIDCQEAAAABAAIRAyEEEjEFQVFhcYEGEyKRB6EjMkJSscHR4fAzYkOS8RQXJDRTcnOioxX/xAAXAQEBAQEAAAAAAAAAAAAAAAAAAQID/8QAGxEBAQEAAwEBAAAAAAAAAAAAAAEREiFBMQL/2gAMAwEAAhEDEQA/AN41qK0FCBRWlcoojQiNTWlKVrELCG6mnpymrhoalyJZXrKDwalDU4BObqJ0VkNN8g8PkkyK3p4cbimZBMETzV4mqwMTg0KXUw/C4+YQm0SrxQMBTaNIASUrMJxSYo6ATAUwK14v+iG6s0XAukqtAGnzUGq5KsFq1TfmgkyULOvF6gI88UCoVGweOZWbnpPD26FzTI7qDtDbVGk5rqzhkh0C5k2GgvYT7qCzcgvKmbHx1GqwvbTdGZwBINo3RNlW7RxAGJDGiA+k5xHAscwA+zyrnWh2Y8Ex3dezyhOKyp6Y5yTzEOo5VCmomlwQnPUd9ZakNHcVHqDeEgqrzXJYNCCntKjAojHHeFkSw5LmQg+yTotIODySl6A2U4OgxNzuQHDksojcI8/ZKa7Cv5DuFMU2eJRALTNlHdh3feaO4Q8Xj6dKmfNeG8zbeB+i0i8p4wC0iYmJvHHpqg1MaHNGVwmZIO8crrlPiTblRzqdWg17XBjmlxEegn1MPWzhKiYPaldzWw4uYB6SCW9PVqTrZUdowj80QY/feptKmAsZiNovp0Wmm7M4NBvrG8u4qsxvjswzKy5HqJIgRFxx1QdCxGIA0hBbe5vzWY2Ptx+JLm5CYtm+zO8AhX9ar5bQNeXNXQLFv3KvfUC9Vqzck/JRjU4lYtBg9Mf6rHQ2PQpmcFNcVBjtmeB/LnNWIgBjRT9LS1sQ543mBok2z4Za1lMfSVWt8zOROb1EOBgbpBEDitg96bmTRlKHh2rUbNSvUa0nM1kmb39Um3RTtibD8hznudmc4ZN8BoM795MeyunHimucpapAQmOCUpCihuahORoQHm6Izuz8ZX85rKxEvpuqvYAIo+qGNDh9ab+yuSRCh7LpyatV0TVd6eVJlmCepce6mFg3LSEIXixEZTneiCkipwqorKoUNPae3ZZE5j+iUOURjyP9EUVuYWkSmv6KJi9nU6jsz2ST/c7pYTZKKl05pCaEoYdjAA1gAGgiY6SjtfwA9v0SEW/dML1ASrUNoE8ZIED81X7QqmINNr5nWY6lSDUOgj2SPaXD1FWDPYxtV/rqOLRM+WIM2sL7lX4kE1QWBziRL80FoOlxYX4jgtXiMOHDqhNwbdVdFLXxBfUpSRTpD1OblcHZgdBf1NIVqMdghlcWgZTPpZOYmbyBulJiMECLc4UDDYLKCD3H80U0S63iuoz+hSaBvmR1gDUqyw+1DVaHOkOIuJE91n6+FkcOEg/zumUGvpmRBCbo1Qr95XnPCrmVidV7zuAspRNc5KHxvUVtWURp4woopdKQvlCc6E17rICOIQ3OTCeaDi8RkpvcfstLvYIDucmF4WVf47oZQQyqXESWwBB4FxN+yotreLq9QfRxSb/bd0cyrxpropIUPHuOWBq45RyzansASues8UYtgs8Hm5jSiHxfiCRIpnLMeg6kRx6q8Kmt6WRZunDkEucrJ7M8XtiMROYuJzNb6Q3cIF1dUNvYd+lVvcx+KZgsxUJR2OUWhWafqua7oQfwRWVZKYup4FkPekc5Dc8/wrCpDT1TnOUBuMOlx2TW1XaucY0F/wAgtsrIIjaqgNd1Rg8hTRJc7iU0OhBaZ/FFz8EtD2v5ogQqUv8Aqid5gfkEtBpc7KLngoM/4o20/C1KRDczC1+YZouCIm3NU9T4gwP+X/8Ap+y2u2/AtTFGjmc1rGl+cAw6HARl7hVmN+D7TlyVSId6w5xuyDZpA9JmLlbyDM/7xR/0D2f+yb/vDp6nDuE/3j9FO218LqzB9CAZNz5uYx0LRfuqCr8PsXf0G3GP1VyCe74gUz/g1P8AM39Eyn47pD/Cq9JaqPG+Eq1JoL2uAJjMW+nqTOiDjNiMouy1akmJ9GV0TuJEqyRGlPj2jP8ATqc7tV1sPaJr0W1L+ou4aAkblV4P4XOqNDm1mw4SDZwPcarR7J8O1cLRFIkOySCWjW85uQus/qTxR/NAF9UUVbXUV1McUVr4WAYP6FIbXQzV4JhrWVDqzzFgPdZ3xPthnk1qWaKmUAtOsOIuOIurl9aNfwlYTxc5pxIs5pyjWL6gHX+QrJ2KmjRDhroJR6FHiIP80RMGGk+o5ZvMe1t/FWlejTiDUY6dI159PkumiqNEAkdx34KO+je28/hqtgNhUsodewN846yCNyg09hCJbUiQN0kSJm14v8k0ZqrQUU0ZV5jNm5D63ek6GInvuUZzYFgrqI+AxLsO7PT10NrEHcY1W92Pj6jwDUZkmCBmk+0W6LB4PDGtVawEj7TnDc0cOC3NA3AG6ylF8SQhVKnMJtWuUzLNyVyjRGiN44xZFZRzFRnjhKc2o79lUS692uaLSImbjvuWfpeHHgmMVWjq3j3Vu5x4ILnn+aIG0dm1Gkf8VX/9PbRXbtpv3lh6tbPyCp6Zdx7lFp1QNPcqC0wW361MuYKbACLVvtX3BoTtm1Xh4LCJnt3VWa2/58eiQ+IKFCG1c2Z1w1rZc5o4H7JlXsdHpYz0elzcwMO5OhDOHqv+3A4QR+KgeFNsUcVSzMaWAXIdYgxrzEb9FBwvxCwD3uZ5pYWuIBcDldBiQ7SF0iNLTwZA9T5joom1arKbc5iAfUSQPSASY52Uer4qwY1xFLu4R7rmPj7xr/tTalHC0s1JrmtdXkyXOkBtNu+bjspcVQ7d8a4nFZhmyU3EltNog5TpmOptCocPUcWxlB4k/hzWtxfw4xNHCnEVcoDRmexpl7W7yd3ssXUqt0bYcySrEdj+CmPeaOIoudmFOq1zAT9Vj2CR0zBx91pfEVY03NcJ420WZ+DeAczD1K1QGa9QFs2+iY0Bp7kuK1PihmamIuf4fyWb8Vk6lQkkkATuQw9Cc5NFRcwR1VNzoLnFMlXBJe5c/wDGjpxE5gfQ0W3RMg+625KY+mHagHqAtToc0w2KfTPpNuBuP2VlR2395on70SrfbHhcOBdQEOFyyfS7/t4HkqFmwa5E+W6O0+0rWwT3Y1j2kZgJ5ZVPobQhttbSQS7TeQDdZupsuq3Wm72UdzC3cQfZXBrMdiWETmg8fTHWFQYrFg2F+cRPPVDwOz6lUwwGJ1P1R3Wn2fsCnTu8Z3RF9BxgfmiBeHqAZS8yJL7kzo0aNHzVxQqXULCYRtLMGzkJDrmYIF/eyk5xqFRek9+xheZfVeqaKJVeAea4NDvPOEEk8fZRXEpSY19lpEh7ndkwOO/90F9Tgf0Qy6N6CUXXue0pxeoIqz/LojakaXKCW2oOf5Kx2LsWniarTUYHZbTGkncqU1p1W28GM+qeJn2WoNDV8O0XCwLfSWDJ6SG8LblhtofBqlrQxD6f9r2Co35EH5rqDXLL+MPGFHCNyznqnRg3c3ncPmtowWN+F7qdJ/07X1HZWskENF7kCeEnstHsLZGF2bhw9+VzmDO+qQJJA1aLx9aBvvzXMdueLq1aoHufdpkASGt5AKv2t4oxGIZkqPBaTmcA0DMQSQTHXQcAsWK0HiL4i4it5zKcU6NUZMpHryRBOabE/JYSpTboJg26BIXJwF1r4O5/Dfaza1AtZ/huDcp1aIsD+PdazHMlhXL/AIO4OsK1Vw/o5QHDi77JB5BdbiyUc82nRynkoJIWh29SGUx291lKj1zwGzJpeheam5kB/MSF8oWYJjqqCQ96D5oTHJhCoSrU9Tb/AHvy/ZNrsDxDgHciAozqg8xoFyA6Z3aIpcgdh6YYAGwAErnHih5kjzwWoFLkgumBEpKidVxUNLp0vqsvidt1HGQco3ACT3JV3iYLHA3BaVl6lA/6rH5gnUNvVW7w4c9exCt8FjhUEmRradCFljTI4DuFb7KgN33uTFuX5rWC5c8bkEvjmo7qnBezFZBfPRmOnfChGq0cylGZ2sgKia0ibGV0/wALYTKwGNAPc3K5vsmk01GN1k/hddTwtTJTERe99PlcpBG8c7ddhcFXqsIbUDIpzaXkwIG86mOS+eamIqVHFz3lxNy4m5XT/jDRrPoUXNBcxj3OfNokANIbw1uuRBxF1tDq1MggFNlSiA8K+2BQwRgV3FjzvdJaehGiis5h8K95hrXHoCuh+Efh6XkOrmx+wNQOZW82PsPDkB7MsbnNIvzWkw4YwenspuhNm4BlBmRgAEzAEIz3zoEN1UHfdNL1ayze28OYcJ3THIrC13QSOa6BtsGZ3Efguf7RP0juqx60C1yfmUN705lRBLLuBSMQQ4cUrXjiglOKQoDqgSZ0HvIbmzRfQnfC9UaEgemVK3FA1PAQhUC8aoV0EIXmofmJoctg9d0tI5fNUJqBsjnccFcveVV7Sw1sw1GvTiucFbVfOiSjiHtmJ6bvZNVrs7CQMzrE6TuC3RJbXAAmZ4c0wBzuif6RPyQ31josgrcreq86uToowEp9UZTBjsQfwVGr8E4PPULjusOpXTQ06QBHfosj8PqP0bTHE99FsyxIIOKpBwIdBB3RquSeK/BwD3OpiLk2FtdwXaHMUTEUAdWAq1HzSAWOLTqDCkUqpzCJvqBr2XS/EfgIVaz6rZbnGgk+qL8gueVdmvpOfB/puiZGaRpZFanZm3KmHBbSIAOoI0gRbgrHZ22cQ94cKj3ZXtlsmIdbQblma2OFUAkAOaAHPEgF0SbLU+CqQA8wj6xgdAf9VMwdEbT3ynB5G8lNoPB0C8a4BjeqiLtV30emi5jj6hzO6rp+0Gk03WvE+y5i/CmpUqZS30y6C6PZY9VES5kwFNc5UGDksqOKi95iCQHpweohcvByCYXphve8fmotatlaSdAJKlYHxC0U8uGBFU/WLiC0tn7LYs7dN0wI2g8xla50yRDSZA1iOEhCBRNl7XxAqtfULnta0sYJyvaHb2lsX0uo9faeZ84gVAZjNDYLb5XGBMjfrKYDZkjXqXjti1qQksJYdHthzTw0v8lXNO8XC1AR1UpmZEc1DcVzEdlADQI4aSvZgl8xUIWcUNyc+ohlaDKjt3FRdkBhc5tSo2mNcztSdIHNSnBU+JZDj1QdO2P48w+GYGQHgDUObp0U93xRw/3CR/5GrjUXRA7kCmDsg+J+F+6f87V53xQw8GGk8szVxioLaBI0EC35Kjslf4lUHNiCCR94a84XPKopuc4mu2SSd411VETaYjvN+K95/Pr/AAINRgquCaAKjy6LAMytaDvJm5Ksdm+JsPhz6XZmicrSRIm6wpqiZHeePJB8y55oOsn4k0o0HZ37IA+IlGfqDrn/AGXKS5eBTB1g/ESnGg4fXMfgsxtnaFKpVaabm+q7gCbO3jdayyOYypmzm5qjQOZPYKYNEXJhcmZl6UDgUpchZl7MgJmShyECnAoHte3MA/6t5tO4xbfdEqbJo1BLBlgXyEWOXWDzUeo2UDLBkWKAjMHXpxlOcHRrpkj+3kvM2lB+kaWGIbOnMAo1Labxre9zAB7FDrVWOBmSY3i8239k0Sv/ANiqGZGVHNa14e2DcERlA5TuXsTtB7w3MZuSbASToba71XMCIFRYVHqO96V70ElYDmJ7kIFKSUClNJSFNJQI4qPTrCnXY8gEcHfV4X4hHJTdp4bNTaQRLQd+4lXRosRtpmUBmGo5o9Tixpk74CyeOd9M0uiDqBAbv3aKK8u+980B7VqC5IZvyfJQKrmCqDbLF40lRBS6JRS5hUW3+0URu9mqC6qzzcwb6eFuCGKQ+8EgpCdUE1+MZupt7woTXzUJAA5btEaG7p9ilZQE2Do6FTQlRxjUdmhQhdys/KOmQ/zui4bAAEkmPmmitFAi6l7JPre7fEe+qsa+HZFj8v3UHCOa1zxB0j56oJ2ZKCgBy9mUBpXgUKUoKlBgnAoIKeCgcSmlKvFNAiE0hFKY4IElLKakzJBKcUyUhTVASUhKaEjkClyaXJCmlArnJA5NSFUQqdCZk3BiycMKOJ+SKwQXdUpV0CGHbz908UW8F5OCaHCi37oRWgAQBATGpyBS6E3OvFNQKXL2ZDcUkoDZ0M6ykCRAUPXs6G1PQKXpwchpVKCNcn50AJQoDBydnQJTggJmTXPSIb1Qpem5k1NS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50188" name="Picture 12" descr="https://psicopopular.files.wordpress.com/2013/04/suec3b1os.jpg?w=412&amp;h=310"/>
          <p:cNvPicPr>
            <a:picLocks noChangeAspect="1" noChangeArrowheads="1"/>
          </p:cNvPicPr>
          <p:nvPr/>
        </p:nvPicPr>
        <p:blipFill>
          <a:blip r:embed="rId3"/>
          <a:srcRect/>
          <a:stretch>
            <a:fillRect/>
          </a:stretch>
        </p:blipFill>
        <p:spPr bwMode="auto">
          <a:xfrm>
            <a:off x="3763298" y="4564532"/>
            <a:ext cx="2072236" cy="155920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2463" y="737062"/>
            <a:ext cx="8915400" cy="3777622"/>
          </a:xfrm>
        </p:spPr>
        <p:txBody>
          <a:bodyPr>
            <a:normAutofit lnSpcReduction="10000"/>
          </a:bodyPr>
          <a:lstStyle/>
          <a:p>
            <a:r>
              <a:rPr lang="es-ES_tradnl" dirty="0" smtClean="0">
                <a:solidFill>
                  <a:schemeClr val="tx1"/>
                </a:solidFill>
              </a:rPr>
              <a:t>Adler escribió interpretaciones  comunes a algunos sueños. Muchas personas referían algunos en los cuales caían o volaban, Freud los interpretaba en función de sexo.</a:t>
            </a:r>
          </a:p>
          <a:p>
            <a:endParaRPr lang="es-ES_tradnl" dirty="0" smtClean="0">
              <a:solidFill>
                <a:schemeClr val="tx1"/>
              </a:solidFill>
            </a:endParaRPr>
          </a:p>
          <a:p>
            <a:r>
              <a:rPr lang="es-ES_tradnl" dirty="0" smtClean="0">
                <a:solidFill>
                  <a:schemeClr val="tx1"/>
                </a:solidFill>
              </a:rPr>
              <a:t>Según Adler soñar que uno cae indica un estado emocional de perdida o desplazamiento, como el temor a perder la autoestima o el prestigio. </a:t>
            </a:r>
          </a:p>
          <a:p>
            <a:r>
              <a:rPr lang="es-ES_tradnl" dirty="0" smtClean="0">
                <a:solidFill>
                  <a:schemeClr val="tx1"/>
                </a:solidFill>
              </a:rPr>
              <a:t>Soñar que uno esta volando revela la lucha por superarse.</a:t>
            </a:r>
          </a:p>
          <a:p>
            <a:r>
              <a:rPr lang="es-ES_tradnl" dirty="0" smtClean="0">
                <a:solidFill>
                  <a:schemeClr val="tx1"/>
                </a:solidFill>
              </a:rPr>
              <a:t>Los sueños que combinan la caída y el vuelo indican el temor a ser demasiado ambicioso y por lo mismo a caer.</a:t>
            </a:r>
          </a:p>
          <a:p>
            <a:r>
              <a:rPr lang="es-ES_tradnl" dirty="0" smtClean="0">
                <a:solidFill>
                  <a:schemeClr val="tx1"/>
                </a:solidFill>
              </a:rPr>
              <a:t>El de ser perseguido sugiere un sentimiento de debilidad frente a otros.</a:t>
            </a:r>
          </a:p>
          <a:p>
            <a:r>
              <a:rPr lang="es-ES_tradnl" dirty="0" smtClean="0">
                <a:solidFill>
                  <a:schemeClr val="tx1"/>
                </a:solidFill>
              </a:rPr>
              <a:t>Los sueños desnudos significa tener miedo a delatarse.</a:t>
            </a:r>
            <a:endParaRPr lang="es-ES_tradnl" dirty="0">
              <a:solidFill>
                <a:schemeClr val="tx1"/>
              </a:solidFill>
            </a:endParaRPr>
          </a:p>
        </p:txBody>
      </p:sp>
      <p:pic>
        <p:nvPicPr>
          <p:cNvPr id="51202" name="Picture 2" descr="http://espejosdelalma.com/wp-content/uploads/2013/10/suenos2.jpg"/>
          <p:cNvPicPr>
            <a:picLocks noChangeAspect="1" noChangeArrowheads="1"/>
          </p:cNvPicPr>
          <p:nvPr/>
        </p:nvPicPr>
        <p:blipFill>
          <a:blip r:embed="rId2"/>
          <a:srcRect/>
          <a:stretch>
            <a:fillRect/>
          </a:stretch>
        </p:blipFill>
        <p:spPr bwMode="auto">
          <a:xfrm>
            <a:off x="9227857" y="4504765"/>
            <a:ext cx="2402541" cy="1801906"/>
          </a:xfrm>
          <a:prstGeom prst="rect">
            <a:avLst/>
          </a:prstGeom>
          <a:noFill/>
        </p:spPr>
      </p:pic>
      <p:pic>
        <p:nvPicPr>
          <p:cNvPr id="51204" name="Picture 4" descr="http://blogs.20minutos.es/yaestaellistoquetodolosabe/files/2012/08/Has-sufrido-alguna-vez-una-mioclon%C3%ADa-del-sue%C3%B1o-o-sacudida-h%C3%ADpnica.jpg"/>
          <p:cNvPicPr>
            <a:picLocks noChangeAspect="1" noChangeArrowheads="1"/>
          </p:cNvPicPr>
          <p:nvPr/>
        </p:nvPicPr>
        <p:blipFill>
          <a:blip r:embed="rId3"/>
          <a:srcRect/>
          <a:stretch>
            <a:fillRect/>
          </a:stretch>
        </p:blipFill>
        <p:spPr bwMode="auto">
          <a:xfrm>
            <a:off x="545540" y="4195481"/>
            <a:ext cx="2466602" cy="2442603"/>
          </a:xfrm>
          <a:prstGeom prst="rect">
            <a:avLst/>
          </a:prstGeom>
          <a:noFill/>
        </p:spPr>
      </p:pic>
      <p:sp>
        <p:nvSpPr>
          <p:cNvPr id="51206" name="AutoShape 6" descr="data:image/jpeg;base64,/9j/4AAQSkZJRgABAQAAAQABAAD/2wCEAAkGBxQTEhQUExQVFhUWFhQVFxcVFxQXGBcVFBQXFxQXFRQYHCggGBolHRQXITEhJSkrLi4uFx8zODMsNygtLisBCgoKDg0OGxAQGywkHyQsLCwsLCwsLCwsLCwsLCwsLCw0LCwsLCwsLCwsLCwsLCwsLCwsLCwsLCwsLCwsLCwsLP/AABEIAOEA4AMBIgACEQEDEQH/xAAcAAABBQEBAQAAAAAAAAAAAAAEAQIDBQYHAAj/xABDEAABAwIDBAcFBQYFBAMAAAABAAIRAyEEEjEFQVFhBhMicYGRoQcysdHwFEJScsEjU4KSouEVFjNi8SRDwtI0c7L/xAAZAQADAQEBAAAAAAAAAAAAAAAAAQIDBAX/xAApEQACAgIBAwQCAgMBAAAAAAAAAQIRAyESBBMxIkFRcRQyQmEjkcEF/9oADAMBAAIRAxEAPwDb1Wl0gGJVJisI9p4jQH5q/iyjxrIYTvjzWmHM4OkY5cSkrM0QmwpjRIgpXC2tl6nJHncQdeAXiUudUIYQkhKSvOCYDSlY2SvJ9CsWmRqk7rQLyPxGHyqBrCdFbVnCowTJI3gJAQ1ptYrBZmltbNnjV68FQ4JqLpU2veBpJ9StLgtjsYOM2MjX5IzdTHEt+QxYJZPBjoSK+2nsd2aWAQBumSe5UjqTpiDPCLrTHmjkVpkZMUoOmRpCpa9BzDDmkHmoitU09ohqvI0hJCeBNkf/AIJW/Dw38VEskY/s6HGEpeEVhCRX2y9izLqgsJEcT4blFtLZga3O3RZflY+fCzT8efHkUymw2DdUMMEnU8vFObhyYjitlg8M2mwNA0F+Z5neo6nqu0teS8HT9x78FDhejx1e4DfGvmkxOxg5wymB3K+rG0byo3NIiy8/8rK3dnZ+PjSqiowvR9pJLz2RuG/mihsyiyTknvVg0ZRxUNSpOqh58kntlrFCK8BjBKZiqgNjZDVsVkVTUrEknN/wtsWBy2ZZMyjoXH1QTY6fWiEc6UrWyYCa4L1IpRVHnybk7ESI3BYPMWkiysH7PGgAMnyWc+ohF0aRwSkrKjC0C90BEYnD35DVW2G2PlBIN/r0VNiw4EzMTGhjzWccyyT9LKlicI+pAbk5lOflxU9HDmMxFiDB4witl0GkknwBInyW08qim/gzhjcmkT4CkA2JRjsE19pjl8k11IMkjTVeZid5tvk2svLnkk3yid8YJLixaGy2NcCWi3PUjeVYDF35Kixu3W6U7n8R08BvKy21sTWcCSXaxc5W62gDXeuWeVz87OmOPj40bnH7doUv9Sq0HgJd5hui9s7aWHrEmlUa4mJ3OP8ACbwuH7UrPJu6e4lDMxOUgguEWmSfIjRSoyG3E7ztTCCsQ0gwLyNe5VGM2FlaS18kSSDa3Jc82X02xVH3ape0atqdoeZ7Q8Ct10d6bUMXFOoOqqkRlN2v/I79CujF1GTHSXgwyYIT2/ImxMNmeHHRpB7ytW+qoaeCawdloaPr1SknejPl70+QYcfbjQ+s6WwBCDawOBBFlO9xjQqJggrKOkaPYFg8C3OYBAbpO/mj31ToN69HaBP/ACpnNGpsqnkcnbFGFKkQCYUb6t09xJ7lFWSQMINQkKCo4N5qTDkhDYkSkluht6FxlOxJNlUF0aGVZ4qoYjiq00739F63T6js87P+2haVTWBc8FLRpAGXm+4fNebWG4Qm9XN1b3/RC/2W9B1uHJEMqxoqmhXhwGu7uWko4RouTdebnXB79zvxPktC0GE6qatTBAlsjgdEx1eFK10jUrkbfk6EkRBrSYi3CNFXv2dlqFzW2MHy1hW08QpQELI4+AcFLyU7mtI7VhrfhzKyG1No9a7Ky1If1RvMbuC0HS/EiBSb7z4n8s6enkCsnRwfWVhTEmnTIz85FxbcplJvXsXGKWyfAU3OYS0BsScz/dHM/iOlkDisBTqf62IqPM6NAawDfYfNW20cFUqFrGdik0XmwcCZn4eSrMZi8LRt7xEWFwCOJ03KUNlBj+ijS79lVjWQ8GwHPvsmN6NQ2CWk8J39/l5ovEdK2nMA0t3AgA23iEINrlxhpa7kRlM79bHX0WjlKiFGNmf2hgzSdBa5h1E3BG6CgnS2+7cRx5cFosfjWvBDm5Tz46foVQVnwSBp6HnyWkW2RJJHWvZx0u+0M6is6arB2SfvsHHi4evmtfiXGZC+dcDinUajKjDBaQ4HmPqF37Ye0mYigyq3R48nCzh4EJNcWCdoKc8m2/61UWQ7001jmRR0189yfgXkaxwiCq/H1clpsYRJZedQhMflcNO1uVQSsUnokZi5svOqSqx9ZrdTdS0XF3IcStHia2Z9y9B5rwFE6qF6hh819w1JTa9CNG+KhVZW6Bw8wf1UTqe/cVMQConHcvWj/R50v7GgBIAlV/snBtyAuiTpyU5sqxxtjxY3kdIC2KAHOO8BWtTFQgcfhAw52W4hOw1F1TdHMiAvPzcZ/wCT2O7FcFwJBXkoxlV24QnNwQBkDTd/dONczouZyT8GyTXknFQxdMxGKDbnQCSUNjMRu8oVXtBziGtm73Bo+J9AVHHVspO3RQ4/HSauIdY3ZTA1B+YEaK32FhhTw4JsXNzFw1kiSTPeuddMekRZU+z0mty0jDibzU+8R5qy2P7QHPomlWZYAS9pDSGjUZTqfFQ4S42WpJyoL27tA1X5W58gMNa3V7pAnk3ieaDrdHKzx2KcC5L3DLM2hjDp3m6go9IcriQ4YenAEgZqzmgC0x43jVGY/a7XMbVYajwfdNR2sbyAZiyn1Lwi9FDith9WZLwDJkQXHz4qjxLw0kQHAefiNdy6NgjTxTW58hyy3syS0ne4OAMWVJtnZNHrMpcKbBJl0uJA1yEanfEiOCqORp+oJQTXpMhXrNc0EO72Hd+V3BV1Q3WgwjcDUmm4VKbyTlqF2ZsT2ZHx+Ko8VRDXuaHBwBgOEwfPRdUWvBySsilb72ZbcDHfZnmG1DLDwfAEeMeY5rnxRWGrFuVzTDmuaQeBBsU5LQovZ9DFggi0ymPMb0mz65fSY6LuY138wBRVHDA3d5aLPl8l18ElBnZmdR4Jr6YDTbX61TazosFBiK1gApSbZTaSA6ezA55JiINgOKMbskCO0pcK3KCTqRbuSvr6QrlObdWSoRS8AuLIYMrVDTa4tuYCnrNkhOgJp0hVbKcvURKIo4RzuXejn4BgjUka8CvVlmhB0edHFOeyolW2CxJBA4jhvU2G2c0mdB9cUU7ANkGSCNIP6LmzdRjkqN8WCcdj8NSDnS68aDmrMFBU2wE4HvXnS9R3LQ51eCVGX3k2T+qm/wAVBXYd3kmkhMjFQSsz0k2uGYqk2btpvyi5BqvLWsaQO9XWKY9rXOy6AmJAmFzPCYw4rHOdUsWsqvDQfvNENAPKSfBGRJ6Q4OjNdJx/1dbm/N/OA79Vo9k7Dd9la8QC7t5jeJHYDW73EXncHLN9JP8A5VUHc6PBoAHwXRsfWFDZ9HMdKbARvsyCPSEZW+EUgxpcm2c/2s1oiXAm4+cDcOe9SYLbrqbG5Q2Yc0GPdzRJA49keHeqrGYs1HF7rE7gBpuQ4qRbmD5LSOP0pMzlk3aNXhdtNyudkMsAh0w8neTaCN9+KqMTtV1YnOddCLd0hAs2i9ohpgH3uagFUTayFjQdwdi2QZ8+9Nc+DI337519UTXbLT4FBE2C0REtMv6vR9pw32hlVk76d7cp3H0VJBBg9ydhsY9k5SQHDK7m3eCi9sYllSpmYIbkYI5hqlWnTG6e0dz2DW/6agZt1VO45NCMdiOayXsxrdbhC1xM03lo/KQHD4la77GOKzXH3Ld+xG0ZtJKe7B87oqmABASFkpciuKB6dJ0x6p+UblMwBNdySsdEZaOaheIT3PhQP71SRLZFhcQIuEcCCNAs8x5CsMLiHL0M3T+6OLFn9mWLBGn6olkAKuOLKiOKK5HikzpWRIuARxSkBVDMQeClGJUdpldxFkGc0rXiYlVhxB3FSYavHih43Qc0RdKaQfharS4tlju02xBAkR4j1XHNmF+HqV6lRsPpUi2DvdVcGt7wQXFdZ6W4iKTWyBmc2e4ET8QsVt3AtxGIe3MRDGOIEbs5BPGL+ay5U2jXjaTMTUzV61Nxu54l3eyZP8rQUX0j2o7EP/Z5urY1rNSQcup/ujdobK+zvo1GXhoc8Ov2nMkjxE25IOvsjtltOqA95nqyIGQiQS7hH6rROLdmbTSM/UBFioyUbVwbi7K0l50kAwebRqQi6fR9wPbHh1jWkcyCDGo1W1oxop23KIqYItbmtEgai88E3EYTK6AQRuuJi/Cx03KOL74R9B9h+DFiDoI8kDVbBMafpuRuFafO3mhsWwgk7rD0Ur9i3+qByp2a+CG1RVEXHiPRNko6b7IcWA2tTPvS147oLT+nmuidZfguLdAcb1eJYfxBzD46esLqn2yVmo22auVUW7XcSkc9VYxSf9rCO2w5oPL5TH1VXOxoTDikLGLuBtR6Hc7mhn11AapVqBLkK2mOKIpsaN5UAUzKq9aSbPNhSCGx3p3gohWSGquaUJM6FND3Fx3KIk70pq80nWJLFIbyRF60qeli4QhcmlU8GiVmKXpttMgNtaGz4uJ/8FU9BcPUxNSrXeOyMrJ0AytM+QLR4pnTonMP4fKHf3UnRLavV4E02mCcRVa7jD6bcpPjC8vJGuX2ehCV8fostsbOLm1ZF29VEcmub8CqAbPYxtGvUBkUqhc0feDczGZp49kEK3x+2nPDsuppseP4W5XSO/8AVVVWv1mEdXuAf2eUycrm3cGmdJy98cVELsudUZzBYuKj3EhxLXgE6SReecW8UAHl1yTqQZJvvukrloJvPd8kmWRZddHIQVXyBx+tElMp1RqawJgWeEEAT39yHrVM0md6WtUIb3wD3RokAbHNZ1uzW9UQkKajTsO/6+Kgdcotjuz3H6+CcvARWxcFWLHZhqCCPB0rq9NxIBB1APmFybCNzOyjeQPVdWY2ABwEeS36aHJsw6ifFIn7XFMLymklMK6uwjm7w8vSZ0xezI/HBZhxqFRl5TXOUbnFH44++XUJ0JAUq3MDy8vJ7CkxoblXoUwelMFTyK4ohhehTwF6eSOQcTGdPqJy0zun1bP6OWX6LUc3Xy+HMDKjQfddDiHTw95oHeujdJsN1mHeIu0Zx4A5vQnyXM9j1eqxdIn3XONN/AtqSwzO64PgF5eaPrkvnZ6OKXoi/jQT9rdTLyJioHObcQ3PaoIOoMaDeEtXE1G4WjTJhp6ypAG57zlzT3EiNxCH2+4MfkbJaJ7Nuy4ntBp3Am8K26TY+gRTbTYXNDWhgHZaGhgHadqTxA3ys4+xczI1GOJ0nuXn1QLASZ8kXhwapLYA+8GtEWBvzNuKN/w2kAQXAEceekcVo5V5M1FsqHkO0MHgogIMH1Vlj9ntY0kXsCDyJEfFCurZ7viRbhNuXBNMGqHvw7wA6JaRNvrkl2fgn1Oy1pJJsujdCsJTfhQ2pDhnfHIToecknxV7g9nU2OmmxrBxi5XPLLVo3WO9nM9pdGxh6HWVHxUcQGs+MqkGkb/q/qtV7ScU11drQQcovG4nd3rNWEnlb68VcW6tiaV6LjodgQ+uN4ZLj3jT1XQyxZ7oJgstJ1Qi7jlH5W/3K0+Veh0qqF/JwdS7nXwQFqYWInKkLV02c3EFLE0tRfVrww5KOaHxYEaajcxXTMLZBYmgRdKOVN0N42lYQE4JEq0JPL0r0L0IEKlCSF5IY+V7MkC8kAszbjbzXIdq0MtRzOboJ/2kj9F11cx6X0orumPed8ZC4erXqi/s7elemgDGDrWiqNXWf/8AY0DN5iHeJQYruaI1H68itN0Y2R12FxEe9nGT8zGz65o8lm8TTAJi3I7iuWnF7Om1JfRFhcYGPa4tBDXA2LgYm4DgV1P/AAnD1A15abgGRFwYPquRVtV1bojXz4Skd4GU/wAJI+ELpwwjN1I5cs5QVxI9pdF6dVsNqGncatzCAN8GVTUvZ9Uc6OtpFkzmBOaNPdiy2kL0LeXSR/i6MV1Uv5Kz2xNkNwlPIHB3aLi5xEybCGg8AFRdPdrvY1rWOygyc41NhIA3BXkLIe0FvZpd7vgFzZOjjCLlds6cXVynJRqkZN7xMkS6bkyb6HvUNM5n8phNxSTDmPKfQrnrVnQ3ujrmxaAp0KbR+EHxdc/FHITZDYoUp/ds/wDyEbTZK9OFKC+jzZ7k/sdSpSiRhVPhaOlkbkXPkzU9G8MSrZW0sIp2YW10YGJSsJZmzZY0gbqUPWoSj3BMLeKlZGNxRTfZXRP6oijQZHvAn0CCfibTdRmoeI8xZdzySZxJRXsWTsCZ1CGNIgxCGp4omYkm2hN0VTxNSBY2/FfvQssl5Bxi/Ad9h7F4zbkAQpRWdIzEnlulTHLvbrv/AOUQy1+w5QT8Aidk05oijTZPaJPKP1RNeqyIBEDwjuPFXLOk9ErHrYFUwzgJiy5l08fL3W++QDwAJ+MBdXq43q6Zc4HK1pO7dwXL6u3KTsUx1ak11No7TXXBJkgu5CQfBcWbK5tL4OvDBRTZbezhpOGeQDBqSDBg9hoMHfoVSdN9mZKhcB2anaHJ28ed/FairtYDO55eGBkjI8QOzIAncQR5he2PtBlR1yBSp03OaSB75HZGbXR0wImEZJelJ+xphxtyco3vT1o5LXEFdB9luIzsq0vwuD/4XWPqPVZnpTUFR5eIzN1jgdPK3mpvZztHqccydKgdSP8AFdvqAPFGObjUkRlgrcWdXq4Ugwi37PlgcNRr3KaliJN9N8j4BHtfYALaXUS0YRwx2Zp1NY72hMOWj+Z3wC6ZWwckmQZWB9qFPLSpfmcPQJ5cynCh4sXGd/ZzTEvv4LznQ0+A+fwUJ1+tAm4h+g8Vy0dFnaOhT+twdI6kNyn+Ex8IV7Rw8Fcr9m3SUYer1VUxSqwJOjH7ieAOh8F2bmtO80qM3jV2MDYTsy8XKKo5Y+S7Ji9QGqoX1UKa5lNQE5h/Wbk1z1CHJQU6HZmq9Y2tp8fr9EJUxRG/gNd3D4Kydg3T2tdQdR6oWpgnDSSLa6z3rq0cbTG9cd4uI8RPPfv7kW2oB2u3cWyxaba8PkhRRAixB/NaeKa6gRe8EyCNQgR4/tHGCSGib68AO8qXBYwhwuSNAL7uCCdRM5pkHwPEz5aqWjWIcDE+9DvC3LXemL3LiptC4cN1jOt9D3aol7nO92Ce8WG8kqkxNINgTIIEHQaTEqDpFtM4eg2nSu+q3MXaw0E2HflKzm1FWbY4ucqYT0i2g/DskloBFyCHGDwZoVzPHVWEOMnNMZT7wPMcUVVrveA57i6RN9eMHin4XBOrVqVWkAX9YwkOFpBkOd5XXNdytnVx4xpFptXAvo4alRALobTa8jQVS4ucJ4AvDQf9qpsJi3M7B0m4NiOM/Jb/AG/g8rHFxH3TmNvdIg+Gv/Kxm2CHZLRAta8biTv334k63KjO1dHrf+WpPG2vn/iGbNw7ar6jCMocx2U8CIvHis1Va6lUj3XsdqNzmmQR5StPsjA1XE1WRkphwcTPCbQFX9JKTXsbWFyYBI0i9447ltjXoTPP65r8iSSOndFOkH2qi18APaYe0cQNRwBkFavDVrDTw/TkuL+zTaGWs+kT/qNBbOmZl/gT5LrbK0AA6gXVNWjjTpjto9IaNE5XuGY7vr4LmXT/AG+7EBoLWta0uLYILtwOaDZAvrVK2NqPeQLua3/b2oaQO6fCTdZ7bQLKrm3hpLR3A/Xms62bewCDdF7Y2c6kKDzpWpCq3uLnAj0nxQdMSYGug7zp8V13p/0eDtn08o7eGY2IGrQ0B49J8FXuQchaV1r2adKzVYMNVPbY39m4/eY37p5j4dy5NTYXEACTMea01HZT6D2PpvHXMHWAfl+NrJMaO2Byiq1hMIXZ2N62hTqgR1jGujhmExKrcbiiJjWVUY2ZylQuMxpY8jduQox4BuZuIVXtLGguGqgoVZMzYbyt+OjHls2FDFAieKn62YjxsszhXy7I3z5b1duxAYwCbx5qHEtSKPB9NaDwMwc12locPA2JHhvWhw+JZUAIIcDvFx5riVOnDu7jdXGA25UpginUe2TJjLBP5SDuAVFHWalJt5AjX6hC5RdrmgD7pB3eOi547pdiCb1dAAAWtyn8zbXVtgunM2qsB0BNMwf5TMoRLRqzs5pEzrvnTw4ptTZgdeZ4yeHMKvwnSzCgluZwBsC5upjSBJMLUYapTczMwy0754/BDbQlBMpqmCMAO0OkR4zG9VO0dgOxDbdl7AWib9ngfEnzWzgaQO5J1YBtY7+aiXqVMqK4u0cwb0RrDskibAbh4k/otNsfo6cOw3a55Mm1oiwHkbrTYilm1juQGQA8uJgw7dbglGCWyp5G1RQ9J3zSIcAWsLXC5jXfe4hYPa+1sxBLC2STIuHHQEHgAAAFv+lQjDvLnAiJ7rSLrAdH9mGs51QwWUi0klre0527np8FcsMJraNMHWZsP6vXwX3QXEZ21mQQZYYNiWmRpwsqbbGDyNfQbM9a4nWMuoHMQQfBX+yMRkx7maCpSABtdze1Edxcp9t4ECu47jTaSRbtSWiJ5R5KMkeCSQllllyOU/LOb7PxBo1adQfceDbkb+krrVfGPflye66LzuP16rmVfAB+YMBJb2jA3HSfVaXoVtJ7mmhUlrqYGWZByExv4H4hViezLNF0E7XpPYBUYzMRUY82uCyY5ltz5qkxuz31+2GOkmSIiD+q6HQwZIsCQHed/NEnDNZ7wcLXtYzolLGm9BDLJKmc96MdGCKzKlXsNY9ruJcWnMAB4arpeM2hTLSJBBBkEi4NiPVRPwzSJDbRwOiDfgBBdGukbreqqMETKcmZXaHR5lH9tSaYMkk9rJYWjx1VTs6lVrVQ2mXEyN8gcSeS3mzXka6K2oZRo1ongAPNRLHs0hl9Ix7uoota0WYA2BwHBUeMxJeZiGxfifJXOLdOungs/VaZI0HL+y1gkkYzk7K/Fu4d+6YUez2Tb1RVRgM3CXD4a4INhE3WnsZe5ZYF/VgzreDyQ+Mx4mx7lNUIDZWfxjpuc31wSirKk2tBzvZvWm1an3Q+PivVPZ3iD/3Kcbh2rLoIxCe2sufkzt4I5qfZnX/eU/6k5nswxA/7lL+r5LpQqp7ayXJhwRzVvs1xAMipTn+L5KSn7PcWAR1lOLGJfcjSbcl0jrl7rilyYcEc7/yJjpDuuYS247dTU+Cs9n7F2nR0qUnjhUc5w11FgRvWw688UnXlHOQcEV+DZiCP2tNgPFj5B8HC3mnjDPOrY7y0/BGGqeKYXI5sXBGH9o1AjDZbAl2bUCQ25Hqn9E+jjnbPDXMymrmqAyQ4fuzbdAaY4FR+1GuRTpjcSQb7gJjzAWr2XUIoUg2C0U2AEOkEZRoQFq5NQTIUFyaMt0e6FVaVY1quUuBOQgzMiM0bjB0VD7RsQ41qWHENktDnC5uQNOAzT5rqAru4D+b+yx20Oidd9d9VtWnDs0B05mh8mMwbuMeQWTm35LUEvBi6Jy4ylRzEMqFtM7jeAzMYvP6q1xgZhMa6nmzQ3PTc4iRcipSJ+9oDHJEO9n+M69lcVqLnUy0tzl33DInspNr9AMXXquqvq0czjms51r6DsoTSHRstitdWoU6tPLle0OF4MHceYNlY08K7f5hx+CrOjeAdhcOyiTmLS4kg2lziSAI0urZtU/RT5sntojxGBJsO+5Oo0soHYKqREj0+SMdU4KF+Id+Fx7iz/wBku4w7aABserMy3zKlbs6txb5/2SnaDhrTf4ZP/ZNO1D+6qeTfmn3GLtRI37JqkgyyeMmfDcFDV2HVO9sd5n4Kc7WP7qt/L/dRP25GtOoBzCO7ITxRBv8ALDzqW+Z9bJ/+Xqm4s8Z+SX/Mjfwu9Pml/wAzN/A70+afdkLswGP2BWP3meZ+SCxPRCq/Wo3zd8ke7pM38Dv6V4dJWfhd/T80d2Q+zAs+sUjK3JVDap4qVtbmpNizFQp+YqrFfmn9dzSAshVKXrlWitzKU1eaQFga6TruarS7mkzoAszW5pprKvzlIax4JAD9JdiNxlMNc4sLTIcJPeCN8hT7FYaVCnSId2G5ZjUD3fSF7rikNZVbqhVuywNfv8im/aBz8igutPBeD5UgE1cYG3M+AcfgoBtSmfv+jvklASjvKQCu2iwau9HfJMG1KR0ePUKSOaQCEASNrg6GUhqphKY6oeCQyfOEwuCg63kF7OmARmTCOSizpDU+pQApwzP3bf5QkOFp/u2fyhJnPLzXusPJMQ7qqf7tn8oXsjBo1o8GpmdNL0BQM1OXl5WA5qk3Ly8gYiexeXkMDzkgXl5IB4SJV5AHtyaV5eQgHNTmry8kA8rwSLyQEiVKvJANTXaLy8gCEpCvLyYDXJj15eQA1eSryBChNcvLyY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51208" name="Picture 8" descr="http://i.ytimg.com/vi/PgPXunHDc-4/maxresdefault.jpg"/>
          <p:cNvPicPr>
            <a:picLocks noChangeAspect="1" noChangeArrowheads="1"/>
          </p:cNvPicPr>
          <p:nvPr/>
        </p:nvPicPr>
        <p:blipFill>
          <a:blip r:embed="rId4"/>
          <a:srcRect/>
          <a:stretch>
            <a:fillRect/>
          </a:stretch>
        </p:blipFill>
        <p:spPr bwMode="auto">
          <a:xfrm>
            <a:off x="3190768" y="4838885"/>
            <a:ext cx="2657207" cy="1494679"/>
          </a:xfrm>
          <a:prstGeom prst="rect">
            <a:avLst/>
          </a:prstGeom>
          <a:noFill/>
        </p:spPr>
      </p:pic>
      <p:pic>
        <p:nvPicPr>
          <p:cNvPr id="51210" name="Picture 10" descr="http://www.10puntos.com/wp-content/uploads/2012/03/48.jpg"/>
          <p:cNvPicPr>
            <a:picLocks noChangeAspect="1" noChangeArrowheads="1"/>
          </p:cNvPicPr>
          <p:nvPr/>
        </p:nvPicPr>
        <p:blipFill>
          <a:blip r:embed="rId5"/>
          <a:srcRect/>
          <a:stretch>
            <a:fillRect/>
          </a:stretch>
        </p:blipFill>
        <p:spPr bwMode="auto">
          <a:xfrm>
            <a:off x="6482269" y="4881282"/>
            <a:ext cx="1514062" cy="128540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Investigación sobre la teoría de Adler</a:t>
            </a:r>
            <a:endParaRPr lang="es-ES_tradnl" dirty="0"/>
          </a:p>
        </p:txBody>
      </p:sp>
      <p:sp>
        <p:nvSpPr>
          <p:cNvPr id="3" name="Content Placeholder 2"/>
          <p:cNvSpPr>
            <a:spLocks noGrp="1"/>
          </p:cNvSpPr>
          <p:nvPr>
            <p:ph idx="1"/>
          </p:nvPr>
        </p:nvSpPr>
        <p:spPr>
          <a:xfrm>
            <a:off x="2017059" y="2133600"/>
            <a:ext cx="9487553" cy="3777622"/>
          </a:xfrm>
        </p:spPr>
        <p:txBody>
          <a:bodyPr>
            <a:normAutofit/>
          </a:bodyPr>
          <a:lstStyle/>
          <a:p>
            <a:r>
              <a:rPr lang="es-ES_tradnl" sz="2000" dirty="0" smtClean="0">
                <a:solidFill>
                  <a:schemeClr val="tx1"/>
                </a:solidFill>
              </a:rPr>
              <a:t>El principal método de investigación de Adler fue el estudio de caso</a:t>
            </a:r>
            <a:r>
              <a:rPr lang="es-ES_tradnl" sz="2000" dirty="0" smtClean="0"/>
              <a:t>.</a:t>
            </a:r>
          </a:p>
          <a:p>
            <a:r>
              <a:rPr lang="es-ES_tradnl" sz="2000" dirty="0" smtClean="0">
                <a:solidFill>
                  <a:schemeClr val="tx1"/>
                </a:solidFill>
              </a:rPr>
              <a:t>Los datos y métodos de investigación  de Adler están sujetos a las mismas criticas que mencionamos en el caso de Freud y Carl. </a:t>
            </a:r>
          </a:p>
          <a:p>
            <a:pPr lvl="1"/>
            <a:r>
              <a:rPr lang="es-ES_tradnl" sz="1800" dirty="0" smtClean="0">
                <a:solidFill>
                  <a:schemeClr val="tx1"/>
                </a:solidFill>
              </a:rPr>
              <a:t>Adler no hizo el menor intento por comprobar la veracidad de los datos proporcionados  por los pacientes y tampoco  aplicar el método experimental.</a:t>
            </a:r>
            <a:endParaRPr lang="es-ES_tradnl" sz="1800" dirty="0" smtClean="0">
              <a:solidFill>
                <a:schemeClr val="tx1"/>
              </a:solidFill>
            </a:endParaRPr>
          </a:p>
          <a:p>
            <a:pPr lvl="1"/>
            <a:r>
              <a:rPr lang="es-ES_tradnl" sz="1800" dirty="0" smtClean="0">
                <a:solidFill>
                  <a:schemeClr val="tx1"/>
                </a:solidFill>
              </a:rPr>
              <a:t>Unos de sus seguidores escribió: Adler quería que su psicología fuera una ciencia, pero no es una psicología fácil de comprobar con el método científico.  Bibliografía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8290" y="3612794"/>
            <a:ext cx="301076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Gracias.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2226" name="Picture 2" descr="http://www.psychologos.ru/images/Alfred-Adler_1397704283.jpg"/>
          <p:cNvPicPr>
            <a:picLocks noChangeAspect="1" noChangeArrowheads="1"/>
          </p:cNvPicPr>
          <p:nvPr/>
        </p:nvPicPr>
        <p:blipFill>
          <a:blip r:embed="rId2"/>
          <a:srcRect/>
          <a:stretch>
            <a:fillRect/>
          </a:stretch>
        </p:blipFill>
        <p:spPr bwMode="auto">
          <a:xfrm>
            <a:off x="2576045" y="536856"/>
            <a:ext cx="4905785" cy="4586475"/>
          </a:xfrm>
          <a:prstGeom prst="rect">
            <a:avLst/>
          </a:prstGeom>
          <a:noFill/>
        </p:spPr>
      </p:pic>
      <p:sp>
        <p:nvSpPr>
          <p:cNvPr id="7" name="Rectangle 6"/>
          <p:cNvSpPr/>
          <p:nvPr/>
        </p:nvSpPr>
        <p:spPr>
          <a:xfrm>
            <a:off x="443753" y="5428147"/>
            <a:ext cx="11983481" cy="707886"/>
          </a:xfrm>
          <a:prstGeom prst="rect">
            <a:avLst/>
          </a:prstGeom>
          <a:noFill/>
        </p:spPr>
        <p:txBody>
          <a:bodyPr wrap="square" lIns="91440" tIns="45720" rIns="91440" bIns="45720">
            <a:spAutoFit/>
          </a:bodyPr>
          <a:lstStyle/>
          <a:p>
            <a:pPr algn="ctr"/>
            <a:r>
              <a:rPr lang="es-ES_tradnl" sz="2000" dirty="0" smtClean="0"/>
              <a:t>Bibliografía: Teoría de la Personalidad.</a:t>
            </a:r>
          </a:p>
          <a:p>
            <a:pPr algn="ctr"/>
            <a:r>
              <a:rPr lang="es-ES_tradnl"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Duane</a:t>
            </a:r>
            <a:r>
              <a:rPr lang="es-ES_tradnl"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 </a:t>
            </a:r>
            <a:r>
              <a:rPr lang="es-ES_tradnl"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Schultz</a:t>
            </a:r>
            <a:r>
              <a:rPr lang="es-ES_tradnl"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a:t>
            </a:r>
            <a:r>
              <a:rPr lang="es-ES_tradnl"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Sdney</a:t>
            </a:r>
            <a:r>
              <a:rPr lang="es-ES_tradnl"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Ellen </a:t>
            </a:r>
            <a:r>
              <a:rPr lang="es-ES_tradnl"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Schultz</a:t>
            </a:r>
            <a:r>
              <a:rPr lang="es-ES_tradnl"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49642" y="721895"/>
            <a:ext cx="9290801" cy="4258885"/>
          </a:xfrm>
        </p:spPr>
        <p:txBody>
          <a:bodyPr>
            <a:normAutofit/>
          </a:bodyPr>
          <a:lstStyle/>
          <a:p>
            <a:r>
              <a:rPr lang="es-MX" sz="2000" dirty="0" smtClean="0">
                <a:solidFill>
                  <a:schemeClr val="tx1"/>
                </a:solidFill>
              </a:rPr>
              <a:t>Era consentido por su madre a causa de su enfermedad, pero cuando tenia dos años fue destronado por la llegada de otro bebé. Pero sin lugar a dudas era el consentido de su padre.</a:t>
            </a:r>
          </a:p>
          <a:p>
            <a:r>
              <a:rPr lang="es-MX" sz="2000" dirty="0" smtClean="0">
                <a:solidFill>
                  <a:schemeClr val="tx1"/>
                </a:solidFill>
              </a:rPr>
              <a:t>Tenia celos de su hermano mayor, que era fuerte y sano y podía realizar actividades físicas, en los que Alfred no podía participar. </a:t>
            </a:r>
          </a:p>
          <a:p>
            <a:r>
              <a:rPr lang="es-MX" sz="2000" dirty="0" smtClean="0">
                <a:solidFill>
                  <a:schemeClr val="tx1"/>
                </a:solidFill>
              </a:rPr>
              <a:t>Se sentía inferior a su hermano y a otros niños. Por eso decidió esforzarse para superar esos sentimientos y compensar sus limitaciones físicas. </a:t>
            </a:r>
            <a:endParaRPr lang="es-MX" sz="2000" dirty="0">
              <a:solidFill>
                <a:schemeClr val="tx1"/>
              </a:solidFill>
            </a:endParaRPr>
          </a:p>
        </p:txBody>
      </p:sp>
      <p:pic>
        <p:nvPicPr>
          <p:cNvPr id="18434" name="Picture 2" descr="http://upload.wikimedia.org/wikipedia/en/8/8f/Alfred_Adler_(1870-1937)_Austrian_psychiatrist.jpg"/>
          <p:cNvPicPr>
            <a:picLocks noChangeAspect="1" noChangeArrowheads="1"/>
          </p:cNvPicPr>
          <p:nvPr/>
        </p:nvPicPr>
        <p:blipFill>
          <a:blip r:embed="rId2"/>
          <a:srcRect/>
          <a:stretch>
            <a:fillRect/>
          </a:stretch>
        </p:blipFill>
        <p:spPr bwMode="auto">
          <a:xfrm>
            <a:off x="2465255" y="4026568"/>
            <a:ext cx="1886834" cy="2405313"/>
          </a:xfrm>
          <a:prstGeom prst="ellipse">
            <a:avLst/>
          </a:prstGeom>
          <a:ln>
            <a:noFill/>
          </a:ln>
          <a:effectLst>
            <a:softEdge rad="112500"/>
          </a:effectLst>
        </p:spPr>
      </p:pic>
      <p:pic>
        <p:nvPicPr>
          <p:cNvPr id="18436" name="Picture 4" descr="http://i2.esmas.com/editorial-televisa/2013/10/16/576249/E_arabella-kushner.jpg"/>
          <p:cNvPicPr>
            <a:picLocks noChangeAspect="1" noChangeArrowheads="1"/>
          </p:cNvPicPr>
          <p:nvPr/>
        </p:nvPicPr>
        <p:blipFill>
          <a:blip r:embed="rId3"/>
          <a:srcRect/>
          <a:stretch>
            <a:fillRect/>
          </a:stretch>
        </p:blipFill>
        <p:spPr bwMode="auto">
          <a:xfrm>
            <a:off x="6801853" y="3548147"/>
            <a:ext cx="2812548" cy="2812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109572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encrypted-tbn0.gstatic.com/images?q=tbn:ANd9GcT1PaGHHSWo6DD0nI_ZuxKpSNYYAUq2kKqVkzz1LDaDqBfYQ48b"/>
          <p:cNvPicPr>
            <a:picLocks noChangeAspect="1" noChangeArrowheads="1"/>
          </p:cNvPicPr>
          <p:nvPr/>
        </p:nvPicPr>
        <p:blipFill>
          <a:blip r:embed="rId2"/>
          <a:srcRect/>
          <a:stretch>
            <a:fillRect/>
          </a:stretch>
        </p:blipFill>
        <p:spPr bwMode="auto">
          <a:xfrm>
            <a:off x="9602252" y="3697942"/>
            <a:ext cx="2019300" cy="2883494"/>
          </a:xfrm>
          <a:prstGeom prst="rect">
            <a:avLst/>
          </a:prstGeom>
          <a:noFill/>
        </p:spPr>
      </p:pic>
      <p:sp>
        <p:nvSpPr>
          <p:cNvPr id="3" name="Marcador de contenido 2"/>
          <p:cNvSpPr>
            <a:spLocks noGrp="1"/>
          </p:cNvSpPr>
          <p:nvPr>
            <p:ph idx="1"/>
          </p:nvPr>
        </p:nvSpPr>
        <p:spPr>
          <a:xfrm>
            <a:off x="2412749" y="1187116"/>
            <a:ext cx="8915400" cy="4232049"/>
          </a:xfrm>
        </p:spPr>
        <p:txBody>
          <a:bodyPr>
            <a:normAutofit/>
          </a:bodyPr>
          <a:lstStyle/>
          <a:p>
            <a:r>
              <a:rPr lang="es-MX" dirty="0" smtClean="0">
                <a:solidFill>
                  <a:schemeClr val="tx1"/>
                </a:solidFill>
              </a:rPr>
              <a:t>Poco a poco fue ganando la batalla, logrando la autoestima y la aceptación social. Le gustaba estar acompañado por la gente y fue muy sociable durante toda la vida.</a:t>
            </a:r>
          </a:p>
          <a:p>
            <a:r>
              <a:rPr lang="es-MX" dirty="0" smtClean="0">
                <a:solidFill>
                  <a:schemeClr val="tx1"/>
                </a:solidFill>
              </a:rPr>
              <a:t>En la escuela (la misma a la que asistió Freud), Adler primero fue un estudiante triste y mediocre. Era muy malo para las matemáticas, pero con mucha perseverancia dejo de ser un alumno reprobado para ocupar el primer lugar de la clase. </a:t>
            </a:r>
            <a:endParaRPr lang="es-MX" dirty="0" smtClean="0">
              <a:solidFill>
                <a:schemeClr val="tx1"/>
              </a:solidFill>
            </a:endParaRPr>
          </a:p>
          <a:p>
            <a:r>
              <a:rPr lang="es-MX" dirty="0" smtClean="0">
                <a:solidFill>
                  <a:schemeClr val="tx1"/>
                </a:solidFill>
              </a:rPr>
              <a:t> </a:t>
            </a:r>
            <a:r>
              <a:rPr lang="es-MX" dirty="0" smtClean="0">
                <a:solidFill>
                  <a:schemeClr val="tx1"/>
                </a:solidFill>
              </a:rPr>
              <a:t>Su niñez parece una tragedia, pero también es un ejemplo de su</a:t>
            </a:r>
            <a:endParaRPr lang="es-MX" dirty="0" smtClean="0">
              <a:solidFill>
                <a:schemeClr val="tx1"/>
              </a:solidFill>
            </a:endParaRPr>
          </a:p>
          <a:p>
            <a:pPr marL="0" indent="0">
              <a:buNone/>
            </a:pPr>
            <a:r>
              <a:rPr lang="es-MX" dirty="0" smtClean="0">
                <a:solidFill>
                  <a:schemeClr val="tx1"/>
                </a:solidFill>
              </a:rPr>
              <a:t>       teoría</a:t>
            </a:r>
            <a:r>
              <a:rPr lang="es-MX" dirty="0" smtClean="0">
                <a:solidFill>
                  <a:schemeClr val="tx1"/>
                </a:solidFill>
              </a:rPr>
              <a:t> de la personalidad, de como supero las debilidades de la infancia          y la inferioridad  para forjar su destino. </a:t>
            </a:r>
            <a:endParaRPr lang="es-MX" dirty="0">
              <a:solidFill>
                <a:schemeClr val="tx1"/>
              </a:solidFill>
            </a:endParaRPr>
          </a:p>
        </p:txBody>
      </p:sp>
      <p:pic>
        <p:nvPicPr>
          <p:cNvPr id="17412" name="Picture 4" descr="http://www.vidaemocional.com/data/07102401.jpg"/>
          <p:cNvPicPr>
            <a:picLocks noChangeAspect="1" noChangeArrowheads="1"/>
          </p:cNvPicPr>
          <p:nvPr/>
        </p:nvPicPr>
        <p:blipFill>
          <a:blip r:embed="rId3"/>
          <a:srcRect/>
          <a:stretch>
            <a:fillRect/>
          </a:stretch>
        </p:blipFill>
        <p:spPr bwMode="auto">
          <a:xfrm>
            <a:off x="1583323" y="4678362"/>
            <a:ext cx="1905000" cy="2179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971184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temasdepsicoanalisis.org/wp-content/uploads/2010/12/1911-bluler-adler.jpg"/>
          <p:cNvPicPr>
            <a:picLocks noChangeAspect="1" noChangeArrowheads="1"/>
          </p:cNvPicPr>
          <p:nvPr/>
        </p:nvPicPr>
        <p:blipFill>
          <a:blip r:embed="rId2"/>
          <a:srcRect/>
          <a:stretch>
            <a:fillRect/>
          </a:stretch>
        </p:blipFill>
        <p:spPr bwMode="auto">
          <a:xfrm>
            <a:off x="7261411" y="255494"/>
            <a:ext cx="3922059" cy="1990946"/>
          </a:xfrm>
          <a:prstGeom prst="rect">
            <a:avLst/>
          </a:prstGeom>
          <a:ln>
            <a:noFill/>
          </a:ln>
          <a:effectLst>
            <a:outerShdw blurRad="190500" algn="tl" rotWithShape="0">
              <a:srgbClr val="000000">
                <a:alpha val="70000"/>
              </a:srgbClr>
            </a:outerShdw>
          </a:effectLst>
        </p:spPr>
      </p:pic>
      <p:sp>
        <p:nvSpPr>
          <p:cNvPr id="2" name="Título 1"/>
          <p:cNvSpPr>
            <a:spLocks noGrp="1"/>
          </p:cNvSpPr>
          <p:nvPr>
            <p:ph type="title"/>
          </p:nvPr>
        </p:nvSpPr>
        <p:spPr/>
        <p:txBody>
          <a:bodyPr/>
          <a:lstStyle/>
          <a:p>
            <a:r>
              <a:rPr lang="es-MX" dirty="0" smtClean="0"/>
              <a:t>Edad adulta </a:t>
            </a:r>
            <a:endParaRPr lang="es-MX" dirty="0"/>
          </a:p>
        </p:txBody>
      </p:sp>
      <p:sp>
        <p:nvSpPr>
          <p:cNvPr id="3" name="Marcador de contenido 2"/>
          <p:cNvSpPr>
            <a:spLocks noGrp="1"/>
          </p:cNvSpPr>
          <p:nvPr>
            <p:ph idx="1"/>
          </p:nvPr>
        </p:nvSpPr>
        <p:spPr>
          <a:xfrm>
            <a:off x="2740197" y="2514365"/>
            <a:ext cx="8915400" cy="3777622"/>
          </a:xfrm>
        </p:spPr>
        <p:txBody>
          <a:bodyPr/>
          <a:lstStyle/>
          <a:p>
            <a:r>
              <a:rPr lang="es-MX" dirty="0" smtClean="0">
                <a:solidFill>
                  <a:schemeClr val="tx1"/>
                </a:solidFill>
              </a:rPr>
              <a:t>Estudió medicina en la universidad de Viena, pero se graduó con un historial académico mediocre. Inició la practica privada como oftalmólogo, pero pronto decidió a dedicarse a la medicina general. Le interesaban las enfermedades incurables.  </a:t>
            </a:r>
          </a:p>
          <a:p>
            <a:r>
              <a:rPr lang="es-MX" dirty="0" smtClean="0">
                <a:solidFill>
                  <a:schemeClr val="tx1"/>
                </a:solidFill>
              </a:rPr>
              <a:t>En 1910, era presidente de la sociedad psicoanalítica de Viena y coeditor de la revista de esa sociedad, empezó a criticar la teoría freudiana</a:t>
            </a:r>
            <a:r>
              <a:rPr lang="es-MX" dirty="0" smtClean="0">
                <a:solidFill>
                  <a:schemeClr val="tx1"/>
                </a:solidFill>
              </a:rPr>
              <a:t>. </a:t>
            </a:r>
            <a:endParaRPr lang="es-MX" dirty="0" smtClean="0">
              <a:solidFill>
                <a:schemeClr val="tx1"/>
              </a:solidFill>
            </a:endParaRPr>
          </a:p>
          <a:p>
            <a:r>
              <a:rPr lang="es-MX" dirty="0" smtClean="0">
                <a:solidFill>
                  <a:schemeClr val="tx1"/>
                </a:solidFill>
              </a:rPr>
              <a:t>Freud reacciono con enojo ante la deserción de Adler. Se burlaba de su estatura pequeña y decía que era odioso, anormal, ambicioso rayado en la locura, celoso y sádico. Afirmo que la teoría de Adler no tenia valor alguno</a:t>
            </a:r>
            <a:r>
              <a:rPr lang="es-MX" dirty="0" smtClean="0">
                <a:solidFill>
                  <a:schemeClr val="tx1"/>
                </a:solidFill>
              </a:rPr>
              <a:t>.</a:t>
            </a:r>
          </a:p>
          <a:p>
            <a:r>
              <a:rPr lang="es-MX" dirty="0" smtClean="0">
                <a:solidFill>
                  <a:schemeClr val="tx1"/>
                </a:solidFill>
              </a:rPr>
              <a:t> </a:t>
            </a:r>
            <a:r>
              <a:rPr lang="es-MX" dirty="0" smtClean="0">
                <a:solidFill>
                  <a:schemeClr val="tx1"/>
                </a:solidFill>
              </a:rPr>
              <a:t>Adler nunca fue alumno ni discípulo de Freud y tampoco fue psicoanalizado por el.</a:t>
            </a:r>
            <a:endParaRPr lang="es-MX" dirty="0">
              <a:solidFill>
                <a:schemeClr val="tx1"/>
              </a:solidFill>
            </a:endParaRPr>
          </a:p>
        </p:txBody>
      </p:sp>
      <p:pic>
        <p:nvPicPr>
          <p:cNvPr id="16388" name="Picture 4" descr="http://www.notablebiographies.com/images/uewb_01_img0012.jpg"/>
          <p:cNvPicPr>
            <a:picLocks noChangeAspect="1" noChangeArrowheads="1"/>
          </p:cNvPicPr>
          <p:nvPr/>
        </p:nvPicPr>
        <p:blipFill>
          <a:blip r:embed="rId3"/>
          <a:srcRect/>
          <a:stretch>
            <a:fillRect/>
          </a:stretch>
        </p:blipFill>
        <p:spPr bwMode="auto">
          <a:xfrm>
            <a:off x="588714" y="1668379"/>
            <a:ext cx="1578282" cy="19313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6390" name="Picture 6" descr="http://sp4.fotolog.com/photo/36/53/51/the_acido_samy/1217431528838_f.jpg"/>
          <p:cNvPicPr>
            <a:picLocks noChangeAspect="1" noChangeArrowheads="1"/>
          </p:cNvPicPr>
          <p:nvPr/>
        </p:nvPicPr>
        <p:blipFill>
          <a:blip r:embed="rId4"/>
          <a:srcRect/>
          <a:stretch>
            <a:fillRect/>
          </a:stretch>
        </p:blipFill>
        <p:spPr bwMode="auto">
          <a:xfrm>
            <a:off x="295362" y="4307068"/>
            <a:ext cx="2323553" cy="2253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0232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76917" y="689810"/>
            <a:ext cx="8915400" cy="3777622"/>
          </a:xfrm>
        </p:spPr>
        <p:txBody>
          <a:bodyPr/>
          <a:lstStyle/>
          <a:p>
            <a:r>
              <a:rPr lang="es-MX" dirty="0" smtClean="0">
                <a:solidFill>
                  <a:schemeClr val="tx1"/>
                </a:solidFill>
              </a:rPr>
              <a:t>Adler calificaba a Freud de embaucador y denunció al psicoanálisis como un método sucio. </a:t>
            </a:r>
          </a:p>
          <a:p>
            <a:r>
              <a:rPr lang="es-MX" dirty="0" smtClean="0">
                <a:solidFill>
                  <a:schemeClr val="tx1"/>
                </a:solidFill>
              </a:rPr>
              <a:t>En 1912, fundó la sociedad de Psicología individual. Sirvió en el ejercito austriaco durante la primera guerra mundial (1914-1918).</a:t>
            </a:r>
          </a:p>
          <a:p>
            <a:r>
              <a:rPr lang="es-MX" dirty="0" smtClean="0">
                <a:solidFill>
                  <a:schemeClr val="tx1"/>
                </a:solidFill>
              </a:rPr>
              <a:t>En 1926 efectuó la primera de varias visitas a Estados Unidos, donde impartió clases y recorrió el país dictando conferencias para el público.</a:t>
            </a:r>
          </a:p>
          <a:p>
            <a:r>
              <a:rPr lang="es-MX" dirty="0" smtClean="0">
                <a:solidFill>
                  <a:schemeClr val="tx1"/>
                </a:solidFill>
              </a:rPr>
              <a:t>En 1937, mientras efectuaba un agotador recorrido por Europa para dictar 56 conferencias, sufrió un infarto y falleció en Escocia.</a:t>
            </a:r>
            <a:endParaRPr lang="es-MX" dirty="0">
              <a:solidFill>
                <a:schemeClr val="tx1"/>
              </a:solidFill>
            </a:endParaRPr>
          </a:p>
        </p:txBody>
      </p:sp>
      <p:pic>
        <p:nvPicPr>
          <p:cNvPr id="15362" name="Picture 2" descr="http://nitodolocontrario.files.wordpress.com/2012/03/lg0205x.jpg"/>
          <p:cNvPicPr>
            <a:picLocks noChangeAspect="1" noChangeArrowheads="1"/>
          </p:cNvPicPr>
          <p:nvPr/>
        </p:nvPicPr>
        <p:blipFill>
          <a:blip r:embed="rId2"/>
          <a:srcRect/>
          <a:stretch>
            <a:fillRect/>
          </a:stretch>
        </p:blipFill>
        <p:spPr bwMode="auto">
          <a:xfrm>
            <a:off x="2706269" y="3948562"/>
            <a:ext cx="2170531" cy="2203585"/>
          </a:xfrm>
          <a:prstGeom prst="rect">
            <a:avLst/>
          </a:prstGeom>
          <a:ln>
            <a:noFill/>
          </a:ln>
          <a:effectLst>
            <a:outerShdw blurRad="190500" algn="tl" rotWithShape="0">
              <a:srgbClr val="000000">
                <a:alpha val="70000"/>
              </a:srgbClr>
            </a:outerShdw>
          </a:effectLst>
        </p:spPr>
      </p:pic>
      <p:pic>
        <p:nvPicPr>
          <p:cNvPr id="5" name="Picture 2" descr="http://bucket.clanacion.com.ar/anexos/fotos/61/904761.jpg"/>
          <p:cNvPicPr>
            <a:picLocks noChangeAspect="1" noChangeArrowheads="1"/>
          </p:cNvPicPr>
          <p:nvPr/>
        </p:nvPicPr>
        <p:blipFill>
          <a:blip r:embed="rId3"/>
          <a:srcRect/>
          <a:stretch>
            <a:fillRect/>
          </a:stretch>
        </p:blipFill>
        <p:spPr bwMode="auto">
          <a:xfrm>
            <a:off x="7570695" y="4174721"/>
            <a:ext cx="4796118" cy="1957137"/>
          </a:xfrm>
          <a:prstGeom prst="ellipse">
            <a:avLst/>
          </a:prstGeom>
          <a:ln>
            <a:noFill/>
          </a:ln>
          <a:effectLst>
            <a:softEdge rad="112500"/>
          </a:effectLst>
        </p:spPr>
      </p:pic>
    </p:spTree>
    <p:extLst>
      <p:ext uri="{BB962C8B-B14F-4D97-AF65-F5344CB8AC3E}">
        <p14:creationId xmlns="" xmlns:p14="http://schemas.microsoft.com/office/powerpoint/2010/main" val="107637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Sentimientos de inferioridad: la fuente del esfuerzo humano.</a:t>
            </a:r>
            <a:endParaRPr lang="es-MX" dirty="0"/>
          </a:p>
        </p:txBody>
      </p:sp>
      <p:sp>
        <p:nvSpPr>
          <p:cNvPr id="3" name="Marcador de contenido 2"/>
          <p:cNvSpPr>
            <a:spLocks noGrp="1"/>
          </p:cNvSpPr>
          <p:nvPr>
            <p:ph idx="1"/>
          </p:nvPr>
        </p:nvSpPr>
        <p:spPr/>
        <p:txBody>
          <a:bodyPr/>
          <a:lstStyle/>
          <a:p>
            <a:r>
              <a:rPr lang="es-MX" dirty="0" smtClean="0">
                <a:solidFill>
                  <a:schemeClr val="tx1"/>
                </a:solidFill>
              </a:rPr>
              <a:t>Según Adler, los sentimientos de inferioridad están siempre presentes como una fuerza motivadora del comportamiento.</a:t>
            </a:r>
          </a:p>
          <a:p>
            <a:r>
              <a:rPr lang="es-MX" dirty="0" smtClean="0">
                <a:solidFill>
                  <a:schemeClr val="tx1"/>
                </a:solidFill>
              </a:rPr>
              <a:t>Propuso que los sentimientos de inferioridad son la fuente del esfuerzo humano. El crecimiento individual se obtiene por medio de la </a:t>
            </a:r>
            <a:r>
              <a:rPr lang="es-MX" dirty="0" smtClean="0">
                <a:solidFill>
                  <a:srgbClr val="0070C0"/>
                </a:solidFill>
              </a:rPr>
              <a:t>compensación</a:t>
            </a:r>
            <a:r>
              <a:rPr lang="es-MX" dirty="0" smtClean="0">
                <a:solidFill>
                  <a:schemeClr val="tx1"/>
                </a:solidFill>
              </a:rPr>
              <a:t>, es decir, de los intentos por superar las inferioridades reales o marginales</a:t>
            </a:r>
            <a:r>
              <a:rPr lang="es-MX" dirty="0" smtClean="0">
                <a:solidFill>
                  <a:schemeClr val="tx1"/>
                </a:solidFill>
              </a:rPr>
              <a:t>.</a:t>
            </a:r>
          </a:p>
          <a:p>
            <a:r>
              <a:rPr lang="es-MX" dirty="0" smtClean="0">
                <a:solidFill>
                  <a:schemeClr val="tx1"/>
                </a:solidFill>
              </a:rPr>
              <a:t> </a:t>
            </a:r>
            <a:r>
              <a:rPr lang="es-MX" dirty="0" smtClean="0">
                <a:solidFill>
                  <a:schemeClr val="tx1"/>
                </a:solidFill>
              </a:rPr>
              <a:t>A lo largo de la vida nos mueve la necesidades de sobreponernos a esos sentimientos y de tratar de alcanzar niveles </a:t>
            </a:r>
            <a:r>
              <a:rPr lang="es-MX" dirty="0" smtClean="0">
                <a:solidFill>
                  <a:schemeClr val="tx1"/>
                </a:solidFill>
              </a:rPr>
              <a:t>mas </a:t>
            </a:r>
            <a:r>
              <a:rPr lang="es-MX" dirty="0" smtClean="0">
                <a:solidFill>
                  <a:schemeClr val="tx1"/>
                </a:solidFill>
              </a:rPr>
              <a:t>altos de desarrollo.</a:t>
            </a:r>
            <a:endParaRPr lang="es-MX" dirty="0" smtClean="0">
              <a:solidFill>
                <a:schemeClr val="tx1"/>
              </a:solidFill>
            </a:endParaRPr>
          </a:p>
          <a:p>
            <a:endParaRPr lang="es-MX" dirty="0" smtClean="0">
              <a:solidFill>
                <a:schemeClr val="tx1"/>
              </a:solidFill>
            </a:endParaRPr>
          </a:p>
          <a:p>
            <a:endParaRPr lang="es-MX" dirty="0"/>
          </a:p>
        </p:txBody>
      </p:sp>
      <p:pic>
        <p:nvPicPr>
          <p:cNvPr id="13314" name="Picture 2" descr="http://odstatic.com/sanamente.com/oki-490x245.gif"/>
          <p:cNvPicPr>
            <a:picLocks noChangeAspect="1" noChangeArrowheads="1"/>
          </p:cNvPicPr>
          <p:nvPr/>
        </p:nvPicPr>
        <p:blipFill>
          <a:blip r:embed="rId2"/>
          <a:srcRect/>
          <a:stretch>
            <a:fillRect/>
          </a:stretch>
        </p:blipFill>
        <p:spPr bwMode="auto">
          <a:xfrm>
            <a:off x="8337176" y="4863164"/>
            <a:ext cx="3602063" cy="1833470"/>
          </a:xfrm>
          <a:prstGeom prst="rect">
            <a:avLst/>
          </a:prstGeom>
          <a:noFill/>
        </p:spPr>
      </p:pic>
      <p:sp>
        <p:nvSpPr>
          <p:cNvPr id="5" name="Rectangle 4"/>
          <p:cNvSpPr/>
          <p:nvPr/>
        </p:nvSpPr>
        <p:spPr>
          <a:xfrm>
            <a:off x="761244" y="5276334"/>
            <a:ext cx="1880356" cy="369332"/>
          </a:xfrm>
          <a:prstGeom prst="rect">
            <a:avLst/>
          </a:prstGeom>
        </p:spPr>
        <p:txBody>
          <a:bodyPr wrap="square">
            <a:spAutoFit/>
          </a:bodyPr>
          <a:lstStyle/>
          <a:p>
            <a:endParaRPr lang="en-US" dirty="0"/>
          </a:p>
        </p:txBody>
      </p:sp>
      <p:sp>
        <p:nvSpPr>
          <p:cNvPr id="6" name="Rectangle 5"/>
          <p:cNvSpPr/>
          <p:nvPr/>
        </p:nvSpPr>
        <p:spPr>
          <a:xfrm>
            <a:off x="761244" y="5276334"/>
            <a:ext cx="184731" cy="369332"/>
          </a:xfrm>
          <a:prstGeom prst="rect">
            <a:avLst/>
          </a:prstGeom>
        </p:spPr>
        <p:txBody>
          <a:bodyPr wrap="none">
            <a:spAutoFit/>
          </a:bodyPr>
          <a:lstStyle/>
          <a:p>
            <a:endParaRPr lang="en-US" dirty="0"/>
          </a:p>
        </p:txBody>
      </p:sp>
    </p:spTree>
    <p:extLst>
      <p:ext uri="{BB962C8B-B14F-4D97-AF65-F5344CB8AC3E}">
        <p14:creationId xmlns="" xmlns:p14="http://schemas.microsoft.com/office/powerpoint/2010/main" val="61629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1188" y="950259"/>
            <a:ext cx="9299294" cy="3777622"/>
          </a:xfrm>
        </p:spPr>
        <p:txBody>
          <a:bodyPr/>
          <a:lstStyle/>
          <a:p>
            <a:r>
              <a:rPr lang="es-ES_tradnl" sz="2000" dirty="0" smtClean="0">
                <a:solidFill>
                  <a:schemeClr val="tx1"/>
                </a:solidFill>
              </a:rPr>
              <a:t>Este</a:t>
            </a:r>
            <a:r>
              <a:rPr lang="es-ES_tradnl" dirty="0" smtClean="0">
                <a:solidFill>
                  <a:schemeClr val="tx1"/>
                </a:solidFill>
              </a:rPr>
              <a:t> proceso comienza en la infancia. </a:t>
            </a:r>
          </a:p>
          <a:p>
            <a:pPr>
              <a:buNone/>
            </a:pPr>
            <a:r>
              <a:rPr lang="es-ES_tradnl" dirty="0" smtClean="0">
                <a:solidFill>
                  <a:schemeClr val="tx1"/>
                </a:solidFill>
              </a:rPr>
              <a:t> </a:t>
            </a:r>
            <a:r>
              <a:rPr lang="es-ES_tradnl" dirty="0" smtClean="0">
                <a:solidFill>
                  <a:schemeClr val="tx1"/>
                </a:solidFill>
              </a:rPr>
              <a:t>    En esta etapa los niños son pequeños e indefensos y dependen totalmente de los adultos. Adler pensaba que los menores saben que sus padres tiene poder y fuerza y que es inútil tratar de resistirse o de enfrentarse a ellos. Por lo mismo desarrollan sentimientos de inferioridad frente a las personas mas grandes y mas fuertes que les rodea.</a:t>
            </a:r>
            <a:endParaRPr lang="es-ES_tradnl" dirty="0">
              <a:solidFill>
                <a:schemeClr val="tx1"/>
              </a:solidFill>
            </a:endParaRPr>
          </a:p>
        </p:txBody>
      </p:sp>
      <p:pic>
        <p:nvPicPr>
          <p:cNvPr id="39938" name="Picture 2" descr="http://4.bp.blogspot.com/_pMc3PHxfNjE/TKjLeshmEDI/AAAAAAAAAOo/klaNrAYcsu4/s1600/images.jpeg"/>
          <p:cNvPicPr>
            <a:picLocks noChangeAspect="1" noChangeArrowheads="1"/>
          </p:cNvPicPr>
          <p:nvPr/>
        </p:nvPicPr>
        <p:blipFill>
          <a:blip r:embed="rId2"/>
          <a:srcRect/>
          <a:stretch>
            <a:fillRect/>
          </a:stretch>
        </p:blipFill>
        <p:spPr bwMode="auto">
          <a:xfrm rot="21221277">
            <a:off x="7591798" y="3061634"/>
            <a:ext cx="2713126" cy="2653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940" name="Picture 4" descr="http://4.bp.blogspot.com/-c2ILTt2Cl7g/T5E_u1b5GKI/AAAAAAAAAAw/EtGKefy9wAI/s1600/aware2.jpg"/>
          <p:cNvPicPr>
            <a:picLocks noChangeAspect="1" noChangeArrowheads="1"/>
          </p:cNvPicPr>
          <p:nvPr/>
        </p:nvPicPr>
        <p:blipFill>
          <a:blip r:embed="rId3"/>
          <a:srcRect/>
          <a:stretch>
            <a:fillRect/>
          </a:stretch>
        </p:blipFill>
        <p:spPr bwMode="auto">
          <a:xfrm>
            <a:off x="2662518" y="4296308"/>
            <a:ext cx="3103842" cy="2077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640</TotalTime>
  <Words>2919</Words>
  <Application>Microsoft Office PowerPoint</Application>
  <PresentationFormat>Custom</PresentationFormat>
  <Paragraphs>132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Espiral</vt:lpstr>
      <vt:lpstr>ALFRED ADLER:</vt:lpstr>
      <vt:lpstr>Slide 2</vt:lpstr>
      <vt:lpstr>ALFRED ADLER (1870-1937)</vt:lpstr>
      <vt:lpstr>Slide 4</vt:lpstr>
      <vt:lpstr>Slide 5</vt:lpstr>
      <vt:lpstr>Edad adulta </vt:lpstr>
      <vt:lpstr>Slide 7</vt:lpstr>
      <vt:lpstr>Sentimientos de inferioridad: la fuente del esfuerzo humano.</vt:lpstr>
      <vt:lpstr>Slide 9</vt:lpstr>
      <vt:lpstr>Psicología individual </vt:lpstr>
      <vt:lpstr>Complejo de inferioridad </vt:lpstr>
      <vt:lpstr>Slide 12</vt:lpstr>
      <vt:lpstr>Complejo de superioridad </vt:lpstr>
      <vt:lpstr>Finalismo ficticio </vt:lpstr>
      <vt:lpstr>Slide 15</vt:lpstr>
      <vt:lpstr>El estilo de vida </vt:lpstr>
      <vt:lpstr>La fuerza creativa del yo </vt:lpstr>
      <vt:lpstr>Estilos dominante, inclinado a recibir, evasivo y socialmente útil.</vt:lpstr>
      <vt:lpstr>Slide 19</vt:lpstr>
      <vt:lpstr>El interés social </vt:lpstr>
      <vt:lpstr>Orden de nacimiento </vt:lpstr>
      <vt:lpstr>El primogénito </vt:lpstr>
      <vt:lpstr>Slide 23</vt:lpstr>
      <vt:lpstr>El segundo hijo</vt:lpstr>
      <vt:lpstr>Slide 25</vt:lpstr>
      <vt:lpstr>El hijo menor</vt:lpstr>
      <vt:lpstr>El hijo único</vt:lpstr>
      <vt:lpstr>Slide 28</vt:lpstr>
      <vt:lpstr>Cuestiones relativas a la naturaleza humana</vt:lpstr>
      <vt:lpstr>Slide 30</vt:lpstr>
      <vt:lpstr>Los primeros recuerdos</vt:lpstr>
      <vt:lpstr>Análisis de los sueños</vt:lpstr>
      <vt:lpstr>Slide 33</vt:lpstr>
      <vt:lpstr>Investigación sobre la teoría de Adler</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ALFRED ADLER:</dc:title>
  <dc:creator>Sony</dc:creator>
  <cp:lastModifiedBy>sabrina</cp:lastModifiedBy>
  <cp:revision>67</cp:revision>
  <dcterms:created xsi:type="dcterms:W3CDTF">2015-01-24T18:58:52Z</dcterms:created>
  <dcterms:modified xsi:type="dcterms:W3CDTF">2015-01-26T00:21:10Z</dcterms:modified>
</cp:coreProperties>
</file>