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337" r:id="rId2"/>
    <p:sldId id="338" r:id="rId3"/>
    <p:sldId id="341" r:id="rId4"/>
    <p:sldId id="372" r:id="rId5"/>
    <p:sldId id="375" r:id="rId6"/>
    <p:sldId id="376" r:id="rId7"/>
    <p:sldId id="374" r:id="rId8"/>
    <p:sldId id="377" r:id="rId9"/>
    <p:sldId id="378" r:id="rId10"/>
    <p:sldId id="348" r:id="rId11"/>
    <p:sldId id="343" r:id="rId12"/>
    <p:sldId id="352" r:id="rId13"/>
    <p:sldId id="379" r:id="rId14"/>
    <p:sldId id="380" r:id="rId15"/>
    <p:sldId id="381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DF56D9-AF07-4870-9496-1597D93E8534}" type="datetimeFigureOut">
              <a:rPr lang="es-ES" smtClean="0"/>
              <a:t>12/11/2024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9C3B1-512C-44DF-A265-093CF597EED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25772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68781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28033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42046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033128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77646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C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9C3B1-512C-44DF-A265-093CF597EED9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43680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12/11/2024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2074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12/11/2024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2453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12/11/2024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79056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12/11/2024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07226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12/11/2024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842597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12/11/2024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97714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12/11/2024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46687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12/11/2024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67532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12/11/2024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04759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12/11/2024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33564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12/11/2024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88320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12/11/2024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87735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12/11/2024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16969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12/11/2024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3512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12/11/2024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63550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882E2-8956-4342-981B-10D003273BD2}" type="datetimeFigureOut">
              <a:rPr lang="es-ES" smtClean="0"/>
              <a:t>12/11/2024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58022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882E2-8956-4342-981B-10D003273BD2}" type="datetimeFigureOut">
              <a:rPr lang="es-ES" smtClean="0"/>
              <a:t>12/11/2024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75430EAF-F706-4FE9-8154-0EDA6DB7CAB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8450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D68556-DE4F-4E26-95E1-BA617FB5F6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86342" y="2809461"/>
            <a:ext cx="8911687" cy="1589029"/>
          </a:xfrm>
        </p:spPr>
        <p:txBody>
          <a:bodyPr>
            <a:normAutofit/>
          </a:bodyPr>
          <a:lstStyle/>
          <a:p>
            <a:pPr algn="ctr"/>
            <a:r>
              <a:rPr lang="es-ES" sz="44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PSICOLOGÍA DEL DESARROLLO II</a:t>
            </a:r>
          </a:p>
        </p:txBody>
      </p:sp>
    </p:spTree>
    <p:extLst>
      <p:ext uri="{BB962C8B-B14F-4D97-AF65-F5344CB8AC3E}">
        <p14:creationId xmlns:p14="http://schemas.microsoft.com/office/powerpoint/2010/main" val="549460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35351B8C-3625-593D-30F1-8F185F46E39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5731" t="32196" r="23846" b="28809"/>
          <a:stretch/>
        </p:blipFill>
        <p:spPr>
          <a:xfrm>
            <a:off x="223440" y="875714"/>
            <a:ext cx="11745119" cy="5106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56024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5803" y="875714"/>
            <a:ext cx="9000393" cy="5106572"/>
          </a:xfrm>
        </p:spPr>
        <p:txBody>
          <a:bodyPr>
            <a:noAutofit/>
          </a:bodyPr>
          <a:lstStyle/>
          <a:p>
            <a:pPr algn="just"/>
            <a:r>
              <a:rPr lang="es-ES" sz="2000" dirty="0"/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2.3.3. Bases de las relaciones íntimas</a:t>
            </a:r>
          </a:p>
          <a:p>
            <a:pPr algn="just"/>
            <a:endParaRPr lang="es-ES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necesidad de establecer relaciones firmes, estables, cercanas y comprometidas es una </a:t>
            </a:r>
            <a:r>
              <a:rPr lang="es-ES" sz="2000" b="1" i="1" dirty="0">
                <a:solidFill>
                  <a:schemeClr val="tx1"/>
                </a:solidFill>
              </a:rPr>
              <a:t>motivación importante </a:t>
            </a:r>
            <a:r>
              <a:rPr lang="es-ES" sz="2000" dirty="0">
                <a:solidFill>
                  <a:schemeClr val="tx1"/>
                </a:solidFill>
              </a:rPr>
              <a:t>de la conducta humana.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Las personas </a:t>
            </a:r>
            <a:r>
              <a:rPr lang="es-ES" sz="2000" b="1" i="1" dirty="0">
                <a:solidFill>
                  <a:schemeClr val="tx1"/>
                </a:solidFill>
              </a:rPr>
              <a:t>incrementan su cercanía </a:t>
            </a:r>
            <a:r>
              <a:rPr lang="es-ES" sz="2000" dirty="0">
                <a:solidFill>
                  <a:schemeClr val="tx1"/>
                </a:solidFill>
              </a:rPr>
              <a:t>debido a las revelaciones mutuas, la sensibilidad a las necesidades de la otra y la aceptación y el respeto recíprocos.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Las </a:t>
            </a:r>
            <a:r>
              <a:rPr lang="es-ES" sz="2000" b="1" i="1" dirty="0">
                <a:solidFill>
                  <a:schemeClr val="tx1"/>
                </a:solidFill>
              </a:rPr>
              <a:t>relaciones íntimas </a:t>
            </a:r>
            <a:r>
              <a:rPr lang="es-ES" sz="2000" dirty="0">
                <a:solidFill>
                  <a:schemeClr val="tx1"/>
                </a:solidFill>
              </a:rPr>
              <a:t>requieren de autoconciencia, empatía, habilidad para comunicar emociones, resolver conflictos y respetar los compromisos, y, si la relación es potencialmente de naturaleza sexual, de una decisión sexual.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Puede considerarse que existe una influencia recíproca entre la </a:t>
            </a:r>
            <a:r>
              <a:rPr lang="es-ES" sz="2000" b="1" i="1" dirty="0">
                <a:solidFill>
                  <a:schemeClr val="tx1"/>
                </a:solidFill>
              </a:rPr>
              <a:t>personalidad y las relaciones</a:t>
            </a:r>
            <a:endParaRPr lang="es-ES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4864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129C1A4F-5C09-4CBA-ABB0-1DEAE7BA48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13914" y="845820"/>
            <a:ext cx="9270609" cy="5166360"/>
          </a:xfrm>
        </p:spPr>
        <p:txBody>
          <a:bodyPr>
            <a:noAutofit/>
          </a:bodyPr>
          <a:lstStyle/>
          <a:p>
            <a:pPr algn="just"/>
            <a:r>
              <a:rPr lang="es-ES" sz="2000" dirty="0"/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AMISTAD</a:t>
            </a:r>
            <a:r>
              <a:rPr lang="es-ES" sz="2000" dirty="0">
                <a:solidFill>
                  <a:schemeClr val="tx1"/>
                </a:solidFill>
              </a:rPr>
              <a:t> </a:t>
            </a:r>
          </a:p>
          <a:p>
            <a:pPr algn="just"/>
            <a:endParaRPr lang="es-ES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Las relaciones íntimas implican </a:t>
            </a:r>
            <a:r>
              <a:rPr lang="es-ES" sz="2000" b="1" i="1" dirty="0">
                <a:solidFill>
                  <a:schemeClr val="tx1"/>
                </a:solidFill>
              </a:rPr>
              <a:t>autoconciencia, empatía y habilidad para comunicarse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Las amistades son </a:t>
            </a:r>
            <a:r>
              <a:rPr lang="es-ES" sz="2000" b="1" i="1" dirty="0">
                <a:solidFill>
                  <a:schemeClr val="tx1"/>
                </a:solidFill>
              </a:rPr>
              <a:t>menos estables que en periodos anteriores y posteriores.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Muchos adultos tempranos conservan amistades </a:t>
            </a:r>
            <a:r>
              <a:rPr lang="es-ES" sz="2000" b="1" i="1" dirty="0">
                <a:solidFill>
                  <a:schemeClr val="tx1"/>
                </a:solidFill>
              </a:rPr>
              <a:t>incondicionales y de gran calidad.</a:t>
            </a:r>
            <a:r>
              <a:rPr lang="es-ES" sz="2000" dirty="0">
                <a:solidFill>
                  <a:schemeClr val="tx1"/>
                </a:solidFill>
              </a:rPr>
              <a:t>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Las amistades en la adultez temprana se centran en el trabajo y las actividades como padres y en compartir </a:t>
            </a:r>
            <a:r>
              <a:rPr lang="es-ES" sz="2000" b="1" i="1" dirty="0">
                <a:solidFill>
                  <a:schemeClr val="tx1"/>
                </a:solidFill>
              </a:rPr>
              <a:t>confidencias y consejos</a:t>
            </a:r>
            <a:r>
              <a:rPr lang="es-ES" sz="2000" dirty="0">
                <a:solidFill>
                  <a:schemeClr val="tx1"/>
                </a:solidFill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Algunas amistades son extremadamente </a:t>
            </a:r>
            <a:r>
              <a:rPr lang="es-ES" sz="2000" b="1" i="1" dirty="0">
                <a:solidFill>
                  <a:schemeClr val="tx1"/>
                </a:solidFill>
              </a:rPr>
              <a:t>íntimas y alentadoras</a:t>
            </a:r>
            <a:r>
              <a:rPr lang="es-ES" sz="2000" dirty="0">
                <a:solidFill>
                  <a:schemeClr val="tx1"/>
                </a:solidFill>
              </a:rPr>
              <a:t>; otras están marcadas por conflictos frecuentes (</a:t>
            </a:r>
            <a:r>
              <a:rPr lang="es-ES" sz="2000" dirty="0" err="1">
                <a:solidFill>
                  <a:schemeClr val="tx1"/>
                </a:solidFill>
              </a:rPr>
              <a:t>Hartup</a:t>
            </a:r>
            <a:r>
              <a:rPr lang="es-ES" sz="2000" dirty="0">
                <a:solidFill>
                  <a:schemeClr val="tx1"/>
                </a:solidFill>
              </a:rPr>
              <a:t> y Stevens, 1999).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lazos entre algunos “mejores amigos” son </a:t>
            </a:r>
            <a:r>
              <a:rPr lang="es-ES" sz="2000" b="1" i="1" dirty="0">
                <a:solidFill>
                  <a:schemeClr val="tx1"/>
                </a:solidFill>
              </a:rPr>
              <a:t>más estables </a:t>
            </a:r>
            <a:r>
              <a:rPr lang="es-ES" sz="2000" dirty="0">
                <a:solidFill>
                  <a:schemeClr val="tx1"/>
                </a:solidFill>
              </a:rPr>
              <a:t>que los que unen con un amante o cónyuge.</a:t>
            </a:r>
          </a:p>
        </p:txBody>
      </p:sp>
    </p:spTree>
    <p:extLst>
      <p:ext uri="{BB962C8B-B14F-4D97-AF65-F5344CB8AC3E}">
        <p14:creationId xmlns:p14="http://schemas.microsoft.com/office/powerpoint/2010/main" val="9615014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B686B3-F0BA-7966-4BB8-4F82C1ECFC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8261751F-5DE2-FEEB-DBDD-D429749E93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0695" y="1043207"/>
            <a:ext cx="9624647" cy="4771586"/>
          </a:xfrm>
        </p:spPr>
        <p:txBody>
          <a:bodyPr>
            <a:no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adultos tempranos solteros </a:t>
            </a:r>
            <a:r>
              <a:rPr lang="es-ES" sz="2000" b="1" i="1" dirty="0">
                <a:solidFill>
                  <a:schemeClr val="tx1"/>
                </a:solidFill>
              </a:rPr>
              <a:t>dependen más de los amigos </a:t>
            </a:r>
            <a:r>
              <a:rPr lang="es-ES" sz="2000" dirty="0">
                <a:solidFill>
                  <a:schemeClr val="tx1"/>
                </a:solidFill>
              </a:rPr>
              <a:t>para satisfacer sus necesidades sociales que los adultos tempranos casados o los que son padres.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Las personas con amigos tienen un </a:t>
            </a:r>
            <a:r>
              <a:rPr lang="es-ES" sz="2000" b="1" i="1" dirty="0">
                <a:solidFill>
                  <a:schemeClr val="tx1"/>
                </a:solidFill>
              </a:rPr>
              <a:t>sentimiento de bienestar</a:t>
            </a:r>
            <a:r>
              <a:rPr lang="es-ES" sz="2000" dirty="0">
                <a:solidFill>
                  <a:schemeClr val="tx1"/>
                </a:solidFill>
              </a:rPr>
              <a:t>: o la gente que tiene amigos se siente bien o la gente que se siente bien tiene más facilidades para hacer amigos.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Por lo general, las mujeres tienen amistades </a:t>
            </a:r>
            <a:r>
              <a:rPr lang="es-ES" sz="2000" b="1" i="1" dirty="0">
                <a:solidFill>
                  <a:schemeClr val="tx1"/>
                </a:solidFill>
              </a:rPr>
              <a:t>más íntimas </a:t>
            </a:r>
            <a:r>
              <a:rPr lang="es-ES" sz="2000" dirty="0">
                <a:solidFill>
                  <a:schemeClr val="tx1"/>
                </a:solidFill>
              </a:rPr>
              <a:t>que los hombres.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hombres se inclinan a compartir con los amigos más información y actividades que </a:t>
            </a:r>
            <a:r>
              <a:rPr lang="es-ES" sz="2000" b="1" i="1" dirty="0">
                <a:solidFill>
                  <a:schemeClr val="tx1"/>
                </a:solidFill>
              </a:rPr>
              <a:t>confidencias</a:t>
            </a:r>
            <a:r>
              <a:rPr lang="es-ES" sz="2000" dirty="0">
                <a:solidFill>
                  <a:schemeClr val="tx1"/>
                </a:solidFill>
              </a:rPr>
              <a:t> (</a:t>
            </a:r>
            <a:r>
              <a:rPr lang="es-ES" sz="2000" dirty="0" err="1">
                <a:solidFill>
                  <a:schemeClr val="tx1"/>
                </a:solidFill>
              </a:rPr>
              <a:t>Rosenbluth</a:t>
            </a:r>
            <a:r>
              <a:rPr lang="es-ES" sz="2000" dirty="0">
                <a:solidFill>
                  <a:schemeClr val="tx1"/>
                </a:solidFill>
              </a:rPr>
              <a:t> y </a:t>
            </a:r>
            <a:r>
              <a:rPr lang="es-ES" sz="2000" dirty="0" err="1">
                <a:solidFill>
                  <a:schemeClr val="tx1"/>
                </a:solidFill>
              </a:rPr>
              <a:t>Steil</a:t>
            </a:r>
            <a:r>
              <a:rPr lang="es-ES" sz="2000" dirty="0">
                <a:solidFill>
                  <a:schemeClr val="tx1"/>
                </a:solidFill>
              </a:rPr>
              <a:t>, 1995).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Las mujeres hablan con sus amigas de sus problemas </a:t>
            </a:r>
            <a:r>
              <a:rPr lang="es-ES" sz="2000" b="1" i="1" dirty="0">
                <a:solidFill>
                  <a:schemeClr val="tx1"/>
                </a:solidFill>
              </a:rPr>
              <a:t>matrimoniales</a:t>
            </a:r>
            <a:r>
              <a:rPr lang="es-ES" sz="2000" dirty="0">
                <a:solidFill>
                  <a:schemeClr val="tx1"/>
                </a:solidFill>
              </a:rPr>
              <a:t> más que los hombres y reciben </a:t>
            </a:r>
            <a:r>
              <a:rPr lang="es-ES" sz="2000" b="1" i="1" dirty="0">
                <a:solidFill>
                  <a:schemeClr val="tx1"/>
                </a:solidFill>
              </a:rPr>
              <a:t>consejos y apoyo.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Pariente ficticio</a:t>
            </a:r>
            <a:r>
              <a:rPr lang="es-ES" sz="2000" dirty="0">
                <a:solidFill>
                  <a:schemeClr val="tx1"/>
                </a:solidFill>
              </a:rPr>
              <a:t>: Amigos que se consideran y ac </a:t>
            </a:r>
            <a:r>
              <a:rPr lang="es-ES" sz="2000" dirty="0" err="1">
                <a:solidFill>
                  <a:schemeClr val="tx1"/>
                </a:solidFill>
              </a:rPr>
              <a:t>túan</a:t>
            </a:r>
            <a:r>
              <a:rPr lang="es-ES" sz="2000" dirty="0">
                <a:solidFill>
                  <a:schemeClr val="tx1"/>
                </a:solidFill>
              </a:rPr>
              <a:t> como miembros de la familia.</a:t>
            </a:r>
          </a:p>
        </p:txBody>
      </p:sp>
    </p:spTree>
    <p:extLst>
      <p:ext uri="{BB962C8B-B14F-4D97-AF65-F5344CB8AC3E}">
        <p14:creationId xmlns:p14="http://schemas.microsoft.com/office/powerpoint/2010/main" val="3302257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D255C42-4265-0C5E-7BD2-8F8C5EFC42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ítulo 4">
            <a:extLst>
              <a:ext uri="{FF2B5EF4-FFF2-40B4-BE49-F238E27FC236}">
                <a16:creationId xmlns:a16="http://schemas.microsoft.com/office/drawing/2014/main" id="{689504AB-2FC8-DD6A-0DAC-001A7C1916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50963" y="1537774"/>
            <a:ext cx="9090074" cy="3782451"/>
          </a:xfrm>
        </p:spPr>
        <p:txBody>
          <a:bodyPr>
            <a:noAutofit/>
          </a:bodyPr>
          <a:lstStyle/>
          <a:p>
            <a:pPr algn="just"/>
            <a:r>
              <a:rPr lang="es-ES" sz="2000" dirty="0"/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AMOR </a:t>
            </a:r>
          </a:p>
          <a:p>
            <a:pPr algn="just"/>
            <a:endParaRPr lang="es-ES" sz="2000" b="1" u="sng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Según Sternberg (1986, 1998a, 2006), los tres elementos o componentes del amor son </a:t>
            </a:r>
            <a:r>
              <a:rPr lang="es-ES" sz="2000" b="1" i="1" dirty="0">
                <a:solidFill>
                  <a:schemeClr val="tx1"/>
                </a:solidFill>
              </a:rPr>
              <a:t>intimidad, pasión y compromiso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i="1" dirty="0">
                <a:solidFill>
                  <a:schemeClr val="tx1"/>
                </a:solidFill>
              </a:rPr>
              <a:t>La intimidad</a:t>
            </a:r>
            <a:r>
              <a:rPr lang="es-ES" sz="2000" dirty="0">
                <a:solidFill>
                  <a:schemeClr val="tx1"/>
                </a:solidFill>
              </a:rPr>
              <a:t>, el elemento </a:t>
            </a:r>
            <a:r>
              <a:rPr lang="es-ES" sz="2000" b="1" i="1" dirty="0">
                <a:solidFill>
                  <a:schemeClr val="tx1"/>
                </a:solidFill>
              </a:rPr>
              <a:t>emocional</a:t>
            </a:r>
            <a:r>
              <a:rPr lang="es-ES" sz="2000" dirty="0">
                <a:solidFill>
                  <a:schemeClr val="tx1"/>
                </a:solidFill>
              </a:rPr>
              <a:t>, incluye </a:t>
            </a:r>
            <a:r>
              <a:rPr lang="es-ES" sz="2000" b="1" i="1" dirty="0">
                <a:solidFill>
                  <a:schemeClr val="tx1"/>
                </a:solidFill>
              </a:rPr>
              <a:t>autorrevelación</a:t>
            </a:r>
            <a:r>
              <a:rPr lang="es-ES" sz="2000" dirty="0">
                <a:solidFill>
                  <a:schemeClr val="tx1"/>
                </a:solidFill>
              </a:rPr>
              <a:t>, lo que lleva al vínculo, la calidez y la confianza.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i="1" dirty="0">
                <a:solidFill>
                  <a:schemeClr val="tx1"/>
                </a:solidFill>
              </a:rPr>
              <a:t>La pasión</a:t>
            </a:r>
            <a:r>
              <a:rPr lang="es-ES" sz="2000" dirty="0">
                <a:solidFill>
                  <a:schemeClr val="tx1"/>
                </a:solidFill>
              </a:rPr>
              <a:t>, el elemento </a:t>
            </a:r>
            <a:r>
              <a:rPr lang="es-ES" sz="2000" b="1" i="1" dirty="0">
                <a:solidFill>
                  <a:schemeClr val="tx1"/>
                </a:solidFill>
              </a:rPr>
              <a:t>motivacional</a:t>
            </a:r>
            <a:r>
              <a:rPr lang="es-ES" sz="2000" dirty="0">
                <a:solidFill>
                  <a:schemeClr val="tx1"/>
                </a:solidFill>
              </a:rPr>
              <a:t>, se basa en impulsos internos que traducen la estimulación fisiológica en </a:t>
            </a:r>
            <a:r>
              <a:rPr lang="es-ES" sz="2000" b="1" i="1" dirty="0">
                <a:solidFill>
                  <a:schemeClr val="tx1"/>
                </a:solidFill>
              </a:rPr>
              <a:t>deseo sexual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i="1" dirty="0">
                <a:solidFill>
                  <a:schemeClr val="tx1"/>
                </a:solidFill>
              </a:rPr>
              <a:t>El compromiso</a:t>
            </a:r>
            <a:r>
              <a:rPr lang="es-ES" sz="2000" dirty="0">
                <a:solidFill>
                  <a:schemeClr val="tx1"/>
                </a:solidFill>
              </a:rPr>
              <a:t>, el elemento </a:t>
            </a:r>
            <a:r>
              <a:rPr lang="es-ES" sz="2000" b="1" i="1" dirty="0">
                <a:solidFill>
                  <a:schemeClr val="tx1"/>
                </a:solidFill>
              </a:rPr>
              <a:t>cognoscitivo</a:t>
            </a:r>
            <a:r>
              <a:rPr lang="es-ES" sz="2000" dirty="0">
                <a:solidFill>
                  <a:schemeClr val="tx1"/>
                </a:solidFill>
              </a:rPr>
              <a:t>, es la decisión de amar y quedarse con el ser amado. </a:t>
            </a:r>
            <a:endParaRPr lang="es-ES" sz="20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8300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35F9786-3B6E-CA54-EF25-301B4FF8AE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45ADF5BE-1DC1-9183-221F-FDA3EB5ABEC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5500" t="25218" r="23961" b="23680"/>
          <a:stretch/>
        </p:blipFill>
        <p:spPr>
          <a:xfrm>
            <a:off x="65255" y="0"/>
            <a:ext cx="12063465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82369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E9D36BB-B7AD-4836-AD49-25E8DB932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5564" y="2022765"/>
            <a:ext cx="9573491" cy="2521526"/>
          </a:xfrm>
        </p:spPr>
        <p:txBody>
          <a:bodyPr>
            <a:normAutofit/>
          </a:bodyPr>
          <a:lstStyle/>
          <a:p>
            <a:pPr algn="ctr"/>
            <a:r>
              <a:rPr lang="es-E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UNIDAD 2</a:t>
            </a:r>
            <a:br>
              <a:rPr lang="es-ES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br>
              <a:rPr lang="es-ES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s-E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DESARROLLO PSICOEVOLUTIVO DE LA ADULTEZ TEMPRANA Y EMERGENTE</a:t>
            </a:r>
          </a:p>
        </p:txBody>
      </p:sp>
    </p:spTree>
    <p:extLst>
      <p:ext uri="{BB962C8B-B14F-4D97-AF65-F5344CB8AC3E}">
        <p14:creationId xmlns:p14="http://schemas.microsoft.com/office/powerpoint/2010/main" val="3945443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BE9D36BB-B7AD-4836-AD49-25E8DB932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09254" y="2036833"/>
            <a:ext cx="9573491" cy="2521526"/>
          </a:xfrm>
        </p:spPr>
        <p:txBody>
          <a:bodyPr>
            <a:normAutofit/>
          </a:bodyPr>
          <a:lstStyle/>
          <a:p>
            <a:pPr algn="ctr"/>
            <a:r>
              <a:rPr lang="es-E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TEMA</a:t>
            </a:r>
            <a:br>
              <a:rPr lang="es-ES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br>
              <a:rPr lang="es-ES" b="1" dirty="0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s-E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2.3. Desarrollo Psicosocial</a:t>
            </a:r>
          </a:p>
        </p:txBody>
      </p:sp>
    </p:spTree>
    <p:extLst>
      <p:ext uri="{BB962C8B-B14F-4D97-AF65-F5344CB8AC3E}">
        <p14:creationId xmlns:p14="http://schemas.microsoft.com/office/powerpoint/2010/main" val="3368106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49680" y="791308"/>
            <a:ext cx="9692639" cy="5275384"/>
          </a:xfrm>
        </p:spPr>
        <p:txBody>
          <a:bodyPr>
            <a:noAutofit/>
          </a:bodyPr>
          <a:lstStyle/>
          <a:p>
            <a:pPr algn="just"/>
            <a:r>
              <a:rPr lang="es-ES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	</a:t>
            </a:r>
            <a:r>
              <a:rPr lang="es-ES" sz="2200" b="1" u="sng" dirty="0">
                <a:solidFill>
                  <a:schemeClr val="tx1"/>
                </a:solidFill>
              </a:rPr>
              <a:t>2.3.1. Adultez emergente: patrones y tareas</a:t>
            </a:r>
          </a:p>
          <a:p>
            <a:pPr algn="just"/>
            <a:endParaRPr lang="es-ES" sz="2200" b="1" dirty="0">
              <a:solidFill>
                <a:schemeClr val="tx1"/>
              </a:solidFill>
            </a:endParaRPr>
          </a:p>
          <a:p>
            <a:pPr algn="just"/>
            <a:r>
              <a:rPr lang="es-ES" sz="2200" b="1" dirty="0">
                <a:solidFill>
                  <a:schemeClr val="tx1"/>
                </a:solidFill>
              </a:rPr>
              <a:t>	</a:t>
            </a:r>
            <a:r>
              <a:rPr lang="es-ES" sz="2200" b="1" u="sng" dirty="0">
                <a:solidFill>
                  <a:schemeClr val="tx1"/>
                </a:solidFill>
              </a:rPr>
              <a:t>DIVERSAS TRAYECTORIAS A LA ADULTEZ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200" dirty="0">
                <a:solidFill>
                  <a:schemeClr val="tx1"/>
                </a:solidFill>
              </a:rPr>
              <a:t>Para gran cantidad de gente joven, la adultez emergente es una época de </a:t>
            </a:r>
            <a:r>
              <a:rPr lang="es-ES" sz="2200" b="1" i="1" dirty="0">
                <a:solidFill>
                  <a:schemeClr val="tx1"/>
                </a:solidFill>
              </a:rPr>
              <a:t>experimentación</a:t>
            </a:r>
            <a:r>
              <a:rPr lang="es-ES" sz="2200" dirty="0">
                <a:solidFill>
                  <a:schemeClr val="tx1"/>
                </a:solidFill>
              </a:rPr>
              <a:t> antes de asumir los roles y responsabilidades de los adultos.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200" dirty="0">
                <a:solidFill>
                  <a:schemeClr val="tx1"/>
                </a:solidFill>
              </a:rPr>
              <a:t>Un joven, hombre o mujer, puede conseguir un trabajo, un apartamento </a:t>
            </a:r>
            <a:r>
              <a:rPr lang="es-ES" sz="2200" b="1" i="1" dirty="0">
                <a:solidFill>
                  <a:schemeClr val="tx1"/>
                </a:solidFill>
              </a:rPr>
              <a:t>y disfrutar de la soltería</a:t>
            </a:r>
            <a:r>
              <a:rPr lang="es-ES" sz="2200" dirty="0">
                <a:solidFill>
                  <a:schemeClr val="tx1"/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200" dirty="0">
                <a:solidFill>
                  <a:schemeClr val="tx1"/>
                </a:solidFill>
              </a:rPr>
              <a:t>Un matrimonio joven puede </a:t>
            </a:r>
            <a:r>
              <a:rPr lang="es-ES" sz="2200" b="1" i="1" dirty="0">
                <a:solidFill>
                  <a:schemeClr val="tx1"/>
                </a:solidFill>
              </a:rPr>
              <a:t>mudarse con los padres </a:t>
            </a:r>
            <a:r>
              <a:rPr lang="es-ES" sz="2200" dirty="0">
                <a:solidFill>
                  <a:schemeClr val="tx1"/>
                </a:solidFill>
              </a:rPr>
              <a:t>mientras mejoran su nivel económico.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200" dirty="0">
                <a:solidFill>
                  <a:schemeClr val="tx1"/>
                </a:solidFill>
              </a:rPr>
              <a:t>Las tareas tradicionales del desarrollo, como </a:t>
            </a:r>
            <a:r>
              <a:rPr lang="es-ES" sz="2200" b="1" i="1" dirty="0">
                <a:solidFill>
                  <a:schemeClr val="tx1"/>
                </a:solidFill>
              </a:rPr>
              <a:t>encontrar un trabajo estable y desarrollar una relación romántica</a:t>
            </a:r>
            <a:r>
              <a:rPr lang="es-ES" sz="2200" dirty="0">
                <a:solidFill>
                  <a:schemeClr val="tx1"/>
                </a:solidFill>
              </a:rPr>
              <a:t> de largo plazo, pueden ser pospuestas hasta los treinta e incluso más tarde.</a:t>
            </a:r>
          </a:p>
        </p:txBody>
      </p:sp>
    </p:spTree>
    <p:extLst>
      <p:ext uri="{BB962C8B-B14F-4D97-AF65-F5344CB8AC3E}">
        <p14:creationId xmlns:p14="http://schemas.microsoft.com/office/powerpoint/2010/main" val="36928446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66374" y="1058594"/>
            <a:ext cx="8659251" cy="4740811"/>
          </a:xfrm>
        </p:spPr>
        <p:txBody>
          <a:bodyPr>
            <a:normAutofit/>
          </a:bodyPr>
          <a:lstStyle/>
          <a:p>
            <a:pPr algn="just"/>
            <a:r>
              <a:rPr lang="es-ES" sz="2000" dirty="0"/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Factores que influyen en los caminos hacia la adultez </a:t>
            </a:r>
          </a:p>
          <a:p>
            <a:pPr algn="just"/>
            <a:endParaRPr lang="es-ES" sz="2000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En los caminos hacia la edad adulta influyen factores como el </a:t>
            </a:r>
            <a:r>
              <a:rPr lang="es-ES" sz="2000" b="1" i="1" dirty="0">
                <a:solidFill>
                  <a:schemeClr val="tx1"/>
                </a:solidFill>
              </a:rPr>
              <a:t>género, capacidades académicas, primeras actitudes hacia la educación, raza y origen étnico, expectativas al final de la adolescencia y clase social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Cada vez es más común que los adultos emergentes de los dos sexos </a:t>
            </a:r>
            <a:r>
              <a:rPr lang="es-ES" sz="2000" b="1" i="1" dirty="0">
                <a:solidFill>
                  <a:schemeClr val="tx1"/>
                </a:solidFill>
              </a:rPr>
              <a:t>continúen sus estudios </a:t>
            </a:r>
            <a:r>
              <a:rPr lang="es-ES" sz="2000" dirty="0">
                <a:solidFill>
                  <a:schemeClr val="tx1"/>
                </a:solidFill>
              </a:rPr>
              <a:t>y demoren la paternidad.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Algunos adultos emergentes tienen más </a:t>
            </a:r>
            <a:r>
              <a:rPr lang="es-ES" sz="2000" b="1" i="1" dirty="0">
                <a:solidFill>
                  <a:schemeClr val="tx1"/>
                </a:solidFill>
              </a:rPr>
              <a:t>recursos</a:t>
            </a:r>
            <a:r>
              <a:rPr lang="es-ES" sz="2000" dirty="0">
                <a:solidFill>
                  <a:schemeClr val="tx1"/>
                </a:solidFill>
              </a:rPr>
              <a:t> que otros.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Mucho depende del </a:t>
            </a:r>
            <a:r>
              <a:rPr lang="es-ES" sz="2000" b="1" i="1" dirty="0">
                <a:solidFill>
                  <a:schemeClr val="tx1"/>
                </a:solidFill>
              </a:rPr>
              <a:t>desarrollo del yo</a:t>
            </a:r>
            <a:r>
              <a:rPr lang="es-ES" sz="2000" dirty="0">
                <a:solidFill>
                  <a:schemeClr val="tx1"/>
                </a:solidFill>
              </a:rPr>
              <a:t>: una combinación de la capacidad de entenderse y entender al mundo, de integrar y sintetizar lo que uno percibe y sabe, y de hacerse cargo de planear el curso de la propia vida. 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endParaRPr lang="es-ES" sz="20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04414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19421" y="2083776"/>
            <a:ext cx="8553157" cy="2690447"/>
          </a:xfrm>
        </p:spPr>
        <p:txBody>
          <a:bodyPr>
            <a:normAutofit/>
          </a:bodyPr>
          <a:lstStyle/>
          <a:p>
            <a:pPr algn="just"/>
            <a:r>
              <a:rPr lang="es-ES" sz="2000" dirty="0"/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DESARROLLO DE LA IDENTIDAD EN LA ADULTEZ EMERGENTE </a:t>
            </a:r>
          </a:p>
          <a:p>
            <a:pPr algn="just"/>
            <a:endParaRPr lang="es-ES" sz="2000" b="1" u="sng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La adultez temprana ofrece una </a:t>
            </a:r>
            <a:r>
              <a:rPr lang="es-ES" sz="2000" b="1" i="1" dirty="0">
                <a:solidFill>
                  <a:schemeClr val="tx1"/>
                </a:solidFill>
              </a:rPr>
              <a:t>moratoria</a:t>
            </a:r>
            <a:r>
              <a:rPr lang="es-ES" sz="2000" dirty="0">
                <a:solidFill>
                  <a:schemeClr val="tx1"/>
                </a:solidFill>
              </a:rPr>
              <a:t>, un tiempo de espera, sin las presiones del desarrollo y con libertad para experimentar diversos papeles y estilos de vida.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Representa un momento decisivo en el que se </a:t>
            </a:r>
            <a:r>
              <a:rPr lang="es-ES" sz="2000" b="1" i="1" dirty="0">
                <a:solidFill>
                  <a:schemeClr val="tx1"/>
                </a:solidFill>
              </a:rPr>
              <a:t>cristalizan de manera gradual los compromisos</a:t>
            </a:r>
            <a:r>
              <a:rPr lang="es-ES" sz="2000" dirty="0">
                <a:solidFill>
                  <a:schemeClr val="tx1"/>
                </a:solidFill>
              </a:rPr>
              <a:t> del papel de adulto. </a:t>
            </a:r>
          </a:p>
        </p:txBody>
      </p:sp>
    </p:spTree>
    <p:extLst>
      <p:ext uri="{BB962C8B-B14F-4D97-AF65-F5344CB8AC3E}">
        <p14:creationId xmlns:p14="http://schemas.microsoft.com/office/powerpoint/2010/main" val="892555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27869" y="742070"/>
            <a:ext cx="9643403" cy="5373859"/>
          </a:xfrm>
        </p:spPr>
        <p:txBody>
          <a:bodyPr>
            <a:normAutofit lnSpcReduction="10000"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 err="1">
                <a:solidFill>
                  <a:schemeClr val="tx1"/>
                </a:solidFill>
              </a:rPr>
              <a:t>Recentramiento</a:t>
            </a:r>
            <a:r>
              <a:rPr lang="es-ES" sz="2000" dirty="0">
                <a:solidFill>
                  <a:schemeClr val="tx1"/>
                </a:solidFill>
              </a:rPr>
              <a:t>: Es el proceso que fundamenta el cambio a una </a:t>
            </a:r>
            <a:r>
              <a:rPr lang="es-ES" sz="2000" b="1" i="1" dirty="0">
                <a:solidFill>
                  <a:schemeClr val="tx1"/>
                </a:solidFill>
              </a:rPr>
              <a:t>identidad adulta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Se trata de un proceso de tres etapas donde el </a:t>
            </a:r>
            <a:r>
              <a:rPr lang="es-ES" sz="2000" b="1" i="1" dirty="0">
                <a:solidFill>
                  <a:schemeClr val="tx1"/>
                </a:solidFill>
              </a:rPr>
              <a:t>poder, la responsabilidad y la toma de decisiones</a:t>
            </a:r>
            <a:r>
              <a:rPr lang="es-ES" sz="2000" dirty="0">
                <a:solidFill>
                  <a:schemeClr val="tx1"/>
                </a:solidFill>
              </a:rPr>
              <a:t> pasa gradualmente de la familia de origen al adulto temprano independiente.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• </a:t>
            </a:r>
            <a:r>
              <a:rPr lang="es-ES" sz="2000" b="1" u="sng" dirty="0">
                <a:solidFill>
                  <a:schemeClr val="tx1"/>
                </a:solidFill>
              </a:rPr>
              <a:t>Etapa 1</a:t>
            </a:r>
            <a:r>
              <a:rPr lang="es-ES" sz="2000" dirty="0">
                <a:solidFill>
                  <a:schemeClr val="tx1"/>
                </a:solidFill>
              </a:rPr>
              <a:t>: al inicio de la adultez emergente, el individuo todavía se encuentra </a:t>
            </a:r>
            <a:r>
              <a:rPr lang="es-ES" sz="2000" b="1" i="1" dirty="0">
                <a:solidFill>
                  <a:schemeClr val="tx1"/>
                </a:solidFill>
              </a:rPr>
              <a:t>inserto en la familia de origen</a:t>
            </a:r>
            <a:r>
              <a:rPr lang="es-ES" sz="2000" dirty="0">
                <a:solidFill>
                  <a:schemeClr val="tx1"/>
                </a:solidFill>
              </a:rPr>
              <a:t>, pero empiezan a </a:t>
            </a:r>
            <a:r>
              <a:rPr lang="es-ES" sz="2000" b="1" i="1" dirty="0">
                <a:solidFill>
                  <a:schemeClr val="tx1"/>
                </a:solidFill>
              </a:rPr>
              <a:t>crecer las expectativas de autoconfianza y autonomía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• </a:t>
            </a:r>
            <a:r>
              <a:rPr lang="es-ES" sz="2000" b="1" u="sng" dirty="0">
                <a:solidFill>
                  <a:schemeClr val="tx1"/>
                </a:solidFill>
              </a:rPr>
              <a:t>Etapa 2</a:t>
            </a:r>
            <a:r>
              <a:rPr lang="es-ES" sz="2000" dirty="0">
                <a:solidFill>
                  <a:schemeClr val="tx1"/>
                </a:solidFill>
              </a:rPr>
              <a:t>: el individuo sigue </a:t>
            </a:r>
            <a:r>
              <a:rPr lang="es-ES" sz="2000" b="1" i="1" dirty="0">
                <a:solidFill>
                  <a:schemeClr val="tx1"/>
                </a:solidFill>
              </a:rPr>
              <a:t>vinculado con su familia, </a:t>
            </a:r>
            <a:r>
              <a:rPr lang="es-ES" sz="2000" dirty="0">
                <a:solidFill>
                  <a:schemeClr val="tx1"/>
                </a:solidFill>
              </a:rPr>
              <a:t>pero ya </a:t>
            </a:r>
            <a:r>
              <a:rPr lang="es-ES" sz="2000" b="1" i="1" dirty="0">
                <a:solidFill>
                  <a:schemeClr val="tx1"/>
                </a:solidFill>
              </a:rPr>
              <a:t>no está inserto en ella</a:t>
            </a:r>
            <a:r>
              <a:rPr lang="es-ES" sz="2000" dirty="0">
                <a:solidFill>
                  <a:schemeClr val="tx1"/>
                </a:solidFill>
              </a:rPr>
              <a:t>. Esta etapa se caracteriza por la presencia de </a:t>
            </a:r>
            <a:r>
              <a:rPr lang="es-ES" sz="2000" b="1" i="1" dirty="0">
                <a:solidFill>
                  <a:schemeClr val="tx1"/>
                </a:solidFill>
              </a:rPr>
              <a:t>actividades temporales y de exploración</a:t>
            </a:r>
            <a:r>
              <a:rPr lang="es-ES" sz="2000" dirty="0">
                <a:solidFill>
                  <a:schemeClr val="tx1"/>
                </a:solidFill>
              </a:rPr>
              <a:t> en diversas materias escolares, trabajos y con diversas parejas. Hacia el final de esta etapa, el individuo comienza a establecer </a:t>
            </a:r>
            <a:r>
              <a:rPr lang="es-ES" sz="2000" b="1" i="1" dirty="0">
                <a:solidFill>
                  <a:schemeClr val="tx1"/>
                </a:solidFill>
              </a:rPr>
              <a:t>compromisos serios </a:t>
            </a:r>
            <a:r>
              <a:rPr lang="es-ES" sz="2000" dirty="0">
                <a:solidFill>
                  <a:schemeClr val="tx1"/>
                </a:solidFill>
              </a:rPr>
              <a:t>y a ganar los recursos necesarios para mantenerlos.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• </a:t>
            </a:r>
            <a:r>
              <a:rPr lang="es-ES" sz="2000" b="1" u="sng" dirty="0">
                <a:solidFill>
                  <a:schemeClr val="tx1"/>
                </a:solidFill>
              </a:rPr>
              <a:t>Etapa 3</a:t>
            </a:r>
            <a:r>
              <a:rPr lang="es-ES" sz="2000" dirty="0">
                <a:solidFill>
                  <a:schemeClr val="tx1"/>
                </a:solidFill>
              </a:rPr>
              <a:t>: hacia los 30 años, el individuo pasa a la adultez temprana. Esta fase se distingue por la </a:t>
            </a:r>
            <a:r>
              <a:rPr lang="es-ES" sz="2000" b="1" i="1" dirty="0">
                <a:solidFill>
                  <a:schemeClr val="tx1"/>
                </a:solidFill>
              </a:rPr>
              <a:t>independencia de la familia de origen </a:t>
            </a:r>
            <a:r>
              <a:rPr lang="es-ES" sz="2000" dirty="0">
                <a:solidFill>
                  <a:schemeClr val="tx1"/>
                </a:solidFill>
              </a:rPr>
              <a:t>y la </a:t>
            </a:r>
            <a:r>
              <a:rPr lang="es-ES" sz="2000" b="1" i="1" dirty="0">
                <a:solidFill>
                  <a:schemeClr val="tx1"/>
                </a:solidFill>
              </a:rPr>
              <a:t>dedicación a una carrera, pareja y, posiblemente, los hijos</a:t>
            </a:r>
            <a:r>
              <a:rPr lang="es-ES" sz="2000" dirty="0">
                <a:solidFill>
                  <a:schemeClr val="tx1"/>
                </a:solidFill>
              </a:rPr>
              <a:t>.</a:t>
            </a:r>
            <a:endParaRPr lang="es-EC" sz="20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885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39229" y="1346981"/>
            <a:ext cx="8113542" cy="4164037"/>
          </a:xfrm>
        </p:spPr>
        <p:txBody>
          <a:bodyPr>
            <a:norm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La moratoria contemporánea</a:t>
            </a:r>
            <a:r>
              <a:rPr lang="es-ES" sz="2000" dirty="0">
                <a:solidFill>
                  <a:schemeClr val="tx1"/>
                </a:solidFill>
              </a:rPr>
              <a:t>: Crisis en que adquieren una mayor </a:t>
            </a:r>
            <a:r>
              <a:rPr lang="es-ES" sz="2000" b="1" i="1" dirty="0">
                <a:solidFill>
                  <a:schemeClr val="tx1"/>
                </a:solidFill>
              </a:rPr>
              <a:t>consciencia de sí mismos </a:t>
            </a:r>
            <a:r>
              <a:rPr lang="es-ES" sz="2000" dirty="0">
                <a:solidFill>
                  <a:schemeClr val="tx1"/>
                </a:solidFill>
              </a:rPr>
              <a:t>que los lleva a una resolución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Los adultos jóvenes, deben establecer el curso de su vida a partir de las </a:t>
            </a:r>
            <a:r>
              <a:rPr lang="es-ES" sz="2000" b="1" i="1" dirty="0">
                <a:solidFill>
                  <a:schemeClr val="tx1"/>
                </a:solidFill>
              </a:rPr>
              <a:t>oportunidades y restricciones </a:t>
            </a:r>
            <a:r>
              <a:rPr lang="es-ES" sz="2000" dirty="0">
                <a:solidFill>
                  <a:schemeClr val="tx1"/>
                </a:solidFill>
              </a:rPr>
              <a:t>que se les presentan.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En general, hay un cambio en las </a:t>
            </a:r>
            <a:r>
              <a:rPr lang="es-ES" sz="2000" b="1" i="1" dirty="0">
                <a:solidFill>
                  <a:schemeClr val="tx1"/>
                </a:solidFill>
              </a:rPr>
              <a:t>metas relacionadas con el proceso de </a:t>
            </a:r>
            <a:r>
              <a:rPr lang="es-ES" sz="2000" b="1" i="1" dirty="0" err="1">
                <a:solidFill>
                  <a:schemeClr val="tx1"/>
                </a:solidFill>
              </a:rPr>
              <a:t>recentración</a:t>
            </a:r>
            <a:r>
              <a:rPr lang="es-ES" sz="2000" dirty="0">
                <a:solidFill>
                  <a:schemeClr val="tx1"/>
                </a:solidFill>
              </a:rPr>
              <a:t>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dirty="0">
                <a:solidFill>
                  <a:schemeClr val="tx1"/>
                </a:solidFill>
              </a:rPr>
              <a:t>Muchos adultos jóvenes se alejan de las metas relacionadas con la educación, los viajes y los amigos para orientarse a metas relacionadas con la salud, la familia y el trabajo (</a:t>
            </a:r>
            <a:r>
              <a:rPr lang="es-ES" sz="2000" dirty="0" err="1">
                <a:solidFill>
                  <a:schemeClr val="tx1"/>
                </a:solidFill>
              </a:rPr>
              <a:t>Salmela</a:t>
            </a:r>
            <a:r>
              <a:rPr lang="es-ES" sz="2000" dirty="0">
                <a:solidFill>
                  <a:schemeClr val="tx1"/>
                </a:solidFill>
              </a:rPr>
              <a:t>-Aro, </a:t>
            </a:r>
            <a:r>
              <a:rPr lang="es-ES" sz="2000" dirty="0" err="1">
                <a:solidFill>
                  <a:schemeClr val="tx1"/>
                </a:solidFill>
              </a:rPr>
              <a:t>Aunola</a:t>
            </a:r>
            <a:r>
              <a:rPr lang="es-ES" sz="2000" dirty="0">
                <a:solidFill>
                  <a:schemeClr val="tx1"/>
                </a:solidFill>
              </a:rPr>
              <a:t> y Nurmi, 2007). </a:t>
            </a:r>
          </a:p>
        </p:txBody>
      </p:sp>
    </p:spTree>
    <p:extLst>
      <p:ext uri="{BB962C8B-B14F-4D97-AF65-F5344CB8AC3E}">
        <p14:creationId xmlns:p14="http://schemas.microsoft.com/office/powerpoint/2010/main" val="1005500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3">
            <a:extLst>
              <a:ext uri="{FF2B5EF4-FFF2-40B4-BE49-F238E27FC236}">
                <a16:creationId xmlns:a16="http://schemas.microsoft.com/office/drawing/2014/main" id="{45AB26AB-1333-4E22-9077-DC8115A440F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31205" y="897254"/>
            <a:ext cx="8729589" cy="5063491"/>
          </a:xfrm>
        </p:spPr>
        <p:txBody>
          <a:bodyPr>
            <a:normAutofit/>
          </a:bodyPr>
          <a:lstStyle/>
          <a:p>
            <a:pPr algn="just"/>
            <a:r>
              <a:rPr lang="es-ES" sz="2200" dirty="0">
                <a:solidFill>
                  <a:schemeClr val="tx1"/>
                </a:solidFill>
              </a:rPr>
              <a:t>	</a:t>
            </a:r>
            <a:r>
              <a:rPr lang="es-ES" sz="2000" b="1" u="sng" dirty="0">
                <a:solidFill>
                  <a:schemeClr val="tx1"/>
                </a:solidFill>
              </a:rPr>
              <a:t>2.3.2. Enfoques del desarrollo de la personalidad</a:t>
            </a:r>
          </a:p>
          <a:p>
            <a:pPr algn="just"/>
            <a:endParaRPr lang="es-ES" sz="2000" b="1" u="sng" dirty="0">
              <a:solidFill>
                <a:schemeClr val="tx1"/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Modelos de etapas normativas: </a:t>
            </a:r>
            <a:r>
              <a:rPr lang="es-ES" sz="2000" dirty="0">
                <a:solidFill>
                  <a:schemeClr val="tx1"/>
                </a:solidFill>
              </a:rPr>
              <a:t>Modelos teóricos que describen el </a:t>
            </a:r>
            <a:r>
              <a:rPr lang="es-ES" sz="2000" b="1" i="1" dirty="0">
                <a:solidFill>
                  <a:schemeClr val="tx1"/>
                </a:solidFill>
              </a:rPr>
              <a:t>desarrollo psicosocial </a:t>
            </a:r>
            <a:r>
              <a:rPr lang="es-ES" sz="2000" dirty="0">
                <a:solidFill>
                  <a:schemeClr val="tx1"/>
                </a:solidFill>
              </a:rPr>
              <a:t>en términos de una secuencia definida de cambios según la edad.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Modelo del momento de los eventos</a:t>
            </a:r>
            <a:r>
              <a:rPr lang="es-ES" sz="2000" dirty="0">
                <a:solidFill>
                  <a:schemeClr val="tx1"/>
                </a:solidFill>
              </a:rPr>
              <a:t>: Modelo teórico del </a:t>
            </a:r>
            <a:r>
              <a:rPr lang="es-ES" sz="2000" b="1" i="1" dirty="0">
                <a:solidFill>
                  <a:schemeClr val="tx1"/>
                </a:solidFill>
              </a:rPr>
              <a:t>desarrollo de la personalidad </a:t>
            </a:r>
            <a:r>
              <a:rPr lang="es-ES" sz="2000" dirty="0">
                <a:solidFill>
                  <a:schemeClr val="tx1"/>
                </a:solidFill>
              </a:rPr>
              <a:t>que describe el desarrollo psicosocial adulto como una respuesta a la ocurrencia esperada o inesperada y al momento de los eventos importantes de la vida.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Modelos de rasgos</a:t>
            </a:r>
            <a:r>
              <a:rPr lang="es-ES" sz="2000" dirty="0">
                <a:solidFill>
                  <a:schemeClr val="tx1"/>
                </a:solidFill>
              </a:rPr>
              <a:t>: Modelos teóricos del desarrollo de la personalidad que se enfocan en </a:t>
            </a:r>
            <a:r>
              <a:rPr lang="es-ES" sz="2000" b="1" i="1" dirty="0">
                <a:solidFill>
                  <a:schemeClr val="tx1"/>
                </a:solidFill>
              </a:rPr>
              <a:t>rasgos, o atributos emocionales, temperamentales, conductuales y mentales.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s-ES" sz="2000" b="1" u="sng" dirty="0">
                <a:solidFill>
                  <a:schemeClr val="tx1"/>
                </a:solidFill>
              </a:rPr>
              <a:t>Enfoque tipológico</a:t>
            </a:r>
            <a:r>
              <a:rPr lang="es-ES" sz="2000" dirty="0">
                <a:solidFill>
                  <a:schemeClr val="tx1"/>
                </a:solidFill>
              </a:rPr>
              <a:t>: Perspectiva teórica que identifica </a:t>
            </a:r>
            <a:r>
              <a:rPr lang="es-ES" sz="2000" b="1" i="1" dirty="0">
                <a:solidFill>
                  <a:schemeClr val="tx1"/>
                </a:solidFill>
              </a:rPr>
              <a:t>tipos o estilos generales de la personalidad</a:t>
            </a:r>
            <a:r>
              <a:rPr lang="es-ES" sz="2000" dirty="0">
                <a:solidFill>
                  <a:schemeClr val="tx1"/>
                </a:solidFill>
              </a:rPr>
              <a:t>.</a:t>
            </a:r>
            <a:endParaRPr lang="es-ES" sz="2000" b="1" u="sng" dirty="0">
              <a:solidFill>
                <a:schemeClr val="tx1"/>
              </a:solidFill>
            </a:endParaRPr>
          </a:p>
          <a:p>
            <a:pPr algn="just"/>
            <a:endParaRPr lang="es-ES" sz="2400" b="1" u="sng" dirty="0">
              <a:solidFill>
                <a:schemeClr val="tx1"/>
              </a:solidFill>
            </a:endParaRPr>
          </a:p>
          <a:p>
            <a:pPr algn="just"/>
            <a:endParaRPr lang="es-ES" sz="2200" b="1" u="sn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9907747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1530</TotalTime>
  <Words>1142</Words>
  <Application>Microsoft Office PowerPoint</Application>
  <PresentationFormat>Panorámica</PresentationFormat>
  <Paragraphs>67</Paragraphs>
  <Slides>15</Slides>
  <Notes>6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20" baseType="lpstr">
      <vt:lpstr>Arial</vt:lpstr>
      <vt:lpstr>Calibri</vt:lpstr>
      <vt:lpstr>Century Gothic</vt:lpstr>
      <vt:lpstr>Wingdings 3</vt:lpstr>
      <vt:lpstr>Espiral</vt:lpstr>
      <vt:lpstr>PSICOLOGÍA DEL DESARROLLO II</vt:lpstr>
      <vt:lpstr>UNIDAD 2  DESARROLLO PSICOEVOLUTIVO DE LA ADULTEZ TEMPRANA Y EMERGENTE</vt:lpstr>
      <vt:lpstr>TEMA  2.3. Desarrollo Psicosocial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PSICOLOGÍA APLICADA A LA ODONTOLOGÍA</dc:title>
  <dc:creator>Hp</dc:creator>
  <cp:lastModifiedBy>Alejandra Salome Sarmiento Benavides</cp:lastModifiedBy>
  <cp:revision>317</cp:revision>
  <dcterms:created xsi:type="dcterms:W3CDTF">2020-05-20T17:15:24Z</dcterms:created>
  <dcterms:modified xsi:type="dcterms:W3CDTF">2024-11-12T13:45:42Z</dcterms:modified>
</cp:coreProperties>
</file>