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60" r:id="rId4"/>
    <p:sldId id="257" r:id="rId5"/>
    <p:sldId id="259" r:id="rId6"/>
    <p:sldId id="262" r:id="rId7"/>
    <p:sldId id="263" r:id="rId8"/>
    <p:sldId id="265" r:id="rId9"/>
    <p:sldId id="266" r:id="rId10"/>
    <p:sldId id="268" r:id="rId11"/>
    <p:sldId id="267" r:id="rId12"/>
    <p:sldId id="26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74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5/17/2022</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s-ES"/>
              <a:t>Haga clic en el icono para agregar una imagen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5/17/2022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5/17/2022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5/17/2022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5/17/2022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5/17/2022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s-ES"/>
              <a:t>Haga clic en el icono para agregar una imagen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s-ES"/>
              <a:t>Haga clic en el icono para agregar una imagen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s-ES"/>
              <a:t>Haga clic en el icono para agregar una imagen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5/17/2022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dirty="0"/>
              <a:t>5/17/2022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1141410" y="3073397"/>
            <a:ext cx="4878391" cy="2717801"/>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6172200" y="3073397"/>
            <a:ext cx="4875210" cy="2717801"/>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5/17/2022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5/17/2022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5/17/2022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5/17/2022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5/17/2022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5/17/2022</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effectLst>
            <a:outerShdw blurRad="177800" dist="38100" dir="2700000" algn="tl">
              <a:srgbClr val="000000">
                <a:alpha val="24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effectLst>
            <a:outerShdw blurRad="152400" dist="38100" dir="2700000" algn="tl">
              <a:srgbClr val="000000">
                <a:alpha val="36000"/>
              </a:srgbClr>
            </a:outerShdw>
          </a:effectLst>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effectLst>
            <a:outerShdw blurRad="152400" dist="38100" dir="2700000" algn="tl">
              <a:srgbClr val="000000">
                <a:alpha val="36000"/>
              </a:srgbClr>
            </a:outerShdw>
          </a:effectLst>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effectLst>
            <a:outerShdw blurRad="152400" dist="38100" dir="2700000" algn="tl">
              <a:srgbClr val="000000">
                <a:alpha val="36000"/>
              </a:srgbClr>
            </a:outerShdw>
          </a:effectLst>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algn="ctr"/>
            <a:r>
              <a:rPr lang="es-ES" dirty="0"/>
              <a:t>listas</a:t>
            </a:r>
            <a:endParaRPr lang="en-US" dirty="0"/>
          </a:p>
        </p:txBody>
      </p:sp>
      <p:sp>
        <p:nvSpPr>
          <p:cNvPr id="3" name="Subtítulo 2"/>
          <p:cNvSpPr>
            <a:spLocks noGrp="1"/>
          </p:cNvSpPr>
          <p:nvPr>
            <p:ph type="subTitle" idx="1"/>
          </p:nvPr>
        </p:nvSpPr>
        <p:spPr/>
        <p:txBody>
          <a:bodyPr/>
          <a:lstStyle/>
          <a:p>
            <a:pPr algn="r"/>
            <a:r>
              <a:rPr lang="es-ES" dirty="0"/>
              <a:t>Lady </a:t>
            </a:r>
            <a:r>
              <a:rPr lang="es-ES" dirty="0" err="1"/>
              <a:t>espinoza</a:t>
            </a:r>
            <a:endParaRPr lang="en-US" dirty="0"/>
          </a:p>
        </p:txBody>
      </p:sp>
    </p:spTree>
    <p:extLst>
      <p:ext uri="{BB962C8B-B14F-4D97-AF65-F5344CB8AC3E}">
        <p14:creationId xmlns:p14="http://schemas.microsoft.com/office/powerpoint/2010/main" val="483166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0D91A82F-C7E9-4E56-895A-99D03390B38B}"/>
              </a:ext>
            </a:extLst>
          </p:cNvPr>
          <p:cNvSpPr txBox="1"/>
          <p:nvPr/>
        </p:nvSpPr>
        <p:spPr>
          <a:xfrm>
            <a:off x="876301" y="488245"/>
            <a:ext cx="6453186" cy="6186309"/>
          </a:xfrm>
          <a:prstGeom prst="rect">
            <a:avLst/>
          </a:prstGeom>
          <a:noFill/>
        </p:spPr>
        <p:txBody>
          <a:bodyPr wrap="square">
            <a:spAutoFit/>
          </a:bodyPr>
          <a:lstStyle/>
          <a:p>
            <a:r>
              <a:rPr lang="es-EC" dirty="0" err="1"/>
              <a:t>void</a:t>
            </a:r>
            <a:r>
              <a:rPr lang="es-EC" dirty="0"/>
              <a:t> </a:t>
            </a:r>
            <a:r>
              <a:rPr lang="es-EC" dirty="0" err="1"/>
              <a:t>insertar_nodo</a:t>
            </a:r>
            <a:r>
              <a:rPr lang="es-EC" dirty="0"/>
              <a:t>(Nodo *&amp;lista, </a:t>
            </a:r>
            <a:r>
              <a:rPr lang="es-EC" dirty="0" err="1"/>
              <a:t>int</a:t>
            </a:r>
            <a:r>
              <a:rPr lang="es-EC" dirty="0"/>
              <a:t> n)</a:t>
            </a:r>
          </a:p>
          <a:p>
            <a:r>
              <a:rPr lang="es-EC" dirty="0"/>
              <a:t>{</a:t>
            </a:r>
          </a:p>
          <a:p>
            <a:r>
              <a:rPr lang="es-EC" dirty="0"/>
              <a:t>	Nodo *</a:t>
            </a:r>
            <a:r>
              <a:rPr lang="es-EC" dirty="0" err="1"/>
              <a:t>nuevo_nodo</a:t>
            </a:r>
            <a:r>
              <a:rPr lang="es-EC" dirty="0"/>
              <a:t>= new Nodo(); //asignación de memoria</a:t>
            </a:r>
          </a:p>
          <a:p>
            <a:r>
              <a:rPr lang="es-EC" dirty="0"/>
              <a:t>	Nodo *</a:t>
            </a:r>
            <a:r>
              <a:rPr lang="es-EC" dirty="0" err="1"/>
              <a:t>aux</a:t>
            </a:r>
            <a:r>
              <a:rPr lang="es-EC" dirty="0"/>
              <a:t>;</a:t>
            </a:r>
          </a:p>
          <a:p>
            <a:endParaRPr lang="es-EC" dirty="0"/>
          </a:p>
          <a:p>
            <a:r>
              <a:rPr lang="es-EC" dirty="0"/>
              <a:t>	</a:t>
            </a:r>
            <a:r>
              <a:rPr lang="es-EC" dirty="0" err="1"/>
              <a:t>nuevo_nodo</a:t>
            </a:r>
            <a:r>
              <a:rPr lang="es-EC" dirty="0"/>
              <a:t>-&gt;dato=n;</a:t>
            </a:r>
          </a:p>
          <a:p>
            <a:r>
              <a:rPr lang="es-EC" dirty="0"/>
              <a:t>	</a:t>
            </a:r>
            <a:r>
              <a:rPr lang="es-EC" dirty="0" err="1"/>
              <a:t>nuevo_nodo</a:t>
            </a:r>
            <a:r>
              <a:rPr lang="es-EC" dirty="0"/>
              <a:t>-&gt;siguiente=NULL;;</a:t>
            </a:r>
          </a:p>
          <a:p>
            <a:r>
              <a:rPr lang="es-EC" dirty="0"/>
              <a:t>	</a:t>
            </a:r>
          </a:p>
          <a:p>
            <a:r>
              <a:rPr lang="es-EC" dirty="0"/>
              <a:t>	</a:t>
            </a:r>
          </a:p>
          <a:p>
            <a:r>
              <a:rPr lang="es-EC" dirty="0"/>
              <a:t>	</a:t>
            </a:r>
            <a:r>
              <a:rPr lang="es-EC" dirty="0" err="1"/>
              <a:t>if</a:t>
            </a:r>
            <a:r>
              <a:rPr lang="es-EC" dirty="0"/>
              <a:t>(lista==NULL){    //conocer si lista esta </a:t>
            </a:r>
            <a:r>
              <a:rPr lang="es-EC" dirty="0" err="1"/>
              <a:t>vacia</a:t>
            </a:r>
            <a:endParaRPr lang="es-EC" dirty="0"/>
          </a:p>
          <a:p>
            <a:r>
              <a:rPr lang="es-EC" dirty="0"/>
              <a:t>		lista=</a:t>
            </a:r>
            <a:r>
              <a:rPr lang="es-EC" dirty="0" err="1"/>
              <a:t>nuevo_nodo</a:t>
            </a:r>
            <a:r>
              <a:rPr lang="es-EC" dirty="0"/>
              <a:t>;  //agregar elemento a la lista</a:t>
            </a:r>
          </a:p>
          <a:p>
            <a:r>
              <a:rPr lang="es-EC" dirty="0"/>
              <a:t>	}</a:t>
            </a:r>
          </a:p>
          <a:p>
            <a:r>
              <a:rPr lang="es-EC" dirty="0"/>
              <a:t>	</a:t>
            </a:r>
            <a:r>
              <a:rPr lang="es-EC" dirty="0" err="1"/>
              <a:t>else</a:t>
            </a:r>
            <a:r>
              <a:rPr lang="es-EC" dirty="0"/>
              <a:t>{</a:t>
            </a:r>
          </a:p>
          <a:p>
            <a:r>
              <a:rPr lang="es-EC" dirty="0"/>
              <a:t>		</a:t>
            </a:r>
            <a:r>
              <a:rPr lang="es-EC" dirty="0" err="1"/>
              <a:t>aux</a:t>
            </a:r>
            <a:r>
              <a:rPr lang="es-EC" dirty="0"/>
              <a:t>=lista;  //apunta al inicio de la lista</a:t>
            </a:r>
          </a:p>
          <a:p>
            <a:r>
              <a:rPr lang="es-EC" dirty="0"/>
              <a:t>		</a:t>
            </a:r>
            <a:r>
              <a:rPr lang="es-EC" dirty="0" err="1"/>
              <a:t>while</a:t>
            </a:r>
            <a:r>
              <a:rPr lang="es-EC" dirty="0"/>
              <a:t>(</a:t>
            </a:r>
            <a:r>
              <a:rPr lang="es-EC" dirty="0" err="1"/>
              <a:t>aux</a:t>
            </a:r>
            <a:r>
              <a:rPr lang="es-EC" dirty="0"/>
              <a:t>-&gt;siguiente!=NULL){ //recorrer lista</a:t>
            </a:r>
          </a:p>
          <a:p>
            <a:r>
              <a:rPr lang="es-EC" dirty="0"/>
              <a:t>			</a:t>
            </a:r>
            <a:r>
              <a:rPr lang="es-EC" dirty="0" err="1"/>
              <a:t>aux</a:t>
            </a:r>
            <a:r>
              <a:rPr lang="es-EC" dirty="0"/>
              <a:t>=</a:t>
            </a:r>
            <a:r>
              <a:rPr lang="es-EC" dirty="0" err="1"/>
              <a:t>aux</a:t>
            </a:r>
            <a:r>
              <a:rPr lang="es-EC" dirty="0"/>
              <a:t>-&gt;siguiente;  //avanza posiciones</a:t>
            </a:r>
          </a:p>
          <a:p>
            <a:r>
              <a:rPr lang="es-EC" dirty="0"/>
              <a:t>		}</a:t>
            </a:r>
          </a:p>
          <a:p>
            <a:r>
              <a:rPr lang="es-EC" dirty="0"/>
              <a:t>		 </a:t>
            </a:r>
            <a:r>
              <a:rPr lang="es-EC" dirty="0" err="1"/>
              <a:t>aux</a:t>
            </a:r>
            <a:r>
              <a:rPr lang="es-EC" dirty="0"/>
              <a:t>-&gt;siguiente=</a:t>
            </a:r>
            <a:r>
              <a:rPr lang="es-EC" dirty="0" err="1"/>
              <a:t>nuevo_nodo</a:t>
            </a:r>
            <a:r>
              <a:rPr lang="es-EC" dirty="0"/>
              <a:t>;</a:t>
            </a:r>
          </a:p>
          <a:p>
            <a:r>
              <a:rPr lang="es-EC" dirty="0"/>
              <a:t>	}</a:t>
            </a:r>
          </a:p>
          <a:p>
            <a:r>
              <a:rPr lang="es-EC" dirty="0"/>
              <a:t>	</a:t>
            </a:r>
          </a:p>
          <a:p>
            <a:r>
              <a:rPr lang="es-EC" dirty="0"/>
              <a:t>	</a:t>
            </a:r>
            <a:r>
              <a:rPr lang="es-EC" dirty="0" err="1"/>
              <a:t>cout</a:t>
            </a:r>
            <a:r>
              <a:rPr lang="es-EC" dirty="0"/>
              <a:t>&lt;&lt; "el elemento insertado:  "&lt;&lt;n;</a:t>
            </a:r>
          </a:p>
          <a:p>
            <a:r>
              <a:rPr lang="es-EC" dirty="0"/>
              <a:t>}</a:t>
            </a:r>
          </a:p>
        </p:txBody>
      </p:sp>
      <p:grpSp>
        <p:nvGrpSpPr>
          <p:cNvPr id="9" name="Grupo 8">
            <a:extLst>
              <a:ext uri="{FF2B5EF4-FFF2-40B4-BE49-F238E27FC236}">
                <a16:creationId xmlns:a16="http://schemas.microsoft.com/office/drawing/2014/main" id="{F51054EB-4997-4FDB-B613-E2D684B35B87}"/>
              </a:ext>
            </a:extLst>
          </p:cNvPr>
          <p:cNvGrpSpPr/>
          <p:nvPr/>
        </p:nvGrpSpPr>
        <p:grpSpPr>
          <a:xfrm>
            <a:off x="8729662" y="607405"/>
            <a:ext cx="1485900" cy="1478570"/>
            <a:chOff x="5838826" y="1304926"/>
            <a:chExt cx="1485900" cy="1478570"/>
          </a:xfrm>
        </p:grpSpPr>
        <p:sp>
          <p:nvSpPr>
            <p:cNvPr id="10" name="Rectángulo 9">
              <a:extLst>
                <a:ext uri="{FF2B5EF4-FFF2-40B4-BE49-F238E27FC236}">
                  <a16:creationId xmlns:a16="http://schemas.microsoft.com/office/drawing/2014/main" id="{AC0DD1D5-5152-4D33-84CB-8BDC964D35C6}"/>
                </a:ext>
              </a:extLst>
            </p:cNvPr>
            <p:cNvSpPr/>
            <p:nvPr/>
          </p:nvSpPr>
          <p:spPr>
            <a:xfrm>
              <a:off x="5838826" y="1304926"/>
              <a:ext cx="1485900" cy="695324"/>
            </a:xfrm>
            <a:prstGeom prst="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rtlCol="0" anchor="ctr"/>
            <a:lstStyle/>
            <a:p>
              <a:pPr algn="ctr"/>
              <a:r>
                <a:rPr lang="es-EC" dirty="0"/>
                <a:t>3</a:t>
              </a:r>
            </a:p>
          </p:txBody>
        </p:sp>
        <p:sp>
          <p:nvSpPr>
            <p:cNvPr id="11" name="Rectángulo 10">
              <a:extLst>
                <a:ext uri="{FF2B5EF4-FFF2-40B4-BE49-F238E27FC236}">
                  <a16:creationId xmlns:a16="http://schemas.microsoft.com/office/drawing/2014/main" id="{0404B0D7-CCEC-474D-9AF8-C4A88E1486E8}"/>
                </a:ext>
              </a:extLst>
            </p:cNvPr>
            <p:cNvSpPr/>
            <p:nvPr/>
          </p:nvSpPr>
          <p:spPr>
            <a:xfrm>
              <a:off x="5848350" y="2000250"/>
              <a:ext cx="1476375" cy="783246"/>
            </a:xfrm>
            <a:prstGeom prst="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rtlCol="0" anchor="ctr"/>
            <a:lstStyle/>
            <a:p>
              <a:pPr algn="ctr"/>
              <a:r>
                <a:rPr lang="es-EC" dirty="0"/>
                <a:t>NULL</a:t>
              </a:r>
            </a:p>
          </p:txBody>
        </p:sp>
      </p:grpSp>
    </p:spTree>
    <p:extLst>
      <p:ext uri="{BB962C8B-B14F-4D97-AF65-F5344CB8AC3E}">
        <p14:creationId xmlns:p14="http://schemas.microsoft.com/office/powerpoint/2010/main" val="3151225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FA547C27-F957-4FFF-A6A7-A72DEB7A3627}"/>
              </a:ext>
            </a:extLst>
          </p:cNvPr>
          <p:cNvSpPr txBox="1"/>
          <p:nvPr/>
        </p:nvSpPr>
        <p:spPr>
          <a:xfrm>
            <a:off x="1538288" y="1120676"/>
            <a:ext cx="6105524" cy="2862322"/>
          </a:xfrm>
          <a:prstGeom prst="rect">
            <a:avLst/>
          </a:prstGeom>
          <a:noFill/>
        </p:spPr>
        <p:txBody>
          <a:bodyPr wrap="square">
            <a:spAutoFit/>
          </a:bodyPr>
          <a:lstStyle/>
          <a:p>
            <a:r>
              <a:rPr lang="es-EC" dirty="0" err="1"/>
              <a:t>void</a:t>
            </a:r>
            <a:r>
              <a:rPr lang="es-EC" dirty="0"/>
              <a:t> </a:t>
            </a:r>
            <a:r>
              <a:rPr lang="es-EC" dirty="0" err="1"/>
              <a:t>imprimir_lista</a:t>
            </a:r>
            <a:r>
              <a:rPr lang="es-EC" dirty="0"/>
              <a:t>(Nodo *lista)</a:t>
            </a:r>
          </a:p>
          <a:p>
            <a:r>
              <a:rPr lang="es-EC" dirty="0"/>
              <a:t>{</a:t>
            </a:r>
          </a:p>
          <a:p>
            <a:r>
              <a:rPr lang="es-EC" dirty="0"/>
              <a:t>	 Nodo *</a:t>
            </a:r>
            <a:r>
              <a:rPr lang="es-EC" dirty="0" err="1"/>
              <a:t>aux</a:t>
            </a:r>
            <a:r>
              <a:rPr lang="es-EC" dirty="0"/>
              <a:t>;</a:t>
            </a:r>
          </a:p>
          <a:p>
            <a:r>
              <a:rPr lang="es-EC" dirty="0"/>
              <a:t>        </a:t>
            </a:r>
            <a:r>
              <a:rPr lang="es-EC" dirty="0" err="1"/>
              <a:t>aux</a:t>
            </a:r>
            <a:r>
              <a:rPr lang="es-EC" dirty="0"/>
              <a:t>=lista;</a:t>
            </a:r>
          </a:p>
          <a:p>
            <a:r>
              <a:rPr lang="es-EC" dirty="0"/>
              <a:t>        </a:t>
            </a:r>
            <a:r>
              <a:rPr lang="es-EC" dirty="0" err="1"/>
              <a:t>while</a:t>
            </a:r>
            <a:r>
              <a:rPr lang="es-EC" dirty="0"/>
              <a:t>(</a:t>
            </a:r>
            <a:r>
              <a:rPr lang="es-EC" dirty="0" err="1"/>
              <a:t>aux</a:t>
            </a:r>
            <a:r>
              <a:rPr lang="es-EC" dirty="0"/>
              <a:t>!=NULL){</a:t>
            </a:r>
          </a:p>
          <a:p>
            <a:r>
              <a:rPr lang="es-EC" dirty="0"/>
              <a:t>		</a:t>
            </a:r>
            <a:r>
              <a:rPr lang="es-EC" dirty="0" err="1"/>
              <a:t>cout</a:t>
            </a:r>
            <a:r>
              <a:rPr lang="es-EC" dirty="0"/>
              <a:t>&lt;&lt;</a:t>
            </a:r>
            <a:r>
              <a:rPr lang="es-EC" dirty="0" err="1"/>
              <a:t>aux</a:t>
            </a:r>
            <a:r>
              <a:rPr lang="es-EC" dirty="0"/>
              <a:t>-&gt;dato&lt;&lt;"--&gt;";</a:t>
            </a:r>
          </a:p>
          <a:p>
            <a:r>
              <a:rPr lang="es-EC" dirty="0"/>
              <a:t>		</a:t>
            </a:r>
            <a:r>
              <a:rPr lang="es-EC" dirty="0" err="1"/>
              <a:t>aux</a:t>
            </a:r>
            <a:r>
              <a:rPr lang="es-EC" dirty="0"/>
              <a:t>=</a:t>
            </a:r>
            <a:r>
              <a:rPr lang="es-EC" dirty="0" err="1"/>
              <a:t>aux</a:t>
            </a:r>
            <a:r>
              <a:rPr lang="es-EC" dirty="0"/>
              <a:t>-&gt;siguiente;</a:t>
            </a:r>
          </a:p>
          <a:p>
            <a:r>
              <a:rPr lang="es-EC" dirty="0"/>
              <a:t>	}</a:t>
            </a:r>
          </a:p>
          <a:p>
            <a:r>
              <a:rPr lang="es-EC" dirty="0"/>
              <a:t>	</a:t>
            </a:r>
          </a:p>
          <a:p>
            <a:r>
              <a:rPr lang="es-EC" dirty="0"/>
              <a:t>}</a:t>
            </a:r>
          </a:p>
        </p:txBody>
      </p:sp>
    </p:spTree>
    <p:extLst>
      <p:ext uri="{BB962C8B-B14F-4D97-AF65-F5344CB8AC3E}">
        <p14:creationId xmlns:p14="http://schemas.microsoft.com/office/powerpoint/2010/main" val="3027118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Tarea</a:t>
            </a:r>
            <a:endParaRPr lang="en-US" dirty="0"/>
          </a:p>
        </p:txBody>
      </p:sp>
      <p:sp>
        <p:nvSpPr>
          <p:cNvPr id="3" name="Marcador de contenido 2"/>
          <p:cNvSpPr>
            <a:spLocks noGrp="1"/>
          </p:cNvSpPr>
          <p:nvPr>
            <p:ph idx="1"/>
          </p:nvPr>
        </p:nvSpPr>
        <p:spPr/>
        <p:txBody>
          <a:bodyPr/>
          <a:lstStyle/>
          <a:p>
            <a:pPr marL="0" indent="0">
              <a:buNone/>
            </a:pPr>
            <a:r>
              <a:rPr lang="es-ES" dirty="0"/>
              <a:t>Implemente una lista y encuentre cuantos  números pares han sido ingresados</a:t>
            </a:r>
          </a:p>
          <a:p>
            <a:pPr marL="0" indent="0">
              <a:buNone/>
            </a:pPr>
            <a:r>
              <a:rPr lang="es-ES" dirty="0"/>
              <a:t>Implementar una lista y averiguar cuantos nodos fueron creados</a:t>
            </a:r>
          </a:p>
          <a:p>
            <a:pPr marL="0" indent="0">
              <a:buNone/>
            </a:pPr>
            <a:r>
              <a:rPr lang="es-ES" dirty="0"/>
              <a:t>Implementar una lista y averiguar el ultimo nodo ingresado</a:t>
            </a:r>
          </a:p>
          <a:p>
            <a:pPr marL="0" indent="0">
              <a:buNone/>
            </a:pPr>
            <a:r>
              <a:rPr lang="es-ES" dirty="0"/>
              <a:t>Implementar una lista y buscar un nodo determinado y conocer  sus nodos anterior y posterior</a:t>
            </a:r>
          </a:p>
          <a:p>
            <a:pPr marL="0" indent="0">
              <a:buNone/>
            </a:pPr>
            <a:endParaRPr lang="en-US" dirty="0"/>
          </a:p>
        </p:txBody>
      </p:sp>
    </p:spTree>
    <p:extLst>
      <p:ext uri="{BB962C8B-B14F-4D97-AF65-F5344CB8AC3E}">
        <p14:creationId xmlns:p14="http://schemas.microsoft.com/office/powerpoint/2010/main" val="3278792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Estructuras dinámicas</a:t>
            </a:r>
            <a:endParaRPr lang="en-US" dirty="0"/>
          </a:p>
        </p:txBody>
      </p:sp>
      <p:sp>
        <p:nvSpPr>
          <p:cNvPr id="3" name="Marcador de contenido 2"/>
          <p:cNvSpPr>
            <a:spLocks noGrp="1"/>
          </p:cNvSpPr>
          <p:nvPr>
            <p:ph idx="1"/>
          </p:nvPr>
        </p:nvSpPr>
        <p:spPr/>
        <p:txBody>
          <a:bodyPr>
            <a:normAutofit fontScale="92500" lnSpcReduction="20000"/>
          </a:bodyPr>
          <a:lstStyle/>
          <a:p>
            <a:pPr marL="0" indent="0" algn="just">
              <a:buNone/>
            </a:pPr>
            <a:r>
              <a:rPr lang="es-ES" dirty="0"/>
              <a:t>Una </a:t>
            </a:r>
            <a:r>
              <a:rPr lang="es-ES" b="1" dirty="0"/>
              <a:t>estructura</a:t>
            </a:r>
            <a:r>
              <a:rPr lang="es-ES" dirty="0"/>
              <a:t> de datos </a:t>
            </a:r>
            <a:r>
              <a:rPr lang="es-ES" b="1" dirty="0"/>
              <a:t>dinámica</a:t>
            </a:r>
            <a:r>
              <a:rPr lang="es-ES" dirty="0"/>
              <a:t> es aquella en la que el tamaño ocupado en memoria puede modificarse durante la ejecución del programa. Las variables que se crean y están disponibles durante la ejecución del programa se llaman variables continuas.</a:t>
            </a:r>
          </a:p>
          <a:p>
            <a:pPr marL="0" indent="0">
              <a:buNone/>
            </a:pPr>
            <a:r>
              <a:rPr lang="es-ES" dirty="0"/>
              <a:t>Las estructuras dinámicas de datos se pueden dividir en dos grandes grupos:</a:t>
            </a:r>
          </a:p>
          <a:p>
            <a:pPr marL="0" indent="0">
              <a:buNone/>
            </a:pPr>
            <a:br>
              <a:rPr lang="es-ES" dirty="0"/>
            </a:br>
            <a:r>
              <a:rPr lang="es-ES" dirty="0"/>
              <a:t>Lineales: listas enlazadas, pilas, colas</a:t>
            </a:r>
            <a:br>
              <a:rPr lang="es-ES" dirty="0"/>
            </a:br>
            <a:r>
              <a:rPr lang="es-ES" dirty="0"/>
              <a:t>No lineales: árboles , grafos</a:t>
            </a:r>
            <a:br>
              <a:rPr lang="es-ES" dirty="0"/>
            </a:br>
            <a:endParaRPr lang="en-US" dirty="0"/>
          </a:p>
        </p:txBody>
      </p:sp>
    </p:spTree>
    <p:extLst>
      <p:ext uri="{BB962C8B-B14F-4D97-AF65-F5344CB8AC3E}">
        <p14:creationId xmlns:p14="http://schemas.microsoft.com/office/powerpoint/2010/main" val="3512891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141412" y="1376218"/>
            <a:ext cx="9905999" cy="4414983"/>
          </a:xfrm>
        </p:spPr>
        <p:txBody>
          <a:bodyPr/>
          <a:lstStyle/>
          <a:p>
            <a:pPr marL="0" indent="0" algn="just">
              <a:buNone/>
            </a:pPr>
            <a:r>
              <a:rPr lang="es-ES" dirty="0"/>
              <a:t>Las estructuras dinámicas de datos son de gran utilidad para almacenar datos del mundo real, que están cambiando constantemente. Por ejemplo si tenemos almacenados en un vector los datos de los alumnos de un curso, los cuales están ordenados de acuerdo al promedio, para insertar un nuevo alumno seria necesario correr cada elemento un espacio: Si en su lugar se utilizara una estructura dinámica de datos, los nuevos datos del alumno se pueden insertar fácilmente.</a:t>
            </a:r>
            <a:endParaRPr lang="en-US" dirty="0"/>
          </a:p>
          <a:p>
            <a:endParaRPr lang="en-US" dirty="0"/>
          </a:p>
        </p:txBody>
      </p:sp>
    </p:spTree>
    <p:extLst>
      <p:ext uri="{BB962C8B-B14F-4D97-AF65-F5344CB8AC3E}">
        <p14:creationId xmlns:p14="http://schemas.microsoft.com/office/powerpoint/2010/main" val="2305633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Que son las listas enlazadas simples</a:t>
            </a:r>
            <a:endParaRPr lang="en-US" dirty="0"/>
          </a:p>
        </p:txBody>
      </p:sp>
      <p:sp>
        <p:nvSpPr>
          <p:cNvPr id="4" name="Rectangle 1"/>
          <p:cNvSpPr>
            <a:spLocks noGrp="1" noChangeArrowheads="1"/>
          </p:cNvSpPr>
          <p:nvPr>
            <p:ph idx="1"/>
          </p:nvPr>
        </p:nvSpPr>
        <p:spPr bwMode="auto">
          <a:xfrm>
            <a:off x="1192572" y="1715420"/>
            <a:ext cx="9803679"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800" b="0" i="0" u="none" strike="noStrike" cap="none" normalizeH="0" baseline="0" dirty="0" err="1">
                <a:ln>
                  <a:noFill/>
                </a:ln>
                <a:solidFill>
                  <a:schemeClr val="tx1"/>
                </a:solidFill>
                <a:effectLst/>
                <a:latin typeface="Arial" panose="020B0604020202020204" pitchFamily="34" charset="0"/>
              </a:rPr>
              <a:t>Una</a:t>
            </a: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rPr>
              <a:t>lista</a:t>
            </a: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rPr>
              <a:t>es</a:t>
            </a:r>
            <a:r>
              <a:rPr kumimoji="0" lang="en-US" altLang="en-US" sz="1800" b="0" i="0" u="none" strike="noStrike" cap="none" normalizeH="0" baseline="0" dirty="0">
                <a:ln>
                  <a:noFill/>
                </a:ln>
                <a:solidFill>
                  <a:schemeClr val="tx1"/>
                </a:solidFill>
                <a:effectLst/>
                <a:latin typeface="Arial" panose="020B0604020202020204" pitchFamily="34" charset="0"/>
              </a:rPr>
              <a:t> un </a:t>
            </a:r>
            <a:r>
              <a:rPr kumimoji="0" lang="en-US" altLang="en-US" sz="1800" b="0" i="0" u="none" strike="noStrike" cap="none" normalizeH="0" baseline="0" dirty="0" err="1">
                <a:ln>
                  <a:noFill/>
                </a:ln>
                <a:solidFill>
                  <a:schemeClr val="tx1"/>
                </a:solidFill>
                <a:effectLst/>
                <a:latin typeface="Arial" panose="020B0604020202020204" pitchFamily="34" charset="0"/>
              </a:rPr>
              <a:t>conjunto</a:t>
            </a:r>
            <a:r>
              <a:rPr kumimoji="0" lang="en-US" altLang="en-US" sz="1800" b="0" i="0" u="none" strike="noStrike" cap="none" normalizeH="0" baseline="0" dirty="0">
                <a:ln>
                  <a:noFill/>
                </a:ln>
                <a:solidFill>
                  <a:schemeClr val="tx1"/>
                </a:solidFill>
                <a:effectLst/>
                <a:latin typeface="Arial" panose="020B0604020202020204" pitchFamily="34" charset="0"/>
              </a:rPr>
              <a:t> de </a:t>
            </a:r>
            <a:r>
              <a:rPr kumimoji="0" lang="en-US" altLang="en-US" sz="1800" b="0" i="0" u="none" strike="noStrike" cap="none" normalizeH="0" baseline="0" dirty="0" err="1">
                <a:ln>
                  <a:noFill/>
                </a:ln>
                <a:solidFill>
                  <a:schemeClr val="tx1"/>
                </a:solidFill>
                <a:effectLst/>
                <a:latin typeface="Arial" panose="020B0604020202020204" pitchFamily="34" charset="0"/>
              </a:rPr>
              <a:t>elementos</a:t>
            </a:r>
            <a:r>
              <a:rPr kumimoji="0" lang="en-US" altLang="en-US" sz="1800" b="0" i="0" u="none" strike="noStrike" cap="none" normalizeH="0" baseline="0" dirty="0">
                <a:ln>
                  <a:noFill/>
                </a:ln>
                <a:solidFill>
                  <a:schemeClr val="tx1"/>
                </a:solidFill>
                <a:effectLst/>
                <a:latin typeface="Arial" panose="020B0604020202020204" pitchFamily="34" charset="0"/>
              </a:rPr>
              <a:t> de un </a:t>
            </a:r>
            <a:r>
              <a:rPr kumimoji="0" lang="en-US" altLang="en-US" sz="1800" b="0" i="0" u="none" strike="noStrike" cap="none" normalizeH="0" baseline="0" dirty="0" err="1">
                <a:ln>
                  <a:noFill/>
                </a:ln>
                <a:solidFill>
                  <a:schemeClr val="tx1"/>
                </a:solidFill>
                <a:effectLst/>
                <a:latin typeface="Arial" panose="020B0604020202020204" pitchFamily="34" charset="0"/>
              </a:rPr>
              <a:t>tipo</a:t>
            </a:r>
            <a:r>
              <a:rPr kumimoji="0" lang="en-US" altLang="en-US" sz="1800" b="0" i="0" u="none" strike="noStrike" cap="none" normalizeH="0" baseline="0" dirty="0">
                <a:ln>
                  <a:noFill/>
                </a:ln>
                <a:solidFill>
                  <a:schemeClr val="tx1"/>
                </a:solidFill>
                <a:effectLst/>
                <a:latin typeface="Arial" panose="020B0604020202020204" pitchFamily="34" charset="0"/>
              </a:rPr>
              <a:t> dado que se </a:t>
            </a:r>
            <a:r>
              <a:rPr kumimoji="0" lang="en-US" altLang="en-US" sz="1800" b="0" i="0" u="none" strike="noStrike" cap="none" normalizeH="0" baseline="0" dirty="0" err="1">
                <a:ln>
                  <a:noFill/>
                </a:ln>
                <a:solidFill>
                  <a:schemeClr val="tx1"/>
                </a:solidFill>
                <a:effectLst/>
                <a:latin typeface="Arial" panose="020B0604020202020204" pitchFamily="34" charset="0"/>
              </a:rPr>
              <a:t>encuentran</a:t>
            </a: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1800" b="1" i="0" u="none" strike="noStrike" cap="none" normalizeH="0" baseline="0" dirty="0" err="1">
                <a:ln>
                  <a:noFill/>
                </a:ln>
                <a:solidFill>
                  <a:schemeClr val="tx1"/>
                </a:solidFill>
                <a:effectLst/>
                <a:latin typeface="Arial" panose="020B0604020202020204" pitchFamily="34" charset="0"/>
              </a:rPr>
              <a:t>ordenados</a:t>
            </a:r>
            <a:r>
              <a:rPr kumimoji="0" lang="en-US" altLang="en-US" sz="1800" b="0" i="0" u="none" strike="noStrike" cap="none" normalizeH="0" baseline="0" dirty="0">
                <a:ln>
                  <a:noFill/>
                </a:ln>
                <a:solidFill>
                  <a:schemeClr val="tx1"/>
                </a:solidFill>
                <a:effectLst/>
                <a:latin typeface="Arial" panose="020B0604020202020204" pitchFamily="34" charset="0"/>
              </a:rPr>
              <a:t> y </a:t>
            </a:r>
            <a:r>
              <a:rPr kumimoji="0" lang="en-US" altLang="en-US" sz="1800" b="0" i="0" u="none" strike="noStrike" cap="none" normalizeH="0" baseline="0" dirty="0" err="1">
                <a:ln>
                  <a:noFill/>
                </a:ln>
                <a:solidFill>
                  <a:schemeClr val="tx1"/>
                </a:solidFill>
                <a:effectLst/>
                <a:latin typeface="Arial" panose="020B0604020202020204" pitchFamily="34" charset="0"/>
              </a:rPr>
              <a:t>pueden</a:t>
            </a: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rPr>
              <a:t>variar</a:t>
            </a: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rPr>
              <a:t>en</a:t>
            </a: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rPr>
              <a:t>número</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lang="es-ES" altLang="en-US" sz="1800" dirty="0">
                <a:effectLst/>
                <a:latin typeface="Arial" panose="020B0604020202020204" pitchFamily="34" charset="0"/>
              </a:rPr>
              <a:t>Ejemplos:</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err="1">
                <a:ln>
                  <a:noFill/>
                </a:ln>
                <a:solidFill>
                  <a:schemeClr val="tx1"/>
                </a:solidFill>
                <a:effectLst/>
                <a:latin typeface="Arial" panose="020B0604020202020204" pitchFamily="34" charset="0"/>
              </a:rPr>
              <a:t>Guía</a:t>
            </a: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rPr>
              <a:t>telefónica</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err="1">
                <a:ln>
                  <a:noFill/>
                </a:ln>
                <a:solidFill>
                  <a:schemeClr val="tx1"/>
                </a:solidFill>
                <a:effectLst/>
                <a:latin typeface="Arial" panose="020B0604020202020204" pitchFamily="34" charset="0"/>
              </a:rPr>
              <a:t>Lista</a:t>
            </a:r>
            <a:r>
              <a:rPr kumimoji="0" lang="en-US" altLang="en-US" sz="1800" b="0" i="0" u="none" strike="noStrike" cap="none" normalizeH="0" baseline="0" dirty="0">
                <a:ln>
                  <a:noFill/>
                </a:ln>
                <a:solidFill>
                  <a:schemeClr val="tx1"/>
                </a:solidFill>
                <a:effectLst/>
                <a:latin typeface="Arial" panose="020B0604020202020204" pitchFamily="34" charset="0"/>
              </a:rPr>
              <a:t> de </a:t>
            </a:r>
            <a:r>
              <a:rPr kumimoji="0" lang="en-US" altLang="en-US" sz="1800" b="0" i="0" u="none" strike="noStrike" cap="none" normalizeH="0" baseline="0" dirty="0" err="1">
                <a:ln>
                  <a:noFill/>
                </a:ln>
                <a:solidFill>
                  <a:schemeClr val="tx1"/>
                </a:solidFill>
                <a:effectLst/>
                <a:latin typeface="Arial" panose="020B0604020202020204" pitchFamily="34" charset="0"/>
              </a:rPr>
              <a:t>asistencia</a:t>
            </a:r>
            <a:r>
              <a:rPr kumimoji="0" lang="en-US" altLang="en-US" sz="1800" b="0" i="0" u="none" strike="noStrike" cap="none" normalizeH="0" baseline="0" dirty="0">
                <a:ln>
                  <a:noFill/>
                </a:ln>
                <a:solidFill>
                  <a:schemeClr val="tx1"/>
                </a:solidFill>
                <a:effectLst/>
                <a:latin typeface="Arial" panose="020B0604020202020204" pitchFamily="34" charset="0"/>
              </a:rPr>
              <a:t> a un </a:t>
            </a:r>
            <a:r>
              <a:rPr kumimoji="0" lang="en-US" altLang="en-US" sz="1800" b="0" i="0" u="none" strike="noStrike" cap="none" normalizeH="0" baseline="0" dirty="0" err="1">
                <a:ln>
                  <a:noFill/>
                </a:ln>
                <a:solidFill>
                  <a:schemeClr val="tx1"/>
                </a:solidFill>
                <a:effectLst/>
                <a:latin typeface="Arial" panose="020B0604020202020204" pitchFamily="34" charset="0"/>
              </a:rPr>
              <a:t>curso</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err="1">
                <a:ln>
                  <a:noFill/>
                </a:ln>
                <a:solidFill>
                  <a:schemeClr val="tx1"/>
                </a:solidFill>
                <a:effectLst/>
                <a:latin typeface="Arial" panose="020B0604020202020204" pitchFamily="34" charset="0"/>
              </a:rPr>
              <a:t>Índice</a:t>
            </a:r>
            <a:r>
              <a:rPr kumimoji="0" lang="en-US" altLang="en-US" sz="1800" b="0" i="0" u="none" strike="noStrike" cap="none" normalizeH="0" baseline="0" dirty="0">
                <a:ln>
                  <a:noFill/>
                </a:ln>
                <a:solidFill>
                  <a:schemeClr val="tx1"/>
                </a:solidFill>
                <a:effectLst/>
                <a:latin typeface="Arial" panose="020B0604020202020204" pitchFamily="34" charset="0"/>
              </a:rPr>
              <a:t> de un </a:t>
            </a:r>
            <a:r>
              <a:rPr kumimoji="0" lang="en-US" altLang="en-US" sz="1800" b="0" i="0" u="none" strike="noStrike" cap="none" normalizeH="0" baseline="0" dirty="0" err="1">
                <a:ln>
                  <a:noFill/>
                </a:ln>
                <a:solidFill>
                  <a:schemeClr val="tx1"/>
                </a:solidFill>
                <a:effectLst/>
                <a:latin typeface="Arial" panose="020B0604020202020204" pitchFamily="34" charset="0"/>
              </a:rPr>
              <a:t>libro</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err="1">
                <a:ln>
                  <a:noFill/>
                </a:ln>
                <a:solidFill>
                  <a:schemeClr val="tx1"/>
                </a:solidFill>
                <a:effectLst/>
                <a:latin typeface="Arial" panose="020B0604020202020204" pitchFamily="34" charset="0"/>
              </a:rPr>
              <a:t>Listado</a:t>
            </a:r>
            <a:r>
              <a:rPr kumimoji="0" lang="en-US" altLang="en-US" sz="1800" b="0" i="0" u="none" strike="noStrike" cap="none" normalizeH="0" baseline="0" dirty="0">
                <a:ln>
                  <a:noFill/>
                </a:ln>
                <a:solidFill>
                  <a:schemeClr val="tx1"/>
                </a:solidFill>
                <a:effectLst/>
                <a:latin typeface="Arial" panose="020B0604020202020204" pitchFamily="34" charset="0"/>
              </a:rPr>
              <a:t> de </a:t>
            </a:r>
            <a:r>
              <a:rPr kumimoji="0" lang="en-US" altLang="en-US" sz="1800" b="0" i="0" u="none" strike="noStrike" cap="none" normalizeH="0" baseline="0" dirty="0" err="1">
                <a:ln>
                  <a:noFill/>
                </a:ln>
                <a:solidFill>
                  <a:schemeClr val="tx1"/>
                </a:solidFill>
                <a:effectLst/>
                <a:latin typeface="Arial" panose="020B0604020202020204" pitchFamily="34" charset="0"/>
              </a:rPr>
              <a:t>compras</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err="1">
                <a:ln>
                  <a:noFill/>
                </a:ln>
                <a:solidFill>
                  <a:schemeClr val="tx1"/>
                </a:solidFill>
                <a:effectLst/>
                <a:latin typeface="Arial" panose="020B0604020202020204" pitchFamily="34" charset="0"/>
              </a:rPr>
              <a:t>Listado</a:t>
            </a:r>
            <a:r>
              <a:rPr kumimoji="0" lang="en-US" altLang="en-US" sz="1800" b="0" i="0" u="none" strike="noStrike" cap="none" normalizeH="0" baseline="0" dirty="0">
                <a:ln>
                  <a:noFill/>
                </a:ln>
                <a:solidFill>
                  <a:schemeClr val="tx1"/>
                </a:solidFill>
                <a:effectLst/>
                <a:latin typeface="Arial" panose="020B0604020202020204" pitchFamily="34" charset="0"/>
              </a:rPr>
              <a:t> de </a:t>
            </a:r>
            <a:r>
              <a:rPr kumimoji="0" lang="en-US" altLang="en-US" sz="1800" b="0" i="0" u="none" strike="noStrike" cap="none" normalizeH="0" baseline="0" dirty="0" err="1">
                <a:ln>
                  <a:noFill/>
                </a:ln>
                <a:solidFill>
                  <a:schemeClr val="tx1"/>
                </a:solidFill>
                <a:effectLst/>
                <a:latin typeface="Arial" panose="020B0604020202020204" pitchFamily="34" charset="0"/>
              </a:rPr>
              <a:t>ingredientes</a:t>
            </a:r>
            <a:r>
              <a:rPr kumimoji="0" lang="en-US" altLang="en-US" sz="1800" b="0" i="0" u="none" strike="noStrike" cap="none" normalizeH="0" baseline="0" dirty="0">
                <a:ln>
                  <a:noFill/>
                </a:ln>
                <a:solidFill>
                  <a:schemeClr val="tx1"/>
                </a:solidFill>
                <a:effectLst/>
                <a:latin typeface="Arial" panose="020B0604020202020204" pitchFamily="34" charset="0"/>
              </a:rPr>
              <a:t> de </a:t>
            </a:r>
            <a:r>
              <a:rPr kumimoji="0" lang="en-US" altLang="en-US" sz="1800" b="0" i="0" u="none" strike="noStrike" cap="none" normalizeH="0" baseline="0" dirty="0" err="1">
                <a:ln>
                  <a:noFill/>
                </a:ln>
                <a:solidFill>
                  <a:schemeClr val="tx1"/>
                </a:solidFill>
                <a:effectLst/>
                <a:latin typeface="Arial" panose="020B0604020202020204" pitchFamily="34" charset="0"/>
              </a:rPr>
              <a:t>una</a:t>
            </a: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rPr>
              <a:t>receta</a:t>
            </a: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3743471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281112" y="395287"/>
            <a:ext cx="9905999" cy="3541714"/>
          </a:xfrm>
        </p:spPr>
        <p:txBody>
          <a:bodyPr/>
          <a:lstStyle/>
          <a:p>
            <a:pPr marL="0" indent="0" algn="just">
              <a:buNone/>
            </a:pPr>
            <a:r>
              <a:rPr lang="es-ES" dirty="0"/>
              <a:t>Las listas de C++ son secuencias de elementos almacenados en una lista encadenada. Comparadas con los vectores, estas permiten una mayor rapidez de inserción y borrado, pero una menor velocidad de acceso aleatorio. Se puede insertar y borrar elementos al inicio, al final o en un punto específico de la lista.</a:t>
            </a:r>
          </a:p>
          <a:p>
            <a:pPr marL="0" indent="0" algn="just">
              <a:buNone/>
            </a:pPr>
            <a:endParaRPr lang="es-ES" dirty="0"/>
          </a:p>
          <a:p>
            <a:pPr marL="0" indent="0" algn="just">
              <a:buNone/>
            </a:pPr>
            <a:endParaRPr lang="en-US" dirty="0"/>
          </a:p>
        </p:txBody>
      </p:sp>
      <p:pic>
        <p:nvPicPr>
          <p:cNvPr id="5" name="Imagen 4"/>
          <p:cNvPicPr>
            <a:picLocks noChangeAspect="1"/>
          </p:cNvPicPr>
          <p:nvPr/>
        </p:nvPicPr>
        <p:blipFill>
          <a:blip r:embed="rId2"/>
          <a:stretch>
            <a:fillRect/>
          </a:stretch>
        </p:blipFill>
        <p:spPr>
          <a:xfrm>
            <a:off x="2465963" y="3382025"/>
            <a:ext cx="7296150" cy="1733550"/>
          </a:xfrm>
          <a:prstGeom prst="rect">
            <a:avLst/>
          </a:prstGeom>
        </p:spPr>
      </p:pic>
    </p:spTree>
    <p:extLst>
      <p:ext uri="{BB962C8B-B14F-4D97-AF65-F5344CB8AC3E}">
        <p14:creationId xmlns:p14="http://schemas.microsoft.com/office/powerpoint/2010/main" val="3670793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10"/>
          <p:cNvSpPr/>
          <p:nvPr/>
        </p:nvSpPr>
        <p:spPr>
          <a:xfrm>
            <a:off x="4167739" y="926162"/>
            <a:ext cx="6256421" cy="552490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 name="Título 1"/>
          <p:cNvSpPr>
            <a:spLocks noGrp="1"/>
          </p:cNvSpPr>
          <p:nvPr>
            <p:ph type="title"/>
          </p:nvPr>
        </p:nvSpPr>
        <p:spPr/>
        <p:txBody>
          <a:bodyPr/>
          <a:lstStyle/>
          <a:p>
            <a:r>
              <a:rPr lang="es-ES" dirty="0"/>
              <a:t>Operaciones</a:t>
            </a:r>
            <a:endParaRPr lang="en-US" dirty="0"/>
          </a:p>
        </p:txBody>
      </p:sp>
      <p:pic>
        <p:nvPicPr>
          <p:cNvPr id="10" name="Marcador de contenido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29396" y="1192996"/>
            <a:ext cx="4189475" cy="4991235"/>
          </a:xfrm>
        </p:spPr>
      </p:pic>
    </p:spTree>
    <p:extLst>
      <p:ext uri="{BB962C8B-B14F-4D97-AF65-F5344CB8AC3E}">
        <p14:creationId xmlns:p14="http://schemas.microsoft.com/office/powerpoint/2010/main" val="37365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Codificación</a:t>
            </a:r>
            <a:endParaRPr lang="en-US" dirty="0"/>
          </a:p>
        </p:txBody>
      </p:sp>
      <p:sp>
        <p:nvSpPr>
          <p:cNvPr id="3" name="Marcador de contenido 2"/>
          <p:cNvSpPr>
            <a:spLocks noGrp="1"/>
          </p:cNvSpPr>
          <p:nvPr>
            <p:ph idx="1"/>
          </p:nvPr>
        </p:nvSpPr>
        <p:spPr>
          <a:xfrm>
            <a:off x="1141413" y="1666875"/>
            <a:ext cx="5202238" cy="4124326"/>
          </a:xfrm>
        </p:spPr>
        <p:txBody>
          <a:bodyPr>
            <a:normAutofit fontScale="70000" lnSpcReduction="20000"/>
          </a:bodyPr>
          <a:lstStyle/>
          <a:p>
            <a:r>
              <a:rPr lang="en-US" dirty="0"/>
              <a:t>#include &lt;iostream&gt;</a:t>
            </a:r>
          </a:p>
          <a:p>
            <a:r>
              <a:rPr lang="en-US" dirty="0"/>
              <a:t>#include&lt;conio.h&gt;</a:t>
            </a:r>
          </a:p>
          <a:p>
            <a:r>
              <a:rPr lang="en-US" dirty="0"/>
              <a:t>#include&lt;stdio.h&gt;</a:t>
            </a:r>
          </a:p>
          <a:p>
            <a:endParaRPr lang="en-US" dirty="0"/>
          </a:p>
          <a:p>
            <a:r>
              <a:rPr lang="en-US" dirty="0"/>
              <a:t>using namespace std;</a:t>
            </a:r>
          </a:p>
          <a:p>
            <a:endParaRPr lang="en-US" dirty="0"/>
          </a:p>
          <a:p>
            <a:r>
              <a:rPr lang="en-US" dirty="0"/>
              <a:t>struct </a:t>
            </a:r>
            <a:r>
              <a:rPr lang="en-US" dirty="0" err="1"/>
              <a:t>Nodo</a:t>
            </a:r>
            <a:r>
              <a:rPr lang="en-US" dirty="0"/>
              <a:t>{</a:t>
            </a:r>
          </a:p>
          <a:p>
            <a:r>
              <a:rPr lang="en-US" dirty="0"/>
              <a:t>	int </a:t>
            </a:r>
            <a:r>
              <a:rPr lang="en-US" dirty="0" err="1"/>
              <a:t>dato</a:t>
            </a:r>
            <a:r>
              <a:rPr lang="en-US" dirty="0"/>
              <a:t>;</a:t>
            </a:r>
          </a:p>
          <a:p>
            <a:r>
              <a:rPr lang="en-US" dirty="0"/>
              <a:t>	</a:t>
            </a:r>
            <a:r>
              <a:rPr lang="en-US" dirty="0" err="1"/>
              <a:t>Nodo</a:t>
            </a:r>
            <a:r>
              <a:rPr lang="en-US" dirty="0"/>
              <a:t> *</a:t>
            </a:r>
            <a:r>
              <a:rPr lang="en-US" dirty="0" err="1"/>
              <a:t>siguiente</a:t>
            </a:r>
            <a:r>
              <a:rPr lang="en-US" dirty="0"/>
              <a:t>;</a:t>
            </a:r>
          </a:p>
          <a:p>
            <a:r>
              <a:rPr lang="en-US" dirty="0"/>
              <a:t>};</a:t>
            </a:r>
          </a:p>
        </p:txBody>
      </p:sp>
      <p:grpSp>
        <p:nvGrpSpPr>
          <p:cNvPr id="6" name="Grupo 5">
            <a:extLst>
              <a:ext uri="{FF2B5EF4-FFF2-40B4-BE49-F238E27FC236}">
                <a16:creationId xmlns:a16="http://schemas.microsoft.com/office/drawing/2014/main" id="{79273CD7-0FE2-48CF-8D1E-858B0F9CFD28}"/>
              </a:ext>
            </a:extLst>
          </p:cNvPr>
          <p:cNvGrpSpPr/>
          <p:nvPr/>
        </p:nvGrpSpPr>
        <p:grpSpPr>
          <a:xfrm>
            <a:off x="7562851" y="2600326"/>
            <a:ext cx="1485900" cy="1478570"/>
            <a:chOff x="5838826" y="1304926"/>
            <a:chExt cx="1485900" cy="1478570"/>
          </a:xfrm>
        </p:grpSpPr>
        <p:sp>
          <p:nvSpPr>
            <p:cNvPr id="4" name="Rectángulo 3">
              <a:extLst>
                <a:ext uri="{FF2B5EF4-FFF2-40B4-BE49-F238E27FC236}">
                  <a16:creationId xmlns:a16="http://schemas.microsoft.com/office/drawing/2014/main" id="{11FE14DA-4D2D-4CD2-BE69-FE1439326EA1}"/>
                </a:ext>
              </a:extLst>
            </p:cNvPr>
            <p:cNvSpPr/>
            <p:nvPr/>
          </p:nvSpPr>
          <p:spPr>
            <a:xfrm>
              <a:off x="5838826" y="1304926"/>
              <a:ext cx="1485900" cy="695324"/>
            </a:xfrm>
            <a:prstGeom prst="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rtlCol="0" anchor="ctr"/>
            <a:lstStyle/>
            <a:p>
              <a:pPr algn="ctr"/>
              <a:r>
                <a:rPr lang="es-EC" dirty="0"/>
                <a:t>dato</a:t>
              </a:r>
            </a:p>
          </p:txBody>
        </p:sp>
        <p:sp>
          <p:nvSpPr>
            <p:cNvPr id="5" name="Rectángulo 4">
              <a:extLst>
                <a:ext uri="{FF2B5EF4-FFF2-40B4-BE49-F238E27FC236}">
                  <a16:creationId xmlns:a16="http://schemas.microsoft.com/office/drawing/2014/main" id="{7844F074-C006-46F2-ABCF-1480F9056E44}"/>
                </a:ext>
              </a:extLst>
            </p:cNvPr>
            <p:cNvSpPr/>
            <p:nvPr/>
          </p:nvSpPr>
          <p:spPr>
            <a:xfrm>
              <a:off x="5848350" y="2000250"/>
              <a:ext cx="1476375" cy="783246"/>
            </a:xfrm>
            <a:prstGeom prst="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rtlCol="0" anchor="ctr"/>
            <a:lstStyle/>
            <a:p>
              <a:pPr algn="ctr"/>
              <a:r>
                <a:rPr lang="es-EC" dirty="0"/>
                <a:t>siguiente</a:t>
              </a:r>
            </a:p>
          </p:txBody>
        </p:sp>
      </p:grpSp>
    </p:spTree>
    <p:extLst>
      <p:ext uri="{BB962C8B-B14F-4D97-AF65-F5344CB8AC3E}">
        <p14:creationId xmlns:p14="http://schemas.microsoft.com/office/powerpoint/2010/main" val="3602981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A0DECD6-612E-4B0F-A050-774F11A0BC61}"/>
              </a:ext>
            </a:extLst>
          </p:cNvPr>
          <p:cNvSpPr>
            <a:spLocks noGrp="1"/>
          </p:cNvSpPr>
          <p:nvPr>
            <p:ph idx="1"/>
          </p:nvPr>
        </p:nvSpPr>
        <p:spPr>
          <a:xfrm>
            <a:off x="1141412" y="542925"/>
            <a:ext cx="5230813" cy="5248276"/>
          </a:xfrm>
        </p:spPr>
        <p:txBody>
          <a:bodyPr>
            <a:normAutofit lnSpcReduction="10000"/>
          </a:bodyPr>
          <a:lstStyle/>
          <a:p>
            <a:pPr marL="0" indent="0">
              <a:buNone/>
            </a:pPr>
            <a:r>
              <a:rPr lang="es-EC" dirty="0" err="1"/>
              <a:t>void</a:t>
            </a:r>
            <a:r>
              <a:rPr lang="es-EC" dirty="0"/>
              <a:t> </a:t>
            </a:r>
            <a:r>
              <a:rPr lang="es-EC" dirty="0" err="1"/>
              <a:t>menu</a:t>
            </a:r>
            <a:r>
              <a:rPr lang="es-EC" dirty="0"/>
              <a:t>();</a:t>
            </a:r>
          </a:p>
          <a:p>
            <a:pPr marL="0" indent="0">
              <a:buNone/>
            </a:pPr>
            <a:r>
              <a:rPr lang="es-EC" dirty="0" err="1"/>
              <a:t>void</a:t>
            </a:r>
            <a:r>
              <a:rPr lang="es-EC" dirty="0"/>
              <a:t> </a:t>
            </a:r>
            <a:r>
              <a:rPr lang="es-EC" dirty="0" err="1"/>
              <a:t>insertar_nodo</a:t>
            </a:r>
            <a:r>
              <a:rPr lang="es-EC" dirty="0"/>
              <a:t>(Nodo *&amp;, </a:t>
            </a:r>
            <a:r>
              <a:rPr lang="es-EC" dirty="0" err="1"/>
              <a:t>int</a:t>
            </a:r>
            <a:r>
              <a:rPr lang="es-EC" dirty="0"/>
              <a:t>);</a:t>
            </a:r>
          </a:p>
          <a:p>
            <a:pPr marL="0" indent="0">
              <a:buNone/>
            </a:pPr>
            <a:r>
              <a:rPr lang="es-EC" dirty="0" err="1"/>
              <a:t>void</a:t>
            </a:r>
            <a:r>
              <a:rPr lang="es-EC" dirty="0"/>
              <a:t> </a:t>
            </a:r>
            <a:r>
              <a:rPr lang="es-EC" dirty="0" err="1"/>
              <a:t>imprimir_lista</a:t>
            </a:r>
            <a:r>
              <a:rPr lang="es-EC" dirty="0"/>
              <a:t>(Nodo *);</a:t>
            </a:r>
          </a:p>
          <a:p>
            <a:pPr marL="0" indent="0">
              <a:buNone/>
            </a:pPr>
            <a:r>
              <a:rPr lang="en-US" dirty="0"/>
              <a:t>int </a:t>
            </a:r>
            <a:r>
              <a:rPr lang="en-US" dirty="0" err="1"/>
              <a:t>dato</a:t>
            </a:r>
            <a:r>
              <a:rPr lang="en-US" dirty="0"/>
              <a:t>;</a:t>
            </a:r>
          </a:p>
          <a:p>
            <a:pPr marL="0" indent="0">
              <a:buNone/>
            </a:pPr>
            <a:r>
              <a:rPr lang="en-US" dirty="0"/>
              <a:t>int main()</a:t>
            </a:r>
          </a:p>
          <a:p>
            <a:pPr marL="0" indent="0">
              <a:buNone/>
            </a:pPr>
            <a:r>
              <a:rPr lang="en-US" dirty="0"/>
              <a:t>{</a:t>
            </a:r>
          </a:p>
          <a:p>
            <a:pPr marL="0" indent="0">
              <a:buNone/>
            </a:pPr>
            <a:r>
              <a:rPr lang="en-US" dirty="0"/>
              <a:t>    menu();</a:t>
            </a:r>
          </a:p>
          <a:p>
            <a:pPr marL="0" indent="0">
              <a:buNone/>
            </a:pPr>
            <a:r>
              <a:rPr lang="en-US" dirty="0"/>
              <a:t>    </a:t>
            </a:r>
            <a:r>
              <a:rPr lang="en-US" dirty="0" err="1"/>
              <a:t>getch</a:t>
            </a:r>
            <a:r>
              <a:rPr lang="en-US" dirty="0"/>
              <a:t>();</a:t>
            </a:r>
          </a:p>
          <a:p>
            <a:pPr marL="0" indent="0">
              <a:buNone/>
            </a:pPr>
            <a:r>
              <a:rPr lang="en-US" dirty="0"/>
              <a:t>    return 0;</a:t>
            </a:r>
          </a:p>
          <a:p>
            <a:pPr marL="0" indent="0">
              <a:buNone/>
            </a:pPr>
            <a:r>
              <a:rPr lang="en-US" dirty="0"/>
              <a:t>}</a:t>
            </a:r>
            <a:endParaRPr lang="es-EC" dirty="0"/>
          </a:p>
        </p:txBody>
      </p:sp>
      <p:sp>
        <p:nvSpPr>
          <p:cNvPr id="5" name="CuadroTexto 4">
            <a:extLst>
              <a:ext uri="{FF2B5EF4-FFF2-40B4-BE49-F238E27FC236}">
                <a16:creationId xmlns:a16="http://schemas.microsoft.com/office/drawing/2014/main" id="{3D581E7F-FDB7-4A58-ADFE-744D7DDD8E63}"/>
              </a:ext>
            </a:extLst>
          </p:cNvPr>
          <p:cNvSpPr txBox="1"/>
          <p:nvPr/>
        </p:nvSpPr>
        <p:spPr>
          <a:xfrm>
            <a:off x="5919788" y="627906"/>
            <a:ext cx="6105524" cy="4247317"/>
          </a:xfrm>
          <a:prstGeom prst="rect">
            <a:avLst/>
          </a:prstGeom>
          <a:noFill/>
        </p:spPr>
        <p:txBody>
          <a:bodyPr wrap="square">
            <a:spAutoFit/>
          </a:bodyPr>
          <a:lstStyle/>
          <a:p>
            <a:r>
              <a:rPr lang="es-EC" dirty="0" err="1"/>
              <a:t>void</a:t>
            </a:r>
            <a:r>
              <a:rPr lang="es-EC" dirty="0"/>
              <a:t> </a:t>
            </a:r>
            <a:r>
              <a:rPr lang="es-EC" dirty="0" err="1"/>
              <a:t>menu</a:t>
            </a:r>
            <a:r>
              <a:rPr lang="es-EC" dirty="0"/>
              <a:t>(){</a:t>
            </a:r>
          </a:p>
          <a:p>
            <a:r>
              <a:rPr lang="es-EC" dirty="0"/>
              <a:t>	</a:t>
            </a:r>
          </a:p>
          <a:p>
            <a:r>
              <a:rPr lang="es-EC" dirty="0"/>
              <a:t>	Nodo *lista=</a:t>
            </a:r>
            <a:r>
              <a:rPr lang="es-EC" dirty="0" err="1"/>
              <a:t>NULL;int</a:t>
            </a:r>
            <a:r>
              <a:rPr lang="es-EC" dirty="0"/>
              <a:t> </a:t>
            </a:r>
            <a:r>
              <a:rPr lang="es-EC" dirty="0" err="1"/>
              <a:t>op</a:t>
            </a:r>
            <a:r>
              <a:rPr lang="es-EC" dirty="0"/>
              <a:t>;</a:t>
            </a:r>
          </a:p>
          <a:p>
            <a:r>
              <a:rPr lang="es-EC" dirty="0"/>
              <a:t>	</a:t>
            </a:r>
            <a:r>
              <a:rPr lang="es-EC" dirty="0" err="1"/>
              <a:t>char</a:t>
            </a:r>
            <a:r>
              <a:rPr lang="es-EC" dirty="0"/>
              <a:t> op1;</a:t>
            </a:r>
          </a:p>
          <a:p>
            <a:r>
              <a:rPr lang="es-EC" dirty="0"/>
              <a:t>	do{</a:t>
            </a:r>
          </a:p>
          <a:p>
            <a:r>
              <a:rPr lang="es-EC" dirty="0"/>
              <a:t>		 </a:t>
            </a:r>
            <a:r>
              <a:rPr lang="es-EC" dirty="0" err="1"/>
              <a:t>system</a:t>
            </a:r>
            <a:r>
              <a:rPr lang="es-EC" dirty="0"/>
              <a:t>("</a:t>
            </a:r>
            <a:r>
              <a:rPr lang="es-EC" dirty="0" err="1"/>
              <a:t>cls</a:t>
            </a:r>
            <a:r>
              <a:rPr lang="es-EC" dirty="0"/>
              <a:t>");</a:t>
            </a:r>
          </a:p>
          <a:p>
            <a:r>
              <a:rPr lang="es-EC" dirty="0"/>
              <a:t>		 </a:t>
            </a:r>
            <a:r>
              <a:rPr lang="es-EC" dirty="0" err="1"/>
              <a:t>cout</a:t>
            </a:r>
            <a:r>
              <a:rPr lang="es-EC" dirty="0"/>
              <a:t>&lt;&lt;"MENU\n";</a:t>
            </a:r>
          </a:p>
          <a:p>
            <a:r>
              <a:rPr lang="es-EC" dirty="0"/>
              <a:t>		 </a:t>
            </a:r>
            <a:r>
              <a:rPr lang="es-EC" dirty="0" err="1"/>
              <a:t>cout</a:t>
            </a:r>
            <a:r>
              <a:rPr lang="es-EC" dirty="0"/>
              <a:t>&lt;&lt;"1.- Insertar </a:t>
            </a:r>
            <a:r>
              <a:rPr lang="es-EC" dirty="0" err="1"/>
              <a:t>elemnetos</a:t>
            </a:r>
            <a:r>
              <a:rPr lang="es-EC" dirty="0"/>
              <a:t> en la lista\n";</a:t>
            </a:r>
          </a:p>
          <a:p>
            <a:r>
              <a:rPr lang="es-EC" dirty="0"/>
              <a:t>		 </a:t>
            </a:r>
            <a:r>
              <a:rPr lang="es-EC" dirty="0" err="1"/>
              <a:t>cout</a:t>
            </a:r>
            <a:r>
              <a:rPr lang="es-EC" dirty="0"/>
              <a:t>&lt;&lt;"2.- Imprimir </a:t>
            </a:r>
            <a:r>
              <a:rPr lang="es-EC" dirty="0" err="1"/>
              <a:t>elemnetos</a:t>
            </a:r>
            <a:r>
              <a:rPr lang="es-EC" dirty="0"/>
              <a:t> en la lista\n";</a:t>
            </a:r>
          </a:p>
          <a:p>
            <a:r>
              <a:rPr lang="es-EC" dirty="0"/>
              <a:t>		 </a:t>
            </a:r>
            <a:r>
              <a:rPr lang="es-EC" dirty="0" err="1"/>
              <a:t>cout</a:t>
            </a:r>
            <a:r>
              <a:rPr lang="es-EC" dirty="0"/>
              <a:t>&lt;&lt;“3.- Salir\n";</a:t>
            </a:r>
          </a:p>
          <a:p>
            <a:r>
              <a:rPr lang="es-EC" dirty="0"/>
              <a:t>	     </a:t>
            </a:r>
            <a:r>
              <a:rPr lang="es-EC" dirty="0" err="1"/>
              <a:t>cout</a:t>
            </a:r>
            <a:r>
              <a:rPr lang="es-EC" dirty="0"/>
              <a:t>&lt;&lt;"Ingrese su opción:  ";</a:t>
            </a:r>
          </a:p>
          <a:p>
            <a:r>
              <a:rPr lang="es-EC" dirty="0"/>
              <a:t>	     </a:t>
            </a:r>
            <a:r>
              <a:rPr lang="es-EC" dirty="0" err="1"/>
              <a:t>cin</a:t>
            </a:r>
            <a:r>
              <a:rPr lang="es-EC" dirty="0"/>
              <a:t>&gt;&gt;</a:t>
            </a:r>
            <a:r>
              <a:rPr lang="es-EC" dirty="0" err="1"/>
              <a:t>op</a:t>
            </a:r>
            <a:r>
              <a:rPr lang="es-EC" dirty="0"/>
              <a:t>;</a:t>
            </a:r>
          </a:p>
          <a:p>
            <a:r>
              <a:rPr lang="es-EC" dirty="0"/>
              <a:t>	     </a:t>
            </a:r>
            <a:r>
              <a:rPr lang="es-EC" dirty="0" err="1"/>
              <a:t>switch</a:t>
            </a:r>
            <a:r>
              <a:rPr lang="es-EC" dirty="0"/>
              <a:t>(</a:t>
            </a:r>
            <a:r>
              <a:rPr lang="es-EC" dirty="0" err="1"/>
              <a:t>op</a:t>
            </a:r>
            <a:r>
              <a:rPr lang="es-EC" dirty="0"/>
              <a:t>)</a:t>
            </a:r>
          </a:p>
          <a:p>
            <a:r>
              <a:rPr lang="es-EC" dirty="0"/>
              <a:t>	     {</a:t>
            </a:r>
          </a:p>
          <a:p>
            <a:r>
              <a:rPr lang="es-EC" dirty="0"/>
              <a:t>	     	</a:t>
            </a:r>
          </a:p>
        </p:txBody>
      </p:sp>
    </p:spTree>
    <p:extLst>
      <p:ext uri="{BB962C8B-B14F-4D97-AF65-F5344CB8AC3E}">
        <p14:creationId xmlns:p14="http://schemas.microsoft.com/office/powerpoint/2010/main" val="359350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6D0B2E36-2AD2-4AC5-8E10-5EAE14519EE9}"/>
              </a:ext>
            </a:extLst>
          </p:cNvPr>
          <p:cNvSpPr txBox="1"/>
          <p:nvPr/>
        </p:nvSpPr>
        <p:spPr>
          <a:xfrm>
            <a:off x="481013" y="555695"/>
            <a:ext cx="6443662" cy="7017306"/>
          </a:xfrm>
          <a:prstGeom prst="rect">
            <a:avLst/>
          </a:prstGeom>
          <a:noFill/>
        </p:spPr>
        <p:txBody>
          <a:bodyPr wrap="square">
            <a:spAutoFit/>
          </a:bodyPr>
          <a:lstStyle/>
          <a:p>
            <a:r>
              <a:rPr lang="es-EC" dirty="0"/>
              <a:t>       case 1: do</a:t>
            </a:r>
          </a:p>
          <a:p>
            <a:r>
              <a:rPr lang="es-EC" dirty="0"/>
              <a:t>	           {</a:t>
            </a:r>
          </a:p>
          <a:p>
            <a:r>
              <a:rPr lang="es-EC" dirty="0"/>
              <a:t>			    </a:t>
            </a:r>
            <a:r>
              <a:rPr lang="es-EC" dirty="0" err="1"/>
              <a:t>cout</a:t>
            </a:r>
            <a:r>
              <a:rPr lang="es-EC" dirty="0"/>
              <a:t>&lt;&lt;"\</a:t>
            </a:r>
            <a:r>
              <a:rPr lang="es-EC" dirty="0" err="1"/>
              <a:t>nIngrese</a:t>
            </a:r>
            <a:r>
              <a:rPr lang="es-EC" dirty="0"/>
              <a:t> dato:";</a:t>
            </a:r>
          </a:p>
          <a:p>
            <a:r>
              <a:rPr lang="es-EC" dirty="0"/>
              <a:t>	                   </a:t>
            </a:r>
            <a:r>
              <a:rPr lang="es-EC" dirty="0" err="1"/>
              <a:t>cin</a:t>
            </a:r>
            <a:r>
              <a:rPr lang="es-EC" dirty="0"/>
              <a:t>&gt;&gt;dato;</a:t>
            </a:r>
          </a:p>
          <a:p>
            <a:r>
              <a:rPr lang="es-EC" dirty="0"/>
              <a:t>	                   </a:t>
            </a:r>
            <a:r>
              <a:rPr lang="es-EC" dirty="0" err="1"/>
              <a:t>insertar_nodo</a:t>
            </a:r>
            <a:r>
              <a:rPr lang="es-EC" dirty="0"/>
              <a:t>(lista, dato);</a:t>
            </a:r>
          </a:p>
          <a:p>
            <a:r>
              <a:rPr lang="es-EC" dirty="0"/>
              <a:t>	                   </a:t>
            </a:r>
            <a:r>
              <a:rPr lang="es-EC" dirty="0" err="1"/>
              <a:t>cout</a:t>
            </a:r>
            <a:r>
              <a:rPr lang="es-EC" dirty="0"/>
              <a:t>&lt;&lt;"\</a:t>
            </a:r>
            <a:r>
              <a:rPr lang="es-EC" dirty="0" err="1"/>
              <a:t>nIngresar</a:t>
            </a:r>
            <a:r>
              <a:rPr lang="es-EC" dirty="0"/>
              <a:t> mas datos presione s o n: ";</a:t>
            </a:r>
          </a:p>
          <a:p>
            <a:r>
              <a:rPr lang="es-EC" dirty="0"/>
              <a:t>	                   </a:t>
            </a:r>
            <a:r>
              <a:rPr lang="es-EC" dirty="0" err="1"/>
              <a:t>cin</a:t>
            </a:r>
            <a:r>
              <a:rPr lang="es-EC" dirty="0"/>
              <a:t>&gt;&gt;op1;</a:t>
            </a:r>
          </a:p>
          <a:p>
            <a:r>
              <a:rPr lang="es-EC" dirty="0"/>
              <a:t>	                }</a:t>
            </a:r>
            <a:r>
              <a:rPr lang="es-EC" dirty="0" err="1"/>
              <a:t>while</a:t>
            </a:r>
            <a:r>
              <a:rPr lang="es-EC" dirty="0"/>
              <a:t>((op1=='s')|| (op1=='S'));</a:t>
            </a:r>
          </a:p>
          <a:p>
            <a:r>
              <a:rPr lang="es-EC" dirty="0"/>
              <a:t>	                break;</a:t>
            </a:r>
          </a:p>
          <a:p>
            <a:r>
              <a:rPr lang="es-EC" dirty="0"/>
              <a:t>	  case 2: </a:t>
            </a:r>
            <a:r>
              <a:rPr lang="es-EC" dirty="0" err="1"/>
              <a:t>cout</a:t>
            </a:r>
            <a:r>
              <a:rPr lang="es-EC" dirty="0"/>
              <a:t>&lt;&lt;"La lista es:";</a:t>
            </a:r>
          </a:p>
          <a:p>
            <a:r>
              <a:rPr lang="es-EC" dirty="0"/>
              <a:t>		      </a:t>
            </a:r>
            <a:r>
              <a:rPr lang="es-EC" dirty="0" err="1"/>
              <a:t>imprimir_lista</a:t>
            </a:r>
            <a:r>
              <a:rPr lang="es-EC" dirty="0"/>
              <a:t>(lista);</a:t>
            </a:r>
          </a:p>
          <a:p>
            <a:r>
              <a:rPr lang="es-EC" dirty="0"/>
              <a:t>			        </a:t>
            </a:r>
            <a:r>
              <a:rPr lang="es-EC" dirty="0" err="1"/>
              <a:t>getch</a:t>
            </a:r>
            <a:r>
              <a:rPr lang="es-EC" dirty="0"/>
              <a:t>();</a:t>
            </a:r>
          </a:p>
          <a:p>
            <a:r>
              <a:rPr lang="es-EC" dirty="0"/>
              <a:t>					break;</a:t>
            </a:r>
          </a:p>
          <a:p>
            <a:r>
              <a:rPr lang="es-EC" dirty="0"/>
              <a:t>         case 3: </a:t>
            </a:r>
            <a:r>
              <a:rPr lang="es-EC" dirty="0" err="1"/>
              <a:t>cout</a:t>
            </a:r>
            <a:r>
              <a:rPr lang="es-EC" dirty="0"/>
              <a:t>&lt;&lt;"Gracias";</a:t>
            </a:r>
          </a:p>
          <a:p>
            <a:r>
              <a:rPr lang="es-EC" dirty="0"/>
              <a:t>			        </a:t>
            </a:r>
            <a:r>
              <a:rPr lang="es-EC" dirty="0" err="1"/>
              <a:t>getch</a:t>
            </a:r>
            <a:r>
              <a:rPr lang="es-EC" dirty="0"/>
              <a:t>();</a:t>
            </a:r>
          </a:p>
          <a:p>
            <a:r>
              <a:rPr lang="es-EC" dirty="0"/>
              <a:t>			        break;</a:t>
            </a:r>
          </a:p>
          <a:p>
            <a:r>
              <a:rPr lang="es-EC" dirty="0"/>
              <a:t>	  default: </a:t>
            </a:r>
            <a:r>
              <a:rPr lang="es-EC" dirty="0" err="1"/>
              <a:t>cout</a:t>
            </a:r>
            <a:r>
              <a:rPr lang="es-EC" dirty="0"/>
              <a:t>&lt;&lt;"Digite bien la opción";</a:t>
            </a:r>
          </a:p>
          <a:p>
            <a:r>
              <a:rPr lang="es-EC" dirty="0"/>
              <a:t>			         </a:t>
            </a:r>
            <a:r>
              <a:rPr lang="es-EC" dirty="0" err="1"/>
              <a:t>getch</a:t>
            </a:r>
            <a:r>
              <a:rPr lang="es-EC" dirty="0"/>
              <a:t>();</a:t>
            </a:r>
          </a:p>
          <a:p>
            <a:r>
              <a:rPr lang="es-EC" dirty="0"/>
              <a:t>                               break;</a:t>
            </a:r>
          </a:p>
          <a:p>
            <a:r>
              <a:rPr lang="es-EC" dirty="0"/>
              <a:t>	     	</a:t>
            </a:r>
          </a:p>
          <a:p>
            <a:r>
              <a:rPr lang="es-EC" dirty="0"/>
              <a:t>		 }</a:t>
            </a:r>
          </a:p>
          <a:p>
            <a:r>
              <a:rPr lang="es-EC" dirty="0"/>
              <a:t>		 </a:t>
            </a:r>
          </a:p>
          <a:p>
            <a:r>
              <a:rPr lang="es-EC" dirty="0"/>
              <a:t>	}</a:t>
            </a:r>
            <a:r>
              <a:rPr lang="es-EC" dirty="0" err="1"/>
              <a:t>while</a:t>
            </a:r>
            <a:r>
              <a:rPr lang="es-EC" dirty="0"/>
              <a:t>(</a:t>
            </a:r>
            <a:r>
              <a:rPr lang="es-EC" dirty="0" err="1"/>
              <a:t>op</a:t>
            </a:r>
            <a:r>
              <a:rPr lang="es-EC" dirty="0"/>
              <a:t>!=3);</a:t>
            </a:r>
          </a:p>
          <a:p>
            <a:r>
              <a:rPr lang="es-EC" dirty="0"/>
              <a:t>}</a:t>
            </a:r>
          </a:p>
          <a:p>
            <a:r>
              <a:rPr lang="es-EC" dirty="0"/>
              <a:t>	</a:t>
            </a:r>
          </a:p>
        </p:txBody>
      </p:sp>
      <p:sp>
        <p:nvSpPr>
          <p:cNvPr id="7" name="CuadroTexto 6">
            <a:extLst>
              <a:ext uri="{FF2B5EF4-FFF2-40B4-BE49-F238E27FC236}">
                <a16:creationId xmlns:a16="http://schemas.microsoft.com/office/drawing/2014/main" id="{E5F0992B-4DFB-4B6F-A42D-F5C3174FB894}"/>
              </a:ext>
            </a:extLst>
          </p:cNvPr>
          <p:cNvSpPr txBox="1"/>
          <p:nvPr/>
        </p:nvSpPr>
        <p:spPr>
          <a:xfrm>
            <a:off x="6786563" y="671691"/>
            <a:ext cx="6105524" cy="369332"/>
          </a:xfrm>
          <a:prstGeom prst="rect">
            <a:avLst/>
          </a:prstGeom>
          <a:noFill/>
        </p:spPr>
        <p:txBody>
          <a:bodyPr wrap="square">
            <a:spAutoFit/>
          </a:bodyPr>
          <a:lstStyle/>
          <a:p>
            <a:r>
              <a:rPr lang="es-EC" dirty="0"/>
              <a:t>			</a:t>
            </a:r>
          </a:p>
        </p:txBody>
      </p:sp>
    </p:spTree>
    <p:extLst>
      <p:ext uri="{BB962C8B-B14F-4D97-AF65-F5344CB8AC3E}">
        <p14:creationId xmlns:p14="http://schemas.microsoft.com/office/powerpoint/2010/main" val="38040341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o">
  <a:themeElements>
    <a:clrScheme name="Circuit">
      <a:dk1>
        <a:sysClr val="windowText" lastClr="000000"/>
      </a:dk1>
      <a:lt1>
        <a:sysClr val="window" lastClr="FFFFFF"/>
      </a:lt1>
      <a:dk2>
        <a:srgbClr val="2B5F27"/>
      </a:dk2>
      <a:lt2>
        <a:srgbClr val="D8FC68"/>
      </a:lt2>
      <a:accent1>
        <a:srgbClr val="DDC855"/>
      </a:accent1>
      <a:accent2>
        <a:srgbClr val="FCA03D"/>
      </a:accent2>
      <a:accent3>
        <a:srgbClr val="E36439"/>
      </a:accent3>
      <a:accent4>
        <a:srgbClr val="C2935B"/>
      </a:accent4>
      <a:accent5>
        <a:srgbClr val="88C25C"/>
      </a:accent5>
      <a:accent6>
        <a:srgbClr val="BFCC86"/>
      </a:accent6>
      <a:hlink>
        <a:srgbClr val="FFCE23"/>
      </a:hlink>
      <a:folHlink>
        <a:srgbClr val="FDEB86"/>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82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97ECCC31-8429-4523-BE8D-8F09B7A4D46D}"/>
    </a:ext>
  </a:extLst>
</a:theme>
</file>

<file path=docProps/app.xml><?xml version="1.0" encoding="utf-8"?>
<Properties xmlns="http://schemas.openxmlformats.org/officeDocument/2006/extended-properties" xmlns:vt="http://schemas.openxmlformats.org/officeDocument/2006/docPropsVTypes">
  <Template>TM04033919[[fn=Circuito]]</Template>
  <TotalTime>715</TotalTime>
  <Words>860</Words>
  <Application>Microsoft Office PowerPoint</Application>
  <PresentationFormat>Panorámica</PresentationFormat>
  <Paragraphs>124</Paragraphs>
  <Slides>12</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12</vt:i4>
      </vt:variant>
    </vt:vector>
  </HeadingPairs>
  <TitlesOfParts>
    <vt:vector size="15" baseType="lpstr">
      <vt:lpstr>Arial</vt:lpstr>
      <vt:lpstr>Tw Cen MT</vt:lpstr>
      <vt:lpstr>Circuito</vt:lpstr>
      <vt:lpstr>listas</vt:lpstr>
      <vt:lpstr>Estructuras dinámicas</vt:lpstr>
      <vt:lpstr>Presentación de PowerPoint</vt:lpstr>
      <vt:lpstr>Que son las listas enlazadas simples</vt:lpstr>
      <vt:lpstr>Presentación de PowerPoint</vt:lpstr>
      <vt:lpstr>Operaciones</vt:lpstr>
      <vt:lpstr>Codificación</vt:lpstr>
      <vt:lpstr>Presentación de PowerPoint</vt:lpstr>
      <vt:lpstr>Presentación de PowerPoint</vt:lpstr>
      <vt:lpstr>Presentación de PowerPoint</vt:lpstr>
      <vt:lpstr>Presentación de PowerPoint</vt:lpstr>
      <vt:lpstr>Tarea</vt:lpstr>
    </vt:vector>
  </TitlesOfParts>
  <Company>Escuela Superior Politecnica de Chimborazo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listas</dc:title>
  <dc:creator>DTIC SECRETARÍA</dc:creator>
  <cp:lastModifiedBy>Lady Marieliza Espinoza Tinoco</cp:lastModifiedBy>
  <cp:revision>17</cp:revision>
  <dcterms:created xsi:type="dcterms:W3CDTF">2020-06-17T19:03:12Z</dcterms:created>
  <dcterms:modified xsi:type="dcterms:W3CDTF">2022-05-17T20:51:29Z</dcterms:modified>
</cp:coreProperties>
</file>