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0" r:id="rId4"/>
    <p:sldId id="257" r:id="rId5"/>
    <p:sldId id="259" r:id="rId6"/>
    <p:sldId id="262" r:id="rId7"/>
    <p:sldId id="263" r:id="rId8"/>
    <p:sldId id="265" r:id="rId9"/>
    <p:sldId id="266" r:id="rId10"/>
    <p:sldId id="268" r:id="rId11"/>
    <p:sldId id="267"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5/17/2022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ES" dirty="0"/>
              <a:t>listas</a:t>
            </a:r>
            <a:endParaRPr lang="en-US" dirty="0"/>
          </a:p>
        </p:txBody>
      </p:sp>
      <p:sp>
        <p:nvSpPr>
          <p:cNvPr id="3" name="Subtítulo 2"/>
          <p:cNvSpPr>
            <a:spLocks noGrp="1"/>
          </p:cNvSpPr>
          <p:nvPr>
            <p:ph type="subTitle" idx="1"/>
          </p:nvPr>
        </p:nvSpPr>
        <p:spPr/>
        <p:txBody>
          <a:bodyPr/>
          <a:lstStyle/>
          <a:p>
            <a:pPr algn="r"/>
            <a:r>
              <a:rPr lang="es-ES" dirty="0"/>
              <a:t>Lady </a:t>
            </a:r>
            <a:r>
              <a:rPr lang="es-ES" dirty="0" err="1"/>
              <a:t>espinoza</a:t>
            </a:r>
            <a:endParaRPr lang="en-US" dirty="0"/>
          </a:p>
        </p:txBody>
      </p:sp>
    </p:spTree>
    <p:extLst>
      <p:ext uri="{BB962C8B-B14F-4D97-AF65-F5344CB8AC3E}">
        <p14:creationId xmlns:p14="http://schemas.microsoft.com/office/powerpoint/2010/main" val="48316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D91A82F-C7E9-4E56-895A-99D03390B38B}"/>
              </a:ext>
            </a:extLst>
          </p:cNvPr>
          <p:cNvSpPr txBox="1"/>
          <p:nvPr/>
        </p:nvSpPr>
        <p:spPr>
          <a:xfrm>
            <a:off x="876301" y="488245"/>
            <a:ext cx="6453186" cy="6186309"/>
          </a:xfrm>
          <a:prstGeom prst="rect">
            <a:avLst/>
          </a:prstGeom>
          <a:noFill/>
        </p:spPr>
        <p:txBody>
          <a:bodyPr wrap="square">
            <a:spAutoFit/>
          </a:bodyPr>
          <a:lstStyle/>
          <a:p>
            <a:r>
              <a:rPr lang="es-EC" dirty="0" err="1"/>
              <a:t>void</a:t>
            </a:r>
            <a:r>
              <a:rPr lang="es-EC" dirty="0"/>
              <a:t> </a:t>
            </a:r>
            <a:r>
              <a:rPr lang="es-EC" dirty="0" err="1"/>
              <a:t>insertar_nodo</a:t>
            </a:r>
            <a:r>
              <a:rPr lang="es-EC" dirty="0"/>
              <a:t>(Nodo *&amp;lista, </a:t>
            </a:r>
            <a:r>
              <a:rPr lang="es-EC" dirty="0" err="1"/>
              <a:t>int</a:t>
            </a:r>
            <a:r>
              <a:rPr lang="es-EC" dirty="0"/>
              <a:t> n)</a:t>
            </a:r>
          </a:p>
          <a:p>
            <a:r>
              <a:rPr lang="es-EC" dirty="0"/>
              <a:t>{</a:t>
            </a:r>
          </a:p>
          <a:p>
            <a:r>
              <a:rPr lang="es-EC" dirty="0"/>
              <a:t>	Nodo *</a:t>
            </a:r>
            <a:r>
              <a:rPr lang="es-EC" dirty="0" err="1"/>
              <a:t>nuevo_nodo</a:t>
            </a:r>
            <a:r>
              <a:rPr lang="es-EC" dirty="0"/>
              <a:t>= new Nodo(); //asignación de memoria</a:t>
            </a:r>
          </a:p>
          <a:p>
            <a:r>
              <a:rPr lang="es-EC" dirty="0"/>
              <a:t>	Nodo *</a:t>
            </a:r>
            <a:r>
              <a:rPr lang="es-EC" dirty="0" err="1"/>
              <a:t>aux</a:t>
            </a:r>
            <a:r>
              <a:rPr lang="es-EC" dirty="0"/>
              <a:t>;</a:t>
            </a:r>
          </a:p>
          <a:p>
            <a:endParaRPr lang="es-EC" dirty="0"/>
          </a:p>
          <a:p>
            <a:r>
              <a:rPr lang="es-EC" dirty="0"/>
              <a:t>	</a:t>
            </a:r>
            <a:r>
              <a:rPr lang="es-EC" dirty="0" err="1"/>
              <a:t>nuevo_nodo</a:t>
            </a:r>
            <a:r>
              <a:rPr lang="es-EC" dirty="0"/>
              <a:t>-&gt;dato=n;</a:t>
            </a:r>
          </a:p>
          <a:p>
            <a:r>
              <a:rPr lang="es-EC" dirty="0"/>
              <a:t>	</a:t>
            </a:r>
            <a:r>
              <a:rPr lang="es-EC" dirty="0" err="1"/>
              <a:t>nuevo_nodo</a:t>
            </a:r>
            <a:r>
              <a:rPr lang="es-EC" dirty="0"/>
              <a:t>-&gt;siguiente=NULL;;</a:t>
            </a:r>
          </a:p>
          <a:p>
            <a:r>
              <a:rPr lang="es-EC" dirty="0"/>
              <a:t>	</a:t>
            </a:r>
          </a:p>
          <a:p>
            <a:r>
              <a:rPr lang="es-EC" dirty="0"/>
              <a:t>	</a:t>
            </a:r>
          </a:p>
          <a:p>
            <a:r>
              <a:rPr lang="es-EC" dirty="0"/>
              <a:t>	</a:t>
            </a:r>
            <a:r>
              <a:rPr lang="es-EC" dirty="0" err="1"/>
              <a:t>if</a:t>
            </a:r>
            <a:r>
              <a:rPr lang="es-EC" dirty="0"/>
              <a:t>(lista==NULL){    //conocer si lista esta </a:t>
            </a:r>
            <a:r>
              <a:rPr lang="es-EC" dirty="0" err="1"/>
              <a:t>vacia</a:t>
            </a:r>
            <a:endParaRPr lang="es-EC" dirty="0"/>
          </a:p>
          <a:p>
            <a:r>
              <a:rPr lang="es-EC" dirty="0"/>
              <a:t>		lista=</a:t>
            </a:r>
            <a:r>
              <a:rPr lang="es-EC" dirty="0" err="1"/>
              <a:t>nuevo_nodo</a:t>
            </a:r>
            <a:r>
              <a:rPr lang="es-EC" dirty="0"/>
              <a:t>;  //agregar elemento a la lista</a:t>
            </a:r>
          </a:p>
          <a:p>
            <a:r>
              <a:rPr lang="es-EC" dirty="0"/>
              <a:t>	}</a:t>
            </a:r>
          </a:p>
          <a:p>
            <a:r>
              <a:rPr lang="es-EC" dirty="0"/>
              <a:t>	</a:t>
            </a:r>
            <a:r>
              <a:rPr lang="es-EC" dirty="0" err="1"/>
              <a:t>else</a:t>
            </a:r>
            <a:r>
              <a:rPr lang="es-EC" dirty="0"/>
              <a:t>{</a:t>
            </a:r>
          </a:p>
          <a:p>
            <a:r>
              <a:rPr lang="es-EC" dirty="0"/>
              <a:t>		</a:t>
            </a:r>
            <a:r>
              <a:rPr lang="es-EC" dirty="0" err="1"/>
              <a:t>aux</a:t>
            </a:r>
            <a:r>
              <a:rPr lang="es-EC" dirty="0"/>
              <a:t>=lista;  //apunta al inicio de la lista</a:t>
            </a:r>
          </a:p>
          <a:p>
            <a:r>
              <a:rPr lang="es-EC" dirty="0"/>
              <a:t>		</a:t>
            </a:r>
            <a:r>
              <a:rPr lang="es-EC" dirty="0" err="1"/>
              <a:t>while</a:t>
            </a:r>
            <a:r>
              <a:rPr lang="es-EC" dirty="0"/>
              <a:t>(</a:t>
            </a:r>
            <a:r>
              <a:rPr lang="es-EC" dirty="0" err="1"/>
              <a:t>aux</a:t>
            </a:r>
            <a:r>
              <a:rPr lang="es-EC" dirty="0"/>
              <a:t>-&gt;siguiente!=NULL){ //recorrer lista</a:t>
            </a:r>
          </a:p>
          <a:p>
            <a:r>
              <a:rPr lang="es-EC" dirty="0"/>
              <a:t>			</a:t>
            </a:r>
            <a:r>
              <a:rPr lang="es-EC" dirty="0" err="1"/>
              <a:t>aux</a:t>
            </a:r>
            <a:r>
              <a:rPr lang="es-EC" dirty="0"/>
              <a:t>=</a:t>
            </a:r>
            <a:r>
              <a:rPr lang="es-EC" dirty="0" err="1"/>
              <a:t>aux</a:t>
            </a:r>
            <a:r>
              <a:rPr lang="es-EC" dirty="0"/>
              <a:t>-&gt;siguiente;  //avanza posiciones</a:t>
            </a:r>
          </a:p>
          <a:p>
            <a:r>
              <a:rPr lang="es-EC" dirty="0"/>
              <a:t>		}</a:t>
            </a:r>
          </a:p>
          <a:p>
            <a:r>
              <a:rPr lang="es-EC" dirty="0"/>
              <a:t>		 </a:t>
            </a:r>
            <a:r>
              <a:rPr lang="es-EC" dirty="0" err="1"/>
              <a:t>aux</a:t>
            </a:r>
            <a:r>
              <a:rPr lang="es-EC" dirty="0"/>
              <a:t>-&gt;siguiente=</a:t>
            </a:r>
            <a:r>
              <a:rPr lang="es-EC" dirty="0" err="1"/>
              <a:t>nuevo_nodo</a:t>
            </a:r>
            <a:r>
              <a:rPr lang="es-EC" dirty="0"/>
              <a:t>;</a:t>
            </a:r>
          </a:p>
          <a:p>
            <a:r>
              <a:rPr lang="es-EC" dirty="0"/>
              <a:t>	}</a:t>
            </a:r>
          </a:p>
          <a:p>
            <a:r>
              <a:rPr lang="es-EC" dirty="0"/>
              <a:t>	</a:t>
            </a:r>
          </a:p>
          <a:p>
            <a:r>
              <a:rPr lang="es-EC" dirty="0"/>
              <a:t>	</a:t>
            </a:r>
            <a:r>
              <a:rPr lang="es-EC" dirty="0" err="1"/>
              <a:t>cout</a:t>
            </a:r>
            <a:r>
              <a:rPr lang="es-EC" dirty="0"/>
              <a:t>&lt;&lt; "el elemento insertado:  "&lt;&lt;n;</a:t>
            </a:r>
          </a:p>
          <a:p>
            <a:r>
              <a:rPr lang="es-EC" dirty="0"/>
              <a:t>}</a:t>
            </a:r>
          </a:p>
        </p:txBody>
      </p:sp>
      <p:grpSp>
        <p:nvGrpSpPr>
          <p:cNvPr id="9" name="Grupo 8">
            <a:extLst>
              <a:ext uri="{FF2B5EF4-FFF2-40B4-BE49-F238E27FC236}">
                <a16:creationId xmlns:a16="http://schemas.microsoft.com/office/drawing/2014/main" id="{F51054EB-4997-4FDB-B613-E2D684B35B87}"/>
              </a:ext>
            </a:extLst>
          </p:cNvPr>
          <p:cNvGrpSpPr/>
          <p:nvPr/>
        </p:nvGrpSpPr>
        <p:grpSpPr>
          <a:xfrm>
            <a:off x="8729662" y="607405"/>
            <a:ext cx="1485900" cy="1478570"/>
            <a:chOff x="5838826" y="1304926"/>
            <a:chExt cx="1485900" cy="1478570"/>
          </a:xfrm>
        </p:grpSpPr>
        <p:sp>
          <p:nvSpPr>
            <p:cNvPr id="10" name="Rectángulo 9">
              <a:extLst>
                <a:ext uri="{FF2B5EF4-FFF2-40B4-BE49-F238E27FC236}">
                  <a16:creationId xmlns:a16="http://schemas.microsoft.com/office/drawing/2014/main" id="{AC0DD1D5-5152-4D33-84CB-8BDC964D35C6}"/>
                </a:ext>
              </a:extLst>
            </p:cNvPr>
            <p:cNvSpPr/>
            <p:nvPr/>
          </p:nvSpPr>
          <p:spPr>
            <a:xfrm>
              <a:off x="5838826" y="1304926"/>
              <a:ext cx="1485900" cy="695324"/>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r>
                <a:rPr lang="es-EC" dirty="0"/>
                <a:t>3</a:t>
              </a:r>
            </a:p>
          </p:txBody>
        </p:sp>
        <p:sp>
          <p:nvSpPr>
            <p:cNvPr id="11" name="Rectángulo 10">
              <a:extLst>
                <a:ext uri="{FF2B5EF4-FFF2-40B4-BE49-F238E27FC236}">
                  <a16:creationId xmlns:a16="http://schemas.microsoft.com/office/drawing/2014/main" id="{0404B0D7-CCEC-474D-9AF8-C4A88E1486E8}"/>
                </a:ext>
              </a:extLst>
            </p:cNvPr>
            <p:cNvSpPr/>
            <p:nvPr/>
          </p:nvSpPr>
          <p:spPr>
            <a:xfrm>
              <a:off x="5848350" y="2000250"/>
              <a:ext cx="1476375" cy="783246"/>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r>
                <a:rPr lang="es-EC" dirty="0"/>
                <a:t>NULL</a:t>
              </a:r>
            </a:p>
          </p:txBody>
        </p:sp>
      </p:grpSp>
    </p:spTree>
    <p:extLst>
      <p:ext uri="{BB962C8B-B14F-4D97-AF65-F5344CB8AC3E}">
        <p14:creationId xmlns:p14="http://schemas.microsoft.com/office/powerpoint/2010/main" val="3151225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547C27-F957-4FFF-A6A7-A72DEB7A3627}"/>
              </a:ext>
            </a:extLst>
          </p:cNvPr>
          <p:cNvSpPr txBox="1"/>
          <p:nvPr/>
        </p:nvSpPr>
        <p:spPr>
          <a:xfrm>
            <a:off x="1538288" y="1120676"/>
            <a:ext cx="6105524" cy="2862322"/>
          </a:xfrm>
          <a:prstGeom prst="rect">
            <a:avLst/>
          </a:prstGeom>
          <a:noFill/>
        </p:spPr>
        <p:txBody>
          <a:bodyPr wrap="square">
            <a:spAutoFit/>
          </a:bodyPr>
          <a:lstStyle/>
          <a:p>
            <a:r>
              <a:rPr lang="es-EC" dirty="0" err="1"/>
              <a:t>void</a:t>
            </a:r>
            <a:r>
              <a:rPr lang="es-EC" dirty="0"/>
              <a:t> </a:t>
            </a:r>
            <a:r>
              <a:rPr lang="es-EC" dirty="0" err="1"/>
              <a:t>imprimir_lista</a:t>
            </a:r>
            <a:r>
              <a:rPr lang="es-EC" dirty="0"/>
              <a:t>(Nodo *lista)</a:t>
            </a:r>
          </a:p>
          <a:p>
            <a:r>
              <a:rPr lang="es-EC" dirty="0"/>
              <a:t>{</a:t>
            </a:r>
          </a:p>
          <a:p>
            <a:r>
              <a:rPr lang="es-EC" dirty="0"/>
              <a:t>	 Nodo *</a:t>
            </a:r>
            <a:r>
              <a:rPr lang="es-EC" dirty="0" err="1"/>
              <a:t>aux</a:t>
            </a:r>
            <a:r>
              <a:rPr lang="es-EC" dirty="0"/>
              <a:t>;</a:t>
            </a:r>
          </a:p>
          <a:p>
            <a:r>
              <a:rPr lang="es-EC" dirty="0"/>
              <a:t>        </a:t>
            </a:r>
            <a:r>
              <a:rPr lang="es-EC" dirty="0" err="1"/>
              <a:t>aux</a:t>
            </a:r>
            <a:r>
              <a:rPr lang="es-EC" dirty="0"/>
              <a:t>=lista;</a:t>
            </a:r>
          </a:p>
          <a:p>
            <a:r>
              <a:rPr lang="es-EC" dirty="0"/>
              <a:t>        </a:t>
            </a:r>
            <a:r>
              <a:rPr lang="es-EC" dirty="0" err="1"/>
              <a:t>while</a:t>
            </a:r>
            <a:r>
              <a:rPr lang="es-EC" dirty="0"/>
              <a:t>(</a:t>
            </a:r>
            <a:r>
              <a:rPr lang="es-EC" dirty="0" err="1"/>
              <a:t>aux</a:t>
            </a:r>
            <a:r>
              <a:rPr lang="es-EC" dirty="0"/>
              <a:t>!=NULL){</a:t>
            </a:r>
          </a:p>
          <a:p>
            <a:r>
              <a:rPr lang="es-EC" dirty="0"/>
              <a:t>		</a:t>
            </a:r>
            <a:r>
              <a:rPr lang="es-EC" dirty="0" err="1"/>
              <a:t>cout</a:t>
            </a:r>
            <a:r>
              <a:rPr lang="es-EC" dirty="0"/>
              <a:t>&lt;&lt;</a:t>
            </a:r>
            <a:r>
              <a:rPr lang="es-EC" dirty="0" err="1"/>
              <a:t>aux</a:t>
            </a:r>
            <a:r>
              <a:rPr lang="es-EC" dirty="0"/>
              <a:t>-&gt;dato&lt;&lt;"--&gt;";</a:t>
            </a:r>
          </a:p>
          <a:p>
            <a:r>
              <a:rPr lang="es-EC" dirty="0"/>
              <a:t>		</a:t>
            </a:r>
            <a:r>
              <a:rPr lang="es-EC" dirty="0" err="1"/>
              <a:t>aux</a:t>
            </a:r>
            <a:r>
              <a:rPr lang="es-EC" dirty="0"/>
              <a:t>=</a:t>
            </a:r>
            <a:r>
              <a:rPr lang="es-EC" dirty="0" err="1"/>
              <a:t>aux</a:t>
            </a:r>
            <a:r>
              <a:rPr lang="es-EC" dirty="0"/>
              <a:t>-&gt;siguiente;</a:t>
            </a:r>
          </a:p>
          <a:p>
            <a:r>
              <a:rPr lang="es-EC" dirty="0"/>
              <a:t>	}</a:t>
            </a:r>
          </a:p>
          <a:p>
            <a:r>
              <a:rPr lang="es-EC" dirty="0"/>
              <a:t>	</a:t>
            </a:r>
          </a:p>
          <a:p>
            <a:r>
              <a:rPr lang="es-EC" dirty="0"/>
              <a:t>}</a:t>
            </a:r>
          </a:p>
        </p:txBody>
      </p:sp>
    </p:spTree>
    <p:extLst>
      <p:ext uri="{BB962C8B-B14F-4D97-AF65-F5344CB8AC3E}">
        <p14:creationId xmlns:p14="http://schemas.microsoft.com/office/powerpoint/2010/main" val="3027118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Tarea</a:t>
            </a:r>
            <a:endParaRPr lang="en-US" dirty="0"/>
          </a:p>
        </p:txBody>
      </p:sp>
      <p:sp>
        <p:nvSpPr>
          <p:cNvPr id="3" name="Marcador de contenido 2"/>
          <p:cNvSpPr>
            <a:spLocks noGrp="1"/>
          </p:cNvSpPr>
          <p:nvPr>
            <p:ph idx="1"/>
          </p:nvPr>
        </p:nvSpPr>
        <p:spPr/>
        <p:txBody>
          <a:bodyPr/>
          <a:lstStyle/>
          <a:p>
            <a:pPr marL="0" indent="0">
              <a:buNone/>
            </a:pPr>
            <a:r>
              <a:rPr lang="es-ES" dirty="0"/>
              <a:t>Implemente una lista y encuentre cuantos  números pares han sido ingresados</a:t>
            </a:r>
          </a:p>
          <a:p>
            <a:pPr marL="0" indent="0">
              <a:buNone/>
            </a:pPr>
            <a:r>
              <a:rPr lang="es-ES" dirty="0"/>
              <a:t>Implementar una lista y averiguar cuantos nodos fueron creados</a:t>
            </a:r>
          </a:p>
          <a:p>
            <a:pPr marL="0" indent="0">
              <a:buNone/>
            </a:pPr>
            <a:r>
              <a:rPr lang="es-ES" dirty="0"/>
              <a:t>Implementar una lista y averiguar el ultimo nodo ingresado</a:t>
            </a:r>
          </a:p>
          <a:p>
            <a:pPr marL="0" indent="0">
              <a:buNone/>
            </a:pPr>
            <a:r>
              <a:rPr lang="es-ES" dirty="0"/>
              <a:t>Implementar una lista y buscar un nodo determinado y conocer  sus nodos anterior y posterior</a:t>
            </a:r>
          </a:p>
          <a:p>
            <a:pPr marL="0" indent="0">
              <a:buNone/>
            </a:pPr>
            <a:endParaRPr lang="en-US" dirty="0"/>
          </a:p>
        </p:txBody>
      </p:sp>
    </p:spTree>
    <p:extLst>
      <p:ext uri="{BB962C8B-B14F-4D97-AF65-F5344CB8AC3E}">
        <p14:creationId xmlns:p14="http://schemas.microsoft.com/office/powerpoint/2010/main" val="3278792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Estructuras dinámicas</a:t>
            </a:r>
            <a:endParaRPr lang="en-US"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ES" dirty="0"/>
              <a:t>Una </a:t>
            </a:r>
            <a:r>
              <a:rPr lang="es-ES" b="1" dirty="0"/>
              <a:t>estructura</a:t>
            </a:r>
            <a:r>
              <a:rPr lang="es-ES" dirty="0"/>
              <a:t> de datos </a:t>
            </a:r>
            <a:r>
              <a:rPr lang="es-ES" b="1" dirty="0"/>
              <a:t>dinámica</a:t>
            </a:r>
            <a:r>
              <a:rPr lang="es-ES" dirty="0"/>
              <a:t> es aquella en la que el tamaño ocupado en memoria puede modificarse durante la ejecución del programa. Las variables que se crean y están disponibles durante la ejecución del programa se llaman variables continuas.</a:t>
            </a:r>
          </a:p>
          <a:p>
            <a:pPr marL="0" indent="0">
              <a:buNone/>
            </a:pPr>
            <a:r>
              <a:rPr lang="es-ES" dirty="0"/>
              <a:t>Las estructuras dinámicas de datos se pueden dividir en dos grandes grupos:</a:t>
            </a:r>
          </a:p>
          <a:p>
            <a:pPr marL="0" indent="0">
              <a:buNone/>
            </a:pPr>
            <a:br>
              <a:rPr lang="es-ES" dirty="0"/>
            </a:br>
            <a:r>
              <a:rPr lang="es-ES" dirty="0"/>
              <a:t>Lineales: listas enlazadas, pilas, colas</a:t>
            </a:r>
            <a:br>
              <a:rPr lang="es-ES" dirty="0"/>
            </a:br>
            <a:r>
              <a:rPr lang="es-ES" dirty="0"/>
              <a:t>No lineales: árboles , grafos</a:t>
            </a:r>
            <a:br>
              <a:rPr lang="es-ES" dirty="0"/>
            </a:br>
            <a:endParaRPr lang="en-US" dirty="0"/>
          </a:p>
        </p:txBody>
      </p:sp>
    </p:spTree>
    <p:extLst>
      <p:ext uri="{BB962C8B-B14F-4D97-AF65-F5344CB8AC3E}">
        <p14:creationId xmlns:p14="http://schemas.microsoft.com/office/powerpoint/2010/main" val="3512891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1412" y="1376218"/>
            <a:ext cx="9905999" cy="4414983"/>
          </a:xfrm>
        </p:spPr>
        <p:txBody>
          <a:bodyPr/>
          <a:lstStyle/>
          <a:p>
            <a:pPr marL="0" indent="0" algn="just">
              <a:buNone/>
            </a:pPr>
            <a:r>
              <a:rPr lang="es-ES" dirty="0"/>
              <a:t>Las estructuras dinámicas de datos son de gran utilidad para almacenar datos del mundo real, que están cambiando constantemente. Por ejemplo si tenemos almacenados en un vector los datos de los alumnos de un curso, los cuales están ordenados de acuerdo al promedio, para insertar un nuevo alumno seria necesario correr cada elemento un espacio: Si en su lugar se utilizara una estructura dinámica de datos, los nuevos datos del alumno se pueden insertar fácilmente.</a:t>
            </a:r>
            <a:endParaRPr lang="en-US" dirty="0"/>
          </a:p>
          <a:p>
            <a:endParaRPr lang="en-US" dirty="0"/>
          </a:p>
        </p:txBody>
      </p:sp>
    </p:spTree>
    <p:extLst>
      <p:ext uri="{BB962C8B-B14F-4D97-AF65-F5344CB8AC3E}">
        <p14:creationId xmlns:p14="http://schemas.microsoft.com/office/powerpoint/2010/main" val="2305633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Que son las listas enlazadas simples</a:t>
            </a:r>
            <a:endParaRPr lang="en-US" dirty="0"/>
          </a:p>
        </p:txBody>
      </p:sp>
      <p:sp>
        <p:nvSpPr>
          <p:cNvPr id="4" name="Rectangle 1"/>
          <p:cNvSpPr>
            <a:spLocks noGrp="1" noChangeArrowheads="1"/>
          </p:cNvSpPr>
          <p:nvPr>
            <p:ph idx="1"/>
          </p:nvPr>
        </p:nvSpPr>
        <p:spPr bwMode="auto">
          <a:xfrm>
            <a:off x="1192572" y="1715420"/>
            <a:ext cx="9803679"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err="1">
                <a:ln>
                  <a:noFill/>
                </a:ln>
                <a:solidFill>
                  <a:schemeClr val="tx1"/>
                </a:solidFill>
                <a:effectLst/>
                <a:latin typeface="Arial" panose="020B0604020202020204" pitchFamily="34" charset="0"/>
              </a:rPr>
              <a:t>Una</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rPr>
              <a:t>lista</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rPr>
              <a:t>es</a:t>
            </a:r>
            <a:r>
              <a:rPr kumimoji="0" lang="en-US" altLang="en-US" sz="1800" b="0" i="0" u="none" strike="noStrike" cap="none" normalizeH="0" baseline="0" dirty="0">
                <a:ln>
                  <a:noFill/>
                </a:ln>
                <a:solidFill>
                  <a:schemeClr val="tx1"/>
                </a:solidFill>
                <a:effectLst/>
                <a:latin typeface="Arial" panose="020B0604020202020204" pitchFamily="34" charset="0"/>
              </a:rPr>
              <a:t> un </a:t>
            </a:r>
            <a:r>
              <a:rPr kumimoji="0" lang="en-US" altLang="en-US" sz="1800" b="0" i="0" u="none" strike="noStrike" cap="none" normalizeH="0" baseline="0" dirty="0" err="1">
                <a:ln>
                  <a:noFill/>
                </a:ln>
                <a:solidFill>
                  <a:schemeClr val="tx1"/>
                </a:solidFill>
                <a:effectLst/>
                <a:latin typeface="Arial" panose="020B0604020202020204" pitchFamily="34" charset="0"/>
              </a:rPr>
              <a:t>conjunto</a:t>
            </a:r>
            <a:r>
              <a:rPr kumimoji="0" lang="en-US" altLang="en-US" sz="1800" b="0" i="0" u="none" strike="noStrike" cap="none" normalizeH="0" baseline="0" dirty="0">
                <a:ln>
                  <a:noFill/>
                </a:ln>
                <a:solidFill>
                  <a:schemeClr val="tx1"/>
                </a:solidFill>
                <a:effectLst/>
                <a:latin typeface="Arial" panose="020B0604020202020204" pitchFamily="34" charset="0"/>
              </a:rPr>
              <a:t> de </a:t>
            </a:r>
            <a:r>
              <a:rPr kumimoji="0" lang="en-US" altLang="en-US" sz="1800" b="0" i="0" u="none" strike="noStrike" cap="none" normalizeH="0" baseline="0" dirty="0" err="1">
                <a:ln>
                  <a:noFill/>
                </a:ln>
                <a:solidFill>
                  <a:schemeClr val="tx1"/>
                </a:solidFill>
                <a:effectLst/>
                <a:latin typeface="Arial" panose="020B0604020202020204" pitchFamily="34" charset="0"/>
              </a:rPr>
              <a:t>elementos</a:t>
            </a:r>
            <a:r>
              <a:rPr kumimoji="0" lang="en-US" altLang="en-US" sz="1800" b="0" i="0" u="none" strike="noStrike" cap="none" normalizeH="0" baseline="0" dirty="0">
                <a:ln>
                  <a:noFill/>
                </a:ln>
                <a:solidFill>
                  <a:schemeClr val="tx1"/>
                </a:solidFill>
                <a:effectLst/>
                <a:latin typeface="Arial" panose="020B0604020202020204" pitchFamily="34" charset="0"/>
              </a:rPr>
              <a:t> de un </a:t>
            </a:r>
            <a:r>
              <a:rPr kumimoji="0" lang="en-US" altLang="en-US" sz="1800" b="0" i="0" u="none" strike="noStrike" cap="none" normalizeH="0" baseline="0" dirty="0" err="1">
                <a:ln>
                  <a:noFill/>
                </a:ln>
                <a:solidFill>
                  <a:schemeClr val="tx1"/>
                </a:solidFill>
                <a:effectLst/>
                <a:latin typeface="Arial" panose="020B0604020202020204" pitchFamily="34" charset="0"/>
              </a:rPr>
              <a:t>tipo</a:t>
            </a:r>
            <a:r>
              <a:rPr kumimoji="0" lang="en-US" altLang="en-US" sz="1800" b="0" i="0" u="none" strike="noStrike" cap="none" normalizeH="0" baseline="0" dirty="0">
                <a:ln>
                  <a:noFill/>
                </a:ln>
                <a:solidFill>
                  <a:schemeClr val="tx1"/>
                </a:solidFill>
                <a:effectLst/>
                <a:latin typeface="Arial" panose="020B0604020202020204" pitchFamily="34" charset="0"/>
              </a:rPr>
              <a:t> dado que se </a:t>
            </a:r>
            <a:r>
              <a:rPr kumimoji="0" lang="en-US" altLang="en-US" sz="1800" b="0" i="0" u="none" strike="noStrike" cap="none" normalizeH="0" baseline="0" dirty="0" err="1">
                <a:ln>
                  <a:noFill/>
                </a:ln>
                <a:solidFill>
                  <a:schemeClr val="tx1"/>
                </a:solidFill>
                <a:effectLst/>
                <a:latin typeface="Arial" panose="020B0604020202020204" pitchFamily="34" charset="0"/>
              </a:rPr>
              <a:t>encuentran</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1" i="0" u="none" strike="noStrike" cap="none" normalizeH="0" baseline="0" dirty="0" err="1">
                <a:ln>
                  <a:noFill/>
                </a:ln>
                <a:solidFill>
                  <a:schemeClr val="tx1"/>
                </a:solidFill>
                <a:effectLst/>
                <a:latin typeface="Arial" panose="020B0604020202020204" pitchFamily="34" charset="0"/>
              </a:rPr>
              <a:t>ordenados</a:t>
            </a:r>
            <a:r>
              <a:rPr kumimoji="0" lang="en-US" altLang="en-US" sz="1800" b="0" i="0" u="none" strike="noStrike" cap="none" normalizeH="0" baseline="0" dirty="0">
                <a:ln>
                  <a:noFill/>
                </a:ln>
                <a:solidFill>
                  <a:schemeClr val="tx1"/>
                </a:solidFill>
                <a:effectLst/>
                <a:latin typeface="Arial" panose="020B0604020202020204" pitchFamily="34" charset="0"/>
              </a:rPr>
              <a:t> y </a:t>
            </a:r>
            <a:r>
              <a:rPr kumimoji="0" lang="en-US" altLang="en-US" sz="1800" b="0" i="0" u="none" strike="noStrike" cap="none" normalizeH="0" baseline="0" dirty="0" err="1">
                <a:ln>
                  <a:noFill/>
                </a:ln>
                <a:solidFill>
                  <a:schemeClr val="tx1"/>
                </a:solidFill>
                <a:effectLst/>
                <a:latin typeface="Arial" panose="020B0604020202020204" pitchFamily="34" charset="0"/>
              </a:rPr>
              <a:t>pueden</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rPr>
              <a:t>variar</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rPr>
              <a:t>en</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rPr>
              <a:t>número</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es-ES" altLang="en-US" sz="1800" dirty="0">
                <a:effectLst/>
                <a:latin typeface="Arial" panose="020B0604020202020204" pitchFamily="34" charset="0"/>
              </a:rPr>
              <a:t>Ejemplos: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err="1">
                <a:ln>
                  <a:noFill/>
                </a:ln>
                <a:solidFill>
                  <a:schemeClr val="tx1"/>
                </a:solidFill>
                <a:effectLst/>
                <a:latin typeface="Arial" panose="020B0604020202020204" pitchFamily="34" charset="0"/>
              </a:rPr>
              <a:t>Guía</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rPr>
              <a:t>telefónica</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err="1">
                <a:ln>
                  <a:noFill/>
                </a:ln>
                <a:solidFill>
                  <a:schemeClr val="tx1"/>
                </a:solidFill>
                <a:effectLst/>
                <a:latin typeface="Arial" panose="020B0604020202020204" pitchFamily="34" charset="0"/>
              </a:rPr>
              <a:t>Lista</a:t>
            </a:r>
            <a:r>
              <a:rPr kumimoji="0" lang="en-US" altLang="en-US" sz="1800" b="0" i="0" u="none" strike="noStrike" cap="none" normalizeH="0" baseline="0" dirty="0">
                <a:ln>
                  <a:noFill/>
                </a:ln>
                <a:solidFill>
                  <a:schemeClr val="tx1"/>
                </a:solidFill>
                <a:effectLst/>
                <a:latin typeface="Arial" panose="020B0604020202020204" pitchFamily="34" charset="0"/>
              </a:rPr>
              <a:t> de </a:t>
            </a:r>
            <a:r>
              <a:rPr kumimoji="0" lang="en-US" altLang="en-US" sz="1800" b="0" i="0" u="none" strike="noStrike" cap="none" normalizeH="0" baseline="0" dirty="0" err="1">
                <a:ln>
                  <a:noFill/>
                </a:ln>
                <a:solidFill>
                  <a:schemeClr val="tx1"/>
                </a:solidFill>
                <a:effectLst/>
                <a:latin typeface="Arial" panose="020B0604020202020204" pitchFamily="34" charset="0"/>
              </a:rPr>
              <a:t>asistencia</a:t>
            </a:r>
            <a:r>
              <a:rPr kumimoji="0" lang="en-US" altLang="en-US" sz="1800" b="0" i="0" u="none" strike="noStrike" cap="none" normalizeH="0" baseline="0" dirty="0">
                <a:ln>
                  <a:noFill/>
                </a:ln>
                <a:solidFill>
                  <a:schemeClr val="tx1"/>
                </a:solidFill>
                <a:effectLst/>
                <a:latin typeface="Arial" panose="020B0604020202020204" pitchFamily="34" charset="0"/>
              </a:rPr>
              <a:t> a un </a:t>
            </a:r>
            <a:r>
              <a:rPr kumimoji="0" lang="en-US" altLang="en-US" sz="1800" b="0" i="0" u="none" strike="noStrike" cap="none" normalizeH="0" baseline="0" dirty="0" err="1">
                <a:ln>
                  <a:noFill/>
                </a:ln>
                <a:solidFill>
                  <a:schemeClr val="tx1"/>
                </a:solidFill>
                <a:effectLst/>
                <a:latin typeface="Arial" panose="020B0604020202020204" pitchFamily="34" charset="0"/>
              </a:rPr>
              <a:t>curso</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err="1">
                <a:ln>
                  <a:noFill/>
                </a:ln>
                <a:solidFill>
                  <a:schemeClr val="tx1"/>
                </a:solidFill>
                <a:effectLst/>
                <a:latin typeface="Arial" panose="020B0604020202020204" pitchFamily="34" charset="0"/>
              </a:rPr>
              <a:t>Índice</a:t>
            </a:r>
            <a:r>
              <a:rPr kumimoji="0" lang="en-US" altLang="en-US" sz="1800" b="0" i="0" u="none" strike="noStrike" cap="none" normalizeH="0" baseline="0" dirty="0">
                <a:ln>
                  <a:noFill/>
                </a:ln>
                <a:solidFill>
                  <a:schemeClr val="tx1"/>
                </a:solidFill>
                <a:effectLst/>
                <a:latin typeface="Arial" panose="020B0604020202020204" pitchFamily="34" charset="0"/>
              </a:rPr>
              <a:t> de un </a:t>
            </a:r>
            <a:r>
              <a:rPr kumimoji="0" lang="en-US" altLang="en-US" sz="1800" b="0" i="0" u="none" strike="noStrike" cap="none" normalizeH="0" baseline="0" dirty="0" err="1">
                <a:ln>
                  <a:noFill/>
                </a:ln>
                <a:solidFill>
                  <a:schemeClr val="tx1"/>
                </a:solidFill>
                <a:effectLst/>
                <a:latin typeface="Arial" panose="020B0604020202020204" pitchFamily="34" charset="0"/>
              </a:rPr>
              <a:t>libro</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err="1">
                <a:ln>
                  <a:noFill/>
                </a:ln>
                <a:solidFill>
                  <a:schemeClr val="tx1"/>
                </a:solidFill>
                <a:effectLst/>
                <a:latin typeface="Arial" panose="020B0604020202020204" pitchFamily="34" charset="0"/>
              </a:rPr>
              <a:t>Listado</a:t>
            </a:r>
            <a:r>
              <a:rPr kumimoji="0" lang="en-US" altLang="en-US" sz="1800" b="0" i="0" u="none" strike="noStrike" cap="none" normalizeH="0" baseline="0" dirty="0">
                <a:ln>
                  <a:noFill/>
                </a:ln>
                <a:solidFill>
                  <a:schemeClr val="tx1"/>
                </a:solidFill>
                <a:effectLst/>
                <a:latin typeface="Arial" panose="020B0604020202020204" pitchFamily="34" charset="0"/>
              </a:rPr>
              <a:t> de </a:t>
            </a:r>
            <a:r>
              <a:rPr kumimoji="0" lang="en-US" altLang="en-US" sz="1800" b="0" i="0" u="none" strike="noStrike" cap="none" normalizeH="0" baseline="0" dirty="0" err="1">
                <a:ln>
                  <a:noFill/>
                </a:ln>
                <a:solidFill>
                  <a:schemeClr val="tx1"/>
                </a:solidFill>
                <a:effectLst/>
                <a:latin typeface="Arial" panose="020B0604020202020204" pitchFamily="34" charset="0"/>
              </a:rPr>
              <a:t>compras</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err="1">
                <a:ln>
                  <a:noFill/>
                </a:ln>
                <a:solidFill>
                  <a:schemeClr val="tx1"/>
                </a:solidFill>
                <a:effectLst/>
                <a:latin typeface="Arial" panose="020B0604020202020204" pitchFamily="34" charset="0"/>
              </a:rPr>
              <a:t>Listado</a:t>
            </a:r>
            <a:r>
              <a:rPr kumimoji="0" lang="en-US" altLang="en-US" sz="1800" b="0" i="0" u="none" strike="noStrike" cap="none" normalizeH="0" baseline="0" dirty="0">
                <a:ln>
                  <a:noFill/>
                </a:ln>
                <a:solidFill>
                  <a:schemeClr val="tx1"/>
                </a:solidFill>
                <a:effectLst/>
                <a:latin typeface="Arial" panose="020B0604020202020204" pitchFamily="34" charset="0"/>
              </a:rPr>
              <a:t> de </a:t>
            </a:r>
            <a:r>
              <a:rPr kumimoji="0" lang="en-US" altLang="en-US" sz="1800" b="0" i="0" u="none" strike="noStrike" cap="none" normalizeH="0" baseline="0" dirty="0" err="1">
                <a:ln>
                  <a:noFill/>
                </a:ln>
                <a:solidFill>
                  <a:schemeClr val="tx1"/>
                </a:solidFill>
                <a:effectLst/>
                <a:latin typeface="Arial" panose="020B0604020202020204" pitchFamily="34" charset="0"/>
              </a:rPr>
              <a:t>ingredientes</a:t>
            </a:r>
            <a:r>
              <a:rPr kumimoji="0" lang="en-US" altLang="en-US" sz="1800" b="0" i="0" u="none" strike="noStrike" cap="none" normalizeH="0" baseline="0" dirty="0">
                <a:ln>
                  <a:noFill/>
                </a:ln>
                <a:solidFill>
                  <a:schemeClr val="tx1"/>
                </a:solidFill>
                <a:effectLst/>
                <a:latin typeface="Arial" panose="020B0604020202020204" pitchFamily="34" charset="0"/>
              </a:rPr>
              <a:t> de </a:t>
            </a:r>
            <a:r>
              <a:rPr kumimoji="0" lang="en-US" altLang="en-US" sz="1800" b="0" i="0" u="none" strike="noStrike" cap="none" normalizeH="0" baseline="0" dirty="0" err="1">
                <a:ln>
                  <a:noFill/>
                </a:ln>
                <a:solidFill>
                  <a:schemeClr val="tx1"/>
                </a:solidFill>
                <a:effectLst/>
                <a:latin typeface="Arial" panose="020B0604020202020204" pitchFamily="34" charset="0"/>
              </a:rPr>
              <a:t>una</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rPr>
              <a:t>receta</a:t>
            </a: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74347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81112" y="395287"/>
            <a:ext cx="9905999" cy="3541714"/>
          </a:xfrm>
        </p:spPr>
        <p:txBody>
          <a:bodyPr/>
          <a:lstStyle/>
          <a:p>
            <a:pPr marL="0" indent="0" algn="just">
              <a:buNone/>
            </a:pPr>
            <a:r>
              <a:rPr lang="es-ES" dirty="0"/>
              <a:t>Las listas de C++ son secuencias de elementos almacenados en una lista encadenada. Comparadas con los vectores, estas permiten una mayor rapidez de inserción y borrado, pero una menor velocidad de acceso aleatorio. Se puede insertar y borrar elementos al inicio, al final o en un punto específico de la lista.</a:t>
            </a:r>
          </a:p>
          <a:p>
            <a:pPr marL="0" indent="0" algn="just">
              <a:buNone/>
            </a:pPr>
            <a:endParaRPr lang="es-ES" dirty="0"/>
          </a:p>
          <a:p>
            <a:pPr marL="0" indent="0" algn="just">
              <a:buNone/>
            </a:pPr>
            <a:endParaRPr lang="en-US" dirty="0"/>
          </a:p>
        </p:txBody>
      </p:sp>
      <p:pic>
        <p:nvPicPr>
          <p:cNvPr id="5" name="Imagen 4"/>
          <p:cNvPicPr>
            <a:picLocks noChangeAspect="1"/>
          </p:cNvPicPr>
          <p:nvPr/>
        </p:nvPicPr>
        <p:blipFill>
          <a:blip r:embed="rId2"/>
          <a:stretch>
            <a:fillRect/>
          </a:stretch>
        </p:blipFill>
        <p:spPr>
          <a:xfrm>
            <a:off x="2465963" y="3382025"/>
            <a:ext cx="7296150" cy="1733550"/>
          </a:xfrm>
          <a:prstGeom prst="rect">
            <a:avLst/>
          </a:prstGeom>
        </p:spPr>
      </p:pic>
    </p:spTree>
    <p:extLst>
      <p:ext uri="{BB962C8B-B14F-4D97-AF65-F5344CB8AC3E}">
        <p14:creationId xmlns:p14="http://schemas.microsoft.com/office/powerpoint/2010/main" val="3670793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4167739" y="926162"/>
            <a:ext cx="6256421" cy="552490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ítulo 1"/>
          <p:cNvSpPr>
            <a:spLocks noGrp="1"/>
          </p:cNvSpPr>
          <p:nvPr>
            <p:ph type="title"/>
          </p:nvPr>
        </p:nvSpPr>
        <p:spPr/>
        <p:txBody>
          <a:bodyPr/>
          <a:lstStyle/>
          <a:p>
            <a:r>
              <a:rPr lang="es-ES" dirty="0"/>
              <a:t>Operaciones</a:t>
            </a:r>
            <a:endParaRPr lang="en-US" dirty="0"/>
          </a:p>
        </p:txBody>
      </p:sp>
      <p:pic>
        <p:nvPicPr>
          <p:cNvPr id="10" name="Marcador de contenido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29396" y="1192996"/>
            <a:ext cx="4189475" cy="4991235"/>
          </a:xfrm>
        </p:spPr>
      </p:pic>
    </p:spTree>
    <p:extLst>
      <p:ext uri="{BB962C8B-B14F-4D97-AF65-F5344CB8AC3E}">
        <p14:creationId xmlns:p14="http://schemas.microsoft.com/office/powerpoint/2010/main" val="37365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Codificación</a:t>
            </a:r>
            <a:endParaRPr lang="en-US" dirty="0"/>
          </a:p>
        </p:txBody>
      </p:sp>
      <p:sp>
        <p:nvSpPr>
          <p:cNvPr id="3" name="Marcador de contenido 2"/>
          <p:cNvSpPr>
            <a:spLocks noGrp="1"/>
          </p:cNvSpPr>
          <p:nvPr>
            <p:ph idx="1"/>
          </p:nvPr>
        </p:nvSpPr>
        <p:spPr>
          <a:xfrm>
            <a:off x="1141413" y="1666875"/>
            <a:ext cx="5202238" cy="4124326"/>
          </a:xfrm>
        </p:spPr>
        <p:txBody>
          <a:bodyPr>
            <a:normAutofit fontScale="70000" lnSpcReduction="20000"/>
          </a:bodyPr>
          <a:lstStyle/>
          <a:p>
            <a:r>
              <a:rPr lang="en-US" dirty="0"/>
              <a:t>#include &lt;iostream&gt;</a:t>
            </a:r>
          </a:p>
          <a:p>
            <a:r>
              <a:rPr lang="en-US" dirty="0"/>
              <a:t>#include&lt;conio.h&gt;</a:t>
            </a:r>
          </a:p>
          <a:p>
            <a:r>
              <a:rPr lang="en-US" dirty="0"/>
              <a:t>#include&lt;stdio.h&gt;</a:t>
            </a:r>
          </a:p>
          <a:p>
            <a:endParaRPr lang="en-US" dirty="0"/>
          </a:p>
          <a:p>
            <a:r>
              <a:rPr lang="en-US" dirty="0"/>
              <a:t>using namespace std;</a:t>
            </a:r>
          </a:p>
          <a:p>
            <a:endParaRPr lang="en-US" dirty="0"/>
          </a:p>
          <a:p>
            <a:r>
              <a:rPr lang="en-US" dirty="0"/>
              <a:t>struct </a:t>
            </a:r>
            <a:r>
              <a:rPr lang="en-US" dirty="0" err="1"/>
              <a:t>Nodo</a:t>
            </a:r>
            <a:r>
              <a:rPr lang="en-US" dirty="0"/>
              <a:t>{</a:t>
            </a:r>
          </a:p>
          <a:p>
            <a:r>
              <a:rPr lang="en-US" dirty="0"/>
              <a:t>	int </a:t>
            </a:r>
            <a:r>
              <a:rPr lang="en-US" dirty="0" err="1"/>
              <a:t>dato</a:t>
            </a:r>
            <a:r>
              <a:rPr lang="en-US" dirty="0"/>
              <a:t>;</a:t>
            </a:r>
          </a:p>
          <a:p>
            <a:r>
              <a:rPr lang="en-US" dirty="0"/>
              <a:t>	</a:t>
            </a:r>
            <a:r>
              <a:rPr lang="en-US" dirty="0" err="1"/>
              <a:t>Nodo</a:t>
            </a:r>
            <a:r>
              <a:rPr lang="en-US" dirty="0"/>
              <a:t> *</a:t>
            </a:r>
            <a:r>
              <a:rPr lang="en-US" dirty="0" err="1"/>
              <a:t>siguiente</a:t>
            </a:r>
            <a:r>
              <a:rPr lang="en-US" dirty="0"/>
              <a:t>;</a:t>
            </a:r>
          </a:p>
          <a:p>
            <a:r>
              <a:rPr lang="en-US" dirty="0"/>
              <a:t>};</a:t>
            </a:r>
          </a:p>
        </p:txBody>
      </p:sp>
      <p:grpSp>
        <p:nvGrpSpPr>
          <p:cNvPr id="6" name="Grupo 5">
            <a:extLst>
              <a:ext uri="{FF2B5EF4-FFF2-40B4-BE49-F238E27FC236}">
                <a16:creationId xmlns:a16="http://schemas.microsoft.com/office/drawing/2014/main" id="{79273CD7-0FE2-48CF-8D1E-858B0F9CFD28}"/>
              </a:ext>
            </a:extLst>
          </p:cNvPr>
          <p:cNvGrpSpPr/>
          <p:nvPr/>
        </p:nvGrpSpPr>
        <p:grpSpPr>
          <a:xfrm>
            <a:off x="7562851" y="2600326"/>
            <a:ext cx="1485900" cy="1478570"/>
            <a:chOff x="5838826" y="1304926"/>
            <a:chExt cx="1485900" cy="1478570"/>
          </a:xfrm>
        </p:grpSpPr>
        <p:sp>
          <p:nvSpPr>
            <p:cNvPr id="4" name="Rectángulo 3">
              <a:extLst>
                <a:ext uri="{FF2B5EF4-FFF2-40B4-BE49-F238E27FC236}">
                  <a16:creationId xmlns:a16="http://schemas.microsoft.com/office/drawing/2014/main" id="{11FE14DA-4D2D-4CD2-BE69-FE1439326EA1}"/>
                </a:ext>
              </a:extLst>
            </p:cNvPr>
            <p:cNvSpPr/>
            <p:nvPr/>
          </p:nvSpPr>
          <p:spPr>
            <a:xfrm>
              <a:off x="5838826" y="1304926"/>
              <a:ext cx="1485900" cy="695324"/>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r>
                <a:rPr lang="es-EC" dirty="0"/>
                <a:t>dato</a:t>
              </a:r>
            </a:p>
          </p:txBody>
        </p:sp>
        <p:sp>
          <p:nvSpPr>
            <p:cNvPr id="5" name="Rectángulo 4">
              <a:extLst>
                <a:ext uri="{FF2B5EF4-FFF2-40B4-BE49-F238E27FC236}">
                  <a16:creationId xmlns:a16="http://schemas.microsoft.com/office/drawing/2014/main" id="{7844F074-C006-46F2-ABCF-1480F9056E44}"/>
                </a:ext>
              </a:extLst>
            </p:cNvPr>
            <p:cNvSpPr/>
            <p:nvPr/>
          </p:nvSpPr>
          <p:spPr>
            <a:xfrm>
              <a:off x="5848350" y="2000250"/>
              <a:ext cx="1476375" cy="783246"/>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r>
                <a:rPr lang="es-EC" dirty="0"/>
                <a:t>siguiente</a:t>
              </a:r>
            </a:p>
          </p:txBody>
        </p:sp>
      </p:grpSp>
    </p:spTree>
    <p:extLst>
      <p:ext uri="{BB962C8B-B14F-4D97-AF65-F5344CB8AC3E}">
        <p14:creationId xmlns:p14="http://schemas.microsoft.com/office/powerpoint/2010/main" val="360298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A0DECD6-612E-4B0F-A050-774F11A0BC61}"/>
              </a:ext>
            </a:extLst>
          </p:cNvPr>
          <p:cNvSpPr>
            <a:spLocks noGrp="1"/>
          </p:cNvSpPr>
          <p:nvPr>
            <p:ph idx="1"/>
          </p:nvPr>
        </p:nvSpPr>
        <p:spPr>
          <a:xfrm>
            <a:off x="1141412" y="542925"/>
            <a:ext cx="5230813" cy="5248276"/>
          </a:xfrm>
        </p:spPr>
        <p:txBody>
          <a:bodyPr>
            <a:normAutofit lnSpcReduction="10000"/>
          </a:bodyPr>
          <a:lstStyle/>
          <a:p>
            <a:pPr marL="0" indent="0">
              <a:buNone/>
            </a:pPr>
            <a:r>
              <a:rPr lang="es-EC" dirty="0" err="1"/>
              <a:t>void</a:t>
            </a:r>
            <a:r>
              <a:rPr lang="es-EC" dirty="0"/>
              <a:t> </a:t>
            </a:r>
            <a:r>
              <a:rPr lang="es-EC" dirty="0" err="1"/>
              <a:t>menu</a:t>
            </a:r>
            <a:r>
              <a:rPr lang="es-EC" dirty="0"/>
              <a:t>();</a:t>
            </a:r>
          </a:p>
          <a:p>
            <a:pPr marL="0" indent="0">
              <a:buNone/>
            </a:pPr>
            <a:r>
              <a:rPr lang="es-EC" dirty="0" err="1"/>
              <a:t>void</a:t>
            </a:r>
            <a:r>
              <a:rPr lang="es-EC" dirty="0"/>
              <a:t> </a:t>
            </a:r>
            <a:r>
              <a:rPr lang="es-EC" dirty="0" err="1"/>
              <a:t>insertar_nodo</a:t>
            </a:r>
            <a:r>
              <a:rPr lang="es-EC" dirty="0"/>
              <a:t>(Nodo *&amp;, </a:t>
            </a:r>
            <a:r>
              <a:rPr lang="es-EC" dirty="0" err="1"/>
              <a:t>int</a:t>
            </a:r>
            <a:r>
              <a:rPr lang="es-EC" dirty="0"/>
              <a:t>);</a:t>
            </a:r>
          </a:p>
          <a:p>
            <a:pPr marL="0" indent="0">
              <a:buNone/>
            </a:pPr>
            <a:r>
              <a:rPr lang="es-EC" dirty="0" err="1"/>
              <a:t>void</a:t>
            </a:r>
            <a:r>
              <a:rPr lang="es-EC" dirty="0"/>
              <a:t> </a:t>
            </a:r>
            <a:r>
              <a:rPr lang="es-EC" dirty="0" err="1"/>
              <a:t>imprimir_lista</a:t>
            </a:r>
            <a:r>
              <a:rPr lang="es-EC" dirty="0"/>
              <a:t>(Nodo *);</a:t>
            </a:r>
          </a:p>
          <a:p>
            <a:pPr marL="0" indent="0">
              <a:buNone/>
            </a:pPr>
            <a:r>
              <a:rPr lang="en-US" dirty="0"/>
              <a:t>int </a:t>
            </a:r>
            <a:r>
              <a:rPr lang="en-US" dirty="0" err="1"/>
              <a:t>dato</a:t>
            </a:r>
            <a:r>
              <a:rPr lang="en-US" dirty="0"/>
              <a:t>;</a:t>
            </a:r>
          </a:p>
          <a:p>
            <a:pPr marL="0" indent="0">
              <a:buNone/>
            </a:pPr>
            <a:r>
              <a:rPr lang="en-US" dirty="0"/>
              <a:t>int main()</a:t>
            </a:r>
          </a:p>
          <a:p>
            <a:pPr marL="0" indent="0">
              <a:buNone/>
            </a:pPr>
            <a:r>
              <a:rPr lang="en-US" dirty="0"/>
              <a:t>{</a:t>
            </a:r>
          </a:p>
          <a:p>
            <a:pPr marL="0" indent="0">
              <a:buNone/>
            </a:pPr>
            <a:r>
              <a:rPr lang="en-US" dirty="0"/>
              <a:t>    menu();</a:t>
            </a:r>
          </a:p>
          <a:p>
            <a:pPr marL="0" indent="0">
              <a:buNone/>
            </a:pPr>
            <a:r>
              <a:rPr lang="en-US" dirty="0"/>
              <a:t>    </a:t>
            </a:r>
            <a:r>
              <a:rPr lang="en-US" dirty="0" err="1"/>
              <a:t>getch</a:t>
            </a:r>
            <a:r>
              <a:rPr lang="en-US" dirty="0"/>
              <a:t>();</a:t>
            </a:r>
          </a:p>
          <a:p>
            <a:pPr marL="0" indent="0">
              <a:buNone/>
            </a:pPr>
            <a:r>
              <a:rPr lang="en-US" dirty="0"/>
              <a:t>    return 0;</a:t>
            </a:r>
          </a:p>
          <a:p>
            <a:pPr marL="0" indent="0">
              <a:buNone/>
            </a:pPr>
            <a:r>
              <a:rPr lang="en-US" dirty="0"/>
              <a:t>}</a:t>
            </a:r>
            <a:endParaRPr lang="es-EC" dirty="0"/>
          </a:p>
        </p:txBody>
      </p:sp>
      <p:sp>
        <p:nvSpPr>
          <p:cNvPr id="5" name="CuadroTexto 4">
            <a:extLst>
              <a:ext uri="{FF2B5EF4-FFF2-40B4-BE49-F238E27FC236}">
                <a16:creationId xmlns:a16="http://schemas.microsoft.com/office/drawing/2014/main" id="{3D581E7F-FDB7-4A58-ADFE-744D7DDD8E63}"/>
              </a:ext>
            </a:extLst>
          </p:cNvPr>
          <p:cNvSpPr txBox="1"/>
          <p:nvPr/>
        </p:nvSpPr>
        <p:spPr>
          <a:xfrm>
            <a:off x="5919788" y="627906"/>
            <a:ext cx="6105524" cy="4247317"/>
          </a:xfrm>
          <a:prstGeom prst="rect">
            <a:avLst/>
          </a:prstGeom>
          <a:noFill/>
        </p:spPr>
        <p:txBody>
          <a:bodyPr wrap="square">
            <a:spAutoFit/>
          </a:bodyPr>
          <a:lstStyle/>
          <a:p>
            <a:r>
              <a:rPr lang="es-EC" dirty="0" err="1"/>
              <a:t>void</a:t>
            </a:r>
            <a:r>
              <a:rPr lang="es-EC" dirty="0"/>
              <a:t> </a:t>
            </a:r>
            <a:r>
              <a:rPr lang="es-EC" dirty="0" err="1"/>
              <a:t>menu</a:t>
            </a:r>
            <a:r>
              <a:rPr lang="es-EC" dirty="0"/>
              <a:t>(){</a:t>
            </a:r>
          </a:p>
          <a:p>
            <a:r>
              <a:rPr lang="es-EC" dirty="0"/>
              <a:t>	</a:t>
            </a:r>
          </a:p>
          <a:p>
            <a:r>
              <a:rPr lang="es-EC" dirty="0"/>
              <a:t>	Nodo *lista=</a:t>
            </a:r>
            <a:r>
              <a:rPr lang="es-EC" dirty="0" err="1"/>
              <a:t>NULL;int</a:t>
            </a:r>
            <a:r>
              <a:rPr lang="es-EC" dirty="0"/>
              <a:t> </a:t>
            </a:r>
            <a:r>
              <a:rPr lang="es-EC" dirty="0" err="1"/>
              <a:t>op</a:t>
            </a:r>
            <a:r>
              <a:rPr lang="es-EC" dirty="0"/>
              <a:t>;</a:t>
            </a:r>
          </a:p>
          <a:p>
            <a:r>
              <a:rPr lang="es-EC" dirty="0"/>
              <a:t>	</a:t>
            </a:r>
            <a:r>
              <a:rPr lang="es-EC" dirty="0" err="1"/>
              <a:t>char</a:t>
            </a:r>
            <a:r>
              <a:rPr lang="es-EC" dirty="0"/>
              <a:t> op1;</a:t>
            </a:r>
          </a:p>
          <a:p>
            <a:r>
              <a:rPr lang="es-EC" dirty="0"/>
              <a:t>	do{</a:t>
            </a:r>
          </a:p>
          <a:p>
            <a:r>
              <a:rPr lang="es-EC" dirty="0"/>
              <a:t>		 </a:t>
            </a:r>
            <a:r>
              <a:rPr lang="es-EC" dirty="0" err="1"/>
              <a:t>system</a:t>
            </a:r>
            <a:r>
              <a:rPr lang="es-EC" dirty="0"/>
              <a:t>("</a:t>
            </a:r>
            <a:r>
              <a:rPr lang="es-EC" dirty="0" err="1"/>
              <a:t>cls</a:t>
            </a:r>
            <a:r>
              <a:rPr lang="es-EC" dirty="0"/>
              <a:t>");</a:t>
            </a:r>
          </a:p>
          <a:p>
            <a:r>
              <a:rPr lang="es-EC" dirty="0"/>
              <a:t>		 </a:t>
            </a:r>
            <a:r>
              <a:rPr lang="es-EC" dirty="0" err="1"/>
              <a:t>cout</a:t>
            </a:r>
            <a:r>
              <a:rPr lang="es-EC" dirty="0"/>
              <a:t>&lt;&lt;"MENU\n";</a:t>
            </a:r>
          </a:p>
          <a:p>
            <a:r>
              <a:rPr lang="es-EC" dirty="0"/>
              <a:t>		 </a:t>
            </a:r>
            <a:r>
              <a:rPr lang="es-EC" dirty="0" err="1"/>
              <a:t>cout</a:t>
            </a:r>
            <a:r>
              <a:rPr lang="es-EC" dirty="0"/>
              <a:t>&lt;&lt;"1.- Insertar </a:t>
            </a:r>
            <a:r>
              <a:rPr lang="es-EC" dirty="0" err="1"/>
              <a:t>elemnetos</a:t>
            </a:r>
            <a:r>
              <a:rPr lang="es-EC" dirty="0"/>
              <a:t> en la lista\n";</a:t>
            </a:r>
          </a:p>
          <a:p>
            <a:r>
              <a:rPr lang="es-EC" dirty="0"/>
              <a:t>		 </a:t>
            </a:r>
            <a:r>
              <a:rPr lang="es-EC" dirty="0" err="1"/>
              <a:t>cout</a:t>
            </a:r>
            <a:r>
              <a:rPr lang="es-EC" dirty="0"/>
              <a:t>&lt;&lt;"2.- Imprimir </a:t>
            </a:r>
            <a:r>
              <a:rPr lang="es-EC" dirty="0" err="1"/>
              <a:t>elemnetos</a:t>
            </a:r>
            <a:r>
              <a:rPr lang="es-EC" dirty="0"/>
              <a:t> en la lista\n";</a:t>
            </a:r>
          </a:p>
          <a:p>
            <a:r>
              <a:rPr lang="es-EC" dirty="0"/>
              <a:t>		 </a:t>
            </a:r>
            <a:r>
              <a:rPr lang="es-EC" dirty="0" err="1"/>
              <a:t>cout</a:t>
            </a:r>
            <a:r>
              <a:rPr lang="es-EC" dirty="0"/>
              <a:t>&lt;&lt;“3.- Salir\n";</a:t>
            </a:r>
          </a:p>
          <a:p>
            <a:r>
              <a:rPr lang="es-EC" dirty="0"/>
              <a:t>	     </a:t>
            </a:r>
            <a:r>
              <a:rPr lang="es-EC" dirty="0" err="1"/>
              <a:t>cout</a:t>
            </a:r>
            <a:r>
              <a:rPr lang="es-EC" dirty="0"/>
              <a:t>&lt;&lt;"Ingrese su opción:  ";</a:t>
            </a:r>
          </a:p>
          <a:p>
            <a:r>
              <a:rPr lang="es-EC" dirty="0"/>
              <a:t>	     </a:t>
            </a:r>
            <a:r>
              <a:rPr lang="es-EC" dirty="0" err="1"/>
              <a:t>cin</a:t>
            </a:r>
            <a:r>
              <a:rPr lang="es-EC" dirty="0"/>
              <a:t>&gt;&gt;</a:t>
            </a:r>
            <a:r>
              <a:rPr lang="es-EC" dirty="0" err="1"/>
              <a:t>op</a:t>
            </a:r>
            <a:r>
              <a:rPr lang="es-EC" dirty="0"/>
              <a:t>;</a:t>
            </a:r>
          </a:p>
          <a:p>
            <a:r>
              <a:rPr lang="es-EC" dirty="0"/>
              <a:t>	     </a:t>
            </a:r>
            <a:r>
              <a:rPr lang="es-EC" dirty="0" err="1"/>
              <a:t>switch</a:t>
            </a:r>
            <a:r>
              <a:rPr lang="es-EC" dirty="0"/>
              <a:t>(</a:t>
            </a:r>
            <a:r>
              <a:rPr lang="es-EC" dirty="0" err="1"/>
              <a:t>op</a:t>
            </a:r>
            <a:r>
              <a:rPr lang="es-EC" dirty="0"/>
              <a:t>)</a:t>
            </a:r>
          </a:p>
          <a:p>
            <a:r>
              <a:rPr lang="es-EC" dirty="0"/>
              <a:t>	     {</a:t>
            </a:r>
          </a:p>
          <a:p>
            <a:r>
              <a:rPr lang="es-EC" dirty="0"/>
              <a:t>	     	</a:t>
            </a:r>
          </a:p>
        </p:txBody>
      </p:sp>
    </p:spTree>
    <p:extLst>
      <p:ext uri="{BB962C8B-B14F-4D97-AF65-F5344CB8AC3E}">
        <p14:creationId xmlns:p14="http://schemas.microsoft.com/office/powerpoint/2010/main" val="359350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D0B2E36-2AD2-4AC5-8E10-5EAE14519EE9}"/>
              </a:ext>
            </a:extLst>
          </p:cNvPr>
          <p:cNvSpPr txBox="1"/>
          <p:nvPr/>
        </p:nvSpPr>
        <p:spPr>
          <a:xfrm>
            <a:off x="481013" y="555695"/>
            <a:ext cx="6443662" cy="7017306"/>
          </a:xfrm>
          <a:prstGeom prst="rect">
            <a:avLst/>
          </a:prstGeom>
          <a:noFill/>
        </p:spPr>
        <p:txBody>
          <a:bodyPr wrap="square">
            <a:spAutoFit/>
          </a:bodyPr>
          <a:lstStyle/>
          <a:p>
            <a:r>
              <a:rPr lang="es-EC" dirty="0"/>
              <a:t>       case 1: do</a:t>
            </a:r>
          </a:p>
          <a:p>
            <a:r>
              <a:rPr lang="es-EC" dirty="0"/>
              <a:t>	           {</a:t>
            </a:r>
          </a:p>
          <a:p>
            <a:r>
              <a:rPr lang="es-EC" dirty="0"/>
              <a:t>			    </a:t>
            </a:r>
            <a:r>
              <a:rPr lang="es-EC" dirty="0" err="1"/>
              <a:t>cout</a:t>
            </a:r>
            <a:r>
              <a:rPr lang="es-EC" dirty="0"/>
              <a:t>&lt;&lt;"\</a:t>
            </a:r>
            <a:r>
              <a:rPr lang="es-EC" dirty="0" err="1"/>
              <a:t>nIngrese</a:t>
            </a:r>
            <a:r>
              <a:rPr lang="es-EC" dirty="0"/>
              <a:t> dato:";</a:t>
            </a:r>
          </a:p>
          <a:p>
            <a:r>
              <a:rPr lang="es-EC" dirty="0"/>
              <a:t>	                   </a:t>
            </a:r>
            <a:r>
              <a:rPr lang="es-EC" dirty="0" err="1"/>
              <a:t>cin</a:t>
            </a:r>
            <a:r>
              <a:rPr lang="es-EC" dirty="0"/>
              <a:t>&gt;&gt;dato;</a:t>
            </a:r>
          </a:p>
          <a:p>
            <a:r>
              <a:rPr lang="es-EC" dirty="0"/>
              <a:t>	                   </a:t>
            </a:r>
            <a:r>
              <a:rPr lang="es-EC" dirty="0" err="1"/>
              <a:t>insertar_nodo</a:t>
            </a:r>
            <a:r>
              <a:rPr lang="es-EC" dirty="0"/>
              <a:t>(lista, dato);</a:t>
            </a:r>
          </a:p>
          <a:p>
            <a:r>
              <a:rPr lang="es-EC" dirty="0"/>
              <a:t>	                   </a:t>
            </a:r>
            <a:r>
              <a:rPr lang="es-EC" dirty="0" err="1"/>
              <a:t>cout</a:t>
            </a:r>
            <a:r>
              <a:rPr lang="es-EC" dirty="0"/>
              <a:t>&lt;&lt;"\</a:t>
            </a:r>
            <a:r>
              <a:rPr lang="es-EC" dirty="0" err="1"/>
              <a:t>nIngresar</a:t>
            </a:r>
            <a:r>
              <a:rPr lang="es-EC" dirty="0"/>
              <a:t> mas datos presione s o n: ";</a:t>
            </a:r>
          </a:p>
          <a:p>
            <a:r>
              <a:rPr lang="es-EC" dirty="0"/>
              <a:t>	                   </a:t>
            </a:r>
            <a:r>
              <a:rPr lang="es-EC" dirty="0" err="1"/>
              <a:t>cin</a:t>
            </a:r>
            <a:r>
              <a:rPr lang="es-EC" dirty="0"/>
              <a:t>&gt;&gt;op1;</a:t>
            </a:r>
          </a:p>
          <a:p>
            <a:r>
              <a:rPr lang="es-EC" dirty="0"/>
              <a:t>	                }</a:t>
            </a:r>
            <a:r>
              <a:rPr lang="es-EC" dirty="0" err="1"/>
              <a:t>while</a:t>
            </a:r>
            <a:r>
              <a:rPr lang="es-EC" dirty="0"/>
              <a:t>((op1=='s')|| (op1=='S'));</a:t>
            </a:r>
          </a:p>
          <a:p>
            <a:r>
              <a:rPr lang="es-EC" dirty="0"/>
              <a:t>	                break;</a:t>
            </a:r>
          </a:p>
          <a:p>
            <a:r>
              <a:rPr lang="es-EC" dirty="0"/>
              <a:t>	  case 2: </a:t>
            </a:r>
            <a:r>
              <a:rPr lang="es-EC" dirty="0" err="1"/>
              <a:t>cout</a:t>
            </a:r>
            <a:r>
              <a:rPr lang="es-EC" dirty="0"/>
              <a:t>&lt;&lt;"La lista es:";</a:t>
            </a:r>
          </a:p>
          <a:p>
            <a:r>
              <a:rPr lang="es-EC" dirty="0"/>
              <a:t>		      </a:t>
            </a:r>
            <a:r>
              <a:rPr lang="es-EC" dirty="0" err="1"/>
              <a:t>imprimir_lista</a:t>
            </a:r>
            <a:r>
              <a:rPr lang="es-EC" dirty="0"/>
              <a:t>(lista);</a:t>
            </a:r>
          </a:p>
          <a:p>
            <a:r>
              <a:rPr lang="es-EC" dirty="0"/>
              <a:t>			        </a:t>
            </a:r>
            <a:r>
              <a:rPr lang="es-EC" dirty="0" err="1"/>
              <a:t>getch</a:t>
            </a:r>
            <a:r>
              <a:rPr lang="es-EC" dirty="0"/>
              <a:t>();</a:t>
            </a:r>
          </a:p>
          <a:p>
            <a:r>
              <a:rPr lang="es-EC" dirty="0"/>
              <a:t>					break;</a:t>
            </a:r>
          </a:p>
          <a:p>
            <a:r>
              <a:rPr lang="es-EC" dirty="0"/>
              <a:t>         case 3: </a:t>
            </a:r>
            <a:r>
              <a:rPr lang="es-EC" dirty="0" err="1"/>
              <a:t>cout</a:t>
            </a:r>
            <a:r>
              <a:rPr lang="es-EC" dirty="0"/>
              <a:t>&lt;&lt;"Gracias";</a:t>
            </a:r>
          </a:p>
          <a:p>
            <a:r>
              <a:rPr lang="es-EC" dirty="0"/>
              <a:t>			        </a:t>
            </a:r>
            <a:r>
              <a:rPr lang="es-EC" dirty="0" err="1"/>
              <a:t>getch</a:t>
            </a:r>
            <a:r>
              <a:rPr lang="es-EC" dirty="0"/>
              <a:t>();</a:t>
            </a:r>
          </a:p>
          <a:p>
            <a:r>
              <a:rPr lang="es-EC" dirty="0"/>
              <a:t>			        break;</a:t>
            </a:r>
          </a:p>
          <a:p>
            <a:r>
              <a:rPr lang="es-EC" dirty="0"/>
              <a:t>	  default: </a:t>
            </a:r>
            <a:r>
              <a:rPr lang="es-EC" dirty="0" err="1"/>
              <a:t>cout</a:t>
            </a:r>
            <a:r>
              <a:rPr lang="es-EC" dirty="0"/>
              <a:t>&lt;&lt;"Digite bien la opción";</a:t>
            </a:r>
          </a:p>
          <a:p>
            <a:r>
              <a:rPr lang="es-EC" dirty="0"/>
              <a:t>			         </a:t>
            </a:r>
            <a:r>
              <a:rPr lang="es-EC" dirty="0" err="1"/>
              <a:t>getch</a:t>
            </a:r>
            <a:r>
              <a:rPr lang="es-EC" dirty="0"/>
              <a:t>();</a:t>
            </a:r>
          </a:p>
          <a:p>
            <a:r>
              <a:rPr lang="es-EC" dirty="0"/>
              <a:t>                               break;</a:t>
            </a:r>
          </a:p>
          <a:p>
            <a:r>
              <a:rPr lang="es-EC" dirty="0"/>
              <a:t>	     	</a:t>
            </a:r>
          </a:p>
          <a:p>
            <a:r>
              <a:rPr lang="es-EC" dirty="0"/>
              <a:t>		 }</a:t>
            </a:r>
          </a:p>
          <a:p>
            <a:r>
              <a:rPr lang="es-EC" dirty="0"/>
              <a:t>		 </a:t>
            </a:r>
          </a:p>
          <a:p>
            <a:r>
              <a:rPr lang="es-EC" dirty="0"/>
              <a:t>	}</a:t>
            </a:r>
            <a:r>
              <a:rPr lang="es-EC" dirty="0" err="1"/>
              <a:t>while</a:t>
            </a:r>
            <a:r>
              <a:rPr lang="es-EC" dirty="0"/>
              <a:t>(</a:t>
            </a:r>
            <a:r>
              <a:rPr lang="es-EC" dirty="0" err="1"/>
              <a:t>op</a:t>
            </a:r>
            <a:r>
              <a:rPr lang="es-EC" dirty="0"/>
              <a:t>!=3);</a:t>
            </a:r>
          </a:p>
          <a:p>
            <a:r>
              <a:rPr lang="es-EC" dirty="0"/>
              <a:t>}</a:t>
            </a:r>
          </a:p>
          <a:p>
            <a:r>
              <a:rPr lang="es-EC" dirty="0"/>
              <a:t>	</a:t>
            </a:r>
          </a:p>
        </p:txBody>
      </p:sp>
      <p:sp>
        <p:nvSpPr>
          <p:cNvPr id="7" name="CuadroTexto 6">
            <a:extLst>
              <a:ext uri="{FF2B5EF4-FFF2-40B4-BE49-F238E27FC236}">
                <a16:creationId xmlns:a16="http://schemas.microsoft.com/office/drawing/2014/main" id="{E5F0992B-4DFB-4B6F-A42D-F5C3174FB894}"/>
              </a:ext>
            </a:extLst>
          </p:cNvPr>
          <p:cNvSpPr txBox="1"/>
          <p:nvPr/>
        </p:nvSpPr>
        <p:spPr>
          <a:xfrm>
            <a:off x="6786563" y="671691"/>
            <a:ext cx="6105524" cy="369332"/>
          </a:xfrm>
          <a:prstGeom prst="rect">
            <a:avLst/>
          </a:prstGeom>
          <a:noFill/>
        </p:spPr>
        <p:txBody>
          <a:bodyPr wrap="square">
            <a:spAutoFit/>
          </a:bodyPr>
          <a:lstStyle/>
          <a:p>
            <a:r>
              <a:rPr lang="es-EC" dirty="0"/>
              <a:t>			</a:t>
            </a:r>
          </a:p>
        </p:txBody>
      </p:sp>
    </p:spTree>
    <p:extLst>
      <p:ext uri="{BB962C8B-B14F-4D97-AF65-F5344CB8AC3E}">
        <p14:creationId xmlns:p14="http://schemas.microsoft.com/office/powerpoint/2010/main" val="38040341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TM04033919[[fn=Circuito]]</Template>
  <TotalTime>715</TotalTime>
  <Words>860</Words>
  <Application>Microsoft Office PowerPoint</Application>
  <PresentationFormat>Panorámica</PresentationFormat>
  <Paragraphs>124</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Tw Cen MT</vt:lpstr>
      <vt:lpstr>Circuito</vt:lpstr>
      <vt:lpstr>listas</vt:lpstr>
      <vt:lpstr>Estructuras dinámicas</vt:lpstr>
      <vt:lpstr>Presentación de PowerPoint</vt:lpstr>
      <vt:lpstr>Que son las listas enlazadas simples</vt:lpstr>
      <vt:lpstr>Presentación de PowerPoint</vt:lpstr>
      <vt:lpstr>Operaciones</vt:lpstr>
      <vt:lpstr>Codificación</vt:lpstr>
      <vt:lpstr>Presentación de PowerPoint</vt:lpstr>
      <vt:lpstr>Presentación de PowerPoint</vt:lpstr>
      <vt:lpstr>Presentación de PowerPoint</vt:lpstr>
      <vt:lpstr>Presentación de PowerPoint</vt:lpstr>
      <vt:lpstr>Tarea</vt:lpstr>
    </vt:vector>
  </TitlesOfParts>
  <Company>Escuela Superior Politecnica de Chimborazo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listas</dc:title>
  <dc:creator>DTIC SECRETARÍA</dc:creator>
  <cp:lastModifiedBy>Lady Marieliza Espinoza Tinoco</cp:lastModifiedBy>
  <cp:revision>17</cp:revision>
  <dcterms:created xsi:type="dcterms:W3CDTF">2020-06-17T19:03:12Z</dcterms:created>
  <dcterms:modified xsi:type="dcterms:W3CDTF">2022-05-17T20:51:29Z</dcterms:modified>
</cp:coreProperties>
</file>