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6" r:id="rId3"/>
    <p:sldId id="277" r:id="rId4"/>
    <p:sldId id="278" r:id="rId5"/>
    <p:sldId id="279" r:id="rId6"/>
    <p:sldId id="280" r:id="rId7"/>
    <p:sldId id="296" r:id="rId8"/>
    <p:sldId id="415" r:id="rId9"/>
    <p:sldId id="299" r:id="rId10"/>
    <p:sldId id="300" r:id="rId11"/>
    <p:sldId id="312" r:id="rId12"/>
    <p:sldId id="313" r:id="rId13"/>
    <p:sldId id="368" r:id="rId14"/>
    <p:sldId id="418" r:id="rId15"/>
    <p:sldId id="369" r:id="rId16"/>
    <p:sldId id="372" r:id="rId17"/>
    <p:sldId id="370" r:id="rId18"/>
    <p:sldId id="371" r:id="rId19"/>
    <p:sldId id="373" r:id="rId20"/>
    <p:sldId id="417" r:id="rId21"/>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0" autoAdjust="0"/>
    <p:restoredTop sz="94660"/>
  </p:normalViewPr>
  <p:slideViewPr>
    <p:cSldViewPr snapToGrid="0">
      <p:cViewPr varScale="1">
        <p:scale>
          <a:sx n="80" d="100"/>
          <a:sy n="80" d="100"/>
        </p:scale>
        <p:origin x="58" y="1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3E43C1-8059-D914-57B4-BE010E2D15E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EC"/>
          </a:p>
        </p:txBody>
      </p:sp>
      <p:sp>
        <p:nvSpPr>
          <p:cNvPr id="3" name="Subtítulo 2">
            <a:extLst>
              <a:ext uri="{FF2B5EF4-FFF2-40B4-BE49-F238E27FC236}">
                <a16:creationId xmlns:a16="http://schemas.microsoft.com/office/drawing/2014/main" id="{D1CFA089-2ECD-7273-DC66-4DE34F263C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EC"/>
          </a:p>
        </p:txBody>
      </p:sp>
      <p:sp>
        <p:nvSpPr>
          <p:cNvPr id="4" name="Marcador de fecha 3">
            <a:extLst>
              <a:ext uri="{FF2B5EF4-FFF2-40B4-BE49-F238E27FC236}">
                <a16:creationId xmlns:a16="http://schemas.microsoft.com/office/drawing/2014/main" id="{59DE72E3-B6F2-D8F6-8491-1C63D6EA6404}"/>
              </a:ext>
            </a:extLst>
          </p:cNvPr>
          <p:cNvSpPr>
            <a:spLocks noGrp="1"/>
          </p:cNvSpPr>
          <p:nvPr>
            <p:ph type="dt" sz="half" idx="10"/>
          </p:nvPr>
        </p:nvSpPr>
        <p:spPr/>
        <p:txBody>
          <a:bodyPr/>
          <a:lstStyle/>
          <a:p>
            <a:fld id="{DB4B6DBE-DCB9-45E2-903B-BBC0733C2DDB}" type="datetimeFigureOut">
              <a:rPr lang="es-EC" smtClean="0"/>
              <a:t>23/1/2023</a:t>
            </a:fld>
            <a:endParaRPr lang="es-EC"/>
          </a:p>
        </p:txBody>
      </p:sp>
      <p:sp>
        <p:nvSpPr>
          <p:cNvPr id="5" name="Marcador de pie de página 4">
            <a:extLst>
              <a:ext uri="{FF2B5EF4-FFF2-40B4-BE49-F238E27FC236}">
                <a16:creationId xmlns:a16="http://schemas.microsoft.com/office/drawing/2014/main" id="{E741806A-B6E2-DDB6-1B99-3064A32A0930}"/>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C3548DEF-D5BC-AFDF-B89B-01E76A2C4159}"/>
              </a:ext>
            </a:extLst>
          </p:cNvPr>
          <p:cNvSpPr>
            <a:spLocks noGrp="1"/>
          </p:cNvSpPr>
          <p:nvPr>
            <p:ph type="sldNum" sz="quarter" idx="12"/>
          </p:nvPr>
        </p:nvSpPr>
        <p:spPr/>
        <p:txBody>
          <a:bodyPr/>
          <a:lstStyle/>
          <a:p>
            <a:fld id="{F1BD413D-05D1-42B2-9293-F1E4F81BE526}" type="slidenum">
              <a:rPr lang="es-EC" smtClean="0"/>
              <a:t>‹Nº›</a:t>
            </a:fld>
            <a:endParaRPr lang="es-EC"/>
          </a:p>
        </p:txBody>
      </p:sp>
    </p:spTree>
    <p:extLst>
      <p:ext uri="{BB962C8B-B14F-4D97-AF65-F5344CB8AC3E}">
        <p14:creationId xmlns:p14="http://schemas.microsoft.com/office/powerpoint/2010/main" val="462718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F4DC6C-DDBD-A5FB-A5B5-EDC5C14F97AD}"/>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8837AEF4-0840-1201-D151-F4203142994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03620DE7-95F1-480D-F102-F648B5EBB6A8}"/>
              </a:ext>
            </a:extLst>
          </p:cNvPr>
          <p:cNvSpPr>
            <a:spLocks noGrp="1"/>
          </p:cNvSpPr>
          <p:nvPr>
            <p:ph type="dt" sz="half" idx="10"/>
          </p:nvPr>
        </p:nvSpPr>
        <p:spPr/>
        <p:txBody>
          <a:bodyPr/>
          <a:lstStyle/>
          <a:p>
            <a:fld id="{DB4B6DBE-DCB9-45E2-903B-BBC0733C2DDB}" type="datetimeFigureOut">
              <a:rPr lang="es-EC" smtClean="0"/>
              <a:t>23/1/2023</a:t>
            </a:fld>
            <a:endParaRPr lang="es-EC"/>
          </a:p>
        </p:txBody>
      </p:sp>
      <p:sp>
        <p:nvSpPr>
          <p:cNvPr id="5" name="Marcador de pie de página 4">
            <a:extLst>
              <a:ext uri="{FF2B5EF4-FFF2-40B4-BE49-F238E27FC236}">
                <a16:creationId xmlns:a16="http://schemas.microsoft.com/office/drawing/2014/main" id="{106FF884-ACE9-E90C-F5D0-44CBC24B1F3D}"/>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40C8E2B5-BEE4-9992-F832-1EAEA2BF8DB8}"/>
              </a:ext>
            </a:extLst>
          </p:cNvPr>
          <p:cNvSpPr>
            <a:spLocks noGrp="1"/>
          </p:cNvSpPr>
          <p:nvPr>
            <p:ph type="sldNum" sz="quarter" idx="12"/>
          </p:nvPr>
        </p:nvSpPr>
        <p:spPr/>
        <p:txBody>
          <a:bodyPr/>
          <a:lstStyle/>
          <a:p>
            <a:fld id="{F1BD413D-05D1-42B2-9293-F1E4F81BE526}" type="slidenum">
              <a:rPr lang="es-EC" smtClean="0"/>
              <a:t>‹Nº›</a:t>
            </a:fld>
            <a:endParaRPr lang="es-EC"/>
          </a:p>
        </p:txBody>
      </p:sp>
    </p:spTree>
    <p:extLst>
      <p:ext uri="{BB962C8B-B14F-4D97-AF65-F5344CB8AC3E}">
        <p14:creationId xmlns:p14="http://schemas.microsoft.com/office/powerpoint/2010/main" val="3618358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417BF80-9157-2E42-AF4C-5AF7997902AA}"/>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EC"/>
          </a:p>
        </p:txBody>
      </p:sp>
      <p:sp>
        <p:nvSpPr>
          <p:cNvPr id="3" name="Marcador de texto vertical 2">
            <a:extLst>
              <a:ext uri="{FF2B5EF4-FFF2-40B4-BE49-F238E27FC236}">
                <a16:creationId xmlns:a16="http://schemas.microsoft.com/office/drawing/2014/main" id="{FB628590-78C2-CC88-4ADF-4B3133732D99}"/>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582ECFEE-D199-B1D7-6DA7-0776C02D535D}"/>
              </a:ext>
            </a:extLst>
          </p:cNvPr>
          <p:cNvSpPr>
            <a:spLocks noGrp="1"/>
          </p:cNvSpPr>
          <p:nvPr>
            <p:ph type="dt" sz="half" idx="10"/>
          </p:nvPr>
        </p:nvSpPr>
        <p:spPr/>
        <p:txBody>
          <a:bodyPr/>
          <a:lstStyle/>
          <a:p>
            <a:fld id="{DB4B6DBE-DCB9-45E2-903B-BBC0733C2DDB}" type="datetimeFigureOut">
              <a:rPr lang="es-EC" smtClean="0"/>
              <a:t>23/1/2023</a:t>
            </a:fld>
            <a:endParaRPr lang="es-EC"/>
          </a:p>
        </p:txBody>
      </p:sp>
      <p:sp>
        <p:nvSpPr>
          <p:cNvPr id="5" name="Marcador de pie de página 4">
            <a:extLst>
              <a:ext uri="{FF2B5EF4-FFF2-40B4-BE49-F238E27FC236}">
                <a16:creationId xmlns:a16="http://schemas.microsoft.com/office/drawing/2014/main" id="{1B71E6A7-94D3-F3F5-9E9F-BD3D9941EDEA}"/>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B3FD5619-B145-595A-4BB3-5C6D8BD461A5}"/>
              </a:ext>
            </a:extLst>
          </p:cNvPr>
          <p:cNvSpPr>
            <a:spLocks noGrp="1"/>
          </p:cNvSpPr>
          <p:nvPr>
            <p:ph type="sldNum" sz="quarter" idx="12"/>
          </p:nvPr>
        </p:nvSpPr>
        <p:spPr/>
        <p:txBody>
          <a:bodyPr/>
          <a:lstStyle/>
          <a:p>
            <a:fld id="{F1BD413D-05D1-42B2-9293-F1E4F81BE526}" type="slidenum">
              <a:rPr lang="es-EC" smtClean="0"/>
              <a:t>‹Nº›</a:t>
            </a:fld>
            <a:endParaRPr lang="es-EC"/>
          </a:p>
        </p:txBody>
      </p:sp>
    </p:spTree>
    <p:extLst>
      <p:ext uri="{BB962C8B-B14F-4D97-AF65-F5344CB8AC3E}">
        <p14:creationId xmlns:p14="http://schemas.microsoft.com/office/powerpoint/2010/main" val="2321533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D115B6-8265-C9C2-1FA7-1B44E4F65C1E}"/>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DB151D29-FF15-944C-B473-4829150740E6}"/>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2BB36DF3-7F1C-BEE9-1F5A-79E4CB81176D}"/>
              </a:ext>
            </a:extLst>
          </p:cNvPr>
          <p:cNvSpPr>
            <a:spLocks noGrp="1"/>
          </p:cNvSpPr>
          <p:nvPr>
            <p:ph type="dt" sz="half" idx="10"/>
          </p:nvPr>
        </p:nvSpPr>
        <p:spPr/>
        <p:txBody>
          <a:bodyPr/>
          <a:lstStyle/>
          <a:p>
            <a:fld id="{DB4B6DBE-DCB9-45E2-903B-BBC0733C2DDB}" type="datetimeFigureOut">
              <a:rPr lang="es-EC" smtClean="0"/>
              <a:t>23/1/2023</a:t>
            </a:fld>
            <a:endParaRPr lang="es-EC"/>
          </a:p>
        </p:txBody>
      </p:sp>
      <p:sp>
        <p:nvSpPr>
          <p:cNvPr id="5" name="Marcador de pie de página 4">
            <a:extLst>
              <a:ext uri="{FF2B5EF4-FFF2-40B4-BE49-F238E27FC236}">
                <a16:creationId xmlns:a16="http://schemas.microsoft.com/office/drawing/2014/main" id="{A26790A8-D531-FF62-9563-02A9304A5278}"/>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3B81D2B3-ECDB-BD15-7DC0-13F1131527AF}"/>
              </a:ext>
            </a:extLst>
          </p:cNvPr>
          <p:cNvSpPr>
            <a:spLocks noGrp="1"/>
          </p:cNvSpPr>
          <p:nvPr>
            <p:ph type="sldNum" sz="quarter" idx="12"/>
          </p:nvPr>
        </p:nvSpPr>
        <p:spPr/>
        <p:txBody>
          <a:bodyPr/>
          <a:lstStyle/>
          <a:p>
            <a:fld id="{F1BD413D-05D1-42B2-9293-F1E4F81BE526}" type="slidenum">
              <a:rPr lang="es-EC" smtClean="0"/>
              <a:t>‹Nº›</a:t>
            </a:fld>
            <a:endParaRPr lang="es-EC"/>
          </a:p>
        </p:txBody>
      </p:sp>
    </p:spTree>
    <p:extLst>
      <p:ext uri="{BB962C8B-B14F-4D97-AF65-F5344CB8AC3E}">
        <p14:creationId xmlns:p14="http://schemas.microsoft.com/office/powerpoint/2010/main" val="2652008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B3C680-2EDA-B414-301C-9C9991B8AF6F}"/>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8CB2E445-14A4-34CD-4610-88DFC22040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5CE8A7F7-3F2D-9CA8-28A6-DF205FCF0352}"/>
              </a:ext>
            </a:extLst>
          </p:cNvPr>
          <p:cNvSpPr>
            <a:spLocks noGrp="1"/>
          </p:cNvSpPr>
          <p:nvPr>
            <p:ph type="dt" sz="half" idx="10"/>
          </p:nvPr>
        </p:nvSpPr>
        <p:spPr/>
        <p:txBody>
          <a:bodyPr/>
          <a:lstStyle/>
          <a:p>
            <a:fld id="{DB4B6DBE-DCB9-45E2-903B-BBC0733C2DDB}" type="datetimeFigureOut">
              <a:rPr lang="es-EC" smtClean="0"/>
              <a:t>23/1/2023</a:t>
            </a:fld>
            <a:endParaRPr lang="es-EC"/>
          </a:p>
        </p:txBody>
      </p:sp>
      <p:sp>
        <p:nvSpPr>
          <p:cNvPr id="5" name="Marcador de pie de página 4">
            <a:extLst>
              <a:ext uri="{FF2B5EF4-FFF2-40B4-BE49-F238E27FC236}">
                <a16:creationId xmlns:a16="http://schemas.microsoft.com/office/drawing/2014/main" id="{DDCBEAE0-B54D-ED1C-BCF8-27288FD7BE4A}"/>
              </a:ext>
            </a:extLst>
          </p:cNvPr>
          <p:cNvSpPr>
            <a:spLocks noGrp="1"/>
          </p:cNvSpPr>
          <p:nvPr>
            <p:ph type="ftr" sz="quarter" idx="11"/>
          </p:nvPr>
        </p:nvSpPr>
        <p:spPr/>
        <p:txBody>
          <a:bodyPr/>
          <a:lstStyle/>
          <a:p>
            <a:endParaRPr lang="es-EC"/>
          </a:p>
        </p:txBody>
      </p:sp>
      <p:sp>
        <p:nvSpPr>
          <p:cNvPr id="6" name="Marcador de número de diapositiva 5">
            <a:extLst>
              <a:ext uri="{FF2B5EF4-FFF2-40B4-BE49-F238E27FC236}">
                <a16:creationId xmlns:a16="http://schemas.microsoft.com/office/drawing/2014/main" id="{C000C251-52C2-EE28-54FC-325D0B69EE17}"/>
              </a:ext>
            </a:extLst>
          </p:cNvPr>
          <p:cNvSpPr>
            <a:spLocks noGrp="1"/>
          </p:cNvSpPr>
          <p:nvPr>
            <p:ph type="sldNum" sz="quarter" idx="12"/>
          </p:nvPr>
        </p:nvSpPr>
        <p:spPr/>
        <p:txBody>
          <a:bodyPr/>
          <a:lstStyle/>
          <a:p>
            <a:fld id="{F1BD413D-05D1-42B2-9293-F1E4F81BE526}" type="slidenum">
              <a:rPr lang="es-EC" smtClean="0"/>
              <a:t>‹Nº›</a:t>
            </a:fld>
            <a:endParaRPr lang="es-EC"/>
          </a:p>
        </p:txBody>
      </p:sp>
    </p:spTree>
    <p:extLst>
      <p:ext uri="{BB962C8B-B14F-4D97-AF65-F5344CB8AC3E}">
        <p14:creationId xmlns:p14="http://schemas.microsoft.com/office/powerpoint/2010/main" val="3367993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A25AD7-4F6C-A3C0-4677-EDAC330AA266}"/>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75E0FF8A-83B9-7FF5-8C38-425012341023}"/>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contenido 3">
            <a:extLst>
              <a:ext uri="{FF2B5EF4-FFF2-40B4-BE49-F238E27FC236}">
                <a16:creationId xmlns:a16="http://schemas.microsoft.com/office/drawing/2014/main" id="{BA8DA0E9-7312-8315-F4C4-5C3FCF567E8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fecha 4">
            <a:extLst>
              <a:ext uri="{FF2B5EF4-FFF2-40B4-BE49-F238E27FC236}">
                <a16:creationId xmlns:a16="http://schemas.microsoft.com/office/drawing/2014/main" id="{288F9E0E-1EAD-746B-C061-FD1F39457DAE}"/>
              </a:ext>
            </a:extLst>
          </p:cNvPr>
          <p:cNvSpPr>
            <a:spLocks noGrp="1"/>
          </p:cNvSpPr>
          <p:nvPr>
            <p:ph type="dt" sz="half" idx="10"/>
          </p:nvPr>
        </p:nvSpPr>
        <p:spPr/>
        <p:txBody>
          <a:bodyPr/>
          <a:lstStyle/>
          <a:p>
            <a:fld id="{DB4B6DBE-DCB9-45E2-903B-BBC0733C2DDB}" type="datetimeFigureOut">
              <a:rPr lang="es-EC" smtClean="0"/>
              <a:t>23/1/2023</a:t>
            </a:fld>
            <a:endParaRPr lang="es-EC"/>
          </a:p>
        </p:txBody>
      </p:sp>
      <p:sp>
        <p:nvSpPr>
          <p:cNvPr id="6" name="Marcador de pie de página 5">
            <a:extLst>
              <a:ext uri="{FF2B5EF4-FFF2-40B4-BE49-F238E27FC236}">
                <a16:creationId xmlns:a16="http://schemas.microsoft.com/office/drawing/2014/main" id="{57604FE3-5169-95F7-C05F-B73B904EE94B}"/>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CD4AD043-720B-D538-4250-0D600CAD424E}"/>
              </a:ext>
            </a:extLst>
          </p:cNvPr>
          <p:cNvSpPr>
            <a:spLocks noGrp="1"/>
          </p:cNvSpPr>
          <p:nvPr>
            <p:ph type="sldNum" sz="quarter" idx="12"/>
          </p:nvPr>
        </p:nvSpPr>
        <p:spPr/>
        <p:txBody>
          <a:bodyPr/>
          <a:lstStyle/>
          <a:p>
            <a:fld id="{F1BD413D-05D1-42B2-9293-F1E4F81BE526}" type="slidenum">
              <a:rPr lang="es-EC" smtClean="0"/>
              <a:t>‹Nº›</a:t>
            </a:fld>
            <a:endParaRPr lang="es-EC"/>
          </a:p>
        </p:txBody>
      </p:sp>
    </p:spTree>
    <p:extLst>
      <p:ext uri="{BB962C8B-B14F-4D97-AF65-F5344CB8AC3E}">
        <p14:creationId xmlns:p14="http://schemas.microsoft.com/office/powerpoint/2010/main" val="3720766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4BB62C-47B9-37E9-C9DC-45E4A80B954E}"/>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D0ADBBE9-A78C-4B42-6050-9683876B7A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B9B850E-C3F8-A3EE-6FB1-29F62936C98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5" name="Marcador de texto 4">
            <a:extLst>
              <a:ext uri="{FF2B5EF4-FFF2-40B4-BE49-F238E27FC236}">
                <a16:creationId xmlns:a16="http://schemas.microsoft.com/office/drawing/2014/main" id="{E1D655C9-36B8-CC39-A211-99C800B40A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9A8009F9-AAA6-BA78-6832-67EDB1EF84E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7" name="Marcador de fecha 6">
            <a:extLst>
              <a:ext uri="{FF2B5EF4-FFF2-40B4-BE49-F238E27FC236}">
                <a16:creationId xmlns:a16="http://schemas.microsoft.com/office/drawing/2014/main" id="{9A066D11-5107-9B8D-173E-73F24182C565}"/>
              </a:ext>
            </a:extLst>
          </p:cNvPr>
          <p:cNvSpPr>
            <a:spLocks noGrp="1"/>
          </p:cNvSpPr>
          <p:nvPr>
            <p:ph type="dt" sz="half" idx="10"/>
          </p:nvPr>
        </p:nvSpPr>
        <p:spPr/>
        <p:txBody>
          <a:bodyPr/>
          <a:lstStyle/>
          <a:p>
            <a:fld id="{DB4B6DBE-DCB9-45E2-903B-BBC0733C2DDB}" type="datetimeFigureOut">
              <a:rPr lang="es-EC" smtClean="0"/>
              <a:t>23/1/2023</a:t>
            </a:fld>
            <a:endParaRPr lang="es-EC"/>
          </a:p>
        </p:txBody>
      </p:sp>
      <p:sp>
        <p:nvSpPr>
          <p:cNvPr id="8" name="Marcador de pie de página 7">
            <a:extLst>
              <a:ext uri="{FF2B5EF4-FFF2-40B4-BE49-F238E27FC236}">
                <a16:creationId xmlns:a16="http://schemas.microsoft.com/office/drawing/2014/main" id="{03B800B2-8EA0-463C-3024-54D6F3454EB4}"/>
              </a:ext>
            </a:extLst>
          </p:cNvPr>
          <p:cNvSpPr>
            <a:spLocks noGrp="1"/>
          </p:cNvSpPr>
          <p:nvPr>
            <p:ph type="ftr" sz="quarter" idx="11"/>
          </p:nvPr>
        </p:nvSpPr>
        <p:spPr/>
        <p:txBody>
          <a:bodyPr/>
          <a:lstStyle/>
          <a:p>
            <a:endParaRPr lang="es-EC"/>
          </a:p>
        </p:txBody>
      </p:sp>
      <p:sp>
        <p:nvSpPr>
          <p:cNvPr id="9" name="Marcador de número de diapositiva 8">
            <a:extLst>
              <a:ext uri="{FF2B5EF4-FFF2-40B4-BE49-F238E27FC236}">
                <a16:creationId xmlns:a16="http://schemas.microsoft.com/office/drawing/2014/main" id="{515AC45C-F1E2-BD2F-2AAD-7EB83ACFFC76}"/>
              </a:ext>
            </a:extLst>
          </p:cNvPr>
          <p:cNvSpPr>
            <a:spLocks noGrp="1"/>
          </p:cNvSpPr>
          <p:nvPr>
            <p:ph type="sldNum" sz="quarter" idx="12"/>
          </p:nvPr>
        </p:nvSpPr>
        <p:spPr/>
        <p:txBody>
          <a:bodyPr/>
          <a:lstStyle/>
          <a:p>
            <a:fld id="{F1BD413D-05D1-42B2-9293-F1E4F81BE526}" type="slidenum">
              <a:rPr lang="es-EC" smtClean="0"/>
              <a:t>‹Nº›</a:t>
            </a:fld>
            <a:endParaRPr lang="es-EC"/>
          </a:p>
        </p:txBody>
      </p:sp>
    </p:spTree>
    <p:extLst>
      <p:ext uri="{BB962C8B-B14F-4D97-AF65-F5344CB8AC3E}">
        <p14:creationId xmlns:p14="http://schemas.microsoft.com/office/powerpoint/2010/main" val="2598612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567142-6417-6D21-B531-574D98D93418}"/>
              </a:ext>
            </a:extLst>
          </p:cNvPr>
          <p:cNvSpPr>
            <a:spLocks noGrp="1"/>
          </p:cNvSpPr>
          <p:nvPr>
            <p:ph type="title"/>
          </p:nvPr>
        </p:nvSpPr>
        <p:spPr/>
        <p:txBody>
          <a:bodyPr/>
          <a:lstStyle/>
          <a:p>
            <a:r>
              <a:rPr lang="es-ES"/>
              <a:t>Haga clic para modificar el estilo de título del patrón</a:t>
            </a:r>
            <a:endParaRPr lang="es-EC"/>
          </a:p>
        </p:txBody>
      </p:sp>
      <p:sp>
        <p:nvSpPr>
          <p:cNvPr id="3" name="Marcador de fecha 2">
            <a:extLst>
              <a:ext uri="{FF2B5EF4-FFF2-40B4-BE49-F238E27FC236}">
                <a16:creationId xmlns:a16="http://schemas.microsoft.com/office/drawing/2014/main" id="{EEBA9852-CDEC-C224-FEC7-BB1900DAC3E1}"/>
              </a:ext>
            </a:extLst>
          </p:cNvPr>
          <p:cNvSpPr>
            <a:spLocks noGrp="1"/>
          </p:cNvSpPr>
          <p:nvPr>
            <p:ph type="dt" sz="half" idx="10"/>
          </p:nvPr>
        </p:nvSpPr>
        <p:spPr/>
        <p:txBody>
          <a:bodyPr/>
          <a:lstStyle/>
          <a:p>
            <a:fld id="{DB4B6DBE-DCB9-45E2-903B-BBC0733C2DDB}" type="datetimeFigureOut">
              <a:rPr lang="es-EC" smtClean="0"/>
              <a:t>23/1/2023</a:t>
            </a:fld>
            <a:endParaRPr lang="es-EC"/>
          </a:p>
        </p:txBody>
      </p:sp>
      <p:sp>
        <p:nvSpPr>
          <p:cNvPr id="4" name="Marcador de pie de página 3">
            <a:extLst>
              <a:ext uri="{FF2B5EF4-FFF2-40B4-BE49-F238E27FC236}">
                <a16:creationId xmlns:a16="http://schemas.microsoft.com/office/drawing/2014/main" id="{C20001B5-4F42-0328-87FD-83F54EB74A86}"/>
              </a:ext>
            </a:extLst>
          </p:cNvPr>
          <p:cNvSpPr>
            <a:spLocks noGrp="1"/>
          </p:cNvSpPr>
          <p:nvPr>
            <p:ph type="ftr" sz="quarter" idx="11"/>
          </p:nvPr>
        </p:nvSpPr>
        <p:spPr/>
        <p:txBody>
          <a:bodyPr/>
          <a:lstStyle/>
          <a:p>
            <a:endParaRPr lang="es-EC"/>
          </a:p>
        </p:txBody>
      </p:sp>
      <p:sp>
        <p:nvSpPr>
          <p:cNvPr id="5" name="Marcador de número de diapositiva 4">
            <a:extLst>
              <a:ext uri="{FF2B5EF4-FFF2-40B4-BE49-F238E27FC236}">
                <a16:creationId xmlns:a16="http://schemas.microsoft.com/office/drawing/2014/main" id="{53B8890C-3C65-6967-20D6-23BB33395611}"/>
              </a:ext>
            </a:extLst>
          </p:cNvPr>
          <p:cNvSpPr>
            <a:spLocks noGrp="1"/>
          </p:cNvSpPr>
          <p:nvPr>
            <p:ph type="sldNum" sz="quarter" idx="12"/>
          </p:nvPr>
        </p:nvSpPr>
        <p:spPr/>
        <p:txBody>
          <a:bodyPr/>
          <a:lstStyle/>
          <a:p>
            <a:fld id="{F1BD413D-05D1-42B2-9293-F1E4F81BE526}" type="slidenum">
              <a:rPr lang="es-EC" smtClean="0"/>
              <a:t>‹Nº›</a:t>
            </a:fld>
            <a:endParaRPr lang="es-EC"/>
          </a:p>
        </p:txBody>
      </p:sp>
    </p:spTree>
    <p:extLst>
      <p:ext uri="{BB962C8B-B14F-4D97-AF65-F5344CB8AC3E}">
        <p14:creationId xmlns:p14="http://schemas.microsoft.com/office/powerpoint/2010/main" val="555402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928A78B-DE35-E0A3-3764-4354595D708A}"/>
              </a:ext>
            </a:extLst>
          </p:cNvPr>
          <p:cNvSpPr>
            <a:spLocks noGrp="1"/>
          </p:cNvSpPr>
          <p:nvPr>
            <p:ph type="dt" sz="half" idx="10"/>
          </p:nvPr>
        </p:nvSpPr>
        <p:spPr/>
        <p:txBody>
          <a:bodyPr/>
          <a:lstStyle/>
          <a:p>
            <a:fld id="{DB4B6DBE-DCB9-45E2-903B-BBC0733C2DDB}" type="datetimeFigureOut">
              <a:rPr lang="es-EC" smtClean="0"/>
              <a:t>23/1/2023</a:t>
            </a:fld>
            <a:endParaRPr lang="es-EC"/>
          </a:p>
        </p:txBody>
      </p:sp>
      <p:sp>
        <p:nvSpPr>
          <p:cNvPr id="3" name="Marcador de pie de página 2">
            <a:extLst>
              <a:ext uri="{FF2B5EF4-FFF2-40B4-BE49-F238E27FC236}">
                <a16:creationId xmlns:a16="http://schemas.microsoft.com/office/drawing/2014/main" id="{324EC722-81F3-55A4-F993-C80F0C0D2E0B}"/>
              </a:ext>
            </a:extLst>
          </p:cNvPr>
          <p:cNvSpPr>
            <a:spLocks noGrp="1"/>
          </p:cNvSpPr>
          <p:nvPr>
            <p:ph type="ftr" sz="quarter" idx="11"/>
          </p:nvPr>
        </p:nvSpPr>
        <p:spPr/>
        <p:txBody>
          <a:bodyPr/>
          <a:lstStyle/>
          <a:p>
            <a:endParaRPr lang="es-EC"/>
          </a:p>
        </p:txBody>
      </p:sp>
      <p:sp>
        <p:nvSpPr>
          <p:cNvPr id="4" name="Marcador de número de diapositiva 3">
            <a:extLst>
              <a:ext uri="{FF2B5EF4-FFF2-40B4-BE49-F238E27FC236}">
                <a16:creationId xmlns:a16="http://schemas.microsoft.com/office/drawing/2014/main" id="{8CCE8B3B-D76D-7A3F-B68F-FADB47600B42}"/>
              </a:ext>
            </a:extLst>
          </p:cNvPr>
          <p:cNvSpPr>
            <a:spLocks noGrp="1"/>
          </p:cNvSpPr>
          <p:nvPr>
            <p:ph type="sldNum" sz="quarter" idx="12"/>
          </p:nvPr>
        </p:nvSpPr>
        <p:spPr/>
        <p:txBody>
          <a:bodyPr/>
          <a:lstStyle/>
          <a:p>
            <a:fld id="{F1BD413D-05D1-42B2-9293-F1E4F81BE526}" type="slidenum">
              <a:rPr lang="es-EC" smtClean="0"/>
              <a:t>‹Nº›</a:t>
            </a:fld>
            <a:endParaRPr lang="es-EC"/>
          </a:p>
        </p:txBody>
      </p:sp>
    </p:spTree>
    <p:extLst>
      <p:ext uri="{BB962C8B-B14F-4D97-AF65-F5344CB8AC3E}">
        <p14:creationId xmlns:p14="http://schemas.microsoft.com/office/powerpoint/2010/main" val="2598303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5FA26E-1B94-855A-A664-BB7270525B8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contenido 2">
            <a:extLst>
              <a:ext uri="{FF2B5EF4-FFF2-40B4-BE49-F238E27FC236}">
                <a16:creationId xmlns:a16="http://schemas.microsoft.com/office/drawing/2014/main" id="{D3E39B28-3CA2-F938-A9D2-0E5703286F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texto 3">
            <a:extLst>
              <a:ext uri="{FF2B5EF4-FFF2-40B4-BE49-F238E27FC236}">
                <a16:creationId xmlns:a16="http://schemas.microsoft.com/office/drawing/2014/main" id="{64615DDB-4464-DA21-46AD-A0850B965E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B07667A-2D27-9A7D-4EB5-899501D35447}"/>
              </a:ext>
            </a:extLst>
          </p:cNvPr>
          <p:cNvSpPr>
            <a:spLocks noGrp="1"/>
          </p:cNvSpPr>
          <p:nvPr>
            <p:ph type="dt" sz="half" idx="10"/>
          </p:nvPr>
        </p:nvSpPr>
        <p:spPr/>
        <p:txBody>
          <a:bodyPr/>
          <a:lstStyle/>
          <a:p>
            <a:fld id="{DB4B6DBE-DCB9-45E2-903B-BBC0733C2DDB}" type="datetimeFigureOut">
              <a:rPr lang="es-EC" smtClean="0"/>
              <a:t>23/1/2023</a:t>
            </a:fld>
            <a:endParaRPr lang="es-EC"/>
          </a:p>
        </p:txBody>
      </p:sp>
      <p:sp>
        <p:nvSpPr>
          <p:cNvPr id="6" name="Marcador de pie de página 5">
            <a:extLst>
              <a:ext uri="{FF2B5EF4-FFF2-40B4-BE49-F238E27FC236}">
                <a16:creationId xmlns:a16="http://schemas.microsoft.com/office/drawing/2014/main" id="{C42E115E-D67C-8586-AD3D-762A777C6D95}"/>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141F54DF-0B03-84B2-21DD-5E48C25AD2DC}"/>
              </a:ext>
            </a:extLst>
          </p:cNvPr>
          <p:cNvSpPr>
            <a:spLocks noGrp="1"/>
          </p:cNvSpPr>
          <p:nvPr>
            <p:ph type="sldNum" sz="quarter" idx="12"/>
          </p:nvPr>
        </p:nvSpPr>
        <p:spPr/>
        <p:txBody>
          <a:bodyPr/>
          <a:lstStyle/>
          <a:p>
            <a:fld id="{F1BD413D-05D1-42B2-9293-F1E4F81BE526}" type="slidenum">
              <a:rPr lang="es-EC" smtClean="0"/>
              <a:t>‹Nº›</a:t>
            </a:fld>
            <a:endParaRPr lang="es-EC"/>
          </a:p>
        </p:txBody>
      </p:sp>
    </p:spTree>
    <p:extLst>
      <p:ext uri="{BB962C8B-B14F-4D97-AF65-F5344CB8AC3E}">
        <p14:creationId xmlns:p14="http://schemas.microsoft.com/office/powerpoint/2010/main" val="2029718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B87EBA-028D-256E-BCA8-6FC0974EED1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EC"/>
          </a:p>
        </p:txBody>
      </p:sp>
      <p:sp>
        <p:nvSpPr>
          <p:cNvPr id="3" name="Marcador de posición de imagen 2">
            <a:extLst>
              <a:ext uri="{FF2B5EF4-FFF2-40B4-BE49-F238E27FC236}">
                <a16:creationId xmlns:a16="http://schemas.microsoft.com/office/drawing/2014/main" id="{9DF69E64-4131-A6D4-E143-6D54CC2B0B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Marcador de texto 3">
            <a:extLst>
              <a:ext uri="{FF2B5EF4-FFF2-40B4-BE49-F238E27FC236}">
                <a16:creationId xmlns:a16="http://schemas.microsoft.com/office/drawing/2014/main" id="{581BC3D2-820E-94A7-3FD1-A9C42C0B97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6EF7070-314D-889B-B147-8AC34C09C63B}"/>
              </a:ext>
            </a:extLst>
          </p:cNvPr>
          <p:cNvSpPr>
            <a:spLocks noGrp="1"/>
          </p:cNvSpPr>
          <p:nvPr>
            <p:ph type="dt" sz="half" idx="10"/>
          </p:nvPr>
        </p:nvSpPr>
        <p:spPr/>
        <p:txBody>
          <a:bodyPr/>
          <a:lstStyle/>
          <a:p>
            <a:fld id="{DB4B6DBE-DCB9-45E2-903B-BBC0733C2DDB}" type="datetimeFigureOut">
              <a:rPr lang="es-EC" smtClean="0"/>
              <a:t>23/1/2023</a:t>
            </a:fld>
            <a:endParaRPr lang="es-EC"/>
          </a:p>
        </p:txBody>
      </p:sp>
      <p:sp>
        <p:nvSpPr>
          <p:cNvPr id="6" name="Marcador de pie de página 5">
            <a:extLst>
              <a:ext uri="{FF2B5EF4-FFF2-40B4-BE49-F238E27FC236}">
                <a16:creationId xmlns:a16="http://schemas.microsoft.com/office/drawing/2014/main" id="{95548C1D-4729-CD6E-A639-6FE48068D656}"/>
              </a:ext>
            </a:extLst>
          </p:cNvPr>
          <p:cNvSpPr>
            <a:spLocks noGrp="1"/>
          </p:cNvSpPr>
          <p:nvPr>
            <p:ph type="ftr" sz="quarter" idx="11"/>
          </p:nvPr>
        </p:nvSpPr>
        <p:spPr/>
        <p:txBody>
          <a:bodyPr/>
          <a:lstStyle/>
          <a:p>
            <a:endParaRPr lang="es-EC"/>
          </a:p>
        </p:txBody>
      </p:sp>
      <p:sp>
        <p:nvSpPr>
          <p:cNvPr id="7" name="Marcador de número de diapositiva 6">
            <a:extLst>
              <a:ext uri="{FF2B5EF4-FFF2-40B4-BE49-F238E27FC236}">
                <a16:creationId xmlns:a16="http://schemas.microsoft.com/office/drawing/2014/main" id="{362DC054-6377-E212-014C-BF808EA4A84B}"/>
              </a:ext>
            </a:extLst>
          </p:cNvPr>
          <p:cNvSpPr>
            <a:spLocks noGrp="1"/>
          </p:cNvSpPr>
          <p:nvPr>
            <p:ph type="sldNum" sz="quarter" idx="12"/>
          </p:nvPr>
        </p:nvSpPr>
        <p:spPr/>
        <p:txBody>
          <a:bodyPr/>
          <a:lstStyle/>
          <a:p>
            <a:fld id="{F1BD413D-05D1-42B2-9293-F1E4F81BE526}" type="slidenum">
              <a:rPr lang="es-EC" smtClean="0"/>
              <a:t>‹Nº›</a:t>
            </a:fld>
            <a:endParaRPr lang="es-EC"/>
          </a:p>
        </p:txBody>
      </p:sp>
    </p:spTree>
    <p:extLst>
      <p:ext uri="{BB962C8B-B14F-4D97-AF65-F5344CB8AC3E}">
        <p14:creationId xmlns:p14="http://schemas.microsoft.com/office/powerpoint/2010/main" val="3752963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9DCDD12-C0AD-DE12-BEF3-32EC69658B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EC"/>
          </a:p>
        </p:txBody>
      </p:sp>
      <p:sp>
        <p:nvSpPr>
          <p:cNvPr id="3" name="Marcador de texto 2">
            <a:extLst>
              <a:ext uri="{FF2B5EF4-FFF2-40B4-BE49-F238E27FC236}">
                <a16:creationId xmlns:a16="http://schemas.microsoft.com/office/drawing/2014/main" id="{DAABCB04-9818-AD5A-E78C-240FCC58C7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4" name="Marcador de fecha 3">
            <a:extLst>
              <a:ext uri="{FF2B5EF4-FFF2-40B4-BE49-F238E27FC236}">
                <a16:creationId xmlns:a16="http://schemas.microsoft.com/office/drawing/2014/main" id="{C767F660-0AC6-24B4-869E-D2FEAA52C4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4B6DBE-DCB9-45E2-903B-BBC0733C2DDB}" type="datetimeFigureOut">
              <a:rPr lang="es-EC" smtClean="0"/>
              <a:t>23/1/2023</a:t>
            </a:fld>
            <a:endParaRPr lang="es-EC"/>
          </a:p>
        </p:txBody>
      </p:sp>
      <p:sp>
        <p:nvSpPr>
          <p:cNvPr id="5" name="Marcador de pie de página 4">
            <a:extLst>
              <a:ext uri="{FF2B5EF4-FFF2-40B4-BE49-F238E27FC236}">
                <a16:creationId xmlns:a16="http://schemas.microsoft.com/office/drawing/2014/main" id="{77AF11FE-4D01-777C-6F47-59385CAFB9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Marcador de número de diapositiva 5">
            <a:extLst>
              <a:ext uri="{FF2B5EF4-FFF2-40B4-BE49-F238E27FC236}">
                <a16:creationId xmlns:a16="http://schemas.microsoft.com/office/drawing/2014/main" id="{F8B2C9A8-E15C-8997-7C35-BF78BD1ECD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BD413D-05D1-42B2-9293-F1E4F81BE526}" type="slidenum">
              <a:rPr lang="es-EC" smtClean="0"/>
              <a:t>‹Nº›</a:t>
            </a:fld>
            <a:endParaRPr lang="es-EC"/>
          </a:p>
        </p:txBody>
      </p:sp>
    </p:spTree>
    <p:extLst>
      <p:ext uri="{BB962C8B-B14F-4D97-AF65-F5344CB8AC3E}">
        <p14:creationId xmlns:p14="http://schemas.microsoft.com/office/powerpoint/2010/main" val="36963915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36877"/>
            <a:ext cx="9144000" cy="4068762"/>
          </a:xfrm>
        </p:spPr>
        <p:txBody>
          <a:bodyPr>
            <a:noAutofit/>
          </a:bodyPr>
          <a:lstStyle/>
          <a:p>
            <a:r>
              <a:rPr lang="es-ES_tradnl" sz="3600" b="1" dirty="0"/>
              <a:t>OBJETIVOS</a:t>
            </a:r>
            <a:br>
              <a:rPr lang="es-ES_tradnl" sz="3600" b="1" dirty="0"/>
            </a:br>
            <a:br>
              <a:rPr lang="es-ES_tradnl" sz="3600" b="1" dirty="0"/>
            </a:br>
            <a:br>
              <a:rPr lang="es-ES_tradnl" sz="3600" b="1" dirty="0"/>
            </a:br>
            <a:br>
              <a:rPr lang="es-ES_tradnl" sz="3600" b="1" dirty="0"/>
            </a:br>
            <a:r>
              <a:rPr lang="es-ES_tradnl" sz="3600" b="1" dirty="0"/>
              <a:t>Formulaciones teóricas que orientan y guían todo el trabajo investigativo por consiguiente constituyen los logros que se aspira alcanzar en la investigación </a:t>
            </a:r>
            <a:br>
              <a:rPr lang="es-EC" sz="3600" b="1" dirty="0"/>
            </a:br>
            <a:endParaRPr lang="es-EC" sz="3600" b="1" dirty="0"/>
          </a:p>
        </p:txBody>
      </p:sp>
    </p:spTree>
    <p:extLst>
      <p:ext uri="{BB962C8B-B14F-4D97-AF65-F5344CB8AC3E}">
        <p14:creationId xmlns:p14="http://schemas.microsoft.com/office/powerpoint/2010/main" val="354016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960699" y="555585"/>
            <a:ext cx="10405640" cy="5266481"/>
          </a:xfrm>
          <a:prstGeom prst="rect">
            <a:avLst/>
          </a:prstGeom>
        </p:spPr>
      </p:pic>
    </p:spTree>
    <p:extLst>
      <p:ext uri="{BB962C8B-B14F-4D97-AF65-F5344CB8AC3E}">
        <p14:creationId xmlns:p14="http://schemas.microsoft.com/office/powerpoint/2010/main" val="3891254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85B52C-E18C-4DC5-8916-B3E56F954AC3}"/>
              </a:ext>
            </a:extLst>
          </p:cNvPr>
          <p:cNvSpPr>
            <a:spLocks noGrp="1"/>
          </p:cNvSpPr>
          <p:nvPr>
            <p:ph type="title"/>
          </p:nvPr>
        </p:nvSpPr>
        <p:spPr/>
        <p:txBody>
          <a:bodyPr/>
          <a:lstStyle/>
          <a:p>
            <a:r>
              <a:rPr lang="es-EC" dirty="0"/>
              <a:t>LA ELABORACIÓN DEL ESTADO DEL ARTE</a:t>
            </a:r>
          </a:p>
        </p:txBody>
      </p:sp>
      <p:sp>
        <p:nvSpPr>
          <p:cNvPr id="3" name="Marcador de contenido 2">
            <a:extLst>
              <a:ext uri="{FF2B5EF4-FFF2-40B4-BE49-F238E27FC236}">
                <a16:creationId xmlns:a16="http://schemas.microsoft.com/office/drawing/2014/main" id="{C9ECFE4A-8DD4-4EF8-AF06-6D97B541AD2A}"/>
              </a:ext>
            </a:extLst>
          </p:cNvPr>
          <p:cNvSpPr>
            <a:spLocks noGrp="1"/>
          </p:cNvSpPr>
          <p:nvPr>
            <p:ph idx="1"/>
          </p:nvPr>
        </p:nvSpPr>
        <p:spPr>
          <a:xfrm>
            <a:off x="838199" y="1248228"/>
            <a:ext cx="11353801" cy="5609771"/>
          </a:xfrm>
        </p:spPr>
        <p:txBody>
          <a:bodyPr/>
          <a:lstStyle/>
          <a:p>
            <a:pPr marL="0" indent="0">
              <a:buNone/>
            </a:pPr>
            <a:r>
              <a:rPr lang="es-EC" dirty="0"/>
              <a:t>                                                                                          </a:t>
            </a:r>
            <a:r>
              <a:rPr lang="es-EC" sz="2000" dirty="0"/>
              <a:t>AUTORES</a:t>
            </a:r>
            <a:r>
              <a:rPr lang="es-EC" dirty="0"/>
              <a:t> </a:t>
            </a:r>
          </a:p>
          <a:p>
            <a:pPr marL="0" indent="0">
              <a:buNone/>
            </a:pPr>
            <a:r>
              <a:rPr lang="es-EC" dirty="0"/>
              <a:t>                                                                                          </a:t>
            </a:r>
            <a:r>
              <a:rPr lang="es-EC" sz="2000" dirty="0"/>
              <a:t>ENFOQUES ACTUALES</a:t>
            </a:r>
            <a:r>
              <a:rPr lang="es-EC" dirty="0"/>
              <a:t> </a:t>
            </a:r>
            <a:r>
              <a:rPr lang="es-EC" sz="2000" b="1" dirty="0"/>
              <a:t>Y TENDENCIAS</a:t>
            </a:r>
            <a:endParaRPr lang="es-EC" sz="2000" dirty="0"/>
          </a:p>
          <a:p>
            <a:pPr marL="0" indent="0">
              <a:buNone/>
            </a:pPr>
            <a:r>
              <a:rPr lang="es-EC" dirty="0"/>
              <a:t>                                                                                         </a:t>
            </a:r>
            <a:r>
              <a:rPr lang="es-EC" sz="2000" dirty="0"/>
              <a:t>METODOLOGÍA</a:t>
            </a:r>
          </a:p>
          <a:p>
            <a:pPr marL="0" indent="0">
              <a:buNone/>
            </a:pPr>
            <a:r>
              <a:rPr lang="es-EC" dirty="0"/>
              <a:t> </a:t>
            </a:r>
          </a:p>
          <a:p>
            <a:pPr marL="0" indent="0">
              <a:buNone/>
            </a:pPr>
            <a:r>
              <a:rPr lang="es-EC" dirty="0"/>
              <a:t>COMO LO DESARROLLAMOS </a:t>
            </a:r>
            <a:r>
              <a:rPr lang="es-EC" sz="2400" dirty="0"/>
              <a:t>? RAI = </a:t>
            </a:r>
          </a:p>
          <a:p>
            <a:pPr marL="0" indent="0">
              <a:buNone/>
            </a:pPr>
            <a:endParaRPr lang="es-EC" sz="2400" dirty="0"/>
          </a:p>
          <a:p>
            <a:pPr marL="0" indent="0">
              <a:buNone/>
            </a:pPr>
            <a:endParaRPr lang="es-EC" sz="2400" dirty="0"/>
          </a:p>
          <a:p>
            <a:pPr marL="0" indent="0">
              <a:buNone/>
            </a:pPr>
            <a:endParaRPr lang="es-EC" sz="2400" dirty="0"/>
          </a:p>
        </p:txBody>
      </p:sp>
      <p:sp>
        <p:nvSpPr>
          <p:cNvPr id="4" name="Elipse 3">
            <a:extLst>
              <a:ext uri="{FF2B5EF4-FFF2-40B4-BE49-F238E27FC236}">
                <a16:creationId xmlns:a16="http://schemas.microsoft.com/office/drawing/2014/main" id="{D13595BE-ACBA-4C50-B8A5-607C3CD14087}"/>
              </a:ext>
            </a:extLst>
          </p:cNvPr>
          <p:cNvSpPr/>
          <p:nvPr/>
        </p:nvSpPr>
        <p:spPr>
          <a:xfrm>
            <a:off x="838198" y="1488963"/>
            <a:ext cx="3037114" cy="769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CONOCIMIENTO GENERAL</a:t>
            </a:r>
          </a:p>
        </p:txBody>
      </p:sp>
      <p:sp>
        <p:nvSpPr>
          <p:cNvPr id="6" name="Elipse 5">
            <a:extLst>
              <a:ext uri="{FF2B5EF4-FFF2-40B4-BE49-F238E27FC236}">
                <a16:creationId xmlns:a16="http://schemas.microsoft.com/office/drawing/2014/main" id="{6F43E1E0-58F4-4CA2-8E93-39061DC761CF}"/>
              </a:ext>
            </a:extLst>
          </p:cNvPr>
          <p:cNvSpPr/>
          <p:nvPr/>
        </p:nvSpPr>
        <p:spPr>
          <a:xfrm>
            <a:off x="4782457" y="1490549"/>
            <a:ext cx="2627085" cy="769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t>TEMA</a:t>
            </a:r>
          </a:p>
        </p:txBody>
      </p:sp>
      <p:sp>
        <p:nvSpPr>
          <p:cNvPr id="7" name="Flecha: a la derecha 6">
            <a:extLst>
              <a:ext uri="{FF2B5EF4-FFF2-40B4-BE49-F238E27FC236}">
                <a16:creationId xmlns:a16="http://schemas.microsoft.com/office/drawing/2014/main" id="{CF9DC72E-358A-4910-99C8-67BB136027CE}"/>
              </a:ext>
            </a:extLst>
          </p:cNvPr>
          <p:cNvSpPr/>
          <p:nvPr/>
        </p:nvSpPr>
        <p:spPr>
          <a:xfrm>
            <a:off x="7322457" y="1852884"/>
            <a:ext cx="725714" cy="1596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dirty="0"/>
          </a:p>
        </p:txBody>
      </p:sp>
      <p:sp>
        <p:nvSpPr>
          <p:cNvPr id="8" name="Abrir llave 7">
            <a:extLst>
              <a:ext uri="{FF2B5EF4-FFF2-40B4-BE49-F238E27FC236}">
                <a16:creationId xmlns:a16="http://schemas.microsoft.com/office/drawing/2014/main" id="{07045C9B-3286-485E-85F2-3A0F798E211A}"/>
              </a:ext>
            </a:extLst>
          </p:cNvPr>
          <p:cNvSpPr/>
          <p:nvPr/>
        </p:nvSpPr>
        <p:spPr>
          <a:xfrm>
            <a:off x="7924800" y="1411288"/>
            <a:ext cx="246743" cy="108857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C"/>
          </a:p>
        </p:txBody>
      </p:sp>
      <p:sp>
        <p:nvSpPr>
          <p:cNvPr id="10" name="Flecha: a la derecha 9">
            <a:extLst>
              <a:ext uri="{FF2B5EF4-FFF2-40B4-BE49-F238E27FC236}">
                <a16:creationId xmlns:a16="http://schemas.microsoft.com/office/drawing/2014/main" id="{090162DA-3EA8-4F52-8390-E347B84D3E32}"/>
              </a:ext>
            </a:extLst>
          </p:cNvPr>
          <p:cNvSpPr/>
          <p:nvPr/>
        </p:nvSpPr>
        <p:spPr>
          <a:xfrm>
            <a:off x="3966027" y="1886994"/>
            <a:ext cx="8128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graphicFrame>
        <p:nvGraphicFramePr>
          <p:cNvPr id="15" name="Tabla 14">
            <a:extLst>
              <a:ext uri="{FF2B5EF4-FFF2-40B4-BE49-F238E27FC236}">
                <a16:creationId xmlns:a16="http://schemas.microsoft.com/office/drawing/2014/main" id="{9830C090-BE4A-4C94-A290-AC13E1A8A239}"/>
              </a:ext>
            </a:extLst>
          </p:cNvPr>
          <p:cNvGraphicFramePr>
            <a:graphicFrameLocks noGrp="1"/>
          </p:cNvGraphicFramePr>
          <p:nvPr/>
        </p:nvGraphicFramePr>
        <p:xfrm>
          <a:off x="957942" y="4084187"/>
          <a:ext cx="10395858" cy="2531767"/>
        </p:xfrm>
        <a:graphic>
          <a:graphicData uri="http://schemas.openxmlformats.org/drawingml/2006/table">
            <a:tbl>
              <a:tblPr firstRow="1" firstCol="1" bandRow="1">
                <a:tableStyleId>{5C22544A-7EE6-4342-B048-85BDC9FD1C3A}</a:tableStyleId>
              </a:tblPr>
              <a:tblGrid>
                <a:gridCol w="5197929">
                  <a:extLst>
                    <a:ext uri="{9D8B030D-6E8A-4147-A177-3AD203B41FA5}">
                      <a16:colId xmlns:a16="http://schemas.microsoft.com/office/drawing/2014/main" val="1827937854"/>
                    </a:ext>
                  </a:extLst>
                </a:gridCol>
                <a:gridCol w="5197929">
                  <a:extLst>
                    <a:ext uri="{9D8B030D-6E8A-4147-A177-3AD203B41FA5}">
                      <a16:colId xmlns:a16="http://schemas.microsoft.com/office/drawing/2014/main" val="704595754"/>
                    </a:ext>
                  </a:extLst>
                </a:gridCol>
              </a:tblGrid>
              <a:tr h="523600">
                <a:tc>
                  <a:txBody>
                    <a:bodyPr/>
                    <a:lstStyle/>
                    <a:p>
                      <a:pPr>
                        <a:lnSpc>
                          <a:spcPct val="107000"/>
                        </a:lnSpc>
                        <a:spcAft>
                          <a:spcPts val="0"/>
                        </a:spcAft>
                      </a:pPr>
                      <a:r>
                        <a:rPr lang="es-EC" sz="1100">
                          <a:effectLst/>
                        </a:rPr>
                        <a:t>ITEMS O TÍTULO                                               </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C" sz="1100">
                          <a:effectLst/>
                        </a:rPr>
                        <a:t>RESUMEN</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13458919"/>
                  </a:ext>
                </a:extLst>
              </a:tr>
              <a:tr h="669389">
                <a:tc>
                  <a:txBody>
                    <a:bodyPr/>
                    <a:lstStyle/>
                    <a:p>
                      <a:pPr>
                        <a:lnSpc>
                          <a:spcPct val="107000"/>
                        </a:lnSpc>
                        <a:spcAft>
                          <a:spcPts val="0"/>
                        </a:spcAft>
                      </a:pPr>
                      <a:r>
                        <a:rPr lang="es-EC" sz="1100" dirty="0">
                          <a:effectLst/>
                        </a:rPr>
                        <a:t> </a:t>
                      </a:r>
                      <a:endParaRPr lang="es-EC"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C" sz="1100" dirty="0">
                          <a:effectLst/>
                        </a:rPr>
                        <a:t> EL RESUMEN DEBE CONTENER POR LO MENOS: TÍTULO, METODOLOGÍA, PALABRAS CLAVES ,FUENTES, CONCLUSIONES.</a:t>
                      </a:r>
                      <a:endParaRPr lang="es-EC"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556996"/>
                  </a:ext>
                </a:extLst>
              </a:tr>
              <a:tr h="669389">
                <a:tc>
                  <a:txBody>
                    <a:bodyPr/>
                    <a:lstStyle/>
                    <a:p>
                      <a:pPr>
                        <a:lnSpc>
                          <a:spcPct val="107000"/>
                        </a:lnSpc>
                        <a:spcAft>
                          <a:spcPts val="0"/>
                        </a:spcAft>
                      </a:pPr>
                      <a:r>
                        <a:rPr lang="es-EC" sz="1100">
                          <a:effectLst/>
                        </a:rPr>
                        <a:t> </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C" sz="1100" dirty="0">
                          <a:effectLst/>
                        </a:rPr>
                        <a:t> </a:t>
                      </a:r>
                      <a:endParaRPr lang="es-EC"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49622632"/>
                  </a:ext>
                </a:extLst>
              </a:tr>
              <a:tr h="669389">
                <a:tc>
                  <a:txBody>
                    <a:bodyPr/>
                    <a:lstStyle/>
                    <a:p>
                      <a:pPr>
                        <a:lnSpc>
                          <a:spcPct val="107000"/>
                        </a:lnSpc>
                        <a:spcAft>
                          <a:spcPts val="0"/>
                        </a:spcAft>
                      </a:pPr>
                      <a:r>
                        <a:rPr lang="es-EC" sz="1100">
                          <a:effectLst/>
                        </a:rPr>
                        <a:t> </a:t>
                      </a:r>
                      <a:endParaRPr lang="es-EC"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EC" sz="1100" dirty="0">
                          <a:effectLst/>
                        </a:rPr>
                        <a:t> </a:t>
                      </a:r>
                      <a:endParaRPr lang="es-EC"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86192008"/>
                  </a:ext>
                </a:extLst>
              </a:tr>
            </a:tbl>
          </a:graphicData>
        </a:graphic>
      </p:graphicFrame>
      <p:sp>
        <p:nvSpPr>
          <p:cNvPr id="16" name="Rectangle 2">
            <a:extLst>
              <a:ext uri="{FF2B5EF4-FFF2-40B4-BE49-F238E27FC236}">
                <a16:creationId xmlns:a16="http://schemas.microsoft.com/office/drawing/2014/main" id="{14E67501-4A71-4489-BCC0-86464A73AB98}"/>
              </a:ext>
            </a:extLst>
          </p:cNvPr>
          <p:cNvSpPr>
            <a:spLocks noChangeArrowheads="1"/>
          </p:cNvSpPr>
          <p:nvPr/>
        </p:nvSpPr>
        <p:spPr bwMode="auto">
          <a:xfrm>
            <a:off x="3398838" y="36417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C" altLang="es-EC"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s-EC" altLang="es-EC"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97922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18A0A7-5592-468A-94B6-3CF44B28C6D4}"/>
              </a:ext>
            </a:extLst>
          </p:cNvPr>
          <p:cNvSpPr>
            <a:spLocks noGrp="1"/>
          </p:cNvSpPr>
          <p:nvPr>
            <p:ph type="title"/>
          </p:nvPr>
        </p:nvSpPr>
        <p:spPr/>
        <p:txBody>
          <a:bodyPr>
            <a:normAutofit/>
          </a:bodyPr>
          <a:lstStyle/>
          <a:p>
            <a:pPr algn="ctr"/>
            <a:r>
              <a:rPr lang="es-EC" sz="2800" dirty="0"/>
              <a:t>DIFERENCIA ENTRE EL ESTADO DEL ARTE Y MARCO TEÓRICO</a:t>
            </a:r>
          </a:p>
        </p:txBody>
      </p:sp>
      <p:graphicFrame>
        <p:nvGraphicFramePr>
          <p:cNvPr id="10" name="Marcador de contenido 9">
            <a:extLst>
              <a:ext uri="{FF2B5EF4-FFF2-40B4-BE49-F238E27FC236}">
                <a16:creationId xmlns:a16="http://schemas.microsoft.com/office/drawing/2014/main" id="{25BEFD66-129A-445B-9818-28D5DBC1CC36}"/>
              </a:ext>
            </a:extLst>
          </p:cNvPr>
          <p:cNvGraphicFramePr>
            <a:graphicFrameLocks noGrp="1"/>
          </p:cNvGraphicFramePr>
          <p:nvPr>
            <p:ph idx="1"/>
          </p:nvPr>
        </p:nvGraphicFramePr>
        <p:xfrm>
          <a:off x="426720" y="1371601"/>
          <a:ext cx="11292840" cy="5486400"/>
        </p:xfrm>
        <a:graphic>
          <a:graphicData uri="http://schemas.openxmlformats.org/drawingml/2006/table">
            <a:tbl>
              <a:tblPr firstRow="1" firstCol="1" bandRow="1">
                <a:tableStyleId>{5C22544A-7EE6-4342-B048-85BDC9FD1C3A}</a:tableStyleId>
              </a:tblPr>
              <a:tblGrid>
                <a:gridCol w="5646420">
                  <a:extLst>
                    <a:ext uri="{9D8B030D-6E8A-4147-A177-3AD203B41FA5}">
                      <a16:colId xmlns:a16="http://schemas.microsoft.com/office/drawing/2014/main" val="3507579634"/>
                    </a:ext>
                  </a:extLst>
                </a:gridCol>
                <a:gridCol w="5646420">
                  <a:extLst>
                    <a:ext uri="{9D8B030D-6E8A-4147-A177-3AD203B41FA5}">
                      <a16:colId xmlns:a16="http://schemas.microsoft.com/office/drawing/2014/main" val="4026024501"/>
                    </a:ext>
                  </a:extLst>
                </a:gridCol>
              </a:tblGrid>
              <a:tr h="431021">
                <a:tc>
                  <a:txBody>
                    <a:bodyPr/>
                    <a:lstStyle/>
                    <a:p>
                      <a:pPr algn="l">
                        <a:lnSpc>
                          <a:spcPct val="107000"/>
                        </a:lnSpc>
                        <a:spcAft>
                          <a:spcPts val="0"/>
                        </a:spcAft>
                      </a:pPr>
                      <a:r>
                        <a:rPr lang="es-EC" sz="2100">
                          <a:effectLst/>
                        </a:rPr>
                        <a:t> EL ESTADO DEL ARTE</a:t>
                      </a:r>
                      <a:endParaRPr lang="es-EC" sz="1000">
                        <a:effectLst/>
                        <a:latin typeface="Calibri" panose="020F0502020204030204" pitchFamily="34" charset="0"/>
                        <a:ea typeface="Calibri" panose="020F0502020204030204" pitchFamily="34" charset="0"/>
                        <a:cs typeface="Times New Roman" panose="02020603050405020304" pitchFamily="18" charset="0"/>
                      </a:endParaRPr>
                    </a:p>
                  </a:txBody>
                  <a:tcPr marL="63982" marR="63982" marT="0" marB="0"/>
                </a:tc>
                <a:tc>
                  <a:txBody>
                    <a:bodyPr/>
                    <a:lstStyle/>
                    <a:p>
                      <a:pPr algn="l">
                        <a:lnSpc>
                          <a:spcPct val="107000"/>
                        </a:lnSpc>
                        <a:spcAft>
                          <a:spcPts val="0"/>
                        </a:spcAft>
                      </a:pPr>
                      <a:r>
                        <a:rPr lang="es-EC" sz="2100">
                          <a:effectLst/>
                        </a:rPr>
                        <a:t>MARCO TEÓRICO</a:t>
                      </a:r>
                      <a:endParaRPr lang="es-EC" sz="1000">
                        <a:effectLst/>
                        <a:latin typeface="Calibri" panose="020F0502020204030204" pitchFamily="34" charset="0"/>
                        <a:ea typeface="Calibri" panose="020F0502020204030204" pitchFamily="34" charset="0"/>
                        <a:cs typeface="Times New Roman" panose="02020603050405020304" pitchFamily="18" charset="0"/>
                      </a:endParaRPr>
                    </a:p>
                  </a:txBody>
                  <a:tcPr marL="63982" marR="63982" marT="0" marB="0"/>
                </a:tc>
                <a:extLst>
                  <a:ext uri="{0D108BD9-81ED-4DB2-BD59-A6C34878D82A}">
                    <a16:rowId xmlns:a16="http://schemas.microsoft.com/office/drawing/2014/main" val="2222718596"/>
                  </a:ext>
                </a:extLst>
              </a:tr>
              <a:tr h="5055379">
                <a:tc>
                  <a:txBody>
                    <a:bodyPr/>
                    <a:lstStyle/>
                    <a:p>
                      <a:pPr algn="l">
                        <a:lnSpc>
                          <a:spcPct val="107000"/>
                        </a:lnSpc>
                        <a:spcAft>
                          <a:spcPts val="0"/>
                        </a:spcAft>
                      </a:pPr>
                      <a:r>
                        <a:rPr lang="es-EC" sz="2100" dirty="0">
                          <a:effectLst/>
                        </a:rPr>
                        <a:t>-</a:t>
                      </a:r>
                      <a:r>
                        <a:rPr lang="es-EC" sz="2800" dirty="0">
                          <a:effectLst/>
                        </a:rPr>
                        <a:t>Es el punto de partida de una investigación</a:t>
                      </a:r>
                    </a:p>
                    <a:p>
                      <a:pPr algn="l">
                        <a:lnSpc>
                          <a:spcPct val="107000"/>
                        </a:lnSpc>
                        <a:spcAft>
                          <a:spcPts val="0"/>
                        </a:spcAft>
                      </a:pPr>
                      <a:r>
                        <a:rPr lang="es-EC" sz="2800" dirty="0">
                          <a:effectLst/>
                        </a:rPr>
                        <a:t>- Da cuenta del estado de avance de una investigación, de un tema en particular  o una área del conocimiento fijada por la investigación</a:t>
                      </a:r>
                    </a:p>
                    <a:p>
                      <a:pPr algn="l">
                        <a:lnSpc>
                          <a:spcPct val="107000"/>
                        </a:lnSpc>
                        <a:spcAft>
                          <a:spcPts val="0"/>
                        </a:spcAft>
                      </a:pPr>
                      <a:r>
                        <a:rPr lang="es-EC" sz="2800" dirty="0">
                          <a:effectLst/>
                        </a:rPr>
                        <a:t>- Toma muy en cuenta las tendencias de un tema    </a:t>
                      </a:r>
                      <a:endParaRPr lang="es-EC"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3982" marR="63982" marT="0" marB="0"/>
                </a:tc>
                <a:tc>
                  <a:txBody>
                    <a:bodyPr/>
                    <a:lstStyle/>
                    <a:p>
                      <a:pPr algn="l">
                        <a:lnSpc>
                          <a:spcPct val="107000"/>
                        </a:lnSpc>
                        <a:spcAft>
                          <a:spcPts val="0"/>
                        </a:spcAft>
                      </a:pPr>
                      <a:r>
                        <a:rPr lang="es-EC" sz="3200" dirty="0">
                          <a:effectLst/>
                        </a:rPr>
                        <a:t>Aclara y explica conceptos ya establecidos para realizar la investigación</a:t>
                      </a:r>
                      <a:endParaRPr lang="es-EC"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63982" marR="63982" marT="0" marB="0"/>
                </a:tc>
                <a:extLst>
                  <a:ext uri="{0D108BD9-81ED-4DB2-BD59-A6C34878D82A}">
                    <a16:rowId xmlns:a16="http://schemas.microsoft.com/office/drawing/2014/main" val="1239735872"/>
                  </a:ext>
                </a:extLst>
              </a:tr>
            </a:tbl>
          </a:graphicData>
        </a:graphic>
      </p:graphicFrame>
      <p:sp>
        <p:nvSpPr>
          <p:cNvPr id="11" name="Rectangle 4">
            <a:extLst>
              <a:ext uri="{FF2B5EF4-FFF2-40B4-BE49-F238E27FC236}">
                <a16:creationId xmlns:a16="http://schemas.microsoft.com/office/drawing/2014/main" id="{48D370D2-849E-426A-A0B3-535EE108F9AA}"/>
              </a:ext>
            </a:extLst>
          </p:cNvPr>
          <p:cNvSpPr>
            <a:spLocks noChangeArrowheads="1"/>
          </p:cNvSpPr>
          <p:nvPr/>
        </p:nvSpPr>
        <p:spPr bwMode="auto">
          <a:xfrm>
            <a:off x="-4539377" y="13156"/>
            <a:ext cx="23745081"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s-EC" altLang="es-EC"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C" altLang="es-EC"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s-EC" altLang="es-EC"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9635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227909"/>
            <a:ext cx="10515600" cy="4949054"/>
          </a:xfrm>
        </p:spPr>
        <p:txBody>
          <a:bodyPr>
            <a:normAutofit/>
          </a:bodyPr>
          <a:lstStyle/>
          <a:p>
            <a:pPr algn="just"/>
            <a:r>
              <a:rPr lang="es-ES" dirty="0"/>
              <a:t>Para elaborar el marco teórico, resulta importante tomar en consideración que éste constituye el sustento de la formulación del problema de investigación. Implica la redacción de forma sistematizada de enfoques teóricos y resultados de investigaciones previas que se consideren válidos para la fundamentación del estudio, lo que establece el punto de partida para el análisis del problema que se investiga; sin incluir de forma literal los conceptos descritos por la ciencia. Sin embargo, el autor o los autores deberán declarar su posicionamiento sobre el tema. </a:t>
            </a:r>
            <a:endParaRPr lang="en-US" dirty="0"/>
          </a:p>
          <a:p>
            <a:pPr algn="just"/>
            <a:endParaRPr lang="en-US" dirty="0"/>
          </a:p>
        </p:txBody>
      </p:sp>
    </p:spTree>
    <p:extLst>
      <p:ext uri="{BB962C8B-B14F-4D97-AF65-F5344CB8AC3E}">
        <p14:creationId xmlns:p14="http://schemas.microsoft.com/office/powerpoint/2010/main" val="13515683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D4EAAB-5C82-84BE-8318-AF7FCF5746FA}"/>
              </a:ext>
            </a:extLst>
          </p:cNvPr>
          <p:cNvSpPr>
            <a:spLocks noGrp="1"/>
          </p:cNvSpPr>
          <p:nvPr>
            <p:ph type="title"/>
          </p:nvPr>
        </p:nvSpPr>
        <p:spPr/>
        <p:txBody>
          <a:bodyPr>
            <a:normAutofit/>
          </a:bodyPr>
          <a:lstStyle/>
          <a:p>
            <a:pPr algn="ctr"/>
            <a:r>
              <a:rPr lang="es-EC" sz="3600" dirty="0">
                <a:solidFill>
                  <a:srgbClr val="FF0000"/>
                </a:solidFill>
              </a:rPr>
              <a:t>Principales pasos para construir un marco teórico</a:t>
            </a:r>
          </a:p>
        </p:txBody>
      </p:sp>
      <p:sp>
        <p:nvSpPr>
          <p:cNvPr id="3" name="Marcador de contenido 2">
            <a:extLst>
              <a:ext uri="{FF2B5EF4-FFF2-40B4-BE49-F238E27FC236}">
                <a16:creationId xmlns:a16="http://schemas.microsoft.com/office/drawing/2014/main" id="{CF15CCCC-B8D2-8E30-751E-7ED841A7BBB0}"/>
              </a:ext>
            </a:extLst>
          </p:cNvPr>
          <p:cNvSpPr>
            <a:spLocks noGrp="1"/>
          </p:cNvSpPr>
          <p:nvPr>
            <p:ph idx="1"/>
          </p:nvPr>
        </p:nvSpPr>
        <p:spPr/>
        <p:txBody>
          <a:bodyPr>
            <a:normAutofit/>
          </a:bodyPr>
          <a:lstStyle/>
          <a:p>
            <a:pPr algn="l">
              <a:buFont typeface="Arial" panose="020B0604020202020204" pitchFamily="34" charset="0"/>
              <a:buChar char="•"/>
            </a:pPr>
            <a:r>
              <a:rPr lang="es-MX" b="0" i="0" dirty="0">
                <a:solidFill>
                  <a:srgbClr val="000000"/>
                </a:solidFill>
                <a:effectLst/>
                <a:latin typeface="NonBreakingSpaceOverride"/>
              </a:rPr>
              <a:t>Paso 1: Realizar una lista de palabras clave respecto al tema 8 palabras </a:t>
            </a:r>
          </a:p>
          <a:p>
            <a:pPr algn="ctr">
              <a:buFont typeface="Arial" panose="020B0604020202020204" pitchFamily="34" charset="0"/>
              <a:buChar char="•"/>
            </a:pPr>
            <a:r>
              <a:rPr lang="es-MX" b="0" i="0" dirty="0">
                <a:solidFill>
                  <a:srgbClr val="000000"/>
                </a:solidFill>
                <a:effectLst/>
                <a:latin typeface="NonBreakingSpaceOverride"/>
              </a:rPr>
              <a:t>Paso 2: Con esas palabras clave, empieza desde el principio. Es decir, por orden cronológico y coherente</a:t>
            </a:r>
            <a:r>
              <a:rPr lang="es-MX" dirty="0">
                <a:solidFill>
                  <a:srgbClr val="000000"/>
                </a:solidFill>
                <a:latin typeface="NonBreakingSpaceOverride"/>
              </a:rPr>
              <a:t> a desarrollar lo mas importante que arroja la literatura</a:t>
            </a:r>
          </a:p>
          <a:p>
            <a:pPr algn="l">
              <a:buFont typeface="Arial" panose="020B0604020202020204" pitchFamily="34" charset="0"/>
              <a:buChar char="•"/>
            </a:pPr>
            <a:r>
              <a:rPr lang="es-MX" b="0" i="0" dirty="0">
                <a:solidFill>
                  <a:srgbClr val="000000"/>
                </a:solidFill>
                <a:effectLst/>
                <a:latin typeface="NonBreakingSpaceOverride"/>
              </a:rPr>
              <a:t>Paso </a:t>
            </a:r>
            <a:r>
              <a:rPr lang="es-MX" dirty="0">
                <a:solidFill>
                  <a:srgbClr val="000000"/>
                </a:solidFill>
                <a:latin typeface="NonBreakingSpaceOverride"/>
              </a:rPr>
              <a:t>3</a:t>
            </a:r>
            <a:r>
              <a:rPr lang="es-MX" b="0" i="0" dirty="0">
                <a:solidFill>
                  <a:srgbClr val="000000"/>
                </a:solidFill>
                <a:effectLst/>
                <a:latin typeface="NonBreakingSpaceOverride"/>
              </a:rPr>
              <a:t>: Crea las fichas bibliográficas y guardar lo que expone cada autor</a:t>
            </a:r>
          </a:p>
          <a:p>
            <a:pPr marL="0" indent="0">
              <a:buNone/>
            </a:pPr>
            <a:endParaRPr lang="es-EC" dirty="0"/>
          </a:p>
        </p:txBody>
      </p:sp>
    </p:spTree>
    <p:extLst>
      <p:ext uri="{BB962C8B-B14F-4D97-AF65-F5344CB8AC3E}">
        <p14:creationId xmlns:p14="http://schemas.microsoft.com/office/powerpoint/2010/main" val="4291862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06475"/>
          </a:xfrm>
        </p:spPr>
        <p:txBody>
          <a:bodyPr>
            <a:noAutofit/>
          </a:bodyPr>
          <a:lstStyle/>
          <a:p>
            <a:r>
              <a:rPr lang="es-ES" sz="2800" b="1" dirty="0">
                <a:solidFill>
                  <a:srgbClr val="FF0000"/>
                </a:solidFill>
                <a:latin typeface="Times New Roman" panose="02020603050405020304" pitchFamily="18" charset="0"/>
                <a:cs typeface="Times New Roman" panose="02020603050405020304" pitchFamily="18" charset="0"/>
              </a:rPr>
              <a:t>FUENTES DE INFORMACIÓN PARA EL ESTADO DEL ARTE</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normAutofit/>
          </a:bodyPr>
          <a:lstStyle/>
          <a:p>
            <a:pPr marL="0" lvl="0" indent="0">
              <a:buNone/>
            </a:pPr>
            <a:r>
              <a:rPr lang="es-ES" dirty="0"/>
              <a:t>Permite consultar la bibliografía, recopilar y extraer la información relevante al problema de investigación, para lo cual se revisarán las fuentes siguientes:</a:t>
            </a:r>
            <a:br>
              <a:rPr lang="en-US" dirty="0"/>
            </a:br>
            <a:endParaRPr lang="es-ES" dirty="0"/>
          </a:p>
          <a:p>
            <a:endParaRPr lang="en-US" dirty="0"/>
          </a:p>
        </p:txBody>
      </p:sp>
    </p:spTree>
    <p:extLst>
      <p:ext uri="{BB962C8B-B14F-4D97-AF65-F5344CB8AC3E}">
        <p14:creationId xmlns:p14="http://schemas.microsoft.com/office/powerpoint/2010/main" val="39840966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lvl="0"/>
            <a:r>
              <a:rPr lang="es-ES" dirty="0">
                <a:solidFill>
                  <a:srgbClr val="FF0000"/>
                </a:solidFill>
              </a:rPr>
              <a:t>Fuentes primarias o de primera mano:</a:t>
            </a:r>
            <a:r>
              <a:rPr lang="es-ES" dirty="0"/>
              <a:t> son directas y proporcionan la información obtenida de la sistematización de los resultados del estudio que se realiza. Nunca se referencian en las tablas y gráficos diseñados por el propio autor.</a:t>
            </a:r>
            <a:endParaRPr lang="en-US" dirty="0"/>
          </a:p>
          <a:p>
            <a:pPr marL="0" indent="0">
              <a:buNone/>
            </a:pPr>
            <a:endParaRPr lang="en-US" dirty="0"/>
          </a:p>
        </p:txBody>
      </p:sp>
    </p:spTree>
    <p:extLst>
      <p:ext uri="{BB962C8B-B14F-4D97-AF65-F5344CB8AC3E}">
        <p14:creationId xmlns:p14="http://schemas.microsoft.com/office/powerpoint/2010/main" val="1629852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pPr lvl="0" algn="just"/>
            <a:r>
              <a:rPr lang="es-ES" dirty="0">
                <a:solidFill>
                  <a:srgbClr val="FF0000"/>
                </a:solidFill>
              </a:rPr>
              <a:t>Fuentes secundarias: </a:t>
            </a:r>
            <a:r>
              <a:rPr lang="es-ES" dirty="0"/>
              <a:t>remiten a documentos o fuentes primarias, son una interpretación de las anteriores. Su objetivo es mostrar la autenticidad, tiempo y espacio con respecto a la fuente original. Consisten compilar información, resúmenes y listas de referencias publicadas en un área de conocimiento particular. Cuando se usa este tipo de fuente de información, la misma se declara en el cuerpo del documento. Si el autor toma datos y crea una tabla o adopta una de un informe de otra institución, debe incluirla exactamente como fue creada. Ejemplo: Informe de mortalidad por Enfermedad Cerebro Vascular. Instituto Ecuatoriano de Seguridad Social. Hospital Riobamba, 2018</a:t>
            </a:r>
            <a:endParaRPr lang="en-US" dirty="0"/>
          </a:p>
          <a:p>
            <a:endParaRPr lang="en-US" dirty="0"/>
          </a:p>
        </p:txBody>
      </p:sp>
    </p:spTree>
    <p:extLst>
      <p:ext uri="{BB962C8B-B14F-4D97-AF65-F5344CB8AC3E}">
        <p14:creationId xmlns:p14="http://schemas.microsoft.com/office/powerpoint/2010/main" val="34014298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lnSpcReduction="10000"/>
          </a:bodyPr>
          <a:lstStyle/>
          <a:p>
            <a:pPr lvl="0" algn="just"/>
            <a:r>
              <a:rPr lang="es-ES" dirty="0">
                <a:solidFill>
                  <a:srgbClr val="FF0000"/>
                </a:solidFill>
              </a:rPr>
              <a:t>Fuentes terciarias: </a:t>
            </a:r>
            <a:r>
              <a:rPr lang="es-ES" dirty="0"/>
              <a:t>es una modalidad de la fuente secundaria, también conocida como fuentes que incluye información de entidades públicas y privadas. Se trata de la recopilación de documentos que compendian recursos informativos emitidos por revistas comunes y otras publicaciones periódicas; así como de boletines, conferencias y simposios. De igual forma, agrupa información de empresas, asociaciones, reportes con información gubernamental; catálogos de libros básicos que contienen referencias y datos bibliográficos. Son útiles para detectar información referida en fuentes documentales no arbitradas. Cuando los investigadores utilizan esta modalidad, la misma debe ser citada y referenciada. </a:t>
            </a:r>
            <a:endParaRPr lang="en-US" dirty="0"/>
          </a:p>
          <a:p>
            <a:pPr marL="0" indent="0" algn="just">
              <a:buNone/>
            </a:pPr>
            <a:r>
              <a:rPr lang="es-ES" dirty="0"/>
              <a:t> </a:t>
            </a:r>
            <a:endParaRPr lang="en-US" dirty="0"/>
          </a:p>
          <a:p>
            <a:endParaRPr lang="en-US" dirty="0"/>
          </a:p>
        </p:txBody>
      </p:sp>
    </p:spTree>
    <p:extLst>
      <p:ext uri="{BB962C8B-B14F-4D97-AF65-F5344CB8AC3E}">
        <p14:creationId xmlns:p14="http://schemas.microsoft.com/office/powerpoint/2010/main" val="19293343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Buscadores, base de datos sitios web</a:t>
            </a:r>
            <a:endParaRPr lang="en-US" dirty="0"/>
          </a:p>
        </p:txBody>
      </p:sp>
      <p:sp>
        <p:nvSpPr>
          <p:cNvPr id="3" name="Marcador de contenido 2"/>
          <p:cNvSpPr>
            <a:spLocks noGrp="1"/>
          </p:cNvSpPr>
          <p:nvPr>
            <p:ph idx="1"/>
          </p:nvPr>
        </p:nvSpPr>
        <p:spPr/>
        <p:txBody>
          <a:bodyPr/>
          <a:lstStyle/>
          <a:p>
            <a:r>
              <a:rPr lang="es-ES" dirty="0" err="1"/>
              <a:t>PubMed</a:t>
            </a:r>
            <a:endParaRPr lang="es-ES" dirty="0"/>
          </a:p>
          <a:p>
            <a:r>
              <a:rPr lang="es-ES" dirty="0"/>
              <a:t>Google Académico</a:t>
            </a:r>
          </a:p>
          <a:p>
            <a:r>
              <a:rPr lang="es-ES" dirty="0" err="1"/>
              <a:t>Mendeley</a:t>
            </a:r>
            <a:r>
              <a:rPr lang="es-ES" dirty="0"/>
              <a:t> </a:t>
            </a:r>
          </a:p>
          <a:p>
            <a:endParaRPr lang="en-US" dirty="0"/>
          </a:p>
        </p:txBody>
      </p:sp>
    </p:spTree>
    <p:extLst>
      <p:ext uri="{BB962C8B-B14F-4D97-AF65-F5344CB8AC3E}">
        <p14:creationId xmlns:p14="http://schemas.microsoft.com/office/powerpoint/2010/main" val="3862628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359569"/>
          </a:xfrm>
        </p:spPr>
        <p:txBody>
          <a:bodyPr>
            <a:normAutofit fontScale="90000"/>
          </a:bodyPr>
          <a:lstStyle/>
          <a:p>
            <a:endParaRPr lang="es-EC" dirty="0"/>
          </a:p>
        </p:txBody>
      </p:sp>
      <p:pic>
        <p:nvPicPr>
          <p:cNvPr id="6" name="Marcador de contenido 5"/>
          <p:cNvPicPr>
            <a:picLocks noGrp="1" noChangeAspect="1"/>
          </p:cNvPicPr>
          <p:nvPr>
            <p:ph idx="1"/>
          </p:nvPr>
        </p:nvPicPr>
        <p:blipFill>
          <a:blip r:embed="rId2"/>
          <a:stretch>
            <a:fillRect/>
          </a:stretch>
        </p:blipFill>
        <p:spPr>
          <a:xfrm>
            <a:off x="6086475" y="3987006"/>
            <a:ext cx="19050" cy="28575"/>
          </a:xfrm>
          <a:prstGeom prst="rect">
            <a:avLst/>
          </a:prstGeom>
        </p:spPr>
      </p:pic>
      <p:pic>
        <p:nvPicPr>
          <p:cNvPr id="7" name="Imagen 6"/>
          <p:cNvPicPr>
            <a:picLocks noChangeAspect="1"/>
          </p:cNvPicPr>
          <p:nvPr/>
        </p:nvPicPr>
        <p:blipFill>
          <a:blip r:embed="rId2"/>
          <a:stretch>
            <a:fillRect/>
          </a:stretch>
        </p:blipFill>
        <p:spPr>
          <a:xfrm>
            <a:off x="6086475" y="3414712"/>
            <a:ext cx="19050" cy="28575"/>
          </a:xfrm>
          <a:prstGeom prst="rect">
            <a:avLst/>
          </a:prstGeom>
        </p:spPr>
      </p:pic>
      <p:pic>
        <p:nvPicPr>
          <p:cNvPr id="8" name="Imagen 7"/>
          <p:cNvPicPr>
            <a:picLocks noChangeAspect="1"/>
          </p:cNvPicPr>
          <p:nvPr/>
        </p:nvPicPr>
        <p:blipFill>
          <a:blip r:embed="rId2"/>
          <a:stretch>
            <a:fillRect/>
          </a:stretch>
        </p:blipFill>
        <p:spPr>
          <a:xfrm>
            <a:off x="6238875" y="3567112"/>
            <a:ext cx="19050" cy="28575"/>
          </a:xfrm>
          <a:prstGeom prst="rect">
            <a:avLst/>
          </a:prstGeom>
        </p:spPr>
      </p:pic>
      <p:pic>
        <p:nvPicPr>
          <p:cNvPr id="10" name="Imagen 9"/>
          <p:cNvPicPr>
            <a:picLocks noChangeAspect="1"/>
          </p:cNvPicPr>
          <p:nvPr/>
        </p:nvPicPr>
        <p:blipFill>
          <a:blip r:embed="rId3"/>
          <a:stretch>
            <a:fillRect/>
          </a:stretch>
        </p:blipFill>
        <p:spPr>
          <a:xfrm>
            <a:off x="377371" y="279918"/>
            <a:ext cx="11640457" cy="6578081"/>
          </a:xfrm>
          <a:prstGeom prst="rect">
            <a:avLst/>
          </a:prstGeom>
        </p:spPr>
      </p:pic>
    </p:spTree>
    <p:extLst>
      <p:ext uri="{BB962C8B-B14F-4D97-AF65-F5344CB8AC3E}">
        <p14:creationId xmlns:p14="http://schemas.microsoft.com/office/powerpoint/2010/main" val="24852926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0F90E764-4BDA-42FB-8981-A4D97EE1D525}"/>
              </a:ext>
            </a:extLst>
          </p:cNvPr>
          <p:cNvSpPr>
            <a:spLocks noGrp="1"/>
          </p:cNvSpPr>
          <p:nvPr>
            <p:ph type="title"/>
          </p:nvPr>
        </p:nvSpPr>
        <p:spPr/>
        <p:txBody>
          <a:bodyPr>
            <a:normAutofit/>
          </a:bodyPr>
          <a:lstStyle/>
          <a:p>
            <a:pPr algn="ctr"/>
            <a:r>
              <a:rPr lang="es-MX" sz="2800" dirty="0">
                <a:solidFill>
                  <a:srgbClr val="FF0000"/>
                </a:solidFill>
              </a:rPr>
              <a:t>DIFERENCIA ENTRE REFERENCIAS  FUENTES YCITAS BIBLIOGRÁFICAS </a:t>
            </a:r>
            <a:endParaRPr lang="es-EC" sz="2800" dirty="0">
              <a:solidFill>
                <a:srgbClr val="FF0000"/>
              </a:solidFill>
            </a:endParaRPr>
          </a:p>
        </p:txBody>
      </p:sp>
      <p:sp>
        <p:nvSpPr>
          <p:cNvPr id="5" name="Marcador de contenido 4">
            <a:extLst>
              <a:ext uri="{FF2B5EF4-FFF2-40B4-BE49-F238E27FC236}">
                <a16:creationId xmlns:a16="http://schemas.microsoft.com/office/drawing/2014/main" id="{EE630106-7DC6-4F17-9C0C-57D107D1C7BF}"/>
              </a:ext>
            </a:extLst>
          </p:cNvPr>
          <p:cNvSpPr>
            <a:spLocks noGrp="1"/>
          </p:cNvSpPr>
          <p:nvPr>
            <p:ph idx="1"/>
          </p:nvPr>
        </p:nvSpPr>
        <p:spPr/>
        <p:txBody>
          <a:bodyPr>
            <a:noAutofit/>
          </a:bodyPr>
          <a:lstStyle/>
          <a:p>
            <a:pPr marL="0" indent="0" algn="just">
              <a:buNone/>
            </a:pPr>
            <a:r>
              <a:rPr lang="es-MX" sz="1800" dirty="0">
                <a:latin typeface="Times New Roman" panose="02020603050405020304" pitchFamily="18" charset="0"/>
                <a:cs typeface="Times New Roman" panose="02020603050405020304" pitchFamily="18" charset="0"/>
              </a:rPr>
              <a:t>- la referencia es la información completa sobre la obra citada.</a:t>
            </a:r>
          </a:p>
          <a:p>
            <a:pPr marL="0" indent="0" algn="just">
              <a:buNone/>
            </a:pPr>
            <a:r>
              <a:rPr lang="es-MX" sz="1800" dirty="0">
                <a:latin typeface="Times New Roman" panose="02020603050405020304" pitchFamily="18" charset="0"/>
                <a:cs typeface="Times New Roman" panose="02020603050405020304" pitchFamily="18" charset="0"/>
              </a:rPr>
              <a:t>    Ejemplo Referencia</a:t>
            </a:r>
          </a:p>
          <a:p>
            <a:pPr marL="0" indent="0" algn="just">
              <a:buNone/>
            </a:pP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Solomon D, Nayar R. El Sistema Bethesda para informar la citología cervical. 1era ed. Buenos Aires: Ediciones </a:t>
            </a:r>
            <a:r>
              <a:rPr lang="es-EC" sz="1800" dirty="0" err="1">
                <a:effectLst/>
                <a:latin typeface="Times New Roman" panose="02020603050405020304" pitchFamily="18" charset="0"/>
                <a:ea typeface="Times New Roman" panose="02020603050405020304" pitchFamily="18" charset="0"/>
                <a:cs typeface="Times New Roman" panose="02020603050405020304" pitchFamily="18" charset="0"/>
              </a:rPr>
              <a:t>Journal</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2014</a:t>
            </a:r>
          </a:p>
          <a:p>
            <a:pPr marL="0" indent="0" algn="just">
              <a:buNone/>
            </a:pPr>
            <a:r>
              <a:rPr lang="es-EC" sz="1800" b="0" i="0" dirty="0">
                <a:solidFill>
                  <a:srgbClr val="111111"/>
                </a:solidFill>
                <a:latin typeface="Times New Roman" panose="02020603050405020304" pitchFamily="18" charset="0"/>
                <a:cs typeface="Times New Roman" panose="02020603050405020304" pitchFamily="18" charset="0"/>
              </a:rPr>
              <a:t>- </a:t>
            </a:r>
            <a:r>
              <a:rPr lang="es-MX" sz="1800" b="0" i="0" dirty="0">
                <a:solidFill>
                  <a:srgbClr val="111111"/>
                </a:solidFill>
                <a:effectLst/>
                <a:latin typeface="Times New Roman" panose="02020603050405020304" pitchFamily="18" charset="0"/>
                <a:cs typeface="Times New Roman" panose="02020603050405020304" pitchFamily="18" charset="0"/>
              </a:rPr>
              <a:t>Las Fuentes bibliográficas dan a conocer el lugar, sitio Web, o libro de donde sacaste la información, aportándoles página exacta de donde es recopilada.</a:t>
            </a:r>
            <a:endParaRPr lang="es-EC"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es-EC" sz="1800" dirty="0">
                <a:latin typeface="Times New Roman" panose="02020603050405020304" pitchFamily="18" charset="0"/>
                <a:ea typeface="Times New Roman" panose="02020603050405020304" pitchFamily="18" charset="0"/>
                <a:cs typeface="Times New Roman" panose="02020603050405020304" pitchFamily="18" charset="0"/>
              </a:rPr>
              <a:t> Ejemplo de fuente</a:t>
            </a:r>
          </a:p>
          <a:p>
            <a:pPr marL="0" indent="0" algn="just">
              <a:buNone/>
            </a:pP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New </a:t>
            </a:r>
            <a:r>
              <a:rPr lang="es-EC" sz="1800" dirty="0" err="1">
                <a:effectLst/>
                <a:latin typeface="Times New Roman" panose="02020603050405020304" pitchFamily="18" charset="0"/>
                <a:ea typeface="Times New Roman" panose="02020603050405020304" pitchFamily="18" charset="0"/>
                <a:cs typeface="Times New Roman" panose="02020603050405020304" pitchFamily="18" charset="0"/>
              </a:rPr>
              <a:t>England</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C" sz="1800" dirty="0" err="1">
                <a:effectLst/>
                <a:latin typeface="Times New Roman" panose="02020603050405020304" pitchFamily="18" charset="0"/>
                <a:ea typeface="Times New Roman" panose="02020603050405020304" pitchFamily="18" charset="0"/>
                <a:cs typeface="Times New Roman" panose="02020603050405020304" pitchFamily="18" charset="0"/>
              </a:rPr>
              <a:t>Journal</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C" sz="1800"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 Medicine (NEJM)</a:t>
            </a:r>
          </a:p>
          <a:p>
            <a:pPr algn="just"/>
            <a:endParaRPr lang="es-EC"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es-MX" sz="1800" dirty="0">
                <a:latin typeface="Times New Roman" panose="02020603050405020304" pitchFamily="18" charset="0"/>
                <a:cs typeface="Times New Roman" panose="02020603050405020304" pitchFamily="18" charset="0"/>
              </a:rPr>
              <a:t>- La cita es una anotación o texto que complementa la información y que es hecha por otro autor </a:t>
            </a:r>
            <a:endParaRPr lang="es-EC" sz="1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es-EC" sz="1800" dirty="0">
                <a:effectLst/>
                <a:latin typeface="Times New Roman" panose="02020603050405020304" pitchFamily="18" charset="0"/>
                <a:ea typeface="Times New Roman" panose="02020603050405020304" pitchFamily="18" charset="0"/>
                <a:cs typeface="Times New Roman" panose="02020603050405020304" pitchFamily="18" charset="0"/>
              </a:rPr>
              <a:t>Ejemplo de cita</a:t>
            </a:r>
          </a:p>
          <a:p>
            <a:pPr marL="0" indent="0" algn="just">
              <a:buNone/>
            </a:pPr>
            <a:r>
              <a:rPr lang="es-MX" sz="1800" b="0" i="0" dirty="0">
                <a:solidFill>
                  <a:srgbClr val="000000"/>
                </a:solidFill>
                <a:effectLst/>
                <a:latin typeface="Times New Roman" panose="02020603050405020304" pitchFamily="18" charset="0"/>
                <a:cs typeface="Times New Roman" panose="02020603050405020304" pitchFamily="18" charset="0"/>
              </a:rPr>
              <a:t> No ha de esperarse, entonces, mucho más de estas investigaciones, excepto “el breve desencanto de dar con la verdad insospechada”, como lo afirma Evers (2005, p. 12) en su célebre diario de investigaciones.</a:t>
            </a:r>
            <a:br>
              <a:rPr lang="es-MX" sz="1800" b="0" i="0" dirty="0">
                <a:solidFill>
                  <a:srgbClr val="000000"/>
                </a:solidFill>
                <a:effectLst/>
                <a:latin typeface="Times New Roman" panose="02020603050405020304" pitchFamily="18" charset="0"/>
                <a:cs typeface="Times New Roman" panose="02020603050405020304" pitchFamily="18" charset="0"/>
              </a:rPr>
            </a:br>
            <a:br>
              <a:rPr lang="es-MX" sz="1800" b="0" i="0" dirty="0">
                <a:solidFill>
                  <a:srgbClr val="000000"/>
                </a:solidFill>
                <a:effectLst/>
                <a:latin typeface="Times New Roman" panose="02020603050405020304" pitchFamily="18" charset="0"/>
                <a:cs typeface="Times New Roman" panose="02020603050405020304" pitchFamily="18" charset="0"/>
              </a:rPr>
            </a:br>
            <a:endParaRPr lang="es-EC"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4570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06029"/>
          </a:xfrm>
        </p:spPr>
        <p:txBody>
          <a:bodyPr>
            <a:normAutofit fontScale="90000"/>
          </a:bodyPr>
          <a:lstStyle/>
          <a:p>
            <a:br>
              <a:rPr lang="es-ES" dirty="0"/>
            </a:br>
            <a:endParaRPr lang="en-US" dirty="0"/>
          </a:p>
        </p:txBody>
      </p:sp>
      <p:sp>
        <p:nvSpPr>
          <p:cNvPr id="3" name="Marcador de contenido 2"/>
          <p:cNvSpPr>
            <a:spLocks noGrp="1"/>
          </p:cNvSpPr>
          <p:nvPr>
            <p:ph idx="1"/>
          </p:nvPr>
        </p:nvSpPr>
        <p:spPr>
          <a:xfrm>
            <a:off x="838200" y="914401"/>
            <a:ext cx="10515600" cy="5262562"/>
          </a:xfrm>
        </p:spPr>
        <p:txBody>
          <a:bodyPr>
            <a:normAutofit fontScale="77500" lnSpcReduction="20000"/>
          </a:bodyPr>
          <a:lstStyle/>
          <a:p>
            <a:pPr marL="0" indent="0" algn="just">
              <a:buNone/>
            </a:pPr>
            <a:r>
              <a:rPr lang="es-EC" dirty="0">
                <a:solidFill>
                  <a:srgbClr val="FF0000"/>
                </a:solidFill>
              </a:rPr>
              <a:t>ADEMAS:</a:t>
            </a:r>
          </a:p>
          <a:p>
            <a:pPr marL="0" indent="0" algn="just">
              <a:buNone/>
            </a:pPr>
            <a:r>
              <a:rPr lang="es-EC" dirty="0">
                <a:solidFill>
                  <a:srgbClr val="FF0000"/>
                </a:solidFill>
              </a:rPr>
              <a:t>EL OBJETIVO GENERAL </a:t>
            </a:r>
            <a:r>
              <a:rPr lang="es-EC" dirty="0"/>
              <a:t>INDICA CUALES SON LAS METAS DEL CONOCIMIENTO A ALCANZAR, A QUE RESULTADOS SE QUIERE LLEGAR ( no  se deben dar los resultados si no plantearlos en forma genérica). DEBEN EXPRESARSE EN FORMA CONCISA.  </a:t>
            </a:r>
          </a:p>
          <a:p>
            <a:pPr algn="just"/>
            <a:endParaRPr lang="es-EC" dirty="0"/>
          </a:p>
          <a:p>
            <a:pPr algn="just"/>
            <a:r>
              <a:rPr lang="es-EC" dirty="0"/>
              <a:t>SE EXPRESAN COMENZANDO CON UN VERBO EN INFINITIVO QUE INDICA LA VÍA DE CONOCIMIENTO POR LA QUE GENERALMENTE SE E PROCEDERÁ</a:t>
            </a:r>
          </a:p>
          <a:p>
            <a:pPr algn="just"/>
            <a:r>
              <a:rPr lang="es-EC" dirty="0"/>
              <a:t>EJEMPLO: ANALIZAR, COMPARAR, DEFINIR, CLASIFICAR, SISTEMATIZAR</a:t>
            </a:r>
          </a:p>
          <a:p>
            <a:pPr marL="0" indent="0" algn="just">
              <a:buNone/>
            </a:pPr>
            <a:r>
              <a:rPr lang="es-EC" dirty="0">
                <a:solidFill>
                  <a:srgbClr val="FF0000"/>
                </a:solidFill>
              </a:rPr>
              <a:t>LOS OBJETIVOS ESPECÍFICOS</a:t>
            </a:r>
            <a:r>
              <a:rPr lang="es-EC" dirty="0"/>
              <a:t> DEBEN EXPRESAR EL </a:t>
            </a:r>
            <a:r>
              <a:rPr lang="es-EC" b="1" dirty="0"/>
              <a:t>QUE  CÓMO Y PARA QUE</a:t>
            </a:r>
            <a:r>
              <a:rPr lang="es-EC" dirty="0"/>
              <a:t>.</a:t>
            </a:r>
          </a:p>
          <a:p>
            <a:pPr algn="just"/>
            <a:r>
              <a:rPr lang="es-EC" dirty="0"/>
              <a:t>EL VERBO DESCRIBE EL </a:t>
            </a:r>
            <a:r>
              <a:rPr lang="es-EC" b="1" dirty="0"/>
              <a:t>QUÉ </a:t>
            </a:r>
            <a:r>
              <a:rPr lang="es-EC" dirty="0"/>
              <a:t>DEL OBJETIVO</a:t>
            </a:r>
          </a:p>
          <a:p>
            <a:pPr marL="0" indent="0" algn="just">
              <a:buNone/>
            </a:pPr>
            <a:endParaRPr lang="es-EC" dirty="0"/>
          </a:p>
          <a:p>
            <a:pPr algn="just"/>
            <a:r>
              <a:rPr lang="es-EC" dirty="0"/>
              <a:t>SE INDICA ADEMÁS  EL </a:t>
            </a:r>
            <a:r>
              <a:rPr lang="es-EC" b="1" dirty="0"/>
              <a:t>CÓMO</a:t>
            </a:r>
            <a:r>
              <a:rPr lang="es-EC" dirty="0"/>
              <a:t> DEL OBJETIVO</a:t>
            </a:r>
          </a:p>
          <a:p>
            <a:pPr algn="just"/>
            <a:endParaRPr lang="es-EC" dirty="0"/>
          </a:p>
          <a:p>
            <a:pPr algn="just"/>
            <a:r>
              <a:rPr lang="es-EC" dirty="0"/>
              <a:t>PARA COMPLETAR EL ENUNCIADO DEL OBJETIVO, SE DA RESPUESTA AL </a:t>
            </a:r>
            <a:r>
              <a:rPr lang="es-EC" b="1" dirty="0"/>
              <a:t>PARA QUÉ</a:t>
            </a:r>
            <a:endParaRPr lang="es-EC" dirty="0"/>
          </a:p>
          <a:p>
            <a:pPr marL="0" indent="0" algn="just">
              <a:buNone/>
            </a:pPr>
            <a:r>
              <a:rPr lang="es-EC" dirty="0"/>
              <a:t> </a:t>
            </a:r>
          </a:p>
          <a:p>
            <a:endParaRPr lang="en-US" dirty="0"/>
          </a:p>
        </p:txBody>
      </p:sp>
    </p:spTree>
    <p:extLst>
      <p:ext uri="{BB962C8B-B14F-4D97-AF65-F5344CB8AC3E}">
        <p14:creationId xmlns:p14="http://schemas.microsoft.com/office/powerpoint/2010/main" val="3280890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725714" y="638629"/>
            <a:ext cx="10842172" cy="5660571"/>
          </a:xfrm>
          <a:prstGeom prst="rect">
            <a:avLst/>
          </a:prstGeom>
        </p:spPr>
      </p:pic>
    </p:spTree>
    <p:extLst>
      <p:ext uri="{BB962C8B-B14F-4D97-AF65-F5344CB8AC3E}">
        <p14:creationId xmlns:p14="http://schemas.microsoft.com/office/powerpoint/2010/main" val="974349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EJEMPLO DE OBJETIVO GENERAL</a:t>
            </a:r>
          </a:p>
        </p:txBody>
      </p:sp>
      <p:sp>
        <p:nvSpPr>
          <p:cNvPr id="3" name="Marcador de contenido 2"/>
          <p:cNvSpPr>
            <a:spLocks noGrp="1"/>
          </p:cNvSpPr>
          <p:nvPr>
            <p:ph idx="1"/>
          </p:nvPr>
        </p:nvSpPr>
        <p:spPr/>
        <p:txBody>
          <a:bodyPr/>
          <a:lstStyle/>
          <a:p>
            <a:pPr algn="just"/>
            <a:r>
              <a:rPr lang="es-EC" dirty="0">
                <a:solidFill>
                  <a:schemeClr val="accent4">
                    <a:lumMod val="50000"/>
                  </a:schemeClr>
                </a:solidFill>
              </a:rPr>
              <a:t>REALIZAR </a:t>
            </a:r>
            <a:r>
              <a:rPr lang="es-EC" dirty="0">
                <a:solidFill>
                  <a:srgbClr val="FF0000"/>
                </a:solidFill>
              </a:rPr>
              <a:t> EL CULTIVO DE ORINA</a:t>
            </a:r>
            <a:r>
              <a:rPr lang="es-EC" dirty="0">
                <a:solidFill>
                  <a:srgbClr val="FFC000"/>
                </a:solidFill>
              </a:rPr>
              <a:t>,  PARA LA IDENTIFICACIÓN    DE MICROORGANISMOS   </a:t>
            </a:r>
            <a:r>
              <a:rPr lang="es-EC" dirty="0"/>
              <a:t>EN MUJERES EMBARAZADAS QUE ACUDEN AL HOSPITAL PROVINCIAL GENERAL DOCENTE DE RIOBAMBA  EN EL PERIODO ABRIL- SEPTIEMBRE DEL 2022</a:t>
            </a:r>
          </a:p>
        </p:txBody>
      </p:sp>
    </p:spTree>
    <p:extLst>
      <p:ext uri="{BB962C8B-B14F-4D97-AF65-F5344CB8AC3E}">
        <p14:creationId xmlns:p14="http://schemas.microsoft.com/office/powerpoint/2010/main" val="3945388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C" sz="3600" dirty="0"/>
              <a:t>Ejemplo de BJETIVOS ESPECÍFICOS </a:t>
            </a:r>
            <a:r>
              <a:rPr lang="es-EC" sz="3600" dirty="0">
                <a:solidFill>
                  <a:srgbClr val="FF0000"/>
                </a:solidFill>
              </a:rPr>
              <a:t>( QUÉ CÓMO y PARA QUÉ )</a:t>
            </a:r>
          </a:p>
        </p:txBody>
      </p:sp>
      <p:sp>
        <p:nvSpPr>
          <p:cNvPr id="3" name="Marcador de contenido 2"/>
          <p:cNvSpPr>
            <a:spLocks noGrp="1"/>
          </p:cNvSpPr>
          <p:nvPr>
            <p:ph idx="1"/>
          </p:nvPr>
        </p:nvSpPr>
        <p:spPr/>
        <p:txBody>
          <a:bodyPr>
            <a:normAutofit fontScale="92500" lnSpcReduction="10000"/>
          </a:bodyPr>
          <a:lstStyle/>
          <a:p>
            <a:endParaRPr lang="es-EC" dirty="0"/>
          </a:p>
          <a:p>
            <a:r>
              <a:rPr lang="es-EC" dirty="0"/>
              <a:t>Categorizar por medio del EMO Y GRAM   las muestras sospechosas  de  IVU para  asegurar resultados  positivos.</a:t>
            </a:r>
          </a:p>
          <a:p>
            <a:pPr marL="0" indent="0">
              <a:buNone/>
            </a:pPr>
            <a:endParaRPr lang="es-EC" dirty="0"/>
          </a:p>
          <a:p>
            <a:r>
              <a:rPr lang="es-EC" dirty="0"/>
              <a:t>Realizar el cultivo con el medio CPS3 para la identificación del germen</a:t>
            </a:r>
          </a:p>
          <a:p>
            <a:r>
              <a:rPr lang="es-EC" dirty="0"/>
              <a:t> Aplicar el antibiograma con los discos de sensibilidad específicos para orientar el tratamiento</a:t>
            </a:r>
          </a:p>
          <a:p>
            <a:endParaRPr lang="es-EC" dirty="0"/>
          </a:p>
          <a:p>
            <a:r>
              <a:rPr lang="es-EC" sz="1800" dirty="0">
                <a:solidFill>
                  <a:srgbClr val="FF0000"/>
                </a:solidFill>
              </a:rPr>
              <a:t>(CATEGORIZAR  MEDIANTE LA HCL LAS MUJERES EMBARAZADAS QUE ACUDIERON AL HPGDR EN EL PERIODO DE ESTUDIO)</a:t>
            </a:r>
          </a:p>
          <a:p>
            <a:r>
              <a:rPr lang="es-EC" dirty="0"/>
              <a:t>Este último, no es un objetivo adecuado para el área de laboratorio clínico</a:t>
            </a:r>
          </a:p>
        </p:txBody>
      </p:sp>
      <p:pic>
        <p:nvPicPr>
          <p:cNvPr id="4" name="Imagen 3">
            <a:extLst>
              <a:ext uri="{FF2B5EF4-FFF2-40B4-BE49-F238E27FC236}">
                <a16:creationId xmlns:a16="http://schemas.microsoft.com/office/drawing/2014/main" id="{06BF2FC7-A9D9-709D-635F-A4EA561EFF7E}"/>
              </a:ext>
            </a:extLst>
          </p:cNvPr>
          <p:cNvPicPr>
            <a:picLocks noChangeAspect="1"/>
          </p:cNvPicPr>
          <p:nvPr/>
        </p:nvPicPr>
        <p:blipFill>
          <a:blip r:embed="rId2"/>
          <a:stretch>
            <a:fillRect/>
          </a:stretch>
        </p:blipFill>
        <p:spPr>
          <a:xfrm>
            <a:off x="0" y="0"/>
            <a:ext cx="12192000" cy="6163962"/>
          </a:xfrm>
          <a:prstGeom prst="rect">
            <a:avLst/>
          </a:prstGeom>
        </p:spPr>
      </p:pic>
    </p:spTree>
    <p:extLst>
      <p:ext uri="{BB962C8B-B14F-4D97-AF65-F5344CB8AC3E}">
        <p14:creationId xmlns:p14="http://schemas.microsoft.com/office/powerpoint/2010/main" val="2039929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677408"/>
          </a:xfrm>
        </p:spPr>
        <p:txBody>
          <a:bodyPr>
            <a:normAutofit fontScale="90000"/>
          </a:bodyPr>
          <a:lstStyle/>
          <a:p>
            <a:r>
              <a:rPr lang="es-EC" dirty="0"/>
              <a:t>MARCO TEÓRICO</a:t>
            </a:r>
          </a:p>
        </p:txBody>
      </p:sp>
      <p:sp>
        <p:nvSpPr>
          <p:cNvPr id="3" name="Subtítulo 2"/>
          <p:cNvSpPr>
            <a:spLocks noGrp="1"/>
          </p:cNvSpPr>
          <p:nvPr>
            <p:ph type="subTitle" idx="1"/>
          </p:nvPr>
        </p:nvSpPr>
        <p:spPr>
          <a:xfrm>
            <a:off x="246743" y="1799771"/>
            <a:ext cx="11814628" cy="4905829"/>
          </a:xfrm>
        </p:spPr>
        <p:txBody>
          <a:bodyPr>
            <a:normAutofit/>
          </a:bodyPr>
          <a:lstStyle/>
          <a:p>
            <a:pPr algn="just"/>
            <a:r>
              <a:rPr lang="es-EC" sz="3200" dirty="0"/>
              <a:t>Es un compendio escrito de artículos libros y otros documentos que describen el estado pasado y actual del conocimiento sobre el problema de estudio.</a:t>
            </a:r>
          </a:p>
          <a:p>
            <a:pPr algn="just"/>
            <a:r>
              <a:rPr lang="es-EC" sz="3200" dirty="0"/>
              <a:t>Nos ayuda a documentar cómo nuestra investigación agrega valor a la literatura existente.</a:t>
            </a:r>
          </a:p>
          <a:p>
            <a:pPr algn="just"/>
            <a:r>
              <a:rPr lang="es-EC" sz="3200" dirty="0"/>
              <a:t>Ayuda a sustentar teóricamente el estudio, una vez que ya se ha planteado el problema y los objetivos de la investigación.</a:t>
            </a:r>
          </a:p>
        </p:txBody>
      </p:sp>
    </p:spTree>
    <p:extLst>
      <p:ext uri="{BB962C8B-B14F-4D97-AF65-F5344CB8AC3E}">
        <p14:creationId xmlns:p14="http://schemas.microsoft.com/office/powerpoint/2010/main" val="3603949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3A868D-1084-520F-7722-13CDEFC5D6FB}"/>
              </a:ext>
            </a:extLst>
          </p:cNvPr>
          <p:cNvSpPr>
            <a:spLocks noGrp="1"/>
          </p:cNvSpPr>
          <p:nvPr>
            <p:ph type="title"/>
          </p:nvPr>
        </p:nvSpPr>
        <p:spPr/>
        <p:txBody>
          <a:bodyPr/>
          <a:lstStyle/>
          <a:p>
            <a:r>
              <a:rPr lang="es-MX" dirty="0"/>
              <a:t>Funciones del marco teórico</a:t>
            </a:r>
            <a:endParaRPr lang="es-EC" dirty="0"/>
          </a:p>
        </p:txBody>
      </p:sp>
      <p:sp>
        <p:nvSpPr>
          <p:cNvPr id="3" name="Marcador de contenido 2">
            <a:extLst>
              <a:ext uri="{FF2B5EF4-FFF2-40B4-BE49-F238E27FC236}">
                <a16:creationId xmlns:a16="http://schemas.microsoft.com/office/drawing/2014/main" id="{2BE0C996-D6DA-85C9-4481-BDC20CC9A9E2}"/>
              </a:ext>
            </a:extLst>
          </p:cNvPr>
          <p:cNvSpPr>
            <a:spLocks noGrp="1"/>
          </p:cNvSpPr>
          <p:nvPr>
            <p:ph idx="1"/>
          </p:nvPr>
        </p:nvSpPr>
        <p:spPr/>
        <p:txBody>
          <a:bodyPr/>
          <a:lstStyle/>
          <a:p>
            <a:r>
              <a:rPr lang="es-MX" dirty="0"/>
              <a:t>Informa el estado anterior y  </a:t>
            </a:r>
            <a:r>
              <a:rPr lang="es-MX" b="1" dirty="0"/>
              <a:t>actual </a:t>
            </a:r>
            <a:r>
              <a:rPr lang="es-MX" dirty="0"/>
              <a:t> del problema</a:t>
            </a:r>
          </a:p>
          <a:p>
            <a:r>
              <a:rPr lang="es-MX" dirty="0"/>
              <a:t>Orienta el estudio </a:t>
            </a:r>
          </a:p>
          <a:p>
            <a:r>
              <a:rPr lang="es-MX" dirty="0"/>
              <a:t>Previene errores</a:t>
            </a:r>
          </a:p>
          <a:p>
            <a:r>
              <a:rPr lang="es-MX" dirty="0"/>
              <a:t>Inspira nuevas líneas de investigación</a:t>
            </a:r>
          </a:p>
          <a:p>
            <a:pPr marL="0" indent="0">
              <a:buNone/>
            </a:pPr>
            <a:endParaRPr lang="es-MX" dirty="0"/>
          </a:p>
          <a:p>
            <a:endParaRPr lang="es-EC" dirty="0"/>
          </a:p>
        </p:txBody>
      </p:sp>
    </p:spTree>
    <p:extLst>
      <p:ext uri="{BB962C8B-B14F-4D97-AF65-F5344CB8AC3E}">
        <p14:creationId xmlns:p14="http://schemas.microsoft.com/office/powerpoint/2010/main" val="2377576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537029" y="3265714"/>
            <a:ext cx="11524342" cy="2931885"/>
          </a:xfrm>
          <a:prstGeom prst="rect">
            <a:avLst/>
          </a:prstGeom>
        </p:spPr>
      </p:pic>
      <p:sp>
        <p:nvSpPr>
          <p:cNvPr id="2" name="Rectángulo redondeado 1"/>
          <p:cNvSpPr/>
          <p:nvPr/>
        </p:nvSpPr>
        <p:spPr>
          <a:xfrm>
            <a:off x="1136469" y="365760"/>
            <a:ext cx="10424160" cy="12801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dirty="0"/>
              <a:t>PARA ORGANIZAR EL MARCO TEÓRICO</a:t>
            </a:r>
            <a:endParaRPr lang="en-US" sz="2400" dirty="0"/>
          </a:p>
        </p:txBody>
      </p:sp>
    </p:spTree>
    <p:extLst>
      <p:ext uri="{BB962C8B-B14F-4D97-AF65-F5344CB8AC3E}">
        <p14:creationId xmlns:p14="http://schemas.microsoft.com/office/powerpoint/2010/main" val="331870905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1103</Words>
  <Application>Microsoft Office PowerPoint</Application>
  <PresentationFormat>Panorámica</PresentationFormat>
  <Paragraphs>88</Paragraphs>
  <Slides>20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20</vt:i4>
      </vt:variant>
    </vt:vector>
  </HeadingPairs>
  <TitlesOfParts>
    <vt:vector size="26" baseType="lpstr">
      <vt:lpstr>Arial</vt:lpstr>
      <vt:lpstr>Calibri</vt:lpstr>
      <vt:lpstr>Calibri Light</vt:lpstr>
      <vt:lpstr>NonBreakingSpaceOverride</vt:lpstr>
      <vt:lpstr>Times New Roman</vt:lpstr>
      <vt:lpstr>Tema de Office</vt:lpstr>
      <vt:lpstr>OBJETIVOS    Formulaciones teóricas que orientan y guían todo el trabajo investigativo por consiguiente constituyen los logros que se aspira alcanzar en la investigación  </vt:lpstr>
      <vt:lpstr>Presentación de PowerPoint</vt:lpstr>
      <vt:lpstr> </vt:lpstr>
      <vt:lpstr>Presentación de PowerPoint</vt:lpstr>
      <vt:lpstr>EJEMPLO DE OBJETIVO GENERAL</vt:lpstr>
      <vt:lpstr>Ejemplo de BJETIVOS ESPECÍFICOS ( QUÉ CÓMO y PARA QUÉ )</vt:lpstr>
      <vt:lpstr>MARCO TEÓRICO</vt:lpstr>
      <vt:lpstr>Funciones del marco teórico</vt:lpstr>
      <vt:lpstr>Presentación de PowerPoint</vt:lpstr>
      <vt:lpstr>Presentación de PowerPoint</vt:lpstr>
      <vt:lpstr>LA ELABORACIÓN DEL ESTADO DEL ARTE</vt:lpstr>
      <vt:lpstr>DIFERENCIA ENTRE EL ESTADO DEL ARTE Y MARCO TEÓRICO</vt:lpstr>
      <vt:lpstr>Presentación de PowerPoint</vt:lpstr>
      <vt:lpstr>Principales pasos para construir un marco teórico</vt:lpstr>
      <vt:lpstr>FUENTES DE INFORMACIÓN PARA EL ESTADO DEL ARTE</vt:lpstr>
      <vt:lpstr>Presentación de PowerPoint</vt:lpstr>
      <vt:lpstr>Presentación de PowerPoint</vt:lpstr>
      <vt:lpstr>Presentación de PowerPoint</vt:lpstr>
      <vt:lpstr>Buscadores, base de datos sitios web</vt:lpstr>
      <vt:lpstr>DIFERENCIA ENTRE REFERENCIAS  FUENTES YCITAS BIBLIOGRÁFICAS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Yisela Ramos</dc:creator>
  <cp:lastModifiedBy>Yisela Ramos</cp:lastModifiedBy>
  <cp:revision>11</cp:revision>
  <dcterms:created xsi:type="dcterms:W3CDTF">2023-01-23T21:47:53Z</dcterms:created>
  <dcterms:modified xsi:type="dcterms:W3CDTF">2023-01-23T22:20:08Z</dcterms:modified>
</cp:coreProperties>
</file>