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336" r:id="rId2"/>
    <p:sldId id="355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63" r:id="rId11"/>
    <p:sldId id="365" r:id="rId12"/>
    <p:sldId id="364" r:id="rId13"/>
    <p:sldId id="367" r:id="rId14"/>
    <p:sldId id="3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89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07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94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30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6560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430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5386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980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1036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50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305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2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99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405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799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70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69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58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7DE6118-2437-4B30-8E3C-4D2BE6020583}" type="datetimeFigureOut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2997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2A1F80-2615-41E6-B9E0-05F74C44F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2192" y="2794635"/>
            <a:ext cx="10359715" cy="1268729"/>
          </a:xfrm>
        </p:spPr>
        <p:txBody>
          <a:bodyPr/>
          <a:lstStyle/>
          <a:p>
            <a:r>
              <a:rPr lang="es-EC" sz="6600" dirty="0">
                <a:latin typeface="Book Antiqua" panose="02040602050305030304" pitchFamily="18" charset="0"/>
              </a:rPr>
              <a:t>La semántica</a:t>
            </a:r>
          </a:p>
        </p:txBody>
      </p:sp>
      <p:pic>
        <p:nvPicPr>
          <p:cNvPr id="5" name="Imagen 4" descr="Logotipo De La Letra Inicial Jj Con Pluma De Color Dorado Y Plateado,  Diseño Simple Y Limpio Para El Nombre De La Empresa. Logotipo Vectorial  Para Empresas Y Negocios. Ilustraciones Svg, Vectoriales,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02" t="13970" r="12978" b="27338"/>
          <a:stretch/>
        </p:blipFill>
        <p:spPr bwMode="auto">
          <a:xfrm>
            <a:off x="11259953" y="6041753"/>
            <a:ext cx="932047" cy="8162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627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91AB75-EC15-411C-A3F2-E94232D8B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2556456" cy="821028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/>
              <a:t>Ejemplos: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3FA746-F17F-4D04-882F-F52A9DB18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3724"/>
            <a:ext cx="9601200" cy="459131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ES" dirty="0"/>
              <a:t>Abandono – cuidado, atención, asistencia, esmero.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Abastecimiento – carencia desabastecimiento, desprevención.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Abobado – inteligente, listo, despabilado.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Bendición – maldición, ofensa, injuria, imprecación.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Beodo – sobrio.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Bravo – pacífico, cobarde, indeciso, tímido.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Caída – levantamiento, superación.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Calma – excitación, intranquilidad.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Cambiar – permanecer, ratificar.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Cansado – descansado, fresco.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2567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EA49E2-F516-42B8-8BD4-1B91AFE77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542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dirty="0"/>
              <a:t>¿Y cuál es el aporte de la antonimia ?</a:t>
            </a:r>
            <a:br>
              <a:rPr lang="es-ES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12D23D-571C-453E-82E2-BCF5C6829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57587"/>
            <a:ext cx="10000445" cy="44496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b="1" dirty="0"/>
              <a:t>¿Y cuál es el aporte de la antonimia </a:t>
            </a:r>
            <a:r>
              <a:rPr lang="es-ES" b="1" dirty="0" smtClean="0"/>
              <a:t>?</a:t>
            </a:r>
            <a:endParaRPr lang="es-ES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Un vocabulario extenso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Relacionar lo literalmente escrito con lo que ya tienen como conocimientos previos para fortalecer la comprensión de textos.</a:t>
            </a:r>
            <a:endParaRPr lang="es-EC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CDC0841-830F-48EC-A7A9-BE26B5BF49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662" t="9957" r="2156" b="59257"/>
          <a:stretch/>
        </p:blipFill>
        <p:spPr>
          <a:xfrm>
            <a:off x="5615925" y="5117327"/>
            <a:ext cx="2985346" cy="114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52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C1C918-1E68-482F-95EF-7CEC34916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902" y="844527"/>
            <a:ext cx="10399690" cy="569794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endParaRPr lang="es-ES" dirty="0" smtClean="0"/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La </a:t>
            </a:r>
            <a:r>
              <a:rPr lang="es-ES" dirty="0"/>
              <a:t>homonimia es un fenómeno que a su vez se divide en dos; </a:t>
            </a:r>
          </a:p>
          <a:p>
            <a:pPr marL="0" indent="0" algn="just">
              <a:buNone/>
            </a:pPr>
            <a:r>
              <a:rPr lang="es-ES" b="1" dirty="0"/>
              <a:t>a. Homonimia-homógrafa </a:t>
            </a:r>
          </a:p>
          <a:p>
            <a:pPr marL="0" indent="0" algn="just">
              <a:buNone/>
            </a:pPr>
            <a:r>
              <a:rPr lang="es-ES" dirty="0"/>
              <a:t>La cual se escribe de igual manera pero presenta significado diferente.</a:t>
            </a:r>
          </a:p>
          <a:p>
            <a:pPr marL="0" indent="0" algn="just">
              <a:buNone/>
            </a:pPr>
            <a:r>
              <a:rPr lang="es-ES" b="1" dirty="0"/>
              <a:t>b. Homonimia-homófona </a:t>
            </a:r>
          </a:p>
          <a:p>
            <a:pPr marL="0" indent="0" algn="just">
              <a:buNone/>
            </a:pPr>
            <a:r>
              <a:rPr lang="es-ES" dirty="0"/>
              <a:t>Que son aquellas que tienen la misma pronunciación pero su ortografía y significado son diferentes. </a:t>
            </a:r>
          </a:p>
          <a:p>
            <a:pPr marL="0" indent="0" algn="just">
              <a:buNone/>
            </a:pPr>
            <a:r>
              <a:rPr lang="es-ES" dirty="0"/>
              <a:t>Ullmann (1986): La homonimia es un fenómeno sincrónico que varía en el curso de la historia. Se hace y deshace según los caprichos de los cambios fonéticos..</a:t>
            </a:r>
          </a:p>
          <a:p>
            <a:pPr marL="0" indent="0" algn="just">
              <a:buNone/>
            </a:pPr>
            <a:r>
              <a:rPr lang="es-ES" dirty="0"/>
              <a:t>Se dice que dos palabras son homónimas si su </a:t>
            </a:r>
            <a:r>
              <a:rPr lang="es-ES" b="1" dirty="0"/>
              <a:t>significante </a:t>
            </a:r>
            <a:r>
              <a:rPr lang="es-ES" dirty="0"/>
              <a:t>es el mismo, es decir, están compuestas por los mismos fonemas, o su realización fonética coincide. No se trata, pues de relación entre significados. La relación homonímica más habitual se produce entre palabras de distinta categoría gramatical</a:t>
            </a:r>
          </a:p>
          <a:p>
            <a:pPr marL="0" indent="0" algn="just">
              <a:buNone/>
            </a:pPr>
            <a:r>
              <a:rPr lang="es-ES" b="1" dirty="0"/>
              <a:t>Homónimos homófonos: </a:t>
            </a:r>
            <a:r>
              <a:rPr lang="es-ES" dirty="0"/>
              <a:t>Son aquellas que, a pesar de escribirse de distinta manera, se pronuncian igual, existe una coincidencia fonológica. Tienen los mismos sonidos. Pero distintas grafías, por ejemplo:</a:t>
            </a:r>
          </a:p>
          <a:p>
            <a:pPr marL="0" indent="0" algn="just">
              <a:buNone/>
            </a:pPr>
            <a:r>
              <a:rPr lang="es-ES" dirty="0"/>
              <a:t>Tuvo / tubo: Andrea tuvo que irse; se rompió un tubo del agua.</a:t>
            </a:r>
          </a:p>
          <a:p>
            <a:pPr marL="0" indent="0" algn="just">
              <a:buNone/>
            </a:pPr>
            <a:r>
              <a:rPr lang="es-ES" dirty="0"/>
              <a:t>Hola / ola: Juanito se divierte con la ola del mar. Hola, ¿se encuentra Andrés? ‖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C893C60-0004-4A51-8836-23189EB9F6C0}"/>
              </a:ext>
            </a:extLst>
          </p:cNvPr>
          <p:cNvSpPr txBox="1"/>
          <p:nvPr/>
        </p:nvSpPr>
        <p:spPr>
          <a:xfrm>
            <a:off x="1255689" y="198196"/>
            <a:ext cx="3028927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3600" dirty="0"/>
              <a:t>HOMONIMIA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133666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0A99F75-CA8B-4DA1-BD64-AFCA27D09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28223"/>
            <a:ext cx="2556456" cy="82102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/>
              <a:t>Ejemplos:</a:t>
            </a:r>
            <a:endParaRPr lang="es-EC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F012376-4BF8-48D4-8835-F62075F27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478442"/>
            <a:ext cx="9788364" cy="4951335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86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015112-3D27-4DF1-AF4E-14A2AAE15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171978"/>
            <a:ext cx="10296659" cy="568602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" dirty="0">
                <a:solidFill>
                  <a:schemeClr val="bg1"/>
                </a:solidFill>
              </a:rPr>
              <a:t>La paronimia es la relación existente entre palabras parecidas a nivel fónico, aunque no idénticas, pero diferentes a nivel gráfico y semántico. Los parónimos, pues, son dos palabras que guardan semejanza en su pronunciación, pero son diferentes en su significado y escritura. También se las podría clasificar como de </a:t>
            </a:r>
            <a:r>
              <a:rPr lang="es-ES" dirty="0" err="1">
                <a:solidFill>
                  <a:schemeClr val="bg1"/>
                </a:solidFill>
              </a:rPr>
              <a:t>cuasihomónimos</a:t>
            </a:r>
            <a:r>
              <a:rPr lang="es-ES" dirty="0">
                <a:solidFill>
                  <a:schemeClr val="bg1"/>
                </a:solidFill>
              </a:rPr>
              <a:t>, ya que, a diferencia de los homónimos, que tienen la misma forma fónica, la forma de los parónimos es “casi” igual.</a:t>
            </a:r>
          </a:p>
          <a:p>
            <a:pPr algn="just"/>
            <a:r>
              <a:rPr lang="es-ES" dirty="0">
                <a:solidFill>
                  <a:schemeClr val="bg1"/>
                </a:solidFill>
              </a:rPr>
              <a:t>Algunos ejemplos son: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bg1"/>
                </a:solidFill>
              </a:rPr>
              <a:t>actitud/aptitud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bg1"/>
                </a:solidFill>
              </a:rPr>
              <a:t>abjurar/adjurar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bg1"/>
                </a:solidFill>
              </a:rPr>
              <a:t>absorción/adsorción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bg1"/>
                </a:solidFill>
              </a:rPr>
              <a:t>absorber/adsorber/absolver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bg1"/>
                </a:solidFill>
              </a:rPr>
              <a:t>conyugal/conjugar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bg1"/>
                </a:solidFill>
              </a:rPr>
              <a:t>decena/docena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bg1"/>
                </a:solidFill>
              </a:rPr>
              <a:t>especia/especie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bg1"/>
                </a:solidFill>
              </a:rPr>
              <a:t>prever/proveer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bg1"/>
                </a:solidFill>
              </a:rPr>
              <a:t>reja/regia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bg1"/>
                </a:solidFill>
              </a:rPr>
              <a:t>trompa/trompo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bg1"/>
                </a:solidFill>
              </a:rPr>
              <a:t>vela/velo.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ACA432-8DAD-45BD-91BC-78DE0EF541A1}"/>
              </a:ext>
            </a:extLst>
          </p:cNvPr>
          <p:cNvSpPr txBox="1"/>
          <p:nvPr/>
        </p:nvSpPr>
        <p:spPr>
          <a:xfrm>
            <a:off x="1371600" y="271880"/>
            <a:ext cx="2782389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3600" dirty="0"/>
              <a:t>PARONIMIA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220340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0315E8-81AF-4659-80A4-B8197A8BA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22161"/>
            <a:ext cx="2711003" cy="717997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b="1" dirty="0"/>
              <a:t>Concepto: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EBF01D-A536-4DF0-A854-E8761511C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52847"/>
            <a:ext cx="9601200" cy="55829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27050" marR="326390" indent="-285750" algn="just">
              <a:lnSpc>
                <a:spcPct val="115000"/>
              </a:lnSpc>
              <a:spcAft>
                <a:spcPts val="0"/>
              </a:spcAft>
            </a:pP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Existe una rama de la lingüística que se ocupa de estudiar, interpretar y comprender el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nif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</a:t>
            </a:r>
            <a:r>
              <a:rPr lang="es-ES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s-ES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s-ES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―</a:t>
            </a:r>
            <a:r>
              <a:rPr lang="es-ES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emá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‖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s-ES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mos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concepto</a:t>
            </a:r>
            <a:r>
              <a:rPr lang="es-ES" spc="2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los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siguientes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autores:</a:t>
            </a:r>
          </a:p>
          <a:p>
            <a:pPr marL="241300" marR="326390" indent="449580" algn="just">
              <a:lnSpc>
                <a:spcPct val="115000"/>
              </a:lnSpc>
              <a:spcAft>
                <a:spcPts val="0"/>
              </a:spcAft>
            </a:pPr>
            <a:endParaRPr lang="es-EC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1300" marR="337820" indent="0" algn="ctr">
              <a:lnSpc>
                <a:spcPct val="115000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lang="es-ES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“E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 </a:t>
            </a:r>
            <a:r>
              <a:rPr lang="es-ES" i="1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udio </a:t>
            </a:r>
            <a:r>
              <a:rPr lang="es-ES" i="1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 </a:t>
            </a:r>
            <a:r>
              <a:rPr lang="es-ES" i="1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</a:t>
            </a:r>
            <a:r>
              <a:rPr lang="es-ES" i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es-ES" i="1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es-ES" i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s-ES" i="1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es-ES" i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es-ES" i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es-ES" i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 </a:t>
            </a:r>
            <a:r>
              <a:rPr lang="es-ES" i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nun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cia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</a:t>
            </a:r>
            <a:r>
              <a:rPr lang="es-ES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s”</a:t>
            </a:r>
          </a:p>
          <a:p>
            <a:pPr marL="241300" marR="337820" indent="0" algn="ctr">
              <a:lnSpc>
                <a:spcPct val="115000"/>
              </a:lnSpc>
              <a:spcBef>
                <a:spcPts val="380"/>
              </a:spcBef>
              <a:spcAft>
                <a:spcPts val="0"/>
              </a:spcAft>
              <a:buNone/>
            </a:pPr>
            <a:endParaRPr lang="es-EC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5"/>
              </a:spcBef>
            </a:pPr>
            <a:r>
              <a:rPr lang="es-ES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L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s-ES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emá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nt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s-ES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s-ES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es-ES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es-ES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es-ES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es-ES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0" indent="0" algn="just">
              <a:spcBef>
                <a:spcPts val="35"/>
              </a:spcBef>
              <a:buNone/>
            </a:pPr>
            <a:r>
              <a:rPr lang="es-ES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s-ES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olo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í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endParaRPr lang="es-ES" spc="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35"/>
              </a:spcBef>
              <a:buNone/>
            </a:pP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ló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s-ES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spcBef>
                <a:spcPts val="35"/>
              </a:spcBef>
              <a:buNone/>
            </a:pPr>
            <a:r>
              <a:rPr lang="es-ES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lingüística</a:t>
            </a:r>
          </a:p>
          <a:p>
            <a:pPr marL="0" indent="0" algn="just">
              <a:spcBef>
                <a:spcPts val="35"/>
              </a:spcBef>
              <a:buNone/>
            </a:pPr>
            <a:endParaRPr lang="es-E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35"/>
              </a:spcBef>
              <a:buNone/>
            </a:pP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ún</a:t>
            </a:r>
            <a:r>
              <a:rPr lang="es-ES" spc="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s-ES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rru</a:t>
            </a:r>
            <a:r>
              <a:rPr lang="es-ES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es-ES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(1979)</a:t>
            </a:r>
            <a:r>
              <a:rPr lang="es-ES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ñ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“</a:t>
            </a:r>
            <a:r>
              <a:rPr lang="es-ES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emá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nt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y que</a:t>
            </a:r>
            <a:r>
              <a:rPr lang="es-ES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contenidos</a:t>
            </a:r>
            <a:r>
              <a:rPr lang="es-ES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misma</a:t>
            </a:r>
            <a:r>
              <a:rPr lang="es-ES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pueden</a:t>
            </a:r>
            <a:r>
              <a:rPr lang="es-ES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</a:t>
            </a:r>
            <a:r>
              <a:rPr lang="es-ES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varios</a:t>
            </a:r>
            <a:r>
              <a:rPr lang="es-ES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distintos”.</a:t>
            </a:r>
          </a:p>
          <a:p>
            <a:pPr marL="0" indent="0" algn="just">
              <a:spcBef>
                <a:spcPts val="35"/>
              </a:spcBef>
              <a:buNone/>
            </a:pPr>
            <a:endParaRPr lang="es-EC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35"/>
              </a:spcBef>
              <a:buNone/>
            </a:pPr>
            <a:r>
              <a:rPr lang="es-ES" spc="-3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s-E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urford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(1997</a:t>
            </a:r>
            <a:r>
              <a:rPr lang="es-ES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emá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d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nif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aje”.</a:t>
            </a:r>
            <a:endParaRPr lang="es-EC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3005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155F56-CBFF-4885-8F56-A3F86B6A0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98301"/>
          </a:xfrm>
        </p:spPr>
        <p:txBody>
          <a:bodyPr/>
          <a:lstStyle/>
          <a:p>
            <a:r>
              <a:rPr lang="es-ES" b="1" dirty="0"/>
              <a:t>Fenómenos semánticos:</a:t>
            </a:r>
            <a:endParaRPr lang="es-EC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1220932-F2D7-4D5D-84C8-B1608FA3B56A}"/>
              </a:ext>
            </a:extLst>
          </p:cNvPr>
          <p:cNvSpPr txBox="1"/>
          <p:nvPr/>
        </p:nvSpPr>
        <p:spPr>
          <a:xfrm>
            <a:off x="966651" y="2696700"/>
            <a:ext cx="3252652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3600" dirty="0"/>
              <a:t>SINONIMIA</a:t>
            </a:r>
            <a:endParaRPr lang="es-EC" sz="36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C7CC0A8-9F64-4834-B8CA-CA786BAF52BC}"/>
              </a:ext>
            </a:extLst>
          </p:cNvPr>
          <p:cNvSpPr txBox="1"/>
          <p:nvPr/>
        </p:nvSpPr>
        <p:spPr>
          <a:xfrm>
            <a:off x="4900448" y="2696699"/>
            <a:ext cx="2989518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3600" dirty="0"/>
              <a:t>ANTONIMIA</a:t>
            </a:r>
            <a:endParaRPr lang="es-EC" sz="36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BBBC6B6-3695-41A7-8010-E9D35055E71C}"/>
              </a:ext>
            </a:extLst>
          </p:cNvPr>
          <p:cNvSpPr txBox="1"/>
          <p:nvPr/>
        </p:nvSpPr>
        <p:spPr>
          <a:xfrm>
            <a:off x="8154379" y="2696698"/>
            <a:ext cx="3144992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3600" dirty="0"/>
              <a:t>HOMONIMIA</a:t>
            </a:r>
            <a:endParaRPr lang="es-EC" sz="3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1FAC070-3165-4C7C-A974-A49DDFFA8F71}"/>
              </a:ext>
            </a:extLst>
          </p:cNvPr>
          <p:cNvSpPr txBox="1"/>
          <p:nvPr/>
        </p:nvSpPr>
        <p:spPr>
          <a:xfrm>
            <a:off x="4898461" y="4586303"/>
            <a:ext cx="2991505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3600" dirty="0"/>
              <a:t>PARONIMIA</a:t>
            </a:r>
            <a:endParaRPr lang="es-EC" sz="3600" dirty="0"/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EA83802-171D-47D0-847C-77680FA3F5D0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 flipV="1">
            <a:off x="4219303" y="3019865"/>
            <a:ext cx="681145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098B7323-79C8-4AF7-86CC-15669F06AEEE}"/>
              </a:ext>
            </a:extLst>
          </p:cNvPr>
          <p:cNvCxnSpPr/>
          <p:nvPr/>
        </p:nvCxnSpPr>
        <p:spPr>
          <a:xfrm flipV="1">
            <a:off x="7291552" y="3019862"/>
            <a:ext cx="862828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83459A0A-D649-4087-A348-E5E09706E1AB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flipH="1">
            <a:off x="6394214" y="3343030"/>
            <a:ext cx="993" cy="12432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380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CFDB1A-3DD1-4549-B07D-C95555ADD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7219" y="1307205"/>
            <a:ext cx="9601200" cy="532683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r>
              <a:rPr lang="es-ES" sz="2400" dirty="0" smtClean="0"/>
              <a:t>Es </a:t>
            </a:r>
            <a:r>
              <a:rPr lang="es-ES" sz="2400" dirty="0"/>
              <a:t>la relación que se establece entre palabras de significado similar. Los sinónimos son, entonces, palabras de significado próximo o de sentido emparentado.</a:t>
            </a:r>
          </a:p>
          <a:p>
            <a:pPr marL="0" indent="0">
              <a:buNone/>
            </a:pPr>
            <a:r>
              <a:rPr lang="es-ES" sz="2400" dirty="0"/>
              <a:t>En algunos casos pueden usarse en el mismo contexto, si bien no podría decirse que son términos absolutamente intercambiables. </a:t>
            </a:r>
          </a:p>
          <a:p>
            <a:pPr marL="0" indent="0">
              <a:buNone/>
            </a:pPr>
            <a:r>
              <a:rPr lang="es-ES" sz="2400" b="1" dirty="0"/>
              <a:t>Ejemplos:</a:t>
            </a:r>
            <a:r>
              <a:rPr lang="es-ES" sz="2400" dirty="0"/>
              <a:t> </a:t>
            </a:r>
          </a:p>
          <a:p>
            <a:pPr marL="0" indent="0">
              <a:buNone/>
            </a:pPr>
            <a:r>
              <a:rPr lang="es-ES" sz="2400" dirty="0"/>
              <a:t>estimar/apreciar                      enojado/bravo</a:t>
            </a:r>
          </a:p>
          <a:p>
            <a:pPr marL="0" indent="0">
              <a:buNone/>
            </a:pPr>
            <a:r>
              <a:rPr lang="es-ES" sz="2400" dirty="0"/>
              <a:t>amplio/extenso                        felicidad/dicha</a:t>
            </a:r>
          </a:p>
          <a:p>
            <a:pPr marL="0" indent="0">
              <a:buNone/>
            </a:pPr>
            <a:r>
              <a:rPr lang="es-ES" sz="2400" dirty="0"/>
              <a:t>chaqueta/saco                         contar/narrar</a:t>
            </a:r>
          </a:p>
          <a:p>
            <a:pPr marL="0" indent="0">
              <a:buNone/>
            </a:pPr>
            <a:r>
              <a:rPr lang="es-ES" sz="2400" dirty="0"/>
              <a:t>esbelto/delgado                       morir/fallecer    </a:t>
            </a:r>
          </a:p>
          <a:p>
            <a:pPr marL="0" indent="0">
              <a:buNone/>
            </a:pPr>
            <a:r>
              <a:rPr lang="es-ES" sz="2400" dirty="0"/>
              <a:t>No existen palabras de significado idéntico, es decir, no habría sinonimias totales, sino parciales. </a:t>
            </a:r>
          </a:p>
          <a:p>
            <a:pPr marL="0" indent="0">
              <a:buNone/>
            </a:pPr>
            <a:r>
              <a:rPr lang="es-ES" sz="2400" dirty="0"/>
              <a:t>Por lo general, la identidad semántica refiere al significado </a:t>
            </a:r>
            <a:r>
              <a:rPr lang="es-ES" sz="2400" b="1" dirty="0"/>
              <a:t>denotativo</a:t>
            </a:r>
            <a:r>
              <a:rPr lang="es-ES" sz="2400" dirty="0"/>
              <a:t> y no al </a:t>
            </a:r>
            <a:r>
              <a:rPr lang="es-ES" sz="2400" b="1" dirty="0"/>
              <a:t>connotativo</a:t>
            </a:r>
            <a:r>
              <a:rPr lang="es-ES" sz="2400" dirty="0"/>
              <a:t>, por lo que al intercambiar sinónimos se pierden las diferencias de matices de contenido y de estilo. </a:t>
            </a:r>
          </a:p>
          <a:p>
            <a:r>
              <a:rPr lang="es-ES" sz="2400" b="1" dirty="0"/>
              <a:t>Consejo: </a:t>
            </a:r>
            <a:r>
              <a:rPr lang="es-ES" sz="2400" dirty="0"/>
              <a:t>Al redactar un texto conviene utilizar sinónimos para evitar la repetición de palabras ya empleadas anteriormente. </a:t>
            </a:r>
            <a:endParaRPr lang="es-EC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EC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D5E2D9F-91A6-4A83-BD68-06E3FFD65557}"/>
              </a:ext>
            </a:extLst>
          </p:cNvPr>
          <p:cNvSpPr txBox="1"/>
          <p:nvPr/>
        </p:nvSpPr>
        <p:spPr>
          <a:xfrm>
            <a:off x="5267459" y="223957"/>
            <a:ext cx="2570255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3600" dirty="0"/>
              <a:t>SINONIMIA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123326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C3E593-EC44-408D-BCD0-78FFEE06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846" y="152982"/>
            <a:ext cx="9601200" cy="14859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/>
              <a:t>¿Cómo se puede comprobar una relación de sinonimia?: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77973D-A08A-42C0-9B06-AF695D7E7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349" y="1638881"/>
            <a:ext cx="9601200" cy="489254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endParaRPr lang="es-ES" dirty="0" smtClean="0"/>
          </a:p>
          <a:p>
            <a:pPr algn="just"/>
            <a:endParaRPr lang="es-ES" dirty="0"/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Realizando </a:t>
            </a:r>
            <a:r>
              <a:rPr lang="es-ES" dirty="0"/>
              <a:t>sustituciones en el interior de una oración: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Higor es (burro.____,/________/______), que protagoniza un cuento infantil.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Coge {el dinero/_______} y corre del lugar.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El rey {ha muerto/_______.}</a:t>
            </a:r>
          </a:p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dirty="0"/>
              <a:t>La marquesa {está/______/_______} indispuesta</a:t>
            </a:r>
          </a:p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dirty="0"/>
              <a:t>Ayer disfrutamos de un {bello/______/_____/_______} atardecer.</a:t>
            </a:r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29125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EA49E2-F516-42B8-8BD4-1B91AFE77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5423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dirty="0"/>
              <a:t>¿Y cuál es el aporte de la sinonimia ?</a:t>
            </a:r>
            <a:br>
              <a:rPr lang="es-ES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12D23D-571C-453E-82E2-BCF5C6829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08348"/>
            <a:ext cx="10000445" cy="44496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s-ES" b="1" dirty="0"/>
              <a:t>¿Y cuál es el aporte de la sinonimia ?</a:t>
            </a:r>
          </a:p>
          <a:p>
            <a:pPr algn="just"/>
            <a:endParaRPr lang="es-ES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Un vocabulario extenso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Evitar los pleonasmos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Mejorar nuestra comunicación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Mejorar nuestra compresión lectora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Determinar las relaciones y las semejanzas que poseen las palabras</a:t>
            </a:r>
          </a:p>
          <a:p>
            <a:pPr algn="just"/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FC96723-AE19-4A03-9D75-C36B98033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7565" y="2395571"/>
            <a:ext cx="3302416" cy="2066857"/>
          </a:xfrm>
          <a:prstGeom prst="rect">
            <a:avLst/>
          </a:prstGeom>
          <a:ln w="38100" cap="sq">
            <a:solidFill>
              <a:schemeClr val="accent5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9958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571028-C735-4256-8C9B-8DE949661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1774" y="209281"/>
            <a:ext cx="2788277" cy="679361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dirty="0"/>
              <a:t>ANTONIMIA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2284EF-E07D-4A0A-8464-7EDF9925F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42810"/>
            <a:ext cx="9601200" cy="518374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s-ES" dirty="0"/>
              <a:t>La antonimia: Es una relación de oposición de significado entre palabras de la misma naturaleza. Pueden ser:</a:t>
            </a:r>
          </a:p>
          <a:p>
            <a:endParaRPr lang="es-ES" dirty="0"/>
          </a:p>
          <a:p>
            <a:pPr marL="0" indent="0" algn="ctr">
              <a:buNone/>
            </a:pPr>
            <a:r>
              <a:rPr lang="es-ES" b="1" dirty="0"/>
              <a:t>1. Palabras que expresan cualidades: </a:t>
            </a:r>
            <a:r>
              <a:rPr lang="es-ES" dirty="0"/>
              <a:t>grande-pequeño</a:t>
            </a:r>
          </a:p>
          <a:p>
            <a:pPr marL="0" indent="0" algn="ctr">
              <a:buNone/>
            </a:pPr>
            <a:r>
              <a:rPr lang="es-ES" b="1" dirty="0"/>
              <a:t>2. Palabras que expresan acciones:</a:t>
            </a:r>
            <a:r>
              <a:rPr lang="es-ES" dirty="0"/>
              <a:t> subir-bajar</a:t>
            </a:r>
          </a:p>
          <a:p>
            <a:endParaRPr lang="es-ES" dirty="0"/>
          </a:p>
          <a:p>
            <a:r>
              <a:rPr lang="es-ES" dirty="0"/>
              <a:t>La oposición de significado, muchas veces, se forma agregando un prefijo a la otra palabra: Móvil-inmóvil, teñir-desteñir.</a:t>
            </a:r>
          </a:p>
          <a:p>
            <a:endParaRPr lang="es-ES" dirty="0"/>
          </a:p>
          <a:p>
            <a:r>
              <a:rPr lang="es-ES" dirty="0"/>
              <a:t>Según  el  autor  S.  Ullmann la  antonimia  es  como: “un  tipo  de  relación semántica que se establece entre palabras que poseen significados totalmente contrarios, como bueno – malo, frío – calor, o alto – bajo”.</a:t>
            </a:r>
          </a:p>
          <a:p>
            <a:endParaRPr lang="es-ES" dirty="0"/>
          </a:p>
          <a:p>
            <a:r>
              <a:rPr lang="es-ES" dirty="0"/>
              <a:t>Se pueden distinguir hasta tres tipos de antónimos:</a:t>
            </a:r>
          </a:p>
          <a:p>
            <a:endParaRPr lang="es-EC" dirty="0"/>
          </a:p>
        </p:txBody>
      </p:sp>
      <p:pic>
        <p:nvPicPr>
          <p:cNvPr id="7" name="Picture 2" descr="En Sentido Contrario — Colloqui">
            <a:extLst>
              <a:ext uri="{FF2B5EF4-FFF2-40B4-BE49-F238E27FC236}">
                <a16:creationId xmlns:a16="http://schemas.microsoft.com/office/drawing/2014/main" id="{69AEE115-C0F1-4E8A-90F6-F04F3B146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6718" y="5055315"/>
            <a:ext cx="1371242" cy="137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85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806425-E28F-4A64-802D-C0EA6BBFA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6149662" cy="79527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C" dirty="0"/>
              <a:t>Los antónimos graduales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740D08-92F2-4E49-86E6-2B730F315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78705"/>
            <a:ext cx="9601200" cy="115265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s-ES" dirty="0"/>
              <a:t>Son aquellos entre los que se puede establecer una gradación, como grande – pequeño, o bueno – malo. Aunque grande y pequeño son contrarios, entre ellos algo puede ser mediano, como entre bueno y malo puede ser regular.</a:t>
            </a:r>
            <a:endParaRPr lang="es-EC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C4874A62-5732-4D5A-BC04-FBCC7063724F}"/>
              </a:ext>
            </a:extLst>
          </p:cNvPr>
          <p:cNvSpPr txBox="1">
            <a:spLocks/>
          </p:cNvSpPr>
          <p:nvPr/>
        </p:nvSpPr>
        <p:spPr>
          <a:xfrm>
            <a:off x="1371600" y="3721995"/>
            <a:ext cx="6149662" cy="5666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dirty="0"/>
              <a:t>Los antónimos complementarios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167585E4-4A24-4A52-9D12-480041385D5D}"/>
              </a:ext>
            </a:extLst>
          </p:cNvPr>
          <p:cNvSpPr txBox="1">
            <a:spLocks/>
          </p:cNvSpPr>
          <p:nvPr/>
        </p:nvSpPr>
        <p:spPr>
          <a:xfrm>
            <a:off x="1371600" y="4684153"/>
            <a:ext cx="9601200" cy="115265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dirty="0"/>
              <a:t>Son aquellos entre los que no es posible establecer gradación alguna. Ocurre, por ejemplo, entre vivo – muerto, o entre sano – enfermo. O se está vivo, o se está muerto. O se está sano, o se está enfermo.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6997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806425-E28F-4A64-802D-C0EA6BBFA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972491"/>
            <a:ext cx="5776175" cy="110555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C" dirty="0"/>
              <a:t>Los antónimos recíprocos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740D08-92F2-4E49-86E6-2B730F315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429000"/>
            <a:ext cx="9601200" cy="115265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/>
            <a:r>
              <a:rPr lang="es-ES" dirty="0"/>
              <a:t>Se dan en aquellos casos en los que la existencia de un término implica, forzosamente, la del otro: padre – hijo, comprar – vender, etcétera. Si alguien es padre, alguien tiene que ser hijo. Si alguien compra, alguien vende‖.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7450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5792</TotalTime>
  <Words>1050</Words>
  <Application>Microsoft Office PowerPoint</Application>
  <PresentationFormat>Panorámica</PresentationFormat>
  <Paragraphs>117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Book Antiqua</vt:lpstr>
      <vt:lpstr>Century Gothic</vt:lpstr>
      <vt:lpstr>Courier New</vt:lpstr>
      <vt:lpstr>Franklin Gothic Book</vt:lpstr>
      <vt:lpstr>Times New Roman</vt:lpstr>
      <vt:lpstr>Wingdings 3</vt:lpstr>
      <vt:lpstr>Sector</vt:lpstr>
      <vt:lpstr>La semántica</vt:lpstr>
      <vt:lpstr>Concepto:</vt:lpstr>
      <vt:lpstr>Fenómenos semánticos:</vt:lpstr>
      <vt:lpstr>Presentación de PowerPoint</vt:lpstr>
      <vt:lpstr>¿Cómo se puede comprobar una relación de sinonimia?:</vt:lpstr>
      <vt:lpstr>¿Y cuál es el aporte de la sinonimia ? </vt:lpstr>
      <vt:lpstr>ANTONIMIA</vt:lpstr>
      <vt:lpstr>Los antónimos graduales</vt:lpstr>
      <vt:lpstr>Los antónimos recíprocos</vt:lpstr>
      <vt:lpstr>Ejemplos:</vt:lpstr>
      <vt:lpstr>¿Y cuál es el aporte de la antonimia ? </vt:lpstr>
      <vt:lpstr>Presentación de PowerPoint</vt:lpstr>
      <vt:lpstr>Ejemplos: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conferencias</dc:title>
  <dc:creator>User</dc:creator>
  <cp:lastModifiedBy>Lily</cp:lastModifiedBy>
  <cp:revision>165</cp:revision>
  <cp:lastPrinted>2020-08-24T05:44:40Z</cp:lastPrinted>
  <dcterms:created xsi:type="dcterms:W3CDTF">2020-08-17T04:29:40Z</dcterms:created>
  <dcterms:modified xsi:type="dcterms:W3CDTF">2023-07-18T15:00:28Z</dcterms:modified>
</cp:coreProperties>
</file>