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00" r:id="rId4"/>
    <p:sldId id="304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305" r:id="rId20"/>
    <p:sldId id="265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01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0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9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64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2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79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5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30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20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36A9-810B-452C-A3A0-05B517E9D415}" type="datetimeFigureOut">
              <a:rPr lang="es-ES" smtClean="0"/>
              <a:pPr/>
              <a:t>27/07/2022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4B0C-6E5D-4D39-8DB7-5B44060A22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43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94514" y="412709"/>
            <a:ext cx="6583680" cy="2225988"/>
          </a:xfrm>
        </p:spPr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Trastornos por abuso 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sustancias 1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97634" y="3602038"/>
            <a:ext cx="3470366" cy="300776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ZILMA DIAGO ALFES 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7" y="412709"/>
            <a:ext cx="1621677" cy="17740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4" y="1973046"/>
            <a:ext cx="7053683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2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E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CONSECUENCIAS DE LAS ADICIONES</a:t>
            </a:r>
            <a:endParaRPr lang="es-ES" altLang="es-E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eaLnBrk="1" hangingPunct="1"/>
            <a:endParaRPr lang="es-ES" altLang="es-ES" sz="2800" b="1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s-ES" sz="2000" b="1" i="1" dirty="0">
                <a:latin typeface="Arial" pitchFamily="34" charset="0"/>
                <a:cs typeface="Arial" pitchFamily="34" charset="0"/>
              </a:rPr>
              <a:t>El sujeto VIVE PARA CONSUMIR Y CONSUME PARA VIVIR. Determinando:</a:t>
            </a:r>
          </a:p>
          <a:p>
            <a:pPr eaLnBrk="1" hangingPunct="1">
              <a:lnSpc>
                <a:spcPct val="120000"/>
              </a:lnSpc>
            </a:pPr>
            <a:endParaRPr lang="es-ES" altLang="es-ES" sz="3200" b="1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s-ES" altLang="es-ES" sz="3200" b="1" i="1" dirty="0">
                <a:cs typeface="Times New Roman" panose="02020603050405020304" pitchFamily="18" charset="0"/>
              </a:rPr>
              <a:t>1. </a:t>
            </a:r>
            <a:r>
              <a:rPr lang="es-ES" altLang="es-ES" sz="2800" b="1" i="1" dirty="0">
                <a:cs typeface="Times New Roman" panose="02020603050405020304" pitchFamily="18" charset="0"/>
              </a:rPr>
              <a:t>La pérdida de la salud física y mental</a:t>
            </a:r>
          </a:p>
          <a:p>
            <a:pPr eaLnBrk="1" hangingPunct="1">
              <a:lnSpc>
                <a:spcPct val="110000"/>
              </a:lnSpc>
            </a:pPr>
            <a:r>
              <a:rPr lang="es-ES" altLang="es-ES" sz="2800" b="1" i="1" dirty="0">
                <a:cs typeface="Times New Roman" panose="02020603050405020304" pitchFamily="18" charset="0"/>
              </a:rPr>
              <a:t>2. La pérdida de  los lazos familiares</a:t>
            </a:r>
          </a:p>
          <a:p>
            <a:pPr eaLnBrk="1" hangingPunct="1">
              <a:lnSpc>
                <a:spcPct val="110000"/>
              </a:lnSpc>
            </a:pPr>
            <a:r>
              <a:rPr lang="es-ES" altLang="es-ES" sz="2800" b="1" i="1" dirty="0">
                <a:cs typeface="Times New Roman" panose="02020603050405020304" pitchFamily="18" charset="0"/>
              </a:rPr>
              <a:t>3.La aparición de un   descuido en los hábitos de higiene y un  aspecto  deplorable con el consiguiente rechazo social que anuncian un derrumbe definitivo hacia la invalidez </a:t>
            </a:r>
          </a:p>
          <a:p>
            <a:pPr eaLnBrk="1" hangingPunct="1">
              <a:lnSpc>
                <a:spcPct val="110000"/>
              </a:lnSpc>
            </a:pPr>
            <a:r>
              <a:rPr lang="es-ES" altLang="es-ES" sz="2800" b="1" i="1" dirty="0">
                <a:cs typeface="Times New Roman" panose="02020603050405020304" pitchFamily="18" charset="0"/>
              </a:rPr>
              <a:t>4.Un grave deterioro de la personalidad y las facultades mentales, la locura o la Muerte</a:t>
            </a:r>
          </a:p>
        </p:txBody>
      </p:sp>
    </p:spTree>
    <p:extLst>
      <p:ext uri="{BB962C8B-B14F-4D97-AF65-F5344CB8AC3E}">
        <p14:creationId xmlns:p14="http://schemas.microsoft.com/office/powerpoint/2010/main" val="90658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22515" y="1752600"/>
            <a:ext cx="11260182" cy="44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1" hangingPunct="1"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s-MX" altLang="es-ES" sz="2800" b="1" i="1" dirty="0" smtClean="0"/>
              <a:t>Reducción </a:t>
            </a:r>
            <a:r>
              <a:rPr lang="es-MX" altLang="es-ES" sz="2800" b="1" i="1" dirty="0"/>
              <a:t>de la   expectativa de vida</a:t>
            </a:r>
          </a:p>
          <a:p>
            <a:pPr marL="514350" indent="-514350" eaLnBrk="1" hangingPunct="1"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s-MX" altLang="es-ES" sz="2800" b="1" i="1" dirty="0" smtClean="0"/>
              <a:t>Pérdida </a:t>
            </a:r>
            <a:r>
              <a:rPr lang="es-MX" altLang="es-ES" sz="2800" b="1" i="1" dirty="0"/>
              <a:t>de la salud, personal, familiar y de otros </a:t>
            </a:r>
            <a:r>
              <a:rPr lang="es-MX" altLang="es-ES" sz="2800" b="1" i="1" dirty="0" err="1" smtClean="0"/>
              <a:t>conviventes</a:t>
            </a:r>
            <a:r>
              <a:rPr lang="es-MX" altLang="es-ES" sz="2800" b="1" i="1" dirty="0" smtClean="0"/>
              <a:t> de la comunidad.    </a:t>
            </a:r>
            <a:endParaRPr lang="es-MX" altLang="es-ES" sz="2800" b="1" i="1" dirty="0"/>
          </a:p>
          <a:p>
            <a:pPr marL="514350" indent="-514350" eaLnBrk="1" hangingPunct="1"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s-MX" altLang="es-ES" sz="2800" b="1" i="1" dirty="0"/>
              <a:t>Perturbación de las relaciones interpersonales </a:t>
            </a:r>
          </a:p>
          <a:p>
            <a:pPr marL="514350" indent="-514350" eaLnBrk="1" hangingPunct="1"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s-MX" altLang="es-ES" sz="2800" b="1" i="1" dirty="0"/>
              <a:t>Aumento de la marginalidad</a:t>
            </a:r>
          </a:p>
          <a:p>
            <a:pPr marL="514350" indent="-514350" eaLnBrk="1" hangingPunct="1"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s-MX" altLang="es-ES" sz="2800" b="1" i="1" dirty="0"/>
              <a:t>Incremento de la violencia y  de la actividad delictiva</a:t>
            </a:r>
          </a:p>
          <a:p>
            <a:pPr marL="514350" indent="-514350" eaLnBrk="1" hangingPunct="1"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s-MX" altLang="es-ES" sz="2800" b="1" i="1" dirty="0" smtClean="0"/>
              <a:t>Disminución del tiempo de vida útil </a:t>
            </a:r>
            <a:endParaRPr lang="es-MX" altLang="es-ES" sz="2800" b="1" i="1" dirty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543800" cy="1219200"/>
          </a:xfrm>
        </p:spPr>
        <p:txBody>
          <a:bodyPr/>
          <a:lstStyle/>
          <a:p>
            <a:pPr eaLnBrk="1" hangingPunct="1"/>
            <a:r>
              <a:rPr lang="es-ES" altLang="es-E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OTRAS CONSECUENCIAS DE LAS ADICIONES</a:t>
            </a:r>
          </a:p>
        </p:txBody>
      </p:sp>
    </p:spTree>
    <p:extLst>
      <p:ext uri="{BB962C8B-B14F-4D97-AF65-F5344CB8AC3E}">
        <p14:creationId xmlns:p14="http://schemas.microsoft.com/office/powerpoint/2010/main" val="4373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BASICOS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• </a:t>
            </a:r>
            <a:r>
              <a:rPr lang="es-ES" b="1" dirty="0"/>
              <a:t>Tolerancia</a:t>
            </a:r>
            <a:r>
              <a:rPr lang="es-ES" dirty="0"/>
              <a:t>: disminución de los efectos de una sustancia sobre el organismo a medida que se repite la administración de la misma. Se necesitarán por tanto dosis cada vez mayores para conseguir los mismos efectos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599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BASICOS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Dependencia</a:t>
            </a:r>
            <a:r>
              <a:rPr lang="es-ES" dirty="0"/>
              <a:t>: el DSM-5 establece dependencia cuando un sujeto presenta el consumo continuado de una sustancia a pesar de que cause un deterioro o malestar clínicamente </a:t>
            </a:r>
            <a:r>
              <a:rPr lang="es-ES" dirty="0" smtClean="0"/>
              <a:t>significativo.</a:t>
            </a:r>
          </a:p>
          <a:p>
            <a:r>
              <a:rPr lang="es-ES" dirty="0" smtClean="0"/>
              <a:t>Debe  presentar </a:t>
            </a:r>
            <a:r>
              <a:rPr lang="es-ES" dirty="0"/>
              <a:t>tolerancia a la sustancia y síndrome de abstinencia.</a:t>
            </a:r>
          </a:p>
          <a:p>
            <a:r>
              <a:rPr lang="es-ES" dirty="0"/>
              <a:t>Además, las cantidades consumidas de la sustancia son mayores de las que inicialmente se pretendía; hay un deseo intenso de consumo junto a esfuerzos infructuosos por abandonar el mismo.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40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BASICOS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  física</a:t>
            </a:r>
            <a:r>
              <a:rPr lang="es-ES" dirty="0" smtClean="0"/>
              <a:t>: interrupción </a:t>
            </a:r>
            <a:r>
              <a:rPr lang="es-ES" dirty="0"/>
              <a:t>del consumo se asocia a síntomas físicos de disfunción orgánica.</a:t>
            </a:r>
          </a:p>
          <a:p>
            <a:pPr marL="0" indent="0">
              <a:buNone/>
            </a:pPr>
            <a:r>
              <a:rPr lang="es-ES" dirty="0" smtClean="0"/>
              <a:t>Ejemplo</a:t>
            </a:r>
            <a:r>
              <a:rPr lang="es-ES" dirty="0"/>
              <a:t>:</a:t>
            </a:r>
            <a:r>
              <a:rPr lang="es-ES" dirty="0" smtClean="0"/>
              <a:t> </a:t>
            </a:r>
            <a:r>
              <a:rPr lang="es-ES" dirty="0"/>
              <a:t>con el alcohol, los opiáceos o las benzodiacepinas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 smtClean="0"/>
              <a:t>Dependencia psíquica</a:t>
            </a:r>
            <a:r>
              <a:rPr lang="es-ES" dirty="0" smtClean="0"/>
              <a:t>: interrupción </a:t>
            </a:r>
            <a:r>
              <a:rPr lang="es-ES" dirty="0"/>
              <a:t>del consumo se traduce en un estado de ansiedad intenso, deseo imperativo de la sustancia, cambios de humor.</a:t>
            </a:r>
          </a:p>
          <a:p>
            <a:pPr marL="0" indent="0">
              <a:buNone/>
            </a:pPr>
            <a:r>
              <a:rPr lang="es-ES" dirty="0" smtClean="0"/>
              <a:t> Ejemplo: Anfetaminas</a:t>
            </a:r>
            <a:r>
              <a:rPr lang="es-ES" dirty="0"/>
              <a:t>, cocaína, tabaco, cannabis.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429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BASICOS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Craving</a:t>
            </a:r>
            <a:r>
              <a:rPr lang="es-ES" dirty="0"/>
              <a:t>:</a:t>
            </a:r>
            <a:r>
              <a:rPr lang="es-ES" dirty="0" smtClean="0"/>
              <a:t> </a:t>
            </a:r>
            <a:r>
              <a:rPr lang="es-ES" dirty="0"/>
              <a:t>estado de intensa ansiedad, de duración limitada y en que el </a:t>
            </a:r>
            <a:r>
              <a:rPr lang="es-ES" b="1" dirty="0"/>
              <a:t>deseo de consumo </a:t>
            </a:r>
            <a:r>
              <a:rPr lang="es-ES" dirty="0"/>
              <a:t>se hace </a:t>
            </a:r>
            <a:r>
              <a:rPr lang="es-ES" dirty="0" smtClean="0"/>
              <a:t>máximo</a:t>
            </a:r>
          </a:p>
          <a:p>
            <a:r>
              <a:rPr lang="es-ES" dirty="0" smtClean="0"/>
              <a:t>Característico </a:t>
            </a:r>
            <a:r>
              <a:rPr lang="es-ES" dirty="0"/>
              <a:t>de la cocaína, pero es muy frecuente también en el </a:t>
            </a:r>
            <a:r>
              <a:rPr lang="es-ES" dirty="0" smtClean="0"/>
              <a:t>alcohol.</a:t>
            </a:r>
          </a:p>
          <a:p>
            <a:r>
              <a:rPr lang="es-ES" dirty="0" smtClean="0"/>
              <a:t>Puede </a:t>
            </a:r>
            <a:r>
              <a:rPr lang="es-ES" dirty="0"/>
              <a:t>aparecer incluso meses después de la abstinencia, a menudo cuando el sujeto ve a otras personas consumir</a:t>
            </a:r>
          </a:p>
        </p:txBody>
      </p:sp>
    </p:spTree>
    <p:extLst>
      <p:ext uri="{BB962C8B-B14F-4D97-AF65-F5344CB8AC3E}">
        <p14:creationId xmlns:p14="http://schemas.microsoft.com/office/powerpoint/2010/main" val="194102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BASICOS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Abuso o consumo perjudicial</a:t>
            </a:r>
            <a:r>
              <a:rPr lang="es-ES" dirty="0"/>
              <a:t>: el sujeto cumple los criterios de dependencia pero no presenta síndrome de abstinencia cuando se interrumpe el consumo.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Desintoxicación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dirty="0" smtClean="0"/>
              <a:t> proceso terapéutico consistente en conseguir que un sujeto deje de consumir drogas y supere el periodo correspondiente al síndrome de abstinencia. </a:t>
            </a:r>
          </a:p>
          <a:p>
            <a:pPr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breve </a:t>
            </a:r>
            <a:r>
              <a:rPr lang="es-ES" dirty="0" smtClean="0"/>
              <a:t>–normalmente entre una y dos semanas– en la que se consigue que el organismo deje de ser dependiente de la sustancia, aunque persista el deseo de consumo y la dependencia psíquica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21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BASICOS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Deshabituación</a:t>
            </a:r>
            <a:r>
              <a:rPr lang="es-ES" dirty="0"/>
              <a:t>: proceso prolongado que se dirige a que el sujeto abandone el consumo de drogas de manera permanente, previniendo recaídas. </a:t>
            </a:r>
            <a:endParaRPr lang="es-ES" dirty="0" smtClean="0"/>
          </a:p>
          <a:p>
            <a:r>
              <a:rPr lang="es-ES" dirty="0" smtClean="0"/>
              <a:t>Precisa </a:t>
            </a:r>
            <a:r>
              <a:rPr lang="es-ES" dirty="0"/>
              <a:t>de medidas de tipo psicosocial.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60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BASICOS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• </a:t>
            </a:r>
            <a:r>
              <a:rPr lang="es-ES" b="1" dirty="0"/>
              <a:t>Remisión total temprana</a:t>
            </a:r>
            <a:r>
              <a:rPr lang="es-ES" dirty="0"/>
              <a:t>: tras la dependencia, el sujeto no cumple criterios de dependencia en los primeros 12 meses.</a:t>
            </a:r>
          </a:p>
          <a:p>
            <a:pPr marL="0" indent="0">
              <a:buNone/>
            </a:pPr>
            <a:r>
              <a:rPr lang="es-ES" dirty="0"/>
              <a:t>• </a:t>
            </a:r>
            <a:r>
              <a:rPr lang="es-ES" b="1" dirty="0"/>
              <a:t>Remisión total sostenida</a:t>
            </a:r>
            <a:r>
              <a:rPr lang="es-ES" dirty="0"/>
              <a:t>: remisión superior a doce meses.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Remisión parcial temprana</a:t>
            </a:r>
            <a:r>
              <a:rPr lang="es-ES" dirty="0" smtClean="0"/>
              <a:t>: el sujeto presenta alguno de los criterios de dependencia o abuso, pero no todos, en los primeros 12 meses.</a:t>
            </a:r>
          </a:p>
          <a:p>
            <a:pPr marL="0" indent="0">
              <a:buNone/>
            </a:pPr>
            <a:r>
              <a:rPr lang="es-ES" dirty="0" smtClean="0"/>
              <a:t>• </a:t>
            </a:r>
            <a:r>
              <a:rPr lang="es-ES" b="1" dirty="0" smtClean="0"/>
              <a:t>Remisión parcial sostenida</a:t>
            </a:r>
            <a:r>
              <a:rPr lang="es-ES" dirty="0" smtClean="0"/>
              <a:t>: uno o más criterios, pero no todos, durante más de doce meses.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430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 flipV="1">
            <a:off x="2955925" y="1330326"/>
            <a:ext cx="5829300" cy="100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sz="2700" dirty="0"/>
              <a:t/>
            </a:r>
            <a:br>
              <a:rPr lang="es-EC" sz="2700" dirty="0"/>
            </a:br>
            <a:endParaRPr lang="es-EC" sz="2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999413" y="2982914"/>
            <a:ext cx="1122362" cy="2332037"/>
          </a:xfrm>
        </p:spPr>
        <p:txBody>
          <a:bodyPr>
            <a:normAutofit/>
          </a:bodyPr>
          <a:lstStyle/>
          <a:p>
            <a:pPr>
              <a:defRPr/>
            </a:pPr>
            <a:endParaRPr lang="es-EC" dirty="0"/>
          </a:p>
          <a:p>
            <a:pPr>
              <a:defRPr/>
            </a:pPr>
            <a:endParaRPr lang="es-EC" dirty="0"/>
          </a:p>
        </p:txBody>
      </p:sp>
      <p:sp>
        <p:nvSpPr>
          <p:cNvPr id="12292" name="Rectángulo 1"/>
          <p:cNvSpPr>
            <a:spLocks noChangeArrowheads="1"/>
          </p:cNvSpPr>
          <p:nvPr/>
        </p:nvSpPr>
        <p:spPr bwMode="auto">
          <a:xfrm>
            <a:off x="3260726" y="1185864"/>
            <a:ext cx="6035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C" altLang="es-ES" sz="2700" b="1"/>
              <a:t>CLASIFICACIÓN DE SUSTANCIAS PSICOACTIVAS</a:t>
            </a:r>
          </a:p>
        </p:txBody>
      </p:sp>
      <p:sp>
        <p:nvSpPr>
          <p:cNvPr id="12293" name="Rectángulo 4"/>
          <p:cNvSpPr>
            <a:spLocks noChangeArrowheads="1"/>
          </p:cNvSpPr>
          <p:nvPr/>
        </p:nvSpPr>
        <p:spPr bwMode="auto">
          <a:xfrm>
            <a:off x="3260726" y="1987551"/>
            <a:ext cx="538321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20000"/>
              </a:lnSpc>
              <a:spcAft>
                <a:spcPct val="25000"/>
              </a:spcAft>
            </a:pPr>
            <a:r>
              <a:rPr lang="es-ES" altLang="es-ES" sz="1500" b="1"/>
              <a:t>  </a:t>
            </a:r>
          </a:p>
          <a:p>
            <a:pPr>
              <a:lnSpc>
                <a:spcPct val="120000"/>
              </a:lnSpc>
              <a:spcAft>
                <a:spcPct val="25000"/>
              </a:spcAft>
            </a:pPr>
            <a:endParaRPr lang="es-ES" altLang="es-ES"/>
          </a:p>
          <a:p>
            <a:pPr>
              <a:lnSpc>
                <a:spcPct val="120000"/>
              </a:lnSpc>
              <a:spcAft>
                <a:spcPct val="25000"/>
              </a:spcAft>
            </a:pPr>
            <a:endParaRPr lang="es-ES" altLang="es-ES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451101" y="2230439"/>
          <a:ext cx="7496175" cy="3436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793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Depresoras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Estimulantes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Alucinógenas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93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Alcohol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Anfetaminas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LSD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93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Benzodiazepinas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Metanfetaminas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err="1" smtClean="0"/>
                        <a:t>Mescalina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93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Inhalables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Cocaína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PCP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93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Opioides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Cafeína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Hongos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387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solidFill>
                            <a:srgbClr val="FF0000"/>
                          </a:solidFill>
                        </a:rPr>
                        <a:t>Marihuana a bajas dosis</a:t>
                      </a:r>
                      <a:endParaRPr lang="es-EC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Nicotina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solidFill>
                            <a:srgbClr val="FF0000"/>
                          </a:solidFill>
                        </a:rPr>
                        <a:t>Marihuana (</a:t>
                      </a:r>
                      <a:r>
                        <a:rPr lang="es-EC" sz="1800" dirty="0" err="1" smtClean="0">
                          <a:solidFill>
                            <a:srgbClr val="FF0000"/>
                          </a:solidFill>
                        </a:rPr>
                        <a:t>Hachis</a:t>
                      </a:r>
                      <a:r>
                        <a:rPr lang="es-EC" sz="1800" dirty="0" smtClean="0">
                          <a:solidFill>
                            <a:srgbClr val="FF0000"/>
                          </a:solidFill>
                        </a:rPr>
                        <a:t>) dosis altas</a:t>
                      </a:r>
                      <a:r>
                        <a:rPr lang="es-EC" sz="1800" dirty="0" smtClean="0"/>
                        <a:t>.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793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Barbitúricos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MDMA</a:t>
                      </a:r>
                      <a:r>
                        <a:rPr lang="es-EC" sz="1800" baseline="0" dirty="0" smtClean="0"/>
                        <a:t> (Éxtasis)</a:t>
                      </a:r>
                      <a:endParaRPr lang="es-EC" sz="1800" dirty="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793">
                <a:tc>
                  <a:txBody>
                    <a:bodyPr/>
                    <a:lstStyle/>
                    <a:p>
                      <a:endParaRPr lang="es-EC" sz="180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endParaRPr lang="es-EC" sz="1800"/>
                    </a:p>
                  </a:txBody>
                  <a:tcPr marL="68586" marR="68586" marT="34283" marB="34283"/>
                </a:tc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68586" marR="68586" marT="34283" marB="3428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6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915988"/>
            <a:ext cx="78867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4000" b="1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oncepto </a:t>
            </a:r>
            <a:r>
              <a:rPr lang="es-ES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-droga</a:t>
            </a:r>
            <a:endParaRPr lang="es-ES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0864" y="1773239"/>
            <a:ext cx="8567737" cy="43195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s-ES" altLang="es-EC" sz="2400" b="1" dirty="0">
                <a:cs typeface="Arial" panose="020B0604020202020204" pitchFamily="34" charset="0"/>
              </a:rPr>
              <a:t>Sustancias psicoactivas naturales o sintéticas.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altLang="es-EC" sz="2400" b="1" dirty="0">
                <a:cs typeface="Arial" panose="020B0604020202020204" pitchFamily="34" charset="0"/>
              </a:rPr>
              <a:t>Médicas, no médicas, legales e ilegales.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altLang="es-EC" sz="2400" b="1" dirty="0">
                <a:cs typeface="Arial" panose="020B0604020202020204" pitchFamily="34" charset="0"/>
              </a:rPr>
              <a:t>Cuyo efecto sobre las funciones  psíquicas puede ser estimulante, depresor o distorsionante por lo que se altera la conducta y la personalidad.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altLang="es-EC" sz="2400" b="1" dirty="0">
                <a:cs typeface="Arial" panose="020B0604020202020204" pitchFamily="34" charset="0"/>
              </a:rPr>
              <a:t>Determinan tolerancia y dependencia.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altLang="es-EC" sz="2400" b="1" dirty="0">
                <a:cs typeface="Arial" panose="020B0604020202020204" pitchFamily="34" charset="0"/>
              </a:rPr>
              <a:t>Su uso excesivo y prolongado provoca daños </a:t>
            </a:r>
            <a:r>
              <a:rPr lang="es-ES" altLang="es-EC" sz="2400" b="1" dirty="0" smtClean="0">
                <a:cs typeface="Arial" panose="020B0604020202020204" pitchFamily="34" charset="0"/>
              </a:rPr>
              <a:t>bio-</a:t>
            </a:r>
            <a:r>
              <a:rPr lang="es-ES" altLang="es-EC" sz="2400" b="1" dirty="0" err="1" smtClean="0">
                <a:cs typeface="Arial" panose="020B0604020202020204" pitchFamily="34" charset="0"/>
              </a:rPr>
              <a:t>psico</a:t>
            </a:r>
            <a:r>
              <a:rPr lang="es-ES" altLang="es-EC" sz="2400" b="1" dirty="0" smtClean="0">
                <a:cs typeface="Arial" panose="020B0604020202020204" pitchFamily="34" charset="0"/>
              </a:rPr>
              <a:t>-sociales </a:t>
            </a:r>
            <a:r>
              <a:rPr lang="es-ES" altLang="es-EC" sz="2400" b="1" dirty="0">
                <a:cs typeface="Arial" panose="020B0604020202020204" pitchFamily="34" charset="0"/>
              </a:rPr>
              <a:t>y espirituales.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s-ES" altLang="es-EC" sz="2400" b="1" dirty="0">
              <a:cs typeface="Arial" panose="020B0604020202020204" pitchFamily="34" charset="0"/>
            </a:endParaRPr>
          </a:p>
          <a:p>
            <a:pPr>
              <a:defRPr/>
            </a:pPr>
            <a:endParaRPr lang="es-E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04504"/>
            <a:ext cx="10515600" cy="731520"/>
          </a:xfrm>
        </p:spPr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CLASIFICACION DE LAS DROGAS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73095"/>
              </p:ext>
            </p:extLst>
          </p:nvPr>
        </p:nvGraphicFramePr>
        <p:xfrm>
          <a:off x="838198" y="940529"/>
          <a:ext cx="10369732" cy="5799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433">
                  <a:extLst>
                    <a:ext uri="{9D8B030D-6E8A-4147-A177-3AD203B41FA5}">
                      <a16:colId xmlns:a16="http://schemas.microsoft.com/office/drawing/2014/main" val="306883893"/>
                    </a:ext>
                  </a:extLst>
                </a:gridCol>
                <a:gridCol w="2592433">
                  <a:extLst>
                    <a:ext uri="{9D8B030D-6E8A-4147-A177-3AD203B41FA5}">
                      <a16:colId xmlns:a16="http://schemas.microsoft.com/office/drawing/2014/main" val="1278712904"/>
                    </a:ext>
                  </a:extLst>
                </a:gridCol>
                <a:gridCol w="2592433">
                  <a:extLst>
                    <a:ext uri="{9D8B030D-6E8A-4147-A177-3AD203B41FA5}">
                      <a16:colId xmlns:a16="http://schemas.microsoft.com/office/drawing/2014/main" val="3356840150"/>
                    </a:ext>
                  </a:extLst>
                </a:gridCol>
                <a:gridCol w="2592433">
                  <a:extLst>
                    <a:ext uri="{9D8B030D-6E8A-4147-A177-3AD203B41FA5}">
                      <a16:colId xmlns:a16="http://schemas.microsoft.com/office/drawing/2014/main" val="1077216984"/>
                    </a:ext>
                  </a:extLst>
                </a:gridCol>
              </a:tblGrid>
              <a:tr h="73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ACCIÓN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DEPENDENCIA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PUPILAS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927170"/>
                  </a:ext>
                </a:extLst>
              </a:tr>
              <a:tr h="73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ALCOHOL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Depresora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Física/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Psíquica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Medias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96486"/>
                  </a:ext>
                </a:extLst>
              </a:tr>
              <a:tr h="73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OPIÁCEOS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Depresora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Física/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Psíquica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Miosis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502249"/>
                  </a:ext>
                </a:extLst>
              </a:tr>
              <a:tr h="35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COCAÍNA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Psicoestimulante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Psíquica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Midriasis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839146"/>
                  </a:ext>
                </a:extLst>
              </a:tr>
              <a:tr h="35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ANFETAMINAS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Psicoestimulante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Psíquica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Midriasis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10727"/>
                  </a:ext>
                </a:extLst>
              </a:tr>
              <a:tr h="73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DROGAS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 DISEÑO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Psicoestimulantes y alucinógenas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Psíquica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Midriasis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947930"/>
                  </a:ext>
                </a:extLst>
              </a:tr>
              <a:tr h="35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FENCICLIDINA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Excitante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Midriasis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275261"/>
                  </a:ext>
                </a:extLst>
              </a:tr>
              <a:tr h="73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ALUCINÓ-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GENOS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Alucinógena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Midriasis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100072"/>
                  </a:ext>
                </a:extLst>
              </a:tr>
              <a:tr h="73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CANNABIS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Relajante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+ tr. sensopercepción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Psíquica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Medias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967352"/>
                  </a:ext>
                </a:extLst>
              </a:tr>
              <a:tr h="35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INHALANTES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Depresora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Psíquica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Medias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11814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95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transteórico del cambio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</a:t>
            </a:r>
            <a:r>
              <a:rPr lang="es-ES" dirty="0" smtClean="0"/>
              <a:t>ormulado </a:t>
            </a:r>
            <a:r>
              <a:rPr lang="es-ES" dirty="0"/>
              <a:t>en 1984 por </a:t>
            </a:r>
            <a:r>
              <a:rPr lang="es-ES" b="1" dirty="0"/>
              <a:t>Proschaska y Di </a:t>
            </a:r>
            <a:r>
              <a:rPr lang="es-ES" b="1" dirty="0" smtClean="0"/>
              <a:t>Clemente</a:t>
            </a:r>
            <a:endParaRPr lang="es-ES" dirty="0"/>
          </a:p>
          <a:p>
            <a:r>
              <a:rPr lang="es-ES" dirty="0" smtClean="0"/>
              <a:t>Consiste </a:t>
            </a:r>
            <a:r>
              <a:rPr lang="es-ES" dirty="0"/>
              <a:t>en una clasificación de las diferentes fases por las cuales pasa un individuo durante un período de cambio conductual. </a:t>
            </a:r>
            <a:endParaRPr lang="es-ES" dirty="0" smtClean="0"/>
          </a:p>
          <a:p>
            <a:r>
              <a:rPr lang="es-ES" dirty="0" smtClean="0"/>
              <a:t>Se </a:t>
            </a:r>
            <a:r>
              <a:rPr lang="es-ES" dirty="0"/>
              <a:t>aplica especialmente para describir los periodos por los que pasa un paciente </a:t>
            </a:r>
            <a:r>
              <a:rPr lang="es-ES" dirty="0" smtClean="0"/>
              <a:t>en tratamiento </a:t>
            </a:r>
            <a:r>
              <a:rPr lang="es-ES" dirty="0"/>
              <a:t>de deshabituación a una adicción. </a:t>
            </a:r>
            <a:endParaRPr lang="es-ES" dirty="0" smtClean="0"/>
          </a:p>
          <a:p>
            <a:r>
              <a:rPr lang="es-ES" dirty="0" smtClean="0"/>
              <a:t>Estas </a:t>
            </a:r>
            <a:r>
              <a:rPr lang="es-ES" dirty="0"/>
              <a:t>fases se denominan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“etapas del cambio” 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1117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transteórico del cambio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1074" y="1825625"/>
            <a:ext cx="5588726" cy="4744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-</a:t>
            </a:r>
            <a:r>
              <a:rPr lang="es-ES" b="1" dirty="0" err="1" smtClean="0"/>
              <a:t>Precontemplación</a:t>
            </a:r>
            <a:r>
              <a:rPr lang="es-ES" dirty="0"/>
              <a:t>: no existe intención ni deseo de </a:t>
            </a:r>
            <a:r>
              <a:rPr lang="es-ES" dirty="0" err="1"/>
              <a:t>cambio,escasa</a:t>
            </a:r>
            <a:r>
              <a:rPr lang="es-ES" dirty="0"/>
              <a:t> percepción de riesgo o problema. </a:t>
            </a: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Ejemplo,fumador</a:t>
            </a:r>
            <a:r>
              <a:rPr lang="es-ES" dirty="0" smtClean="0"/>
              <a:t> </a:t>
            </a:r>
            <a:r>
              <a:rPr lang="es-ES" dirty="0"/>
              <a:t>que no quiere dejar de fumar ni ve en ello problema alguno.</a:t>
            </a:r>
          </a:p>
          <a:p>
            <a:pPr marL="0" indent="0">
              <a:buNone/>
            </a:pPr>
            <a:r>
              <a:rPr lang="es-ES" b="1" dirty="0" smtClean="0"/>
              <a:t> -Contemplación</a:t>
            </a:r>
            <a:r>
              <a:rPr lang="es-ES" dirty="0"/>
              <a:t>: aparece una intención de cambio en relación a una percepción de riesgo.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Todavía </a:t>
            </a:r>
            <a:r>
              <a:rPr lang="es-ES" dirty="0"/>
              <a:t>no hay un compromiso específico.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Ejemplo</a:t>
            </a:r>
            <a:r>
              <a:rPr lang="es-ES" dirty="0"/>
              <a:t>, fumador que prevé dejar de fumar pero en un futuro, sin decidir cuándo.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-Preparación al cambio</a:t>
            </a:r>
            <a:r>
              <a:rPr lang="es-ES" dirty="0" smtClean="0"/>
              <a:t>: existe decisión de cambio y un compromiso más o menos inmediato. </a:t>
            </a:r>
          </a:p>
          <a:p>
            <a:pPr marL="0" indent="0">
              <a:buNone/>
            </a:pPr>
            <a:r>
              <a:rPr lang="es-ES" dirty="0" smtClean="0"/>
              <a:t>Ejemplo, fumador que decide qué día va a dejar el tabaco.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761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transteórico del cambio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-</a:t>
            </a:r>
            <a:r>
              <a:rPr lang="es-ES" b="1" dirty="0" smtClean="0"/>
              <a:t>Acción</a:t>
            </a:r>
            <a:r>
              <a:rPr lang="es-ES" b="1" dirty="0"/>
              <a:t>:</a:t>
            </a:r>
            <a:r>
              <a:rPr lang="es-ES" dirty="0"/>
              <a:t> fase en la que se produce el cambio objetivo y mesurable. E</a:t>
            </a:r>
            <a:r>
              <a:rPr lang="es-ES" dirty="0" smtClean="0"/>
              <a:t>jemplo</a:t>
            </a:r>
            <a:r>
              <a:rPr lang="es-ES" dirty="0"/>
              <a:t>, abandono del tabaco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b="1" dirty="0"/>
              <a:t>-</a:t>
            </a:r>
            <a:r>
              <a:rPr lang="es-ES" b="1" dirty="0" smtClean="0"/>
              <a:t> </a:t>
            </a:r>
            <a:r>
              <a:rPr lang="es-ES" b="1" dirty="0"/>
              <a:t>Mantenimiento</a:t>
            </a:r>
            <a:r>
              <a:rPr lang="es-ES" dirty="0"/>
              <a:t>: etapa de estabilización del cambio conductual ejecutado, y cuya duración se suele considerar de entre 6 meses a 2 años.</a:t>
            </a:r>
          </a:p>
          <a:p>
            <a:pPr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-Recaída:</a:t>
            </a:r>
            <a:r>
              <a:rPr lang="es-ES" dirty="0" smtClean="0"/>
              <a:t> reinicio de la conducta problemática.</a:t>
            </a:r>
          </a:p>
          <a:p>
            <a:pPr>
              <a:buNone/>
            </a:pPr>
            <a:r>
              <a:rPr lang="es-ES" dirty="0" smtClean="0"/>
              <a:t>   El papel del terapeuta según este modelo es el </a:t>
            </a:r>
            <a:r>
              <a:rPr lang="es-ES" b="1" dirty="0" smtClean="0"/>
              <a:t>soporte y promoción de la transición </a:t>
            </a:r>
            <a:r>
              <a:rPr lang="es-ES" dirty="0" smtClean="0"/>
              <a:t>por las diferentes fases, para lo cual se ha observado la mayor eficacia y eficiencia mediante la conocida como </a:t>
            </a:r>
            <a:r>
              <a:rPr lang="es-ES" b="1" dirty="0" smtClean="0"/>
              <a:t>entrevista motivacional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82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407" y="624110"/>
            <a:ext cx="9740206" cy="1280890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Vías que conducen a una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adiccion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330066"/>
              </a:buClr>
              <a:buFont typeface="Wingdings" pitchFamily="2" charset="2"/>
              <a:buChar char="Ø"/>
            </a:pPr>
            <a:r>
              <a:rPr lang="es-ES" altLang="es-EC" sz="2000" b="1" dirty="0">
                <a:solidFill>
                  <a:srgbClr val="000000"/>
                </a:solidFill>
              </a:rPr>
              <a:t>Vía sociocultural. </a:t>
            </a:r>
            <a:r>
              <a:rPr lang="es-ES" altLang="es-EC" sz="2000" dirty="0">
                <a:solidFill>
                  <a:srgbClr val="000000"/>
                </a:solidFill>
              </a:rPr>
              <a:t>Responde a costumbres, normas y presión social para el consumo.</a:t>
            </a:r>
          </a:p>
          <a:p>
            <a:pPr algn="just">
              <a:buClr>
                <a:srgbClr val="330066"/>
              </a:buClr>
              <a:buFont typeface="Wingdings" pitchFamily="2" charset="2"/>
              <a:buChar char="Ø"/>
            </a:pPr>
            <a:r>
              <a:rPr lang="es-ES" altLang="es-EC" sz="2000" b="1" dirty="0">
                <a:solidFill>
                  <a:srgbClr val="000000"/>
                </a:solidFill>
              </a:rPr>
              <a:t>Vía Sintomática: </a:t>
            </a:r>
            <a:r>
              <a:rPr lang="es-ES" altLang="es-EC" sz="2000" dirty="0">
                <a:solidFill>
                  <a:srgbClr val="000000"/>
                </a:solidFill>
              </a:rPr>
              <a:t>Trastorno psíquico o físico. ej. paciente con fobia consume alcohol para liberarse del miedo.</a:t>
            </a:r>
          </a:p>
          <a:p>
            <a:pPr algn="just">
              <a:buClr>
                <a:srgbClr val="330066"/>
              </a:buClr>
              <a:buFont typeface="Wingdings" pitchFamily="2" charset="2"/>
              <a:buChar char="Ø"/>
            </a:pPr>
            <a:r>
              <a:rPr lang="es-ES" altLang="es-EC" sz="2000" b="1" dirty="0">
                <a:solidFill>
                  <a:srgbClr val="000000"/>
                </a:solidFill>
              </a:rPr>
              <a:t>Vía de la diversión o hedónica: </a:t>
            </a:r>
            <a:r>
              <a:rPr lang="es-ES" altLang="es-EC" sz="2000" dirty="0">
                <a:solidFill>
                  <a:srgbClr val="000000"/>
                </a:solidFill>
              </a:rPr>
              <a:t>Justifica el consumo excesivo con que le gusta hacerlo. </a:t>
            </a:r>
          </a:p>
          <a:p>
            <a:pPr algn="just">
              <a:buClr>
                <a:srgbClr val="330066"/>
              </a:buClr>
              <a:buFont typeface="Wingdings" pitchFamily="2" charset="2"/>
              <a:buChar char="Ø"/>
            </a:pPr>
            <a:r>
              <a:rPr lang="es-ES" altLang="es-EC" sz="2000" b="1" dirty="0">
                <a:solidFill>
                  <a:srgbClr val="000000"/>
                </a:solidFill>
              </a:rPr>
              <a:t>Vía asertiva: </a:t>
            </a:r>
            <a:r>
              <a:rPr lang="es-ES" altLang="es-EC" sz="2000" dirty="0">
                <a:solidFill>
                  <a:srgbClr val="000000"/>
                </a:solidFill>
              </a:rPr>
              <a:t>Búsqueda de seguridad personal, autoconfianza. “el tímido se droga”. </a:t>
            </a:r>
          </a:p>
          <a:p>
            <a:pPr>
              <a:buClr>
                <a:srgbClr val="330066"/>
              </a:buClr>
              <a:buFont typeface="Wingdings" pitchFamily="2" charset="2"/>
              <a:buChar char="Ø"/>
            </a:pPr>
            <a:r>
              <a:rPr lang="es-ES" altLang="es-EC" sz="2000" b="1" dirty="0">
                <a:solidFill>
                  <a:srgbClr val="000000"/>
                </a:solidFill>
              </a:rPr>
              <a:t>Vía evasiva: </a:t>
            </a:r>
            <a:r>
              <a:rPr lang="es-ES" altLang="es-EC" sz="2000" dirty="0">
                <a:solidFill>
                  <a:srgbClr val="000000"/>
                </a:solidFill>
              </a:rPr>
              <a:t>El sujeto pretende olvidar o escapar de una realidad dolorosa</a:t>
            </a:r>
            <a:r>
              <a:rPr lang="es-ES" altLang="es-EC" dirty="0">
                <a:solidFill>
                  <a:srgbClr val="000000"/>
                </a:solidFill>
              </a:rPr>
              <a:t>.</a:t>
            </a:r>
            <a:endParaRPr lang="es-ES" altLang="es-EC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67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6651" y="0"/>
            <a:ext cx="10537961" cy="1133341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reconocer la persona que consume drogas.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66651" y="1133341"/>
            <a:ext cx="10537961" cy="5615189"/>
          </a:xfrm>
        </p:spPr>
        <p:txBody>
          <a:bodyPr>
            <a:normAutofit/>
          </a:bodyPr>
          <a:lstStyle/>
          <a:p>
            <a:r>
              <a:rPr lang="es-ES" sz="2000" b="1" dirty="0"/>
              <a:t>Pierde el interés por cosas que antes le interesaban</a:t>
            </a:r>
            <a:r>
              <a:rPr lang="es-ES" sz="2000" b="1" dirty="0" smtClean="0"/>
              <a:t>.</a:t>
            </a:r>
          </a:p>
          <a:p>
            <a:r>
              <a:rPr lang="es-ES" sz="2000" b="1" dirty="0" smtClean="0"/>
              <a:t>Cambio de costumbres y amistades.</a:t>
            </a:r>
          </a:p>
          <a:p>
            <a:r>
              <a:rPr lang="es-ES" sz="2000" b="1" dirty="0" smtClean="0"/>
              <a:t>Ausencia a la escuela y menor rendimiento académico.</a:t>
            </a:r>
          </a:p>
          <a:p>
            <a:r>
              <a:rPr lang="es-ES" sz="2000" b="1" dirty="0" smtClean="0"/>
              <a:t>Desaparición de dinero y objetos del hogar.</a:t>
            </a:r>
            <a:endParaRPr lang="es-ES" sz="2000" b="1" dirty="0"/>
          </a:p>
          <a:p>
            <a:r>
              <a:rPr lang="es-ES" sz="2000" b="1" dirty="0"/>
              <a:t>Se vuelve poco comunicativo o introvertido.</a:t>
            </a:r>
          </a:p>
          <a:p>
            <a:r>
              <a:rPr lang="es-ES" sz="2000" b="1" dirty="0"/>
              <a:t>Pierde la autoestima. </a:t>
            </a:r>
          </a:p>
          <a:p>
            <a:r>
              <a:rPr lang="es-ES" sz="2000" b="1" dirty="0"/>
              <a:t>Se vuelve agresivo.</a:t>
            </a:r>
          </a:p>
          <a:p>
            <a:r>
              <a:rPr lang="es-ES" sz="2000" b="1" dirty="0"/>
              <a:t>Pierde peso.</a:t>
            </a:r>
          </a:p>
          <a:p>
            <a:r>
              <a:rPr lang="es-ES" sz="2000" b="1" dirty="0" smtClean="0"/>
              <a:t>Creciente descuido personal.</a:t>
            </a:r>
            <a:endParaRPr lang="es-ES" sz="2000" b="1" dirty="0"/>
          </a:p>
          <a:p>
            <a:r>
              <a:rPr lang="es-ES" sz="2000" b="1" dirty="0"/>
              <a:t>Miente , manipula , engaña.</a:t>
            </a:r>
          </a:p>
          <a:p>
            <a:r>
              <a:rPr lang="es-ES" sz="2000" b="1" dirty="0"/>
              <a:t>Se molesta cuando le hablan del tema.</a:t>
            </a:r>
          </a:p>
          <a:p>
            <a:r>
              <a:rPr lang="es-ES" sz="2000" b="1" dirty="0" smtClean="0"/>
              <a:t>Salidas mas frecuentes y regresos tardíos.</a:t>
            </a:r>
          </a:p>
          <a:p>
            <a:r>
              <a:rPr lang="es-ES" sz="2000" b="1" dirty="0" smtClean="0"/>
              <a:t>Problemas de memoria y atención.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6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CONSECUENCIAS DE LAS DROGAS A NIVEL INDIVIDUAL</a:t>
            </a:r>
            <a:endParaRPr lang="es-ES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1" y="1784350"/>
            <a:ext cx="8583613" cy="421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1500" b="1" dirty="0"/>
              <a:t>                                                PERDIDA DE VALORES Y VIRTUDES.</a:t>
            </a:r>
          </a:p>
          <a:p>
            <a:pPr marL="0" indent="0">
              <a:buNone/>
              <a:defRPr/>
            </a:pPr>
            <a:endParaRPr lang="es-ES" sz="1500" b="1" dirty="0"/>
          </a:p>
          <a:p>
            <a:pPr marL="0" indent="0">
              <a:buNone/>
              <a:defRPr/>
            </a:pPr>
            <a:endParaRPr lang="es-ES" sz="1500" b="1" dirty="0"/>
          </a:p>
          <a:p>
            <a:pPr>
              <a:defRPr/>
            </a:pPr>
            <a:endParaRPr lang="es-ES" sz="1500" b="1" dirty="0"/>
          </a:p>
          <a:p>
            <a:pPr marL="0" indent="0">
              <a:buNone/>
              <a:defRPr/>
            </a:pPr>
            <a:r>
              <a:rPr lang="es-ES" sz="1500" b="1" dirty="0"/>
              <a:t>                                                     </a:t>
            </a:r>
          </a:p>
        </p:txBody>
      </p:sp>
      <p:pic>
        <p:nvPicPr>
          <p:cNvPr id="1536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1" y="2925764"/>
            <a:ext cx="6246813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2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0" y="336551"/>
            <a:ext cx="772423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MX" alt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uso compulsivo de drogas de abuso produce:</a:t>
            </a:r>
          </a:p>
          <a:p>
            <a:pPr eaLnBrk="1" hangingPunct="1"/>
            <a:endParaRPr lang="es-MX" altLang="es-ES" sz="2400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s-MX" altLang="es-ES" sz="2400" dirty="0"/>
              <a:t>  </a:t>
            </a:r>
            <a:r>
              <a:rPr lang="es-MX" altLang="es-ES" dirty="0"/>
              <a:t>Dependencia Psicológica ( satisfacción y deseo vehemente de</a:t>
            </a:r>
          </a:p>
          <a:p>
            <a:pPr eaLnBrk="1" hangingPunct="1"/>
            <a:r>
              <a:rPr lang="es-MX" altLang="es-ES" dirty="0"/>
              <a:t>     consumir ).</a:t>
            </a:r>
          </a:p>
          <a:p>
            <a:pPr eaLnBrk="1" hangingPunct="1"/>
            <a:endParaRPr lang="es-MX" altLang="es-E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s-MX" altLang="es-ES" dirty="0"/>
              <a:t>   Dependencia Fisiológica (  síntomas de deprivación ).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s-MX" altLang="es-E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s-MX" altLang="es-ES" dirty="0"/>
              <a:t>   Tolerancia ( necesidad de aumentar la dosis para obtener</a:t>
            </a:r>
          </a:p>
          <a:p>
            <a:pPr eaLnBrk="1" hangingPunct="1"/>
            <a:r>
              <a:rPr lang="es-MX" altLang="es-ES" dirty="0"/>
              <a:t>     el  efecto deseado ).</a:t>
            </a:r>
          </a:p>
          <a:p>
            <a:pPr eaLnBrk="1" hangingPunct="1"/>
            <a:endParaRPr lang="es-MX" altLang="es-ES" dirty="0"/>
          </a:p>
          <a:p>
            <a:pPr eaLnBrk="1" hangingPunct="1"/>
            <a:r>
              <a:rPr lang="es-MX" altLang="es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CONDUCE  A :</a:t>
            </a:r>
          </a:p>
          <a:p>
            <a:pPr eaLnBrk="1" hangingPunct="1"/>
            <a:endParaRPr lang="es-MX" altLang="es-ES" sz="28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es-MX" altLang="es-ES" sz="2800" dirty="0"/>
              <a:t>  La muerte.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s-MX" altLang="es-ES" sz="28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es-MX" altLang="es-ES" sz="2800" dirty="0"/>
              <a:t>  Secuelas permanentes: </a:t>
            </a:r>
            <a:endParaRPr lang="es-ES" altLang="es-ES" sz="2800" dirty="0"/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7315200" y="4572000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ES" altLang="es-EC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80326" y="4495800"/>
            <a:ext cx="19094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s-MX" altLang="es-ES" sz="2400"/>
              <a:t>  Médicas.</a:t>
            </a:r>
          </a:p>
          <a:p>
            <a:pPr eaLnBrk="1" hangingPunct="1">
              <a:buClr>
                <a:schemeClr val="tx2"/>
              </a:buClr>
              <a:buFontTx/>
              <a:buChar char="•"/>
            </a:pPr>
            <a:endParaRPr lang="es-MX" altLang="es-ES" sz="2400"/>
          </a:p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s-MX" altLang="es-ES" sz="2400"/>
              <a:t>  Físicas.</a:t>
            </a:r>
          </a:p>
          <a:p>
            <a:pPr eaLnBrk="1" hangingPunct="1">
              <a:buClr>
                <a:schemeClr val="tx2"/>
              </a:buClr>
              <a:buFontTx/>
              <a:buChar char="•"/>
            </a:pPr>
            <a:endParaRPr lang="es-MX" altLang="es-ES" sz="2400"/>
          </a:p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s-MX" altLang="es-ES" sz="2400"/>
              <a:t>  Sociales.</a:t>
            </a:r>
            <a:endParaRPr lang="es-ES" altLang="es-ES" sz="2400"/>
          </a:p>
        </p:txBody>
      </p:sp>
    </p:spTree>
    <p:extLst>
      <p:ext uri="{BB962C8B-B14F-4D97-AF65-F5344CB8AC3E}">
        <p14:creationId xmlns:p14="http://schemas.microsoft.com/office/powerpoint/2010/main" val="193838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96834" y="285751"/>
            <a:ext cx="8846926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MX" altLang="es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:   DROGA</a:t>
            </a:r>
          </a:p>
          <a:p>
            <a:pPr eaLnBrk="1" hangingPunct="1"/>
            <a:endParaRPr lang="es-MX" altLang="es-ES" sz="2800" dirty="0"/>
          </a:p>
          <a:p>
            <a:pPr eaLnBrk="1" hangingPunct="1"/>
            <a:r>
              <a:rPr lang="es-MX" altLang="es-ES" sz="2000" dirty="0"/>
              <a:t>Gran carga para el </a:t>
            </a:r>
          </a:p>
          <a:p>
            <a:pPr eaLnBrk="1" hangingPunct="1"/>
            <a:endParaRPr lang="es-MX" altLang="es-ES" sz="2000" dirty="0"/>
          </a:p>
          <a:p>
            <a:pPr eaLnBrk="1" hangingPunct="1"/>
            <a:endParaRPr lang="es-MX" altLang="es-ES" sz="2000" dirty="0"/>
          </a:p>
          <a:p>
            <a:pPr eaLnBrk="1" hangingPunct="1"/>
            <a:endParaRPr lang="es-MX" altLang="es-ES" sz="2000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s-MX" altLang="es-ES" sz="2000" dirty="0"/>
              <a:t>   Costos sanitarios asistenciales.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s-MX" altLang="es-ES" sz="2000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s-MX" altLang="es-ES" sz="2000" dirty="0"/>
              <a:t>   Seguridad ciudadana ( </a:t>
            </a:r>
            <a:r>
              <a:rPr lang="es-MX" altLang="es-ES" dirty="0" err="1"/>
              <a:t>crimenes</a:t>
            </a:r>
            <a:r>
              <a:rPr lang="es-MX" altLang="es-ES" dirty="0"/>
              <a:t>, robos, accidentes viales y</a:t>
            </a:r>
          </a:p>
          <a:p>
            <a:pPr eaLnBrk="1" hangingPunct="1"/>
            <a:r>
              <a:rPr lang="es-MX" altLang="es-ES" sz="2000" dirty="0"/>
              <a:t>                                           laborales, violencia familiar. )</a:t>
            </a:r>
          </a:p>
          <a:p>
            <a:pPr eaLnBrk="1" hangingPunct="1"/>
            <a:endParaRPr lang="es-MX" altLang="es-ES" sz="2000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s-MX" altLang="es-ES" sz="2000" dirty="0"/>
              <a:t>  Perdida de valores ( </a:t>
            </a:r>
            <a:r>
              <a:rPr lang="es-MX" altLang="es-ES" dirty="0"/>
              <a:t>mendicidad, abuso de menores,</a:t>
            </a:r>
          </a:p>
          <a:p>
            <a:pPr eaLnBrk="1" hangingPunct="1"/>
            <a:r>
              <a:rPr lang="es-MX" altLang="es-ES" dirty="0"/>
              <a:t>                                          abandono escolar y laboral, </a:t>
            </a:r>
          </a:p>
          <a:p>
            <a:pPr eaLnBrk="1" hangingPunct="1"/>
            <a:r>
              <a:rPr lang="es-MX" altLang="es-ES" dirty="0"/>
              <a:t>    			       disminución de la competitividad, </a:t>
            </a:r>
            <a:r>
              <a:rPr lang="es-MX" altLang="es-ES" dirty="0" err="1"/>
              <a:t>etc</a:t>
            </a:r>
            <a:r>
              <a:rPr lang="es-MX" altLang="es-ES" dirty="0"/>
              <a:t> )</a:t>
            </a:r>
          </a:p>
          <a:p>
            <a:pPr eaLnBrk="1" hangingPunct="1"/>
            <a:endParaRPr lang="es-MX" altLang="es-E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s-MX" altLang="es-ES" dirty="0"/>
              <a:t>  </a:t>
            </a:r>
            <a:r>
              <a:rPr lang="es-MX" altLang="es-ES" sz="2000" dirty="0"/>
              <a:t>Expone al individuo a contraer otras enfermedades como</a:t>
            </a:r>
          </a:p>
          <a:p>
            <a:pPr eaLnBrk="1" hangingPunct="1"/>
            <a:r>
              <a:rPr lang="es-MX" altLang="es-ES" sz="2000" dirty="0"/>
              <a:t>    el SIDA.</a:t>
            </a:r>
            <a:endParaRPr lang="es-ES" altLang="es-ES" sz="2000" dirty="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800600" y="685800"/>
            <a:ext cx="4038600" cy="1295400"/>
          </a:xfrm>
          <a:prstGeom prst="leftArrowCallout">
            <a:avLst>
              <a:gd name="adj1" fmla="val 25000"/>
              <a:gd name="adj2" fmla="val 25000"/>
              <a:gd name="adj3" fmla="val 51961"/>
              <a:gd name="adj4" fmla="val 66667"/>
            </a:avLst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s-MX" altLang="es-ES" sz="2400">
                <a:latin typeface="Times New Roman" panose="02020603050405020304" pitchFamily="18" charset="0"/>
              </a:rPr>
              <a:t> </a:t>
            </a:r>
            <a:r>
              <a:rPr lang="es-MX" altLang="es-ES" sz="2400">
                <a:solidFill>
                  <a:srgbClr val="000000"/>
                </a:solidFill>
              </a:rPr>
              <a:t>Individuo.</a:t>
            </a:r>
          </a:p>
          <a:p>
            <a:pPr algn="ctr" eaLnBrk="1" hangingPunct="1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s-MX" altLang="es-ES" sz="2400">
                <a:solidFill>
                  <a:srgbClr val="000000"/>
                </a:solidFill>
              </a:rPr>
              <a:t> La Familia.</a:t>
            </a:r>
          </a:p>
          <a:p>
            <a:pPr algn="ctr" eaLnBrk="1" hangingPunct="1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s-MX" altLang="es-ES" sz="2400">
                <a:solidFill>
                  <a:srgbClr val="000000"/>
                </a:solidFill>
              </a:rPr>
              <a:t> La Sociedad.</a:t>
            </a:r>
            <a:endParaRPr lang="es-ES" alt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3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2000" y="115889"/>
            <a:ext cx="7073900" cy="13985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CONSECUENCIAS DE LAS DROGAS NIVEL FAMILIAR</a:t>
            </a:r>
            <a:endParaRPr lang="es-ES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1" y="1514476"/>
            <a:ext cx="8583613" cy="44862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s-ES" sz="1500" b="1" dirty="0"/>
          </a:p>
          <a:p>
            <a:pPr>
              <a:defRPr/>
            </a:pPr>
            <a:r>
              <a:rPr lang="es-ES" sz="1500" b="1" dirty="0"/>
              <a:t> </a:t>
            </a:r>
            <a:r>
              <a:rPr lang="es-ES" sz="2000" b="1" dirty="0"/>
              <a:t>DESORGANIZACIÓN FAMILIAR :</a:t>
            </a:r>
            <a:r>
              <a:rPr lang="es-ES" sz="2000" dirty="0"/>
              <a:t>LA RELACIÓN CON LA FAMILIA, AMIGOS O PAREJA SE ALTERA</a:t>
            </a:r>
          </a:p>
          <a:p>
            <a:pPr marL="0" indent="0">
              <a:buNone/>
              <a:defRPr/>
            </a:pPr>
            <a:r>
              <a:rPr lang="es-ES" sz="2000" dirty="0"/>
              <a:t>-APARECEN DISCUSIONES FRECUENTES</a:t>
            </a:r>
          </a:p>
          <a:p>
            <a:pPr marL="0" indent="0">
              <a:buNone/>
              <a:defRPr/>
            </a:pPr>
            <a:r>
              <a:rPr lang="es-ES" sz="2000" dirty="0"/>
              <a:t> -DESINTERÉS SEXUAL</a:t>
            </a:r>
          </a:p>
          <a:p>
            <a:pPr marL="0" indent="0">
              <a:buNone/>
              <a:defRPr/>
            </a:pPr>
            <a:r>
              <a:rPr lang="es-ES" sz="2000" dirty="0"/>
              <a:t>- LA COMUNICACIÓN SE INTERRUMPE</a:t>
            </a:r>
          </a:p>
          <a:p>
            <a:pPr marL="0" indent="0">
              <a:buNone/>
              <a:defRPr/>
            </a:pPr>
            <a:r>
              <a:rPr lang="es-ES" sz="2000" dirty="0"/>
              <a:t> -HAY PÉRDIDA DE CONFIANZA </a:t>
            </a:r>
          </a:p>
          <a:p>
            <a:pPr marL="0" indent="0">
              <a:buNone/>
              <a:defRPr/>
            </a:pPr>
            <a:r>
              <a:rPr lang="es-ES" sz="2000" dirty="0"/>
              <a:t>-ALEJAMIENTO</a:t>
            </a:r>
            <a:endParaRPr lang="es-ES" sz="2000" b="1" dirty="0"/>
          </a:p>
          <a:p>
            <a:pPr>
              <a:defRPr/>
            </a:pPr>
            <a:r>
              <a:rPr lang="es-ES" sz="2000" b="1" dirty="0"/>
              <a:t>VIOLENCIA INTRA Y EXTRAFAMILIAR </a:t>
            </a:r>
          </a:p>
          <a:p>
            <a:pPr>
              <a:defRPr/>
            </a:pPr>
            <a:r>
              <a:rPr lang="es-ES" sz="2000" b="1" dirty="0"/>
              <a:t>DIVORCIO</a:t>
            </a:r>
          </a:p>
          <a:p>
            <a:pPr>
              <a:defRPr/>
            </a:pPr>
            <a:r>
              <a:rPr lang="es-ES" sz="2000" b="1" dirty="0"/>
              <a:t>RECHAZO</a:t>
            </a:r>
          </a:p>
          <a:p>
            <a:pPr marL="0" indent="0">
              <a:buNone/>
              <a:defRPr/>
            </a:pPr>
            <a:endParaRPr lang="es-ES" sz="2000" b="1" dirty="0"/>
          </a:p>
          <a:p>
            <a:pPr marL="0" indent="0">
              <a:buNone/>
              <a:defRPr/>
            </a:pPr>
            <a:endParaRPr lang="es-ES" sz="2000" b="1" dirty="0"/>
          </a:p>
          <a:p>
            <a:pPr>
              <a:defRPr/>
            </a:pPr>
            <a:endParaRPr lang="es-ES" sz="1500" b="1" dirty="0"/>
          </a:p>
          <a:p>
            <a:pPr marL="0" indent="0">
              <a:buNone/>
              <a:defRPr/>
            </a:pPr>
            <a:endParaRPr lang="es-ES" sz="1500" b="1" dirty="0"/>
          </a:p>
        </p:txBody>
      </p:sp>
    </p:spTree>
    <p:extLst>
      <p:ext uri="{BB962C8B-B14F-4D97-AF65-F5344CB8AC3E}">
        <p14:creationId xmlns:p14="http://schemas.microsoft.com/office/powerpoint/2010/main" val="29129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CONSECUENCIAS DE LAS DROGAS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SOCIAL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s-ES" b="1" dirty="0"/>
          </a:p>
          <a:p>
            <a:pPr>
              <a:defRPr/>
            </a:pPr>
            <a:r>
              <a:rPr lang="es-ES" b="1" dirty="0"/>
              <a:t> CERCA DE 200 MIL DROGADICTOS MUERAN AL AÑO EN EL </a:t>
            </a:r>
            <a:r>
              <a:rPr lang="es-ES" b="1" dirty="0" smtClean="0"/>
              <a:t>MUNDO</a:t>
            </a:r>
            <a:r>
              <a:rPr lang="es-ES" dirty="0"/>
              <a:t> 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 HAY MENOR PRODUCTIVIDAD LABORAL, DETERIORO DE LA CALIDAD DEL TRABAJO O PÉRDIDA DEL PROPIO TRABAJO</a:t>
            </a:r>
            <a:r>
              <a:rPr lang="es-ES" b="1" dirty="0" smtClean="0"/>
              <a:t> </a:t>
            </a:r>
            <a:endParaRPr lang="es-ES" b="1" dirty="0"/>
          </a:p>
          <a:p>
            <a:pPr>
              <a:defRPr/>
            </a:pPr>
            <a:endParaRPr lang="es-ES" b="1" dirty="0"/>
          </a:p>
          <a:p>
            <a:pPr>
              <a:defRPr/>
            </a:pPr>
            <a:r>
              <a:rPr lang="es-ES" b="1" dirty="0"/>
              <a:t>RECHAZO </a:t>
            </a:r>
            <a:r>
              <a:rPr lang="es-ES" dirty="0"/>
              <a:t>AGRESIONES,</a:t>
            </a:r>
          </a:p>
          <a:p>
            <a:pPr>
              <a:defRPr/>
            </a:pPr>
            <a:r>
              <a:rPr lang="es-ES" dirty="0"/>
              <a:t> DESORDEN PÚBLICO, </a:t>
            </a:r>
          </a:p>
          <a:p>
            <a:pPr>
              <a:defRPr/>
            </a:pPr>
            <a:r>
              <a:rPr lang="es-ES" dirty="0"/>
              <a:t>CONFLICTOS RACIALES, </a:t>
            </a:r>
          </a:p>
          <a:p>
            <a:pPr>
              <a:defRPr/>
            </a:pPr>
            <a:r>
              <a:rPr lang="es-ES" dirty="0"/>
              <a:t>MARGINACIÓN</a:t>
            </a:r>
            <a:endParaRPr lang="es-ES" b="1" dirty="0"/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91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1397</Words>
  <Application>Microsoft Office PowerPoint</Application>
  <PresentationFormat>Panorámica</PresentationFormat>
  <Paragraphs>234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Trastornos por abuso de sustancias 1 </vt:lpstr>
      <vt:lpstr>Concepto -droga</vt:lpstr>
      <vt:lpstr>Vías que conducen a una adiccion</vt:lpstr>
      <vt:lpstr>Como reconocer la persona que consume drogas.</vt:lpstr>
      <vt:lpstr>CONSECUENCIAS DE LAS DROGAS A NIVEL INDIVIDUAL</vt:lpstr>
      <vt:lpstr>Presentación de PowerPoint</vt:lpstr>
      <vt:lpstr>Presentación de PowerPoint</vt:lpstr>
      <vt:lpstr>CONSECUENCIAS DE LAS DROGAS NIVEL FAMILIAR</vt:lpstr>
      <vt:lpstr>CONSECUENCIAS DE LAS DROGAS NIVEL SOCIAL</vt:lpstr>
      <vt:lpstr>Presentación de PowerPoint</vt:lpstr>
      <vt:lpstr>OTRAS CONSECUENCIAS DE LAS ADICIONES</vt:lpstr>
      <vt:lpstr>CONCEPTOS BASICOS </vt:lpstr>
      <vt:lpstr>CONCEPTOS BASICOS </vt:lpstr>
      <vt:lpstr>CONCEPTOS BASICOS </vt:lpstr>
      <vt:lpstr>CONCEPTOS BASICOS </vt:lpstr>
      <vt:lpstr>CONCEPTOS BASICOS </vt:lpstr>
      <vt:lpstr>CONCEPTOS BASICOS </vt:lpstr>
      <vt:lpstr>CONCEPTOS BASICOS </vt:lpstr>
      <vt:lpstr> </vt:lpstr>
      <vt:lpstr>CLASIFICACION DE LAS DROGAS </vt:lpstr>
      <vt:lpstr>Modelo transteórico del cambio </vt:lpstr>
      <vt:lpstr>Modelo transteórico del cambio </vt:lpstr>
      <vt:lpstr>Modelo transteórico del cambio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por abuso de sustancias</dc:title>
  <dc:creator>INTEL</dc:creator>
  <cp:lastModifiedBy>INTEL</cp:lastModifiedBy>
  <cp:revision>24</cp:revision>
  <dcterms:created xsi:type="dcterms:W3CDTF">2022-07-20T02:11:31Z</dcterms:created>
  <dcterms:modified xsi:type="dcterms:W3CDTF">2022-07-27T22:46:35Z</dcterms:modified>
</cp:coreProperties>
</file>