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8"/>
    <p:restoredTop sz="94648"/>
  </p:normalViewPr>
  <p:slideViewPr>
    <p:cSldViewPr snapToGrid="0" snapToObjects="1">
      <p:cViewPr varScale="1">
        <p:scale>
          <a:sx n="113" d="100"/>
          <a:sy n="113" d="100"/>
        </p:scale>
        <p:origin x="176" y="2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397E92-D29A-4BF8-9FA6-601983FDEC0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090B1A-8A83-4F71-85B8-432BDBD5C7F1}">
      <dgm:prSet/>
      <dgm:spPr/>
      <dgm:t>
        <a:bodyPr/>
        <a:lstStyle/>
        <a:p>
          <a:r>
            <a:rPr lang="en-US"/>
            <a:t>Subtemas: </a:t>
          </a:r>
        </a:p>
      </dgm:t>
    </dgm:pt>
    <dgm:pt modelId="{204C9872-C010-4736-BA13-C53624933AEA}" type="parTrans" cxnId="{D943CCDC-0FC2-45E2-8717-D0A8E73CE8E9}">
      <dgm:prSet/>
      <dgm:spPr/>
      <dgm:t>
        <a:bodyPr/>
        <a:lstStyle/>
        <a:p>
          <a:endParaRPr lang="en-US"/>
        </a:p>
      </dgm:t>
    </dgm:pt>
    <dgm:pt modelId="{59271930-0F4C-4119-A4AE-8B35790B19D8}" type="sibTrans" cxnId="{D943CCDC-0FC2-45E2-8717-D0A8E73CE8E9}">
      <dgm:prSet/>
      <dgm:spPr/>
      <dgm:t>
        <a:bodyPr/>
        <a:lstStyle/>
        <a:p>
          <a:endParaRPr lang="en-US"/>
        </a:p>
      </dgm:t>
    </dgm:pt>
    <dgm:pt modelId="{9DCA2F59-E51E-4280-84E8-6B2AC402B76B}">
      <dgm:prSet/>
      <dgm:spPr/>
      <dgm:t>
        <a:bodyPr/>
        <a:lstStyle/>
        <a:p>
          <a:r>
            <a:rPr lang="en-US"/>
            <a:t>El Racionalismo y el Empirismo</a:t>
          </a:r>
        </a:p>
      </dgm:t>
    </dgm:pt>
    <dgm:pt modelId="{636A5500-CDD8-4255-8981-96B2D0A70C3F}" type="parTrans" cxnId="{691BC105-0F60-4F29-8991-12992AE0EA35}">
      <dgm:prSet/>
      <dgm:spPr/>
      <dgm:t>
        <a:bodyPr/>
        <a:lstStyle/>
        <a:p>
          <a:endParaRPr lang="en-US"/>
        </a:p>
      </dgm:t>
    </dgm:pt>
    <dgm:pt modelId="{CFCC32F0-045D-4EC0-80BF-E5A6929A14DC}" type="sibTrans" cxnId="{691BC105-0F60-4F29-8991-12992AE0EA35}">
      <dgm:prSet/>
      <dgm:spPr/>
      <dgm:t>
        <a:bodyPr/>
        <a:lstStyle/>
        <a:p>
          <a:endParaRPr lang="en-US"/>
        </a:p>
      </dgm:t>
    </dgm:pt>
    <dgm:pt modelId="{E7BBDD90-22E0-A142-AAD1-959A1B3D0AF8}" type="pres">
      <dgm:prSet presAssocID="{8B397E92-D29A-4BF8-9FA6-601983FDEC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8E727EA-D0C6-FD49-93DD-CCF3D7B2F9D6}" type="pres">
      <dgm:prSet presAssocID="{3E090B1A-8A83-4F71-85B8-432BDBD5C7F1}" presName="hierRoot1" presStyleCnt="0"/>
      <dgm:spPr/>
    </dgm:pt>
    <dgm:pt modelId="{9A941515-6EAB-6A40-A9F2-052ACF03EF47}" type="pres">
      <dgm:prSet presAssocID="{3E090B1A-8A83-4F71-85B8-432BDBD5C7F1}" presName="composite" presStyleCnt="0"/>
      <dgm:spPr/>
    </dgm:pt>
    <dgm:pt modelId="{5B0040F3-EC76-FE40-8FDA-658AEEF3AE3E}" type="pres">
      <dgm:prSet presAssocID="{3E090B1A-8A83-4F71-85B8-432BDBD5C7F1}" presName="background" presStyleLbl="node0" presStyleIdx="0" presStyleCnt="2"/>
      <dgm:spPr/>
    </dgm:pt>
    <dgm:pt modelId="{D640ED7A-1D5B-E744-A322-0CCB643E6DDC}" type="pres">
      <dgm:prSet presAssocID="{3E090B1A-8A83-4F71-85B8-432BDBD5C7F1}" presName="text" presStyleLbl="fgAcc0" presStyleIdx="0" presStyleCnt="2">
        <dgm:presLayoutVars>
          <dgm:chPref val="3"/>
        </dgm:presLayoutVars>
      </dgm:prSet>
      <dgm:spPr/>
    </dgm:pt>
    <dgm:pt modelId="{4773BB62-2FB7-924A-B9B6-2C498AB29B3A}" type="pres">
      <dgm:prSet presAssocID="{3E090B1A-8A83-4F71-85B8-432BDBD5C7F1}" presName="hierChild2" presStyleCnt="0"/>
      <dgm:spPr/>
    </dgm:pt>
    <dgm:pt modelId="{FAA99ECD-6A84-4741-99AD-8B600EB556D4}" type="pres">
      <dgm:prSet presAssocID="{9DCA2F59-E51E-4280-84E8-6B2AC402B76B}" presName="hierRoot1" presStyleCnt="0"/>
      <dgm:spPr/>
    </dgm:pt>
    <dgm:pt modelId="{83B378B8-3CA9-E040-A905-0B2E726C59E5}" type="pres">
      <dgm:prSet presAssocID="{9DCA2F59-E51E-4280-84E8-6B2AC402B76B}" presName="composite" presStyleCnt="0"/>
      <dgm:spPr/>
    </dgm:pt>
    <dgm:pt modelId="{1A6220BE-850C-4146-97CE-E393422EB4ED}" type="pres">
      <dgm:prSet presAssocID="{9DCA2F59-E51E-4280-84E8-6B2AC402B76B}" presName="background" presStyleLbl="node0" presStyleIdx="1" presStyleCnt="2"/>
      <dgm:spPr/>
    </dgm:pt>
    <dgm:pt modelId="{DC701AB4-84EC-B84E-9976-D97A5D6E41FA}" type="pres">
      <dgm:prSet presAssocID="{9DCA2F59-E51E-4280-84E8-6B2AC402B76B}" presName="text" presStyleLbl="fgAcc0" presStyleIdx="1" presStyleCnt="2">
        <dgm:presLayoutVars>
          <dgm:chPref val="3"/>
        </dgm:presLayoutVars>
      </dgm:prSet>
      <dgm:spPr/>
    </dgm:pt>
    <dgm:pt modelId="{5BF8DD43-ED33-8A45-87A7-DFE689EEBE5C}" type="pres">
      <dgm:prSet presAssocID="{9DCA2F59-E51E-4280-84E8-6B2AC402B76B}" presName="hierChild2" presStyleCnt="0"/>
      <dgm:spPr/>
    </dgm:pt>
  </dgm:ptLst>
  <dgm:cxnLst>
    <dgm:cxn modelId="{691BC105-0F60-4F29-8991-12992AE0EA35}" srcId="{8B397E92-D29A-4BF8-9FA6-601983FDEC08}" destId="{9DCA2F59-E51E-4280-84E8-6B2AC402B76B}" srcOrd="1" destOrd="0" parTransId="{636A5500-CDD8-4255-8981-96B2D0A70C3F}" sibTransId="{CFCC32F0-045D-4EC0-80BF-E5A6929A14DC}"/>
    <dgm:cxn modelId="{1A839D4C-6766-914A-9512-4F2BCB861658}" type="presOf" srcId="{8B397E92-D29A-4BF8-9FA6-601983FDEC08}" destId="{E7BBDD90-22E0-A142-AAD1-959A1B3D0AF8}" srcOrd="0" destOrd="0" presId="urn:microsoft.com/office/officeart/2005/8/layout/hierarchy1"/>
    <dgm:cxn modelId="{12FA438F-351A-7F49-B811-A218809ABD4A}" type="presOf" srcId="{3E090B1A-8A83-4F71-85B8-432BDBD5C7F1}" destId="{D640ED7A-1D5B-E744-A322-0CCB643E6DDC}" srcOrd="0" destOrd="0" presId="urn:microsoft.com/office/officeart/2005/8/layout/hierarchy1"/>
    <dgm:cxn modelId="{E3E093C3-E24D-5B43-952E-D4737A2194D5}" type="presOf" srcId="{9DCA2F59-E51E-4280-84E8-6B2AC402B76B}" destId="{DC701AB4-84EC-B84E-9976-D97A5D6E41FA}" srcOrd="0" destOrd="0" presId="urn:microsoft.com/office/officeart/2005/8/layout/hierarchy1"/>
    <dgm:cxn modelId="{D943CCDC-0FC2-45E2-8717-D0A8E73CE8E9}" srcId="{8B397E92-D29A-4BF8-9FA6-601983FDEC08}" destId="{3E090B1A-8A83-4F71-85B8-432BDBD5C7F1}" srcOrd="0" destOrd="0" parTransId="{204C9872-C010-4736-BA13-C53624933AEA}" sibTransId="{59271930-0F4C-4119-A4AE-8B35790B19D8}"/>
    <dgm:cxn modelId="{F80FAEDF-CC86-154A-886A-694DAD11CB32}" type="presParOf" srcId="{E7BBDD90-22E0-A142-AAD1-959A1B3D0AF8}" destId="{28E727EA-D0C6-FD49-93DD-CCF3D7B2F9D6}" srcOrd="0" destOrd="0" presId="urn:microsoft.com/office/officeart/2005/8/layout/hierarchy1"/>
    <dgm:cxn modelId="{41DEC5B2-80A4-F742-ABB7-C44AAB804596}" type="presParOf" srcId="{28E727EA-D0C6-FD49-93DD-CCF3D7B2F9D6}" destId="{9A941515-6EAB-6A40-A9F2-052ACF03EF47}" srcOrd="0" destOrd="0" presId="urn:microsoft.com/office/officeart/2005/8/layout/hierarchy1"/>
    <dgm:cxn modelId="{D0F84B3E-CC4A-D74A-9552-127DEB91CB7E}" type="presParOf" srcId="{9A941515-6EAB-6A40-A9F2-052ACF03EF47}" destId="{5B0040F3-EC76-FE40-8FDA-658AEEF3AE3E}" srcOrd="0" destOrd="0" presId="urn:microsoft.com/office/officeart/2005/8/layout/hierarchy1"/>
    <dgm:cxn modelId="{51668DA6-7B10-254D-BA23-9D5F1A49949D}" type="presParOf" srcId="{9A941515-6EAB-6A40-A9F2-052ACF03EF47}" destId="{D640ED7A-1D5B-E744-A322-0CCB643E6DDC}" srcOrd="1" destOrd="0" presId="urn:microsoft.com/office/officeart/2005/8/layout/hierarchy1"/>
    <dgm:cxn modelId="{2A2818CC-A7B2-B243-9408-C665A93CAE42}" type="presParOf" srcId="{28E727EA-D0C6-FD49-93DD-CCF3D7B2F9D6}" destId="{4773BB62-2FB7-924A-B9B6-2C498AB29B3A}" srcOrd="1" destOrd="0" presId="urn:microsoft.com/office/officeart/2005/8/layout/hierarchy1"/>
    <dgm:cxn modelId="{AD10AE29-4ADA-3547-8EF7-4B1D0D7BDBA1}" type="presParOf" srcId="{E7BBDD90-22E0-A142-AAD1-959A1B3D0AF8}" destId="{FAA99ECD-6A84-4741-99AD-8B600EB556D4}" srcOrd="1" destOrd="0" presId="urn:microsoft.com/office/officeart/2005/8/layout/hierarchy1"/>
    <dgm:cxn modelId="{DD5480B6-4042-2545-96E1-D41D6AA4D7D0}" type="presParOf" srcId="{FAA99ECD-6A84-4741-99AD-8B600EB556D4}" destId="{83B378B8-3CA9-E040-A905-0B2E726C59E5}" srcOrd="0" destOrd="0" presId="urn:microsoft.com/office/officeart/2005/8/layout/hierarchy1"/>
    <dgm:cxn modelId="{A5BBB7C1-3E93-6340-A222-104EB3FF58E4}" type="presParOf" srcId="{83B378B8-3CA9-E040-A905-0B2E726C59E5}" destId="{1A6220BE-850C-4146-97CE-E393422EB4ED}" srcOrd="0" destOrd="0" presId="urn:microsoft.com/office/officeart/2005/8/layout/hierarchy1"/>
    <dgm:cxn modelId="{4B58D361-C614-BE48-9031-8514ECAD93D5}" type="presParOf" srcId="{83B378B8-3CA9-E040-A905-0B2E726C59E5}" destId="{DC701AB4-84EC-B84E-9976-D97A5D6E41FA}" srcOrd="1" destOrd="0" presId="urn:microsoft.com/office/officeart/2005/8/layout/hierarchy1"/>
    <dgm:cxn modelId="{D51ADEC7-19DE-4A48-B52B-BE4ACAE7D431}" type="presParOf" srcId="{FAA99ECD-6A84-4741-99AD-8B600EB556D4}" destId="{5BF8DD43-ED33-8A45-87A7-DFE689EEBE5C}" srcOrd="1" destOrd="0" presId="urn:microsoft.com/office/officeart/2005/8/layout/hierarchy1"/>
  </dgm:cxnLst>
  <dgm:bg>
    <a:blipFill>
      <a:blip xmlns:r="http://schemas.openxmlformats.org/officeDocument/2006/relationships" r:embed="rId1"/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040F3-EC76-FE40-8FDA-658AEEF3AE3E}">
      <dsp:nvSpPr>
        <dsp:cNvPr id="0" name=""/>
        <dsp:cNvSpPr/>
      </dsp:nvSpPr>
      <dsp:spPr>
        <a:xfrm>
          <a:off x="1000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40ED7A-1D5B-E744-A322-0CCB643E6DDC}">
      <dsp:nvSpPr>
        <dsp:cNvPr id="0" name=""/>
        <dsp:cNvSpPr/>
      </dsp:nvSpPr>
      <dsp:spPr>
        <a:xfrm>
          <a:off x="391184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Subtemas: </a:t>
          </a:r>
        </a:p>
      </dsp:txBody>
      <dsp:txXfrm>
        <a:off x="456496" y="980400"/>
        <a:ext cx="3381034" cy="2099279"/>
      </dsp:txXfrm>
    </dsp:sp>
    <dsp:sp modelId="{1A6220BE-850C-4146-97CE-E393422EB4ED}">
      <dsp:nvSpPr>
        <dsp:cNvPr id="0" name=""/>
        <dsp:cNvSpPr/>
      </dsp:nvSpPr>
      <dsp:spPr>
        <a:xfrm>
          <a:off x="4293027" y="544413"/>
          <a:ext cx="3511658" cy="22299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01AB4-84EC-B84E-9976-D97A5D6E41FA}">
      <dsp:nvSpPr>
        <dsp:cNvPr id="0" name=""/>
        <dsp:cNvSpPr/>
      </dsp:nvSpPr>
      <dsp:spPr>
        <a:xfrm>
          <a:off x="4683211" y="915088"/>
          <a:ext cx="3511658" cy="22299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El Racionalismo y el Empirismo</a:t>
          </a:r>
        </a:p>
      </dsp:txBody>
      <dsp:txXfrm>
        <a:off x="4748523" y="980400"/>
        <a:ext cx="3381034" cy="20992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2114" y="0"/>
            <a:ext cx="3072908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486646" y="-3486043"/>
            <a:ext cx="2170709" cy="9144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673" y="348865"/>
            <a:ext cx="7288583" cy="1576446"/>
          </a:xfrm>
        </p:spPr>
        <p:txBody>
          <a:bodyPr anchor="ctr">
            <a:normAutofit/>
          </a:bodyPr>
          <a:lstStyle/>
          <a:p>
            <a:r>
              <a:rPr lang="es-EC" sz="3500" b="1">
                <a:solidFill>
                  <a:srgbClr val="FFFFFF"/>
                </a:solidFill>
              </a:rPr>
              <a:t>ESCUELAS </a:t>
            </a:r>
            <a:br>
              <a:rPr lang="es-EC" sz="3500" b="1">
                <a:solidFill>
                  <a:srgbClr val="FFFFFF"/>
                </a:solidFill>
              </a:rPr>
            </a:br>
            <a:r>
              <a:rPr lang="es-EC" sz="3500" b="1">
                <a:solidFill>
                  <a:srgbClr val="FFFFFF"/>
                </a:solidFill>
              </a:rPr>
              <a:t>EPISTEMOLÓGICAS Y FILOSÓFICAS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1ED660-491D-C271-DFD9-8F82A87CD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241294"/>
              </p:ext>
            </p:extLst>
          </p:nvPr>
        </p:nvGraphicFramePr>
        <p:xfrm>
          <a:off x="483042" y="2615979"/>
          <a:ext cx="8195871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44813E03-8292-3FDF-4115-D8631C3B28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92199" y="6096889"/>
            <a:ext cx="2579530" cy="691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 dirty="0">
                <a:solidFill>
                  <a:srgbClr val="FFFFFF"/>
                </a:solidFill>
              </a:rPr>
              <a:t>Comparación: Racionalismo vs Empirismo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r>
              <a:rPr lang="es-EC" sz="3600" dirty="0"/>
              <a:t>Racionalismo: Razón, deducción, ideas innatas</a:t>
            </a:r>
          </a:p>
          <a:p>
            <a:endParaRPr lang="es-EC" sz="3600" dirty="0"/>
          </a:p>
          <a:p>
            <a:r>
              <a:rPr lang="es-EC" sz="3600" dirty="0"/>
              <a:t>Empirismo: Experiencia, inducción, sin ideas innatas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F7BF33FC-F403-09F1-E193-2A89C2C55F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 dirty="0">
                <a:solidFill>
                  <a:srgbClr val="FFFFFF"/>
                </a:solidFill>
              </a:rPr>
              <a:t>Conclusión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601" y="649480"/>
            <a:ext cx="4344627" cy="5546047"/>
          </a:xfrm>
        </p:spPr>
        <p:txBody>
          <a:bodyPr anchor="ctr">
            <a:normAutofit fontScale="92500"/>
          </a:bodyPr>
          <a:lstStyle/>
          <a:p>
            <a:r>
              <a:rPr lang="es-EC" sz="4400" dirty="0"/>
              <a:t>Ambas corrientes explican el conocimiento desde diferentes enfoques. Son fundamentales para entender la filosofía del saber.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500E20B-FA63-2436-9102-2087AD627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7FCFAB8-9E9C-414D-9FCB-CECED12D5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7921BC47-1DAA-41BD-BE0B-A61A59370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76C16827-9A48-4468-BE81-11EC18E0A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4350" y="685800"/>
            <a:ext cx="304793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627" y="1371600"/>
            <a:ext cx="2181573" cy="4114801"/>
          </a:xfrm>
        </p:spPr>
        <p:txBody>
          <a:bodyPr>
            <a:normAutofit/>
          </a:bodyPr>
          <a:lstStyle/>
          <a:p>
            <a:r>
              <a:rPr lang="es-EC" sz="2800">
                <a:solidFill>
                  <a:schemeClr val="bg1">
                    <a:alpha val="60000"/>
                  </a:schemeClr>
                </a:solidFill>
              </a:rPr>
              <a:t>Actividad Grupal: Debate Filosófico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739" y="685801"/>
            <a:ext cx="4379446" cy="548639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Título: Racionalistas vs. Empiristas</a:t>
            </a:r>
          </a:p>
          <a:p>
            <a:pPr marL="0" indent="0">
              <a:buNone/>
            </a:pPr>
            <a:endParaRPr lang="es-EC" sz="17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Objetivo: Comprender y aplicar los argumentos de cada corriente para defender un punto de vista.</a:t>
            </a:r>
          </a:p>
          <a:p>
            <a:pPr marL="0" indent="0">
              <a:buNone/>
            </a:pPr>
            <a:endParaRPr lang="es-EC" sz="170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Instrucciones: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1. Dividir la clase en dos grupos: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   - Grupo A: Representará al Racionalismo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   - Grupo B: Representará al Empirismo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2. Cada grupo preparará una defensa respondiendo: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   - ¿Qué es el conocimiento?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   - ¿Cómo lo obtenemos?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   - ¿Qué método es más confiable?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3. Realizar un debate guiado por el docente.</a:t>
            </a:r>
          </a:p>
          <a:p>
            <a:pPr marL="0" indent="0">
              <a:buNone/>
            </a:pPr>
            <a:r>
              <a:rPr lang="es-EC" sz="1700">
                <a:solidFill>
                  <a:schemeClr val="bg1"/>
                </a:solidFill>
              </a:rPr>
              <a:t>4. Cierre: Reflexión grupal sobre cuál postura fue más convincente.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CD4B6EB-799E-C0D4-064B-E5D3E49BE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648" y="1112246"/>
            <a:ext cx="2579530" cy="6916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118" y="735106"/>
            <a:ext cx="7540322" cy="292847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¿Qué es la epistemología?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011" y="4870824"/>
            <a:ext cx="7504463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 la rama de la filosofía que estudia el conocimiento. Analiza su origen, límites y validez.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A992FAE5-9E98-B1D1-9398-360D4DDE9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199" y="6096889"/>
            <a:ext cx="2579530" cy="6916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Escuelas epistemológicas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3660" y="649480"/>
            <a:ext cx="4160544" cy="5546047"/>
          </a:xfrm>
        </p:spPr>
        <p:txBody>
          <a:bodyPr anchor="ctr">
            <a:normAutofit/>
          </a:bodyPr>
          <a:lstStyle/>
          <a:p>
            <a:r>
              <a:rPr lang="es-EC" sz="3600" dirty="0"/>
              <a:t>Corrientes filosóficas que explican cómo se obtiene el conocimiento. Nos enfocaremos en el Racionalismo y el Empirismo.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851644A6-4F76-A76A-FA80-D0F5AB5EC8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El Racionalismo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r>
              <a:rPr lang="es-EC" sz="4000" dirty="0"/>
              <a:t>La razón es la fuente principal del conocimiento. Se basa en ideas innatas y deducción lógica.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D1BD5E8C-1CE8-9B68-F237-B75ADD71F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 dirty="0">
                <a:solidFill>
                  <a:srgbClr val="FFFFFF"/>
                </a:solidFill>
              </a:rPr>
              <a:t>Representantes del Racionalismo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 fontScale="92500"/>
          </a:bodyPr>
          <a:lstStyle/>
          <a:p>
            <a:r>
              <a:rPr lang="es-EC" sz="4000" dirty="0"/>
              <a:t>René Descartes – 'Pienso, luego existo’</a:t>
            </a:r>
          </a:p>
          <a:p>
            <a:endParaRPr lang="es-EC" sz="4000" dirty="0"/>
          </a:p>
          <a:p>
            <a:r>
              <a:rPr lang="es-EC" sz="4000" dirty="0"/>
              <a:t>Baruch Spinoza</a:t>
            </a:r>
          </a:p>
          <a:p>
            <a:endParaRPr lang="es-EC" sz="4000" dirty="0"/>
          </a:p>
          <a:p>
            <a:r>
              <a:rPr lang="es-EC" sz="4000" dirty="0"/>
              <a:t>Gottfried Leibniz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99BD59E2-C3C6-B10D-0CFF-52BAD37846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 dirty="0">
                <a:solidFill>
                  <a:srgbClr val="FFFFFF"/>
                </a:solidFill>
              </a:rPr>
              <a:t>Características del Racionalismo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s-EC" sz="4000" dirty="0"/>
              <a:t>• Conocimiento a priori </a:t>
            </a:r>
            <a:r>
              <a:rPr lang="es-EC" sz="1900" dirty="0"/>
              <a:t>(</a:t>
            </a:r>
            <a:r>
              <a:rPr lang="es-EC" sz="1900" b="0" i="0" u="none" strike="noStrike" dirty="0">
                <a:solidFill>
                  <a:srgbClr val="001D35"/>
                </a:solidFill>
                <a:effectLst/>
                <a:latin typeface="Google Sans"/>
              </a:rPr>
              <a:t> </a:t>
            </a:r>
            <a:r>
              <a:rPr lang="es-EC" sz="1900" dirty="0"/>
              <a:t>aquel que se obtiene sin necesidad de experiencia sensorial, a través del razonamiento)</a:t>
            </a:r>
          </a:p>
          <a:p>
            <a:pPr marL="0" indent="0">
              <a:buNone/>
            </a:pPr>
            <a:endParaRPr lang="es-EC" sz="4000" dirty="0"/>
          </a:p>
          <a:p>
            <a:pPr marL="0" indent="0">
              <a:buNone/>
            </a:pPr>
            <a:r>
              <a:rPr lang="es-EC" sz="4000" dirty="0"/>
              <a:t>• Uso de la lógica y la deducción</a:t>
            </a:r>
          </a:p>
          <a:p>
            <a:pPr marL="0" indent="0">
              <a:buNone/>
            </a:pPr>
            <a:endParaRPr lang="es-EC" sz="4000" dirty="0"/>
          </a:p>
          <a:p>
            <a:pPr marL="0" indent="0">
              <a:buNone/>
            </a:pPr>
            <a:r>
              <a:rPr lang="es-EC" sz="4000" dirty="0"/>
              <a:t>• Confianza en la razón humana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6A4DD347-F12A-BF24-AB97-3184B38C9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El Empirismo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r>
              <a:rPr lang="es-EC" sz="3600" dirty="0"/>
              <a:t>Todo conocimiento proviene de la experiencia sensorial. Niega la existencia de ideas innatas.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35BFC5CC-0543-6B5B-3F46-4C26AF884F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 dirty="0">
                <a:solidFill>
                  <a:srgbClr val="FFFFFF"/>
                </a:solidFill>
              </a:rPr>
              <a:t>Representantes del Empirismo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 lnSpcReduction="10000"/>
          </a:bodyPr>
          <a:lstStyle/>
          <a:p>
            <a:r>
              <a:rPr lang="es-EC" dirty="0"/>
              <a:t>John Locke – la mente como hoja en blanco</a:t>
            </a:r>
          </a:p>
          <a:p>
            <a:endParaRPr lang="es-EC" dirty="0"/>
          </a:p>
          <a:p>
            <a:r>
              <a:rPr lang="es-EC" dirty="0"/>
              <a:t>George Berkeley – idealismo empírico</a:t>
            </a:r>
          </a:p>
          <a:p>
            <a:endParaRPr lang="es-EC" dirty="0"/>
          </a:p>
          <a:p>
            <a:r>
              <a:rPr lang="es-EC" dirty="0"/>
              <a:t>David Hume – escepticismo empírico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C0CDC8C4-7F5D-66FF-0B0A-C39C1C79E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Características del Empirismo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68" y="649480"/>
            <a:ext cx="3646835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EC" dirty="0"/>
              <a:t>• Conocimiento a posteriori (</a:t>
            </a:r>
            <a:r>
              <a:rPr lang="es-EC" b="0" i="0" u="none" strike="noStrike" dirty="0">
                <a:effectLst/>
                <a:latin typeface="Google Sans"/>
              </a:rPr>
              <a:t> </a:t>
            </a:r>
            <a:r>
              <a:rPr lang="es-EC" sz="2000" b="0" i="0" u="none" strike="noStrike" dirty="0">
                <a:solidFill>
                  <a:srgbClr val="001D35"/>
                </a:solidFill>
                <a:effectLst/>
                <a:latin typeface="Google Sans"/>
              </a:rPr>
              <a:t> es aquel que se adquiere a través de la experiencia, la observación o la evidencia empírica</a:t>
            </a:r>
            <a:r>
              <a:rPr lang="es-EC" dirty="0"/>
              <a:t>)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• Método inductivo</a:t>
            </a:r>
          </a:p>
          <a:p>
            <a:pPr marL="0" indent="0">
              <a:buNone/>
            </a:pPr>
            <a:endParaRPr lang="es-EC" dirty="0"/>
          </a:p>
          <a:p>
            <a:pPr marL="0" indent="0">
              <a:buNone/>
            </a:pPr>
            <a:r>
              <a:rPr lang="es-EC" dirty="0"/>
              <a:t>• Basado en observación y experimentación</a:t>
            </a:r>
          </a:p>
        </p:txBody>
      </p:sp>
      <p:pic>
        <p:nvPicPr>
          <p:cNvPr id="4" name="Imagen 3" descr="Interfaz de usuario gráfica, Texto&#10;&#10;Descripción generada automáticamente">
            <a:extLst>
              <a:ext uri="{FF2B5EF4-FFF2-40B4-BE49-F238E27FC236}">
                <a16:creationId xmlns:a16="http://schemas.microsoft.com/office/drawing/2014/main" id="{BF7A2FC0-6508-0EAA-0AF5-05D911DDD4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9441" y="6180957"/>
            <a:ext cx="2579530" cy="69161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356</Words>
  <Application>Microsoft Macintosh PowerPoint</Application>
  <PresentationFormat>Presentación en pantalla (4:3)</PresentationFormat>
  <Paragraphs>56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Google Sans</vt:lpstr>
      <vt:lpstr>Office Theme</vt:lpstr>
      <vt:lpstr>ESCUELAS  EPISTEMOLÓGICAS Y FILOSÓFICAS</vt:lpstr>
      <vt:lpstr>¿Qué es la epistemología?</vt:lpstr>
      <vt:lpstr>Escuelas epistemológicas</vt:lpstr>
      <vt:lpstr>El Racionalismo</vt:lpstr>
      <vt:lpstr>Representantes del Racionalismo</vt:lpstr>
      <vt:lpstr>Características del Racionalismo</vt:lpstr>
      <vt:lpstr>El Empirismo</vt:lpstr>
      <vt:lpstr>Representantes del Empirismo</vt:lpstr>
      <vt:lpstr>Características del Empirismo</vt:lpstr>
      <vt:lpstr>Comparación: Racionalismo vs Empirismo</vt:lpstr>
      <vt:lpstr>Conclusión</vt:lpstr>
      <vt:lpstr>Actividad Grupal: Debate Filosófico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2025-05-06T20:29:44Z</dcterms:modified>
  <cp:category/>
</cp:coreProperties>
</file>