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07" r:id="rId3"/>
    <p:sldId id="308" r:id="rId4"/>
    <p:sldId id="258" r:id="rId5"/>
    <p:sldId id="266" r:id="rId6"/>
    <p:sldId id="259" r:id="rId7"/>
    <p:sldId id="260" r:id="rId8"/>
    <p:sldId id="261" r:id="rId9"/>
    <p:sldId id="267" r:id="rId10"/>
    <p:sldId id="268" r:id="rId11"/>
    <p:sldId id="269" r:id="rId12"/>
    <p:sldId id="271" r:id="rId13"/>
    <p:sldId id="270" r:id="rId14"/>
    <p:sldId id="272" r:id="rId15"/>
    <p:sldId id="273" r:id="rId16"/>
    <p:sldId id="274" r:id="rId17"/>
    <p:sldId id="262" r:id="rId18"/>
    <p:sldId id="26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64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265" r:id="rId5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6" d="100"/>
          <a:sy n="56" d="100"/>
        </p:scale>
        <p:origin x="1637" y="456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F4231-C3B5-497C-9037-F6BECD1D2B54}" type="datetimeFigureOut">
              <a:rPr lang="es-EC" smtClean="0"/>
              <a:t>19/6/2025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2C8EC-AB7B-448F-8C6E-8DAAC6F2829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3686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2C8EC-AB7B-448F-8C6E-8DAAC6F2829D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81872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207C1-4D80-B691-8AEF-FD2864E14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6DCF3C-398A-86D9-74C7-11CF6C799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AAA8CA-8DDF-C7D3-F31A-64C53CFB5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F96C-FFFE-43B3-9D9C-0F680F8ADF5B}" type="datetimeFigureOut">
              <a:rPr lang="es-EC" smtClean="0"/>
              <a:t>18/6/2025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07075F-F6A1-D7B2-C3A9-2D404C7D6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FA8F35-2BA6-3E13-0D56-14F05B76D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61C5-1FFB-4DC0-B48E-D0C2C305085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333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3C73CD-3EFD-E861-B80B-93E0CBD5D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B69F898-C1EE-2BB4-4F1A-465643DF1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7E5571-455E-5C75-199F-329A2EA0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F96C-FFFE-43B3-9D9C-0F680F8ADF5B}" type="datetimeFigureOut">
              <a:rPr lang="es-EC" smtClean="0"/>
              <a:t>18/6/2025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34261A-9269-01D1-7D51-4656A550E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A9670F-B089-0455-406F-F8218437F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61C5-1FFB-4DC0-B48E-D0C2C305085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1526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4076F0-26BB-64F3-6F4F-FF0F5B1D12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D1AF6AA-699B-CC26-FB2A-B144087FC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64A471-F265-02CE-7AF9-5BA412A07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F96C-FFFE-43B3-9D9C-0F680F8ADF5B}" type="datetimeFigureOut">
              <a:rPr lang="es-EC" smtClean="0"/>
              <a:t>18/6/2025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8260D3-8946-EC3F-76F1-3256771AA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1217EB-3601-70F6-438A-8D323EF9D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61C5-1FFB-4DC0-B48E-D0C2C305085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314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70340D-313C-5F70-E4C3-1280BC1C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E2540D-494D-C7AE-C2EF-CC03E2C7D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4BF19D-BF9E-E018-5257-81E19F4FE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F96C-FFFE-43B3-9D9C-0F680F8ADF5B}" type="datetimeFigureOut">
              <a:rPr lang="es-EC" smtClean="0"/>
              <a:t>18/6/2025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9F35EF-F709-5F9E-2721-7663CD0A5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ECA0B6-773A-588E-2126-EBCEF8AD0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61C5-1FFB-4DC0-B48E-D0C2C305085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02751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409F02-71A6-7A0B-0C57-267EFE394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17D1BA-BE5C-8624-5350-327178262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159FFC-CE12-446F-8F34-80EF17BC9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F96C-FFFE-43B3-9D9C-0F680F8ADF5B}" type="datetimeFigureOut">
              <a:rPr lang="es-EC" smtClean="0"/>
              <a:t>18/6/2025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526431-A889-152B-3C22-E04FFA3ED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89B109-EB8B-3625-62BA-A82320A8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61C5-1FFB-4DC0-B48E-D0C2C305085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1611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DC92D-426D-BFD2-F119-BBBB05528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67FC38-AC4A-3495-62A8-146355F676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604EE7-D6FC-B89C-5863-383C61872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93D248-F193-A3B0-F275-16A651A0D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F96C-FFFE-43B3-9D9C-0F680F8ADF5B}" type="datetimeFigureOut">
              <a:rPr lang="es-EC" smtClean="0"/>
              <a:t>18/6/2025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F7091F-1AEF-160A-7227-D5CA8D93A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96B7CF-11C4-A1E0-BD18-92B293916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61C5-1FFB-4DC0-B48E-D0C2C305085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143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8D3B0F-C653-B189-F03A-CDC2E699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206789-377F-8E5A-95FA-370B0771A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1275B1-C2ED-E2D5-E11A-8DA5DB6F4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F1BE5D-7843-93B1-15E1-8DCA435E49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E00850C-D13A-1ACF-4FB6-D1366D0E2D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0A31A75-4823-B101-BE48-CB9DD017F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F96C-FFFE-43B3-9D9C-0F680F8ADF5B}" type="datetimeFigureOut">
              <a:rPr lang="es-EC" smtClean="0"/>
              <a:t>18/6/2025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DD81192-41A9-AE13-5793-E0DDD131B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1EFE2B1-54B6-FAF2-CB59-C6E4651C2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61C5-1FFB-4DC0-B48E-D0C2C305085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94686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F2F3C5-BEB3-FEF6-B839-AA53550B8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3F747BC-87EA-F5A6-08D5-07E12BBE9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F96C-FFFE-43B3-9D9C-0F680F8ADF5B}" type="datetimeFigureOut">
              <a:rPr lang="es-EC" smtClean="0"/>
              <a:t>18/6/2025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7799F2-9D68-FE27-40F3-1BBA4585C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037C8B6-F16F-93DF-A95C-3E3047233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61C5-1FFB-4DC0-B48E-D0C2C305085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1446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3728493-711D-A9FE-0B7E-635AFA9E2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F96C-FFFE-43B3-9D9C-0F680F8ADF5B}" type="datetimeFigureOut">
              <a:rPr lang="es-EC" smtClean="0"/>
              <a:t>18/6/2025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DA4B62-F961-A080-5C32-1F3217FED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ADCAF83-A791-B6B5-C330-E854C837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61C5-1FFB-4DC0-B48E-D0C2C305085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2851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1D4B64-22D7-0DAC-6908-1F5B16944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5A4988-2352-1FF4-B024-B06BCD4B6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5CED68-71DD-4C76-C5FC-EFF0D4CDB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A3646D-E06D-4A78-3768-35920A2AD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F96C-FFFE-43B3-9D9C-0F680F8ADF5B}" type="datetimeFigureOut">
              <a:rPr lang="es-EC" smtClean="0"/>
              <a:t>18/6/2025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D64ABF-11DD-12B4-3DB5-653A370FB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8CA12F-F88A-F40F-EAF1-33BB422D4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61C5-1FFB-4DC0-B48E-D0C2C305085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1839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51F2B0-936E-5C80-2EFF-21CE2B6FA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C8E1DE0-AE83-9A06-D740-78A49B1215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9A4F63-076E-C835-C3C4-0C7B246E5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17D06F-7E99-E1D3-F1E9-E0ECBBFA3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F96C-FFFE-43B3-9D9C-0F680F8ADF5B}" type="datetimeFigureOut">
              <a:rPr lang="es-EC" smtClean="0"/>
              <a:t>18/6/2025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AC09AB-6540-C80F-ABE9-A9FC50054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CDE527-CB69-43D3-446C-B8400516E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61C5-1FFB-4DC0-B48E-D0C2C305085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1123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C3B97E0-3BA0-2AEA-CF45-3D3791353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5C558E-B623-13B2-A7E3-421C1A9CC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1D80CA-349A-2246-47B8-BCD72EB5A3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B3F96C-FFFE-43B3-9D9C-0F680F8ADF5B}" type="datetimeFigureOut">
              <a:rPr lang="es-EC" smtClean="0"/>
              <a:t>18/6/2025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02807D-19BE-828E-3A4A-73EA405E8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7645DA-07BB-EBA7-F780-3F350A5D4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AD61C5-1FFB-4DC0-B48E-D0C2C305085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628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ef.org/ecuador/desnutrici%C3%B3n-cr%C3%B3nica-infantil" TargetMode="External"/><Relationship Id="rId2" Type="http://schemas.openxmlformats.org/officeDocument/2006/relationships/hyperlink" Target="https://www.youtube.com/watch?v=pUDibhs1oZM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bileRKBAhg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iariolosandes.com.ec/inec-presento-resultados-de-desnutricion-cronica-infantil-a-nivel-nacional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enlace.17d07.mspz9.gob.ec/biblioteca/promo/nutricion/4%20Monitoreo%20de%20crecimiento%20menores%205%20a%C3%B1os%20Abril-2017.pdf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E1914-A68B-3391-4DB1-AF4163E26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123880"/>
            <a:ext cx="9144000" cy="2387600"/>
          </a:xfrm>
        </p:spPr>
        <p:txBody>
          <a:bodyPr/>
          <a:lstStyle/>
          <a:p>
            <a:r>
              <a:rPr lang="es-EC" dirty="0"/>
              <a:t>Desnutrición y obesidad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11E617B-140D-E7D4-9A4A-8E58DE1EF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095" y="2511480"/>
            <a:ext cx="6611273" cy="33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3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F0D36A9-D636-257A-9986-0B25774FD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47" y="737831"/>
            <a:ext cx="6839905" cy="5896798"/>
          </a:xfrm>
          <a:prstGeom prst="rect">
            <a:avLst/>
          </a:prstGeom>
        </p:spPr>
      </p:pic>
      <p:pic>
        <p:nvPicPr>
          <p:cNvPr id="5" name="Imagen 4" descr="Imagen que contiene persona, interior, tabla, bebé&#10;&#10;El contenido generado por IA puede ser incorrecto.">
            <a:extLst>
              <a:ext uri="{FF2B5EF4-FFF2-40B4-BE49-F238E27FC236}">
                <a16:creationId xmlns:a16="http://schemas.microsoft.com/office/drawing/2014/main" id="{68A4C723-B674-0B3E-816A-465FE95B9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955" y="2435607"/>
            <a:ext cx="6391069" cy="280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02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D8735F-4151-B53B-F7D9-58FA5E04C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506" y="218361"/>
            <a:ext cx="8776682" cy="660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71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29AA15-0111-FDE5-D28E-4C81FD7B7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284" y="918812"/>
            <a:ext cx="6849431" cy="502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47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19F8168-22C9-3683-8CB1-3AECFE3CA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750" y="155084"/>
            <a:ext cx="8615525" cy="662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3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922F36A-B0A5-5ABC-98CB-D507864E5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121" y="487701"/>
            <a:ext cx="7686783" cy="595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17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B7185CF-1F29-7579-D42D-20EF8D718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448" y="341194"/>
            <a:ext cx="8368713" cy="627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94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DF600D1-FE4C-51DF-EE91-F3CDA839F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565" y="780202"/>
            <a:ext cx="9745435" cy="60777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65ABBAC-E5DE-08B6-F879-77F00692FC9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</a:blip>
          <a:srcRect b="24863"/>
          <a:stretch>
            <a:fillRect/>
          </a:stretch>
        </p:blipFill>
        <p:spPr>
          <a:xfrm>
            <a:off x="95535" y="40624"/>
            <a:ext cx="6630505" cy="3778477"/>
          </a:xfrm>
          <a:prstGeom prst="rect">
            <a:avLst/>
          </a:prstGeom>
        </p:spPr>
      </p:pic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B1843937-9D42-FE08-FFC1-6C9E996C32EE}"/>
              </a:ext>
            </a:extLst>
          </p:cNvPr>
          <p:cNvSpPr/>
          <p:nvPr/>
        </p:nvSpPr>
        <p:spPr>
          <a:xfrm rot="19566244">
            <a:off x="8375330" y="4353634"/>
            <a:ext cx="1310185" cy="6141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59228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3958949-6CCA-2DE8-2773-5843CA093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947" y="748157"/>
            <a:ext cx="6166105" cy="543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35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F3624A-C222-338C-1A40-5D2B83A25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036" y="708320"/>
            <a:ext cx="7596584" cy="582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46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228DDBE-A4BA-F297-8990-D12ECDD16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57" y="1031944"/>
            <a:ext cx="6820852" cy="5277587"/>
          </a:xfrm>
          <a:prstGeom prst="rect">
            <a:avLst/>
          </a:prstGeom>
        </p:spPr>
      </p:pic>
      <p:pic>
        <p:nvPicPr>
          <p:cNvPr id="5" name="Imagen 4" descr="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9BEE8056-0B41-3062-47E4-0FA481881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49" y="1568205"/>
            <a:ext cx="2768819" cy="335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89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70DF73-8EBD-DDF0-AF10-A7C6A59F0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/>
              <a:t>La desnutrición crónica infantil en Ecuador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0774AF-6614-EA9C-464F-7437C534ED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EC" dirty="0">
                <a:hlinkClick r:id="rId2"/>
              </a:rPr>
              <a:t>https://www.youtube.com/watch?v=pUDibhs1oZM</a:t>
            </a:r>
            <a:r>
              <a:rPr lang="es-EC" dirty="0"/>
              <a:t> </a:t>
            </a:r>
          </a:p>
          <a:p>
            <a:endParaRPr lang="es-EC" dirty="0"/>
          </a:p>
          <a:p>
            <a:r>
              <a:rPr lang="es-EC" dirty="0">
                <a:hlinkClick r:id="rId3"/>
              </a:rPr>
              <a:t>https://www.unicef.org/ecuador/desnutrici%C3%B3n-cr%C3%B3nica-infantil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50814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51EC5B9-D57B-8962-76BC-BB45E1C91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942" y="202854"/>
            <a:ext cx="6916115" cy="5458587"/>
          </a:xfrm>
          <a:prstGeom prst="rect">
            <a:avLst/>
          </a:prstGeom>
        </p:spPr>
      </p:pic>
      <p:pic>
        <p:nvPicPr>
          <p:cNvPr id="5" name="Imagen 4" descr="Imagen que contiene persona, exterior, niño, parado&#10;&#10;El contenido generado por IA puede ser incorrecto.">
            <a:extLst>
              <a:ext uri="{FF2B5EF4-FFF2-40B4-BE49-F238E27FC236}">
                <a16:creationId xmlns:a16="http://schemas.microsoft.com/office/drawing/2014/main" id="{173695A3-B4A4-7F06-88A5-3A8CF90E6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9" y="3883810"/>
            <a:ext cx="3674515" cy="244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78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39DDBC4-BFDC-DF41-995D-EA6AB903E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349" y="450669"/>
            <a:ext cx="7962281" cy="602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5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CCC2F3D-09E3-0936-2953-DAA5C3B5A1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7138"/>
          <a:stretch>
            <a:fillRect/>
          </a:stretch>
        </p:blipFill>
        <p:spPr>
          <a:xfrm>
            <a:off x="2089740" y="558302"/>
            <a:ext cx="8764335" cy="574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27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8AD0C70-A602-2E32-4AC3-9717C55B00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1991"/>
          <a:stretch>
            <a:fillRect/>
          </a:stretch>
        </p:blipFill>
        <p:spPr>
          <a:xfrm>
            <a:off x="2066756" y="782725"/>
            <a:ext cx="8058488" cy="47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66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11AE7F9-9A68-EDFD-7AB4-8B1B8A9FC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890" y="594917"/>
            <a:ext cx="6954220" cy="56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16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E1A6583-B12B-BA09-1568-9E2252281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311" y="828312"/>
            <a:ext cx="7011378" cy="520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64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43A2E4B-30EB-D2FC-7082-D0E950E7CA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8241"/>
          <a:stretch>
            <a:fillRect/>
          </a:stretch>
        </p:blipFill>
        <p:spPr>
          <a:xfrm>
            <a:off x="2315672" y="539141"/>
            <a:ext cx="8541611" cy="464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30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BF39973-1635-69AC-6417-C8F35AA10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574" y="814022"/>
            <a:ext cx="6820852" cy="52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88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4C0115B-5EA3-9D1B-3B9E-699658F81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363" y="713996"/>
            <a:ext cx="6973273" cy="54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53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E8661D3-4A40-D2DD-4067-05686505ED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1258"/>
          <a:stretch>
            <a:fillRect/>
          </a:stretch>
        </p:blipFill>
        <p:spPr>
          <a:xfrm>
            <a:off x="2678481" y="757170"/>
            <a:ext cx="8543713" cy="5416686"/>
          </a:xfrm>
          <a:prstGeom prst="rect">
            <a:avLst/>
          </a:prstGeom>
        </p:spPr>
      </p:pic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F98F46A6-CF5E-A5E3-A6D6-828E94E13F64}"/>
              </a:ext>
            </a:extLst>
          </p:cNvPr>
          <p:cNvSpPr/>
          <p:nvPr/>
        </p:nvSpPr>
        <p:spPr>
          <a:xfrm>
            <a:off x="1937981" y="4073857"/>
            <a:ext cx="740499" cy="3957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46E8A8E5-B47F-6A1E-C901-0BA0CCE59451}"/>
              </a:ext>
            </a:extLst>
          </p:cNvPr>
          <p:cNvSpPr/>
          <p:nvPr/>
        </p:nvSpPr>
        <p:spPr>
          <a:xfrm>
            <a:off x="1967549" y="4690287"/>
            <a:ext cx="740499" cy="395785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80AB4B0F-BC23-3F5D-B9DF-B26627F65917}"/>
              </a:ext>
            </a:extLst>
          </p:cNvPr>
          <p:cNvSpPr/>
          <p:nvPr/>
        </p:nvSpPr>
        <p:spPr>
          <a:xfrm>
            <a:off x="1981197" y="5318080"/>
            <a:ext cx="740499" cy="39578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86246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E1914-A68B-3391-4DB1-AF4163E264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/>
              <a:t>Obesidad y desnutrición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DC3BDF-FCFF-EB60-030D-708EBAFDA4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C" dirty="0">
                <a:hlinkClick r:id="rId2"/>
              </a:rPr>
              <a:t>https://www.youtube.com/watch?v=SbileRKBAhg</a:t>
            </a:r>
            <a:r>
              <a:rPr lang="es-EC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3593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9226BCC-8B7A-B44A-67DD-367E58F86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040" y="265470"/>
            <a:ext cx="8680554" cy="638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25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7616CD9-EA1A-426D-0CCC-E250D6AC66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2898"/>
          <a:stretch>
            <a:fillRect/>
          </a:stretch>
        </p:blipFill>
        <p:spPr>
          <a:xfrm>
            <a:off x="1923624" y="642076"/>
            <a:ext cx="9019668" cy="564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94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2537D12-D035-5895-BEB7-85016F44B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626" y="637785"/>
            <a:ext cx="6782747" cy="55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658C720-3884-BE21-CCB6-A0A68BE49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047" y="690180"/>
            <a:ext cx="6839905" cy="547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81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7FF9235-4B47-A93A-969F-4549C780E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01" y="590624"/>
            <a:ext cx="6230219" cy="599206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041C5B3-BEA7-60E1-D658-447A7F1796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523" r="24154" b="12192"/>
          <a:stretch>
            <a:fillRect/>
          </a:stretch>
        </p:blipFill>
        <p:spPr>
          <a:xfrm>
            <a:off x="6132513" y="478633"/>
            <a:ext cx="2753710" cy="5144402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C7354C08-BCEB-9209-256F-E496A3FA5C8B}"/>
              </a:ext>
            </a:extLst>
          </p:cNvPr>
          <p:cNvSpPr/>
          <p:nvPr/>
        </p:nvSpPr>
        <p:spPr>
          <a:xfrm>
            <a:off x="5649037" y="2067910"/>
            <a:ext cx="3720662" cy="27221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210957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88D02D6-6537-9609-EABB-92BFE9DB40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859" b="4229"/>
          <a:stretch>
            <a:fillRect/>
          </a:stretch>
        </p:blipFill>
        <p:spPr>
          <a:xfrm>
            <a:off x="1549606" y="518615"/>
            <a:ext cx="8932207" cy="60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820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858BF19-9380-FC1A-B7AD-020253BB5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189" y="426105"/>
            <a:ext cx="8149621" cy="60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53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A6AC8C2-9229-5530-9C0A-9B51B0812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598" y="446591"/>
            <a:ext cx="7841769" cy="603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582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2B17FC2-B276-C9E5-D394-280AB7FE9B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038"/>
          <a:stretch>
            <a:fillRect/>
          </a:stretch>
        </p:blipFill>
        <p:spPr>
          <a:xfrm>
            <a:off x="1765240" y="584592"/>
            <a:ext cx="8734545" cy="576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974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48702F0-F774-7175-4D62-446FE62D2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112" y="1328559"/>
            <a:ext cx="3699640" cy="4915586"/>
          </a:xfrm>
          <a:prstGeom prst="rect">
            <a:avLst/>
          </a:prstGeom>
        </p:spPr>
      </p:pic>
      <p:pic>
        <p:nvPicPr>
          <p:cNvPr id="5" name="Imagen 4" descr="Un grupo de personas disfrazadas posando&#10;&#10;El contenido generado por IA puede ser incorrecto.">
            <a:extLst>
              <a:ext uri="{FF2B5EF4-FFF2-40B4-BE49-F238E27FC236}">
                <a16:creationId xmlns:a16="http://schemas.microsoft.com/office/drawing/2014/main" id="{9237B1E0-1736-5168-15BA-A4538E071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38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539010C-91A3-9180-F7E4-9A778FB24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55" y="354009"/>
            <a:ext cx="10815145" cy="606162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291BAAB-B8B2-B951-305D-3DD8CBD081A5}"/>
              </a:ext>
            </a:extLst>
          </p:cNvPr>
          <p:cNvSpPr txBox="1"/>
          <p:nvPr/>
        </p:nvSpPr>
        <p:spPr>
          <a:xfrm>
            <a:off x="704194" y="6581001"/>
            <a:ext cx="114878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hlinkClick r:id="rId4"/>
              </a:rPr>
              <a:t>https://www.diariolosandes.com.ec/inec-presento-resultados-de-desnutricion-cronica-infantil-a-nivel-nacional/</a:t>
            </a:r>
            <a:r>
              <a:rPr lang="es-EC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40134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ABDDA79-C9B5-6DE3-43CB-CCACB2C0C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828" y="414945"/>
            <a:ext cx="7841211" cy="61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421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6120B35-011B-B5CE-AC53-69744A407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706" y="588368"/>
            <a:ext cx="7812175" cy="617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494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75D8134-0481-06F5-104D-BA03A02F2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284" y="158131"/>
            <a:ext cx="6849431" cy="494416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0A5D567-9A9C-DDCA-7528-FDFA91873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656" y="4215116"/>
            <a:ext cx="3752686" cy="230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709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A2279E9-3535-4DE0-1958-6CB253B01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220" y="741021"/>
            <a:ext cx="7765559" cy="590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809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9D96211-EC5C-7FA3-444A-CFBD2616D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024" y="469216"/>
            <a:ext cx="9112683" cy="638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28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43D4B73-B250-A244-6526-F33649A27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300" y="414784"/>
            <a:ext cx="8455577" cy="62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097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C75E01D-B96C-596B-5D87-0CB84B05C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459" y="293064"/>
            <a:ext cx="7903476" cy="610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293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081DFED-C961-5C7A-C125-3EE55C8A9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976" y="476130"/>
            <a:ext cx="7749073" cy="597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179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35B23D0-3F0D-932C-0ECC-4838DD61F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542" y="930362"/>
            <a:ext cx="8135942" cy="544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312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8BBE3AB-6F3A-1666-D5F1-B3DE013D2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810" y="999785"/>
            <a:ext cx="7245273" cy="544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20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A0A337A-AF5C-5A7F-8441-9EB14EBC9BCD}"/>
              </a:ext>
            </a:extLst>
          </p:cNvPr>
          <p:cNvSpPr txBox="1"/>
          <p:nvPr/>
        </p:nvSpPr>
        <p:spPr>
          <a:xfrm>
            <a:off x="1366346" y="2337992"/>
            <a:ext cx="9228083" cy="2255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/>
              <a:t>Las encuestas reflejan también que el 33.4% de los niños indígenas menores de 2 años sufren de DCI comparado con el 19.2% de niños mestizo y el 15% de niños afroecuatorianos y 15.9% de niños montubios.</a:t>
            </a:r>
            <a:endParaRPr lang="es-EC" sz="2400" dirty="0"/>
          </a:p>
        </p:txBody>
      </p:sp>
      <p:pic>
        <p:nvPicPr>
          <p:cNvPr id="7" name="Imagen 6" descr="Un dibujo de una cara feliz&#10;&#10;El contenido generado por IA puede ser incorrecto.">
            <a:extLst>
              <a:ext uri="{FF2B5EF4-FFF2-40B4-BE49-F238E27FC236}">
                <a16:creationId xmlns:a16="http://schemas.microsoft.com/office/drawing/2014/main" id="{ED7A93FA-17C2-1C52-3190-ED6E2B4B8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2" t="11850" r="15052" b="17225"/>
          <a:stretch>
            <a:fillRect/>
          </a:stretch>
        </p:blipFill>
        <p:spPr>
          <a:xfrm rot="10504333">
            <a:off x="10650040" y="1423185"/>
            <a:ext cx="1310186" cy="1351128"/>
          </a:xfrm>
          <a:prstGeom prst="rect">
            <a:avLst/>
          </a:prstGeom>
        </p:spPr>
      </p:pic>
      <p:pic>
        <p:nvPicPr>
          <p:cNvPr id="8" name="Imagen 7" descr="Un dibujo de una cara feliz&#10;&#10;El contenido generado por IA puede ser incorrecto.">
            <a:extLst>
              <a:ext uri="{FF2B5EF4-FFF2-40B4-BE49-F238E27FC236}">
                <a16:creationId xmlns:a16="http://schemas.microsoft.com/office/drawing/2014/main" id="{C3FF452C-9688-0E88-B530-411DD091A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2" t="11850" r="15052" b="17225"/>
          <a:stretch>
            <a:fillRect/>
          </a:stretch>
        </p:blipFill>
        <p:spPr>
          <a:xfrm rot="10800000">
            <a:off x="56160" y="3811138"/>
            <a:ext cx="1310186" cy="135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857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810B59B-AA48-9D96-85A8-3A7A31EEE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126" y="409433"/>
            <a:ext cx="7670305" cy="552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530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F8F9A03-DE32-CE47-1227-8455B1860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761" y="294837"/>
            <a:ext cx="9450119" cy="626832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4142766-CBD8-4801-6162-EB1ED8B01E7A}"/>
              </a:ext>
            </a:extLst>
          </p:cNvPr>
          <p:cNvSpPr txBox="1"/>
          <p:nvPr/>
        </p:nvSpPr>
        <p:spPr>
          <a:xfrm>
            <a:off x="105103" y="6176408"/>
            <a:ext cx="92385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hlinkClick r:id="rId3"/>
              </a:rPr>
              <a:t>https://enlace.17d07.mspz9.gob.ec/biblioteca/promo/nutricion/4%20Monitoreo%20de%20crecimiento%20menores%205%20a%C3%B1os%20Abril-2017.pdf</a:t>
            </a:r>
            <a:r>
              <a:rPr lang="es-EC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096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9355CF8-14FA-F158-17DB-88628B88D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59" y="409502"/>
            <a:ext cx="6306207" cy="603899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0528B73-8717-65EE-2395-DBC96CBC1C6D}"/>
              </a:ext>
            </a:extLst>
          </p:cNvPr>
          <p:cNvSpPr txBox="1"/>
          <p:nvPr/>
        </p:nvSpPr>
        <p:spPr>
          <a:xfrm>
            <a:off x="7462345" y="1055751"/>
            <a:ext cx="3857296" cy="4819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300" dirty="0"/>
              <a:t>A nivel nacional, la Desnutrición Crónica Infantil (DCI) para menores de 2 años es del 20.1%. En la sierra rural se encontró el mayor índice de DCI con el 27.7 % y 7,6 puntos por encima del promedio nacional.  </a:t>
            </a:r>
          </a:p>
        </p:txBody>
      </p:sp>
    </p:spTree>
    <p:extLst>
      <p:ext uri="{BB962C8B-B14F-4D97-AF65-F5344CB8AC3E}">
        <p14:creationId xmlns:p14="http://schemas.microsoft.com/office/powerpoint/2010/main" val="3205887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F7BEEF0-E773-5FD1-2C5A-014CBF34A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710" y="144827"/>
            <a:ext cx="6831723" cy="642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7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2A63A42-9E6C-5954-6CBF-063D745A5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126" y="390101"/>
            <a:ext cx="7687748" cy="607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68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3F5EE79-9082-0255-1378-E7A67715F3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5495"/>
          <a:stretch>
            <a:fillRect/>
          </a:stretch>
        </p:blipFill>
        <p:spPr>
          <a:xfrm>
            <a:off x="2364778" y="1273336"/>
            <a:ext cx="7554379" cy="391437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E493E07-10BF-6180-7680-E93CD253C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" r="46824" b="-478"/>
          <a:stretch>
            <a:fillRect/>
          </a:stretch>
        </p:blipFill>
        <p:spPr>
          <a:xfrm>
            <a:off x="213680" y="2109102"/>
            <a:ext cx="2026484" cy="285815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8C7B332-323F-2817-1E5D-DFBA10A1B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10072886" y="2109102"/>
            <a:ext cx="1905434" cy="285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60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FC7D9BE-3E89-47C7-ABEE-2981ADCEF83B}">
  <we:reference id="WA200005566" version="3.0.0.3" store="Omex" storeType="OMEX"/>
  <we:alternateReferences>
    <we:reference id="WA200005566" version="3.0.0.3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190</Words>
  <Application>Microsoft Office PowerPoint</Application>
  <PresentationFormat>Panorámica</PresentationFormat>
  <Paragraphs>12</Paragraphs>
  <Slides>51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5" baseType="lpstr">
      <vt:lpstr>Aptos</vt:lpstr>
      <vt:lpstr>Aptos Display</vt:lpstr>
      <vt:lpstr>Arial</vt:lpstr>
      <vt:lpstr>Tema de Office</vt:lpstr>
      <vt:lpstr>Desnutrición y obesidad</vt:lpstr>
      <vt:lpstr>La desnutrición crónica infantil en Ecuador</vt:lpstr>
      <vt:lpstr>Obesidad y desnutrición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Gonzalo Edmundo Bonilla Pulgar</dc:creator>
  <cp:lastModifiedBy>Gonzalo Edmundo Bonilla Pulgar</cp:lastModifiedBy>
  <cp:revision>11</cp:revision>
  <dcterms:created xsi:type="dcterms:W3CDTF">2025-06-18T19:48:08Z</dcterms:created>
  <dcterms:modified xsi:type="dcterms:W3CDTF">2025-06-19T13:46:54Z</dcterms:modified>
</cp:coreProperties>
</file>