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22" r:id="rId2"/>
    <p:sldId id="323" r:id="rId3"/>
    <p:sldId id="32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25" r:id="rId27"/>
    <p:sldId id="326" r:id="rId28"/>
    <p:sldId id="327" r:id="rId29"/>
    <p:sldId id="320" r:id="rId30"/>
  </p:sldIdLst>
  <p:sldSz cx="8102600" cy="6070600"/>
  <p:notesSz cx="8102600" cy="6070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51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589463" y="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104C-4C7B-41A6-B285-6A51DD34A5DC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82875" y="758825"/>
            <a:ext cx="2736850" cy="204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09625" y="2921000"/>
            <a:ext cx="6483350" cy="239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589463" y="5765800"/>
            <a:ext cx="351155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30CB6-B4DD-441B-AFC7-6585DF2EBE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653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7449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3314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7414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28675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39825" y="685800"/>
            <a:ext cx="457835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3846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C68E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CFCFC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C68E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CFCFC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C68E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3333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9001"/>
            <a:ext cx="8102600" cy="56603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C68E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21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3929" y="1261950"/>
            <a:ext cx="4074159" cy="156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C68E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804" y="1133886"/>
            <a:ext cx="6978015" cy="1931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CFCFC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403" y="3935473"/>
            <a:ext cx="7982179" cy="197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2394216" y="4839228"/>
            <a:ext cx="3149684" cy="23058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600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794571" y="14024"/>
            <a:ext cx="308030" cy="602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2931594" y="1197083"/>
            <a:ext cx="2292336" cy="105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17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r>
              <a:rPr lang="es-ES" altLang="es-EC" sz="14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r>
              <a:rPr lang="es-ES" altLang="es-EC" sz="14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endParaRPr lang="es-ES" altLang="es-EC" sz="1348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endParaRPr lang="es-ES" altLang="es-EC" sz="1348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7"/>
              </a:spcBef>
              <a:buClr>
                <a:srgbClr val="000000"/>
              </a:buClr>
              <a:buSzTx/>
              <a:buNone/>
            </a:pPr>
            <a:endParaRPr lang="es-ES" altLang="es-EC" sz="1348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1927655" y="1859186"/>
            <a:ext cx="438753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200" dirty="0"/>
              <a:t>BIOTECNOLOGÍA</a:t>
            </a:r>
          </a:p>
          <a:p>
            <a:pPr algn="ctr">
              <a:defRPr/>
            </a:pPr>
            <a:endParaRPr lang="es-EC" sz="1200" dirty="0"/>
          </a:p>
          <a:p>
            <a:pPr algn="ctr">
              <a:defRPr/>
            </a:pPr>
            <a:r>
              <a:rPr lang="es-EC" sz="1200" dirty="0"/>
              <a:t> </a:t>
            </a:r>
            <a:endParaRPr lang="es-EC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 1 </a:t>
            </a:r>
            <a:r>
              <a:rPr lang="es-EC" sz="1200" dirty="0"/>
              <a:t>GENERALIDADES YPRINCIPIOS DE LA    BIOTECNOLOGÍA </a:t>
            </a:r>
          </a:p>
          <a:p>
            <a:pPr algn="ctr">
              <a:defRPr/>
            </a:pPr>
            <a:endParaRPr lang="es-EC" b="1" dirty="0"/>
          </a:p>
          <a:p>
            <a:pPr algn="ctr"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2: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es-EC" sz="1600" dirty="0"/>
              <a:t>Clasificación de la Biotecnología</a:t>
            </a:r>
          </a:p>
          <a:p>
            <a:pPr algn="ctr">
              <a:defRPr/>
            </a:pPr>
            <a:r>
              <a:rPr lang="es-EC" sz="1600" dirty="0"/>
              <a:t>• Biotecnología agrícola</a:t>
            </a:r>
          </a:p>
          <a:p>
            <a:pPr algn="ctr">
              <a:defRPr/>
            </a:pPr>
            <a:r>
              <a:rPr lang="es-EC" sz="1600" dirty="0"/>
              <a:t> •. Biotecnología animal</a:t>
            </a:r>
          </a:p>
          <a:p>
            <a:pPr algn="ctr">
              <a:defRPr/>
            </a:pPr>
            <a:r>
              <a:rPr lang="es-EC" sz="1600" dirty="0"/>
              <a:t> • Biotecnología industrial</a:t>
            </a:r>
          </a:p>
          <a:p>
            <a:pPr algn="ctr">
              <a:defRPr/>
            </a:pPr>
            <a:r>
              <a:rPr lang="es-EC" sz="1600" dirty="0"/>
              <a:t> • Biotecnología acuática</a:t>
            </a:r>
            <a:endParaRPr lang="es-EC" sz="1400" dirty="0"/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3822699" y="5018503"/>
            <a:ext cx="597450" cy="23058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900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9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2750016" y="416576"/>
            <a:ext cx="2742817" cy="61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600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600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4023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3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5918" y="4586965"/>
            <a:ext cx="7891476" cy="148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85558" y="14626"/>
            <a:ext cx="267967" cy="59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39700"/>
            <a:ext cx="9906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2062267" y="1282700"/>
            <a:ext cx="3766941" cy="1584746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400" dirty="0"/>
          </a:p>
          <a:p>
            <a:pPr>
              <a:defRPr/>
            </a:pPr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400" dirty="0"/>
          </a:p>
          <a:p>
            <a:pPr>
              <a:defRPr/>
            </a:pPr>
            <a:r>
              <a:rPr lang="es-EC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2400" dirty="0"/>
          </a:p>
          <a:p>
            <a:pPr>
              <a:defRPr/>
            </a:pPr>
            <a:r>
              <a:rPr lang="es-EC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br>
              <a:rPr lang="es-EC" sz="78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78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2" dirty="0"/>
          </a:p>
          <a:p>
            <a:pPr algn="ctr">
              <a:lnSpc>
                <a:spcPct val="126315"/>
              </a:lnSpc>
              <a:defRPr/>
            </a:pPr>
            <a:endParaRPr sz="71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626"/>
              </a:spcBef>
              <a:defRPr/>
            </a:pPr>
            <a:endParaRPr sz="71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72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056" y="697244"/>
            <a:ext cx="4359910" cy="480695"/>
          </a:xfrm>
          <a:prstGeom prst="rect">
            <a:avLst/>
          </a:prstGeom>
          <a:solidFill>
            <a:srgbClr val="080808"/>
          </a:solidFill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750" spc="-400" dirty="0">
                <a:solidFill>
                  <a:srgbClr val="CDCDCD"/>
                </a:solidFill>
              </a:rPr>
              <a:t>VENTAJAS</a:t>
            </a:r>
            <a:r>
              <a:rPr sz="2750" spc="195" dirty="0">
                <a:solidFill>
                  <a:srgbClr val="CDCDCD"/>
                </a:solidFill>
              </a:rPr>
              <a:t> </a:t>
            </a:r>
            <a:r>
              <a:rPr sz="2750" spc="-350" dirty="0">
                <a:solidFill>
                  <a:srgbClr val="EBEBEB"/>
                </a:solidFill>
              </a:rPr>
              <a:t>DE</a:t>
            </a:r>
            <a:r>
              <a:rPr sz="2750" spc="-165" dirty="0">
                <a:solidFill>
                  <a:srgbClr val="EBEBEB"/>
                </a:solidFill>
              </a:rPr>
              <a:t> </a:t>
            </a:r>
            <a:r>
              <a:rPr sz="2750" spc="-350" dirty="0">
                <a:solidFill>
                  <a:srgbClr val="EBEBEB"/>
                </a:solidFill>
              </a:rPr>
              <a:t>BIOTECNOLOGiA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629550" y="1366210"/>
            <a:ext cx="6018530" cy="367030"/>
          </a:xfrm>
          <a:prstGeom prst="rect">
            <a:avLst/>
          </a:prstGeom>
          <a:solidFill>
            <a:srgbClr val="080808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150" spc="-175" dirty="0">
                <a:solidFill>
                  <a:srgbClr val="CDCDCD"/>
                </a:solidFill>
                <a:latin typeface="Arial"/>
                <a:cs typeface="Arial"/>
              </a:rPr>
              <a:t>Entre</a:t>
            </a:r>
            <a:r>
              <a:rPr sz="2150" spc="-8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45" dirty="0">
                <a:solidFill>
                  <a:srgbClr val="CDCDCD"/>
                </a:solidFill>
                <a:latin typeface="Arial"/>
                <a:cs typeface="Arial"/>
              </a:rPr>
              <a:t>las</a:t>
            </a:r>
            <a:r>
              <a:rPr sz="2150" spc="-5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00" b="1" i="1" spc="-175" dirty="0">
                <a:solidFill>
                  <a:srgbClr val="EBEBEB"/>
                </a:solidFill>
                <a:latin typeface="Arial"/>
                <a:cs typeface="Arial"/>
              </a:rPr>
              <a:t>ventajas</a:t>
            </a:r>
            <a:r>
              <a:rPr sz="2100" b="1" i="1" spc="45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2150" spc="-155" dirty="0">
                <a:solidFill>
                  <a:srgbClr val="CDCDCD"/>
                </a:solidFill>
                <a:latin typeface="Arial"/>
                <a:cs typeface="Arial"/>
              </a:rPr>
              <a:t>de</a:t>
            </a:r>
            <a:r>
              <a:rPr sz="2150" spc="-17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10" dirty="0">
                <a:solidFill>
                  <a:srgbClr val="CDCDCD"/>
                </a:solidFill>
                <a:latin typeface="Arial"/>
                <a:cs typeface="Arial"/>
              </a:rPr>
              <a:t>la</a:t>
            </a:r>
            <a:r>
              <a:rPr sz="2150" spc="-170" dirty="0">
                <a:solidFill>
                  <a:srgbClr val="CDCDCD"/>
                </a:solidFill>
                <a:latin typeface="Arial"/>
                <a:cs typeface="Arial"/>
              </a:rPr>
              <a:t> biotecnologfa</a:t>
            </a:r>
            <a:r>
              <a:rPr sz="2150" spc="22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10" dirty="0">
                <a:solidFill>
                  <a:srgbClr val="CDCDCD"/>
                </a:solidFill>
                <a:latin typeface="Arial"/>
                <a:cs typeface="Arial"/>
              </a:rPr>
              <a:t>podremos</a:t>
            </a:r>
            <a:r>
              <a:rPr sz="2150" spc="-7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40" dirty="0">
                <a:solidFill>
                  <a:srgbClr val="CDCDCD"/>
                </a:solidFill>
                <a:latin typeface="Arial"/>
                <a:cs typeface="Arial"/>
              </a:rPr>
              <a:t>encontrar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550" y="1733082"/>
            <a:ext cx="1506855" cy="337820"/>
          </a:xfrm>
          <a:prstGeom prst="rect">
            <a:avLst/>
          </a:prstGeom>
          <a:solidFill>
            <a:srgbClr val="08080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95"/>
              </a:lnSpc>
            </a:pPr>
            <a:r>
              <a:rPr sz="2050" spc="-140" dirty="0">
                <a:solidFill>
                  <a:srgbClr val="CDCDCD"/>
                </a:solidFill>
                <a:latin typeface="Arial"/>
                <a:cs typeface="Arial"/>
              </a:rPr>
              <a:t>algunas</a:t>
            </a:r>
            <a:r>
              <a:rPr sz="2050" spc="2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20" dirty="0">
                <a:solidFill>
                  <a:srgbClr val="CDCDCD"/>
                </a:solidFill>
                <a:latin typeface="Arial"/>
                <a:cs typeface="Arial"/>
              </a:rPr>
              <a:t>coma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0698" y="1710168"/>
            <a:ext cx="95885" cy="340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50" dirty="0">
                <a:solidFill>
                  <a:srgbClr val="EBEBEB"/>
                </a:solidFill>
                <a:latin typeface="Arial"/>
                <a:cs typeface="Arial"/>
              </a:rPr>
              <a:t>: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3010" y="2493670"/>
            <a:ext cx="6537325" cy="1668780"/>
          </a:xfrm>
          <a:custGeom>
            <a:avLst/>
            <a:gdLst/>
            <a:ahLst/>
            <a:cxnLst/>
            <a:rect l="l" t="t" r="r" b="b"/>
            <a:pathLst>
              <a:path w="6537325" h="1668779">
                <a:moveTo>
                  <a:pt x="6537084" y="0"/>
                </a:moveTo>
                <a:lnTo>
                  <a:pt x="1981" y="0"/>
                </a:lnTo>
                <a:lnTo>
                  <a:pt x="1981" y="332968"/>
                </a:lnTo>
                <a:lnTo>
                  <a:pt x="1562" y="332968"/>
                </a:lnTo>
                <a:lnTo>
                  <a:pt x="1562" y="639813"/>
                </a:lnTo>
                <a:lnTo>
                  <a:pt x="0" y="639813"/>
                </a:lnTo>
                <a:lnTo>
                  <a:pt x="0" y="1015441"/>
                </a:lnTo>
                <a:lnTo>
                  <a:pt x="1244" y="1015441"/>
                </a:lnTo>
                <a:lnTo>
                  <a:pt x="1244" y="1292936"/>
                </a:lnTo>
                <a:lnTo>
                  <a:pt x="825" y="1292936"/>
                </a:lnTo>
                <a:lnTo>
                  <a:pt x="825" y="1668564"/>
                </a:lnTo>
                <a:lnTo>
                  <a:pt x="5993650" y="1668564"/>
                </a:lnTo>
                <a:lnTo>
                  <a:pt x="5993650" y="1344244"/>
                </a:lnTo>
                <a:lnTo>
                  <a:pt x="6267716" y="1344244"/>
                </a:lnTo>
                <a:lnTo>
                  <a:pt x="6267716" y="1015441"/>
                </a:lnTo>
                <a:lnTo>
                  <a:pt x="6343510" y="1015441"/>
                </a:lnTo>
                <a:lnTo>
                  <a:pt x="6343510" y="639813"/>
                </a:lnTo>
                <a:lnTo>
                  <a:pt x="5788584" y="639813"/>
                </a:lnTo>
                <a:lnTo>
                  <a:pt x="5788584" y="358165"/>
                </a:lnTo>
                <a:lnTo>
                  <a:pt x="6537084" y="358165"/>
                </a:lnTo>
                <a:lnTo>
                  <a:pt x="6537084" y="0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5175" y="2473423"/>
            <a:ext cx="6863080" cy="166751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7815" marR="5080" indent="-285750">
              <a:lnSpc>
                <a:spcPct val="102200"/>
              </a:lnSpc>
              <a:spcBef>
                <a:spcPts val="204"/>
              </a:spcBef>
            </a:pPr>
            <a:r>
              <a:rPr sz="2050" spc="-100" dirty="0">
                <a:solidFill>
                  <a:srgbClr val="BF975B"/>
                </a:solidFill>
                <a:latin typeface="Arial"/>
                <a:cs typeface="Arial"/>
              </a:rPr>
              <a:t>•:•</a:t>
            </a:r>
            <a:r>
              <a:rPr sz="2050" spc="25" dirty="0">
                <a:solidFill>
                  <a:srgbClr val="BF975B"/>
                </a:solidFill>
                <a:latin typeface="Arial"/>
                <a:cs typeface="Arial"/>
              </a:rPr>
              <a:t> </a:t>
            </a:r>
            <a:r>
              <a:rPr sz="2050" spc="-90" dirty="0">
                <a:solidFill>
                  <a:srgbClr val="CDCDCD"/>
                </a:solidFill>
                <a:latin typeface="Arial"/>
                <a:cs typeface="Arial"/>
              </a:rPr>
              <a:t>El</a:t>
            </a:r>
            <a:r>
              <a:rPr sz="2050" spc="-11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35" dirty="0">
                <a:solidFill>
                  <a:srgbClr val="CDCDCD"/>
                </a:solidFill>
                <a:latin typeface="Arial"/>
                <a:cs typeface="Arial"/>
              </a:rPr>
              <a:t>Rendimiento</a:t>
            </a:r>
            <a:r>
              <a:rPr sz="2050" spc="12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25" dirty="0">
                <a:solidFill>
                  <a:srgbClr val="CDCDCD"/>
                </a:solidFill>
                <a:latin typeface="Arial"/>
                <a:cs typeface="Arial"/>
              </a:rPr>
              <a:t>superior:</a:t>
            </a:r>
            <a:r>
              <a:rPr sz="2050" spc="-3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240" dirty="0">
                <a:solidFill>
                  <a:srgbClr val="CDCDCD"/>
                </a:solidFill>
                <a:latin typeface="Arial"/>
                <a:cs typeface="Arial"/>
              </a:rPr>
              <a:t>Ya</a:t>
            </a:r>
            <a:r>
              <a:rPr sz="2050" spc="-6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20" dirty="0">
                <a:solidFill>
                  <a:srgbClr val="CDCDCD"/>
                </a:solidFill>
                <a:latin typeface="Arial"/>
                <a:cs typeface="Arial"/>
              </a:rPr>
              <a:t>que,</a:t>
            </a:r>
            <a:r>
              <a:rPr sz="2050" spc="-8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45" dirty="0">
                <a:solidFill>
                  <a:srgbClr val="CDCDCD"/>
                </a:solidFill>
                <a:latin typeface="Arial"/>
                <a:cs typeface="Arial"/>
              </a:rPr>
              <a:t>mediante</a:t>
            </a:r>
            <a:r>
              <a:rPr sz="2050" spc="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00" dirty="0">
                <a:solidFill>
                  <a:srgbClr val="CDCDCD"/>
                </a:solidFill>
                <a:latin typeface="Arial"/>
                <a:cs typeface="Arial"/>
              </a:rPr>
              <a:t>las</a:t>
            </a:r>
            <a:r>
              <a:rPr sz="2050" spc="-7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235" dirty="0">
                <a:solidFill>
                  <a:srgbClr val="CDCDCD"/>
                </a:solidFill>
                <a:latin typeface="Arial"/>
                <a:cs typeface="Arial"/>
              </a:rPr>
              <a:t>OGM</a:t>
            </a:r>
            <a:r>
              <a:rPr sz="205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00" dirty="0">
                <a:solidFill>
                  <a:srgbClr val="CDCDCD"/>
                </a:solidFill>
                <a:latin typeface="Arial"/>
                <a:cs typeface="Arial"/>
              </a:rPr>
              <a:t>(organismo </a:t>
            </a:r>
            <a:r>
              <a:rPr sz="2050" spc="-170" dirty="0">
                <a:solidFill>
                  <a:srgbClr val="CDCDCD"/>
                </a:solidFill>
                <a:latin typeface="Arial"/>
                <a:cs typeface="Arial"/>
              </a:rPr>
              <a:t>genElticamente</a:t>
            </a:r>
            <a:r>
              <a:rPr sz="2050" spc="-9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30" dirty="0">
                <a:solidFill>
                  <a:srgbClr val="CDCDCD"/>
                </a:solidFill>
                <a:latin typeface="Arial"/>
                <a:cs typeface="Arial"/>
              </a:rPr>
              <a:t>modificado)</a:t>
            </a:r>
            <a:r>
              <a:rPr sz="2050" spc="9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55" dirty="0">
                <a:solidFill>
                  <a:srgbClr val="CDCDCD"/>
                </a:solidFill>
                <a:latin typeface="Arial"/>
                <a:cs typeface="Arial"/>
              </a:rPr>
              <a:t>el</a:t>
            </a:r>
            <a:r>
              <a:rPr sz="2050" spc="-10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30" dirty="0">
                <a:solidFill>
                  <a:srgbClr val="EBEBEB"/>
                </a:solidFill>
                <a:latin typeface="Arial"/>
                <a:cs typeface="Arial"/>
              </a:rPr>
              <a:t>rendimiento</a:t>
            </a:r>
            <a:r>
              <a:rPr sz="2050" spc="100" dirty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2050" spc="-160" dirty="0">
                <a:solidFill>
                  <a:srgbClr val="CDCDCD"/>
                </a:solidFill>
                <a:latin typeface="Arial"/>
                <a:cs typeface="Arial"/>
              </a:rPr>
              <a:t>de</a:t>
            </a:r>
            <a:r>
              <a:rPr sz="2050" spc="-10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00" dirty="0">
                <a:solidFill>
                  <a:srgbClr val="CDCDCD"/>
                </a:solidFill>
                <a:latin typeface="Arial"/>
                <a:cs typeface="Arial"/>
              </a:rPr>
              <a:t>las</a:t>
            </a:r>
            <a:r>
              <a:rPr sz="2050" spc="-4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0" dirty="0">
                <a:solidFill>
                  <a:srgbClr val="CDCDCD"/>
                </a:solidFill>
                <a:latin typeface="Arial"/>
                <a:cs typeface="Arial"/>
              </a:rPr>
              <a:t>cultivos </a:t>
            </a:r>
            <a:r>
              <a:rPr sz="2150" spc="-204" dirty="0">
                <a:solidFill>
                  <a:srgbClr val="CDCDCD"/>
                </a:solidFill>
                <a:latin typeface="Arial"/>
                <a:cs typeface="Arial"/>
              </a:rPr>
              <a:t>aumenta,</a:t>
            </a:r>
            <a:r>
              <a:rPr sz="2150" spc="4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95" dirty="0">
                <a:solidFill>
                  <a:srgbClr val="CDCDCD"/>
                </a:solidFill>
                <a:latin typeface="Arial"/>
                <a:cs typeface="Arial"/>
              </a:rPr>
              <a:t>produciendo</a:t>
            </a:r>
            <a:r>
              <a:rPr sz="2150" spc="21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10" dirty="0">
                <a:solidFill>
                  <a:srgbClr val="CDCDCD"/>
                </a:solidFill>
                <a:latin typeface="Arial"/>
                <a:cs typeface="Arial"/>
              </a:rPr>
              <a:t>asi</a:t>
            </a:r>
            <a:r>
              <a:rPr sz="2150" spc="-18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25" dirty="0">
                <a:solidFill>
                  <a:srgbClr val="CDCDCD"/>
                </a:solidFill>
                <a:latin typeface="Arial"/>
                <a:cs typeface="Arial"/>
              </a:rPr>
              <a:t>mas</a:t>
            </a:r>
            <a:r>
              <a:rPr sz="2150" spc="-1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90" dirty="0">
                <a:solidFill>
                  <a:srgbClr val="CDCDCD"/>
                </a:solidFill>
                <a:latin typeface="Arial"/>
                <a:cs typeface="Arial"/>
              </a:rPr>
              <a:t>alimentos</a:t>
            </a:r>
            <a:r>
              <a:rPr sz="2150" spc="2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5" dirty="0">
                <a:solidFill>
                  <a:srgbClr val="CDCDCD"/>
                </a:solidFill>
                <a:latin typeface="Arial"/>
                <a:cs typeface="Arial"/>
              </a:rPr>
              <a:t>par</a:t>
            </a:r>
            <a:r>
              <a:rPr sz="2150" spc="-1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54" dirty="0">
                <a:solidFill>
                  <a:srgbClr val="CDCDCD"/>
                </a:solidFill>
                <a:latin typeface="Arial"/>
                <a:cs typeface="Arial"/>
              </a:rPr>
              <a:t>menos</a:t>
            </a:r>
            <a:r>
              <a:rPr sz="2150" spc="1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40" dirty="0">
                <a:solidFill>
                  <a:srgbClr val="CDCDCD"/>
                </a:solidFill>
                <a:latin typeface="Arial"/>
                <a:cs typeface="Arial"/>
              </a:rPr>
              <a:t>recurses, </a:t>
            </a:r>
            <a:r>
              <a:rPr sz="2050" spc="-140" dirty="0">
                <a:solidFill>
                  <a:srgbClr val="CDCDCD"/>
                </a:solidFill>
                <a:latin typeface="Arial"/>
                <a:cs typeface="Arial"/>
              </a:rPr>
              <a:t>disminuyendo</a:t>
            </a:r>
            <a:r>
              <a:rPr sz="2050" spc="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00" dirty="0">
                <a:solidFill>
                  <a:srgbClr val="CDCDCD"/>
                </a:solidFill>
                <a:latin typeface="Arial"/>
                <a:cs typeface="Arial"/>
              </a:rPr>
              <a:t>las</a:t>
            </a:r>
            <a:r>
              <a:rPr sz="2050" spc="-5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55" dirty="0">
                <a:solidFill>
                  <a:srgbClr val="CDCDCD"/>
                </a:solidFill>
                <a:latin typeface="Arial"/>
                <a:cs typeface="Arial"/>
              </a:rPr>
              <a:t>cosechas</a:t>
            </a:r>
            <a:r>
              <a:rPr sz="2050" spc="1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25" dirty="0">
                <a:solidFill>
                  <a:srgbClr val="CDCDCD"/>
                </a:solidFill>
                <a:latin typeface="Arial"/>
                <a:cs typeface="Arial"/>
              </a:rPr>
              <a:t>perdidas</a:t>
            </a:r>
            <a:r>
              <a:rPr sz="2050" spc="2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40" dirty="0">
                <a:solidFill>
                  <a:srgbClr val="CDCDCD"/>
                </a:solidFill>
                <a:latin typeface="Arial"/>
                <a:cs typeface="Arial"/>
              </a:rPr>
              <a:t>causadas</a:t>
            </a:r>
            <a:r>
              <a:rPr sz="2050" spc="11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145" dirty="0">
                <a:solidFill>
                  <a:srgbClr val="CDCDCD"/>
                </a:solidFill>
                <a:latin typeface="Arial"/>
                <a:cs typeface="Arial"/>
              </a:rPr>
              <a:t>par</a:t>
            </a:r>
            <a:r>
              <a:rPr sz="2050" spc="-6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50" dirty="0">
                <a:solidFill>
                  <a:srgbClr val="CDCDCD"/>
                </a:solidFill>
                <a:latin typeface="Arial"/>
                <a:cs typeface="Arial"/>
              </a:rPr>
              <a:t>alglln</a:t>
            </a:r>
            <a:r>
              <a:rPr sz="2050" spc="-4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50" spc="-20" dirty="0">
                <a:solidFill>
                  <a:srgbClr val="CDCDCD"/>
                </a:solidFill>
                <a:latin typeface="Arial"/>
                <a:cs typeface="Arial"/>
              </a:rPr>
              <a:t>tipo </a:t>
            </a:r>
            <a:r>
              <a:rPr sz="2150" spc="-155" dirty="0">
                <a:solidFill>
                  <a:srgbClr val="CDCDCD"/>
                </a:solidFill>
                <a:latin typeface="Arial"/>
                <a:cs typeface="Arial"/>
              </a:rPr>
              <a:t>de</a:t>
            </a:r>
            <a:r>
              <a:rPr sz="2150" spc="-9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04" dirty="0">
                <a:solidFill>
                  <a:srgbClr val="CDCDCD"/>
                </a:solidFill>
                <a:latin typeface="Arial"/>
                <a:cs typeface="Arial"/>
              </a:rPr>
              <a:t>enfermedad</a:t>
            </a:r>
            <a:r>
              <a:rPr sz="2150" spc="-8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80" dirty="0">
                <a:solidFill>
                  <a:srgbClr val="CDCDCD"/>
                </a:solidFill>
                <a:latin typeface="Arial"/>
                <a:cs typeface="Arial"/>
              </a:rPr>
              <a:t>o</a:t>
            </a:r>
            <a:r>
              <a:rPr sz="2150" spc="-17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80" dirty="0">
                <a:solidFill>
                  <a:srgbClr val="CDCDCD"/>
                </a:solidFill>
                <a:latin typeface="Arial"/>
                <a:cs typeface="Arial"/>
              </a:rPr>
              <a:t>plaga</a:t>
            </a:r>
            <a:r>
              <a:rPr sz="2150" spc="-2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10" dirty="0">
                <a:solidFill>
                  <a:srgbClr val="CDCDCD"/>
                </a:solidFill>
                <a:latin typeface="Arial"/>
                <a:cs typeface="Arial"/>
              </a:rPr>
              <a:t>asi</a:t>
            </a:r>
            <a:r>
              <a:rPr sz="2150" spc="-13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35" dirty="0">
                <a:solidFill>
                  <a:srgbClr val="CDCDCD"/>
                </a:solidFill>
                <a:latin typeface="Arial"/>
                <a:cs typeface="Arial"/>
              </a:rPr>
              <a:t>coma</a:t>
            </a:r>
            <a:r>
              <a:rPr sz="2150" spc="-8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5" dirty="0">
                <a:solidFill>
                  <a:srgbClr val="CDCDCD"/>
                </a:solidFill>
                <a:latin typeface="Arial"/>
                <a:cs typeface="Arial"/>
              </a:rPr>
              <a:t>par</a:t>
            </a:r>
            <a:r>
              <a:rPr sz="2150" spc="1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5" dirty="0">
                <a:solidFill>
                  <a:srgbClr val="CDCDCD"/>
                </a:solidFill>
                <a:latin typeface="Arial"/>
                <a:cs typeface="Arial"/>
              </a:rPr>
              <a:t>factores</a:t>
            </a:r>
            <a:r>
              <a:rPr sz="2150" spc="-8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90" dirty="0">
                <a:solidFill>
                  <a:srgbClr val="CDCDCD"/>
                </a:solidFill>
                <a:latin typeface="Arial"/>
                <a:cs typeface="Arial"/>
              </a:rPr>
              <a:t>ambientales.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652" y="1206500"/>
            <a:ext cx="5200650" cy="487680"/>
          </a:xfrm>
          <a:prstGeom prst="rect">
            <a:avLst/>
          </a:prstGeom>
          <a:solidFill>
            <a:srgbClr val="161616"/>
          </a:solidFill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650" b="1" spc="-280" dirty="0">
                <a:solidFill>
                  <a:srgbClr val="F7F7F7"/>
                </a:solidFill>
                <a:latin typeface="Arial"/>
                <a:cs typeface="Arial"/>
              </a:rPr>
              <a:t>RIESGOS</a:t>
            </a:r>
            <a:r>
              <a:rPr sz="2650" b="1" spc="4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650" b="1" spc="-345" dirty="0">
                <a:solidFill>
                  <a:srgbClr val="F7F7F7"/>
                </a:solidFill>
                <a:latin typeface="Arial"/>
                <a:cs typeface="Arial"/>
              </a:rPr>
              <a:t>PARA</a:t>
            </a:r>
            <a:r>
              <a:rPr sz="2650" b="1" spc="-10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700" spc="-210" dirty="0">
                <a:solidFill>
                  <a:srgbClr val="F7F7F7"/>
                </a:solidFill>
              </a:rPr>
              <a:t>EL</a:t>
            </a:r>
            <a:r>
              <a:rPr sz="2700" spc="-120" dirty="0">
                <a:solidFill>
                  <a:srgbClr val="F7F7F7"/>
                </a:solidFill>
              </a:rPr>
              <a:t> </a:t>
            </a:r>
            <a:r>
              <a:rPr sz="2650" b="1" spc="-285" dirty="0">
                <a:solidFill>
                  <a:srgbClr val="F7F7F7"/>
                </a:solidFill>
                <a:latin typeface="Arial"/>
                <a:cs typeface="Arial"/>
              </a:rPr>
              <a:t>MEDIO</a:t>
            </a:r>
            <a:r>
              <a:rPr sz="2650" b="1" spc="-20" dirty="0">
                <a:solidFill>
                  <a:srgbClr val="F7F7F7"/>
                </a:solidFill>
                <a:latin typeface="Arial"/>
                <a:cs typeface="Arial"/>
              </a:rPr>
              <a:t> </a:t>
            </a:r>
            <a:r>
              <a:rPr sz="2650" b="1" spc="-310" dirty="0">
                <a:solidFill>
                  <a:srgbClr val="F7F7F7"/>
                </a:solidFill>
                <a:latin typeface="Arial"/>
                <a:cs typeface="Arial"/>
              </a:rPr>
              <a:t>AMBIENTE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2349500"/>
            <a:ext cx="6878955" cy="2078989"/>
          </a:xfrm>
          <a:prstGeom prst="rect">
            <a:avLst/>
          </a:prstGeom>
          <a:solidFill>
            <a:srgbClr val="070707"/>
          </a:solidFill>
        </p:spPr>
        <p:txBody>
          <a:bodyPr vert="horz" wrap="square" lIns="0" tIns="1270" rIns="0" bIns="0" rtlCol="0">
            <a:spAutoFit/>
          </a:bodyPr>
          <a:lstStyle/>
          <a:p>
            <a:pPr marL="3175" indent="-3810">
              <a:lnSpc>
                <a:spcPct val="103600"/>
              </a:lnSpc>
              <a:spcBef>
                <a:spcPts val="10"/>
              </a:spcBef>
            </a:pPr>
            <a:r>
              <a:rPr sz="2150" spc="-145" dirty="0">
                <a:solidFill>
                  <a:srgbClr val="CDCDCD"/>
                </a:solidFill>
                <a:latin typeface="Arial"/>
                <a:cs typeface="Arial"/>
              </a:rPr>
              <a:t>Entre</a:t>
            </a:r>
            <a:r>
              <a:rPr sz="215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05" dirty="0">
                <a:solidFill>
                  <a:srgbClr val="CDCDCD"/>
                </a:solidFill>
                <a:latin typeface="Arial"/>
                <a:cs typeface="Arial"/>
              </a:rPr>
              <a:t>los</a:t>
            </a:r>
            <a:r>
              <a:rPr sz="2150" spc="-14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35" dirty="0">
                <a:solidFill>
                  <a:srgbClr val="CDCDCD"/>
                </a:solidFill>
                <a:latin typeface="Arial"/>
                <a:cs typeface="Arial"/>
              </a:rPr>
              <a:t>riesgos</a:t>
            </a:r>
            <a:r>
              <a:rPr sz="2150" spc="3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75" dirty="0">
                <a:solidFill>
                  <a:srgbClr val="CDCDCD"/>
                </a:solidFill>
                <a:latin typeface="Arial"/>
                <a:cs typeface="Arial"/>
              </a:rPr>
              <a:t>para</a:t>
            </a:r>
            <a:r>
              <a:rPr sz="2150" spc="5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10" dirty="0">
                <a:solidFill>
                  <a:srgbClr val="CDCDCD"/>
                </a:solidFill>
                <a:latin typeface="Arial"/>
                <a:cs typeface="Arial"/>
              </a:rPr>
              <a:t>el</a:t>
            </a:r>
            <a:r>
              <a:rPr sz="2150" spc="-13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5" dirty="0">
                <a:solidFill>
                  <a:srgbClr val="CDCDCD"/>
                </a:solidFill>
                <a:latin typeface="Arial"/>
                <a:cs typeface="Arial"/>
              </a:rPr>
              <a:t>medio</a:t>
            </a:r>
            <a:r>
              <a:rPr sz="2150" spc="-2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5" dirty="0">
                <a:solidFill>
                  <a:srgbClr val="CDCDCD"/>
                </a:solidFill>
                <a:latin typeface="Arial"/>
                <a:cs typeface="Arial"/>
              </a:rPr>
              <a:t>ambiente</a:t>
            </a:r>
            <a:r>
              <a:rPr sz="2150" spc="16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85" dirty="0">
                <a:solidFill>
                  <a:srgbClr val="CDCDCD"/>
                </a:solidFill>
                <a:latin typeface="Arial"/>
                <a:cs typeface="Arial"/>
              </a:rPr>
              <a:t>cabe</a:t>
            </a:r>
            <a:r>
              <a:rPr sz="2150" spc="-4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05" dirty="0">
                <a:solidFill>
                  <a:srgbClr val="CDCDCD"/>
                </a:solidFill>
                <a:latin typeface="Arial"/>
                <a:cs typeface="Arial"/>
              </a:rPr>
              <a:t>seria</a:t>
            </a:r>
            <a:r>
              <a:rPr sz="2150" spc="-105" dirty="0">
                <a:solidFill>
                  <a:srgbClr val="F7F7F7"/>
                </a:solidFill>
                <a:latin typeface="Arial"/>
                <a:cs typeface="Arial"/>
              </a:rPr>
              <a:t>l</a:t>
            </a:r>
            <a:r>
              <a:rPr sz="2150" spc="-105" dirty="0">
                <a:solidFill>
                  <a:srgbClr val="CDCDCD"/>
                </a:solidFill>
                <a:latin typeface="Arial"/>
                <a:cs typeface="Arial"/>
              </a:rPr>
              <a:t>ar</a:t>
            </a:r>
            <a:r>
              <a:rPr sz="2150" spc="-23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CDCDCD"/>
                </a:solidFill>
                <a:latin typeface="Arial"/>
                <a:cs typeface="Arial"/>
              </a:rPr>
              <a:t>la </a:t>
            </a:r>
            <a:r>
              <a:rPr sz="2150" spc="-135" dirty="0">
                <a:solidFill>
                  <a:srgbClr val="CDCDCD"/>
                </a:solidFill>
                <a:latin typeface="Arial"/>
                <a:cs typeface="Arial"/>
              </a:rPr>
              <a:t>posibilidad</a:t>
            </a:r>
            <a:r>
              <a:rPr sz="2150" spc="13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55" dirty="0">
                <a:solidFill>
                  <a:srgbClr val="CDCDCD"/>
                </a:solidFill>
                <a:latin typeface="Arial"/>
                <a:cs typeface="Arial"/>
              </a:rPr>
              <a:t>de</a:t>
            </a:r>
            <a:r>
              <a:rPr sz="2150" spc="-17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35" dirty="0">
                <a:solidFill>
                  <a:srgbClr val="CDCDCD"/>
                </a:solidFill>
                <a:latin typeface="Arial"/>
                <a:cs typeface="Arial"/>
              </a:rPr>
              <a:t>polinizaci6n</a:t>
            </a:r>
            <a:r>
              <a:rPr sz="2150" spc="9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0" dirty="0">
                <a:solidFill>
                  <a:srgbClr val="CDCDCD"/>
                </a:solidFill>
                <a:latin typeface="Arial"/>
                <a:cs typeface="Arial"/>
              </a:rPr>
              <a:t>cruzada,</a:t>
            </a:r>
            <a:r>
              <a:rPr sz="2150" spc="5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30" dirty="0">
                <a:solidFill>
                  <a:srgbClr val="CDCDCD"/>
                </a:solidFill>
                <a:latin typeface="Arial"/>
                <a:cs typeface="Arial"/>
              </a:rPr>
              <a:t>por</a:t>
            </a:r>
            <a:r>
              <a:rPr sz="2150" spc="-3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85" dirty="0">
                <a:solidFill>
                  <a:srgbClr val="CDCDCD"/>
                </a:solidFill>
                <a:latin typeface="Arial"/>
                <a:cs typeface="Arial"/>
              </a:rPr>
              <a:t>media</a:t>
            </a:r>
            <a:r>
              <a:rPr sz="215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55" dirty="0">
                <a:solidFill>
                  <a:srgbClr val="CDCDCD"/>
                </a:solidFill>
                <a:latin typeface="Arial"/>
                <a:cs typeface="Arial"/>
              </a:rPr>
              <a:t>de</a:t>
            </a:r>
            <a:r>
              <a:rPr sz="2150" spc="-17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80" dirty="0">
                <a:solidFill>
                  <a:srgbClr val="CDCDCD"/>
                </a:solidFill>
                <a:latin typeface="Arial"/>
                <a:cs typeface="Arial"/>
              </a:rPr>
              <a:t>la</a:t>
            </a:r>
            <a:r>
              <a:rPr sz="2150" spc="-1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40" dirty="0">
                <a:solidFill>
                  <a:srgbClr val="CDCDCD"/>
                </a:solidFill>
                <a:latin typeface="Arial"/>
                <a:cs typeface="Arial"/>
              </a:rPr>
              <a:t>cual</a:t>
            </a:r>
            <a:r>
              <a:rPr sz="2150" spc="-12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50" dirty="0">
                <a:solidFill>
                  <a:srgbClr val="CDCDCD"/>
                </a:solidFill>
                <a:latin typeface="Arial"/>
                <a:cs typeface="Arial"/>
              </a:rPr>
              <a:t>el</a:t>
            </a:r>
            <a:r>
              <a:rPr sz="2150" spc="-15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95" dirty="0">
                <a:solidFill>
                  <a:srgbClr val="CDCDCD"/>
                </a:solidFill>
                <a:latin typeface="Arial"/>
                <a:cs typeface="Arial"/>
              </a:rPr>
              <a:t>polen </a:t>
            </a:r>
            <a:r>
              <a:rPr sz="2150" spc="-215" dirty="0">
                <a:solidFill>
                  <a:srgbClr val="CDCDCD"/>
                </a:solidFill>
                <a:latin typeface="Arial"/>
                <a:cs typeface="Arial"/>
              </a:rPr>
              <a:t>de</a:t>
            </a:r>
            <a:r>
              <a:rPr sz="2150" spc="-4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10" dirty="0">
                <a:solidFill>
                  <a:srgbClr val="CDCDCD"/>
                </a:solidFill>
                <a:latin typeface="Arial"/>
                <a:cs typeface="Arial"/>
              </a:rPr>
              <a:t>los</a:t>
            </a:r>
            <a:r>
              <a:rPr sz="2150" spc="-7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00" dirty="0">
                <a:solidFill>
                  <a:srgbClr val="CDCDCD"/>
                </a:solidFill>
                <a:latin typeface="Arial"/>
                <a:cs typeface="Arial"/>
              </a:rPr>
              <a:t>cu</a:t>
            </a:r>
            <a:r>
              <a:rPr sz="2150" spc="-100" dirty="0">
                <a:solidFill>
                  <a:srgbClr val="F7F7F7"/>
                </a:solidFill>
                <a:latin typeface="Arial"/>
                <a:cs typeface="Arial"/>
              </a:rPr>
              <a:t>l</a:t>
            </a:r>
            <a:r>
              <a:rPr sz="2150" spc="-100" dirty="0">
                <a:solidFill>
                  <a:srgbClr val="CDCDCD"/>
                </a:solidFill>
                <a:latin typeface="Arial"/>
                <a:cs typeface="Arial"/>
              </a:rPr>
              <a:t>tivos</a:t>
            </a:r>
            <a:r>
              <a:rPr sz="2150" spc="-30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5" dirty="0">
                <a:solidFill>
                  <a:srgbClr val="CDCDCD"/>
                </a:solidFill>
                <a:latin typeface="Arial"/>
                <a:cs typeface="Arial"/>
              </a:rPr>
              <a:t>geneticamente</a:t>
            </a:r>
            <a:r>
              <a:rPr sz="2150" spc="17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25" dirty="0">
                <a:solidFill>
                  <a:srgbClr val="CDCDCD"/>
                </a:solidFill>
                <a:latin typeface="Arial"/>
                <a:cs typeface="Arial"/>
              </a:rPr>
              <a:t>modif</a:t>
            </a:r>
            <a:r>
              <a:rPr sz="2150" spc="-125" dirty="0">
                <a:solidFill>
                  <a:srgbClr val="F7F7F7"/>
                </a:solidFill>
                <a:latin typeface="Arial"/>
                <a:cs typeface="Arial"/>
              </a:rPr>
              <a:t>i</a:t>
            </a:r>
            <a:r>
              <a:rPr sz="2150" spc="-125" dirty="0">
                <a:solidFill>
                  <a:srgbClr val="CDCDCD"/>
                </a:solidFill>
                <a:latin typeface="Arial"/>
                <a:cs typeface="Arial"/>
              </a:rPr>
              <a:t>cados</a:t>
            </a:r>
            <a:r>
              <a:rPr sz="2150" spc="-26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5" dirty="0">
                <a:solidFill>
                  <a:srgbClr val="CDCDCD"/>
                </a:solidFill>
                <a:latin typeface="Arial"/>
                <a:cs typeface="Arial"/>
              </a:rPr>
              <a:t>(GM)</a:t>
            </a:r>
            <a:r>
              <a:rPr sz="2150" spc="9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04" dirty="0">
                <a:solidFill>
                  <a:srgbClr val="CDCDCD"/>
                </a:solidFill>
                <a:latin typeface="Arial"/>
                <a:cs typeface="Arial"/>
              </a:rPr>
              <a:t>se</a:t>
            </a:r>
            <a:r>
              <a:rPr sz="2150" spc="3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0" dirty="0">
                <a:solidFill>
                  <a:srgbClr val="CDCDCD"/>
                </a:solidFill>
                <a:latin typeface="Arial"/>
                <a:cs typeface="Arial"/>
              </a:rPr>
              <a:t>difunde</a:t>
            </a:r>
            <a:r>
              <a:rPr sz="2150" spc="3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50" dirty="0">
                <a:solidFill>
                  <a:srgbClr val="CDCDCD"/>
                </a:solidFill>
                <a:latin typeface="Arial"/>
                <a:cs typeface="Arial"/>
              </a:rPr>
              <a:t>a</a:t>
            </a:r>
            <a:endParaRPr sz="2150" dirty="0">
              <a:latin typeface="Arial"/>
              <a:cs typeface="Arial"/>
            </a:endParaRPr>
          </a:p>
          <a:p>
            <a:pPr marR="814705" indent="10795">
              <a:lnSpc>
                <a:spcPct val="103600"/>
              </a:lnSpc>
              <a:spcBef>
                <a:spcPts val="50"/>
              </a:spcBef>
            </a:pPr>
            <a:r>
              <a:rPr sz="2150" spc="-130" dirty="0">
                <a:solidFill>
                  <a:srgbClr val="CDCDCD"/>
                </a:solidFill>
                <a:latin typeface="Arial"/>
                <a:cs typeface="Arial"/>
              </a:rPr>
              <a:t>cultivos</a:t>
            </a:r>
            <a:r>
              <a:rPr sz="2150" spc="6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80" dirty="0">
                <a:solidFill>
                  <a:srgbClr val="CDCDCD"/>
                </a:solidFill>
                <a:latin typeface="Arial"/>
                <a:cs typeface="Arial"/>
              </a:rPr>
              <a:t>no</a:t>
            </a:r>
            <a:r>
              <a:rPr sz="2150" spc="-2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50" dirty="0">
                <a:solidFill>
                  <a:srgbClr val="CDCDCD"/>
                </a:solidFill>
                <a:latin typeface="Arial"/>
                <a:cs typeface="Arial"/>
              </a:rPr>
              <a:t>GM</a:t>
            </a:r>
            <a:r>
              <a:rPr sz="2150" spc="-3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80" dirty="0">
                <a:solidFill>
                  <a:srgbClr val="CDCDCD"/>
                </a:solidFill>
                <a:latin typeface="Arial"/>
                <a:cs typeface="Arial"/>
              </a:rPr>
              <a:t>en</a:t>
            </a:r>
            <a:r>
              <a:rPr sz="2150" spc="-5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95" dirty="0">
                <a:solidFill>
                  <a:srgbClr val="CDCDCD"/>
                </a:solidFill>
                <a:latin typeface="Arial"/>
                <a:cs typeface="Arial"/>
              </a:rPr>
              <a:t>campos</a:t>
            </a:r>
            <a:r>
              <a:rPr sz="2150" spc="1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50" dirty="0">
                <a:solidFill>
                  <a:srgbClr val="CDCDCD"/>
                </a:solidFill>
                <a:latin typeface="Arial"/>
                <a:cs typeface="Arial"/>
              </a:rPr>
              <a:t>cercanos,</a:t>
            </a:r>
            <a:r>
              <a:rPr sz="2150" spc="14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65" dirty="0">
                <a:solidFill>
                  <a:srgbClr val="CDCDCD"/>
                </a:solidFill>
                <a:latin typeface="Arial"/>
                <a:cs typeface="Arial"/>
              </a:rPr>
              <a:t>por</a:t>
            </a:r>
            <a:r>
              <a:rPr sz="2150" spc="-3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20" dirty="0">
                <a:solidFill>
                  <a:srgbClr val="CDCDCD"/>
                </a:solidFill>
                <a:latin typeface="Arial"/>
                <a:cs typeface="Arial"/>
              </a:rPr>
              <a:t>lo</a:t>
            </a:r>
            <a:r>
              <a:rPr sz="2150" spc="-9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45" dirty="0">
                <a:solidFill>
                  <a:srgbClr val="CDCDCD"/>
                </a:solidFill>
                <a:latin typeface="Arial"/>
                <a:cs typeface="Arial"/>
              </a:rPr>
              <a:t>que</a:t>
            </a:r>
            <a:r>
              <a:rPr sz="2150" spc="-15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CDCDCD"/>
                </a:solidFill>
                <a:latin typeface="Arial"/>
                <a:cs typeface="Arial"/>
              </a:rPr>
              <a:t>puede</a:t>
            </a:r>
            <a:r>
              <a:rPr sz="2150" spc="-10" dirty="0">
                <a:solidFill>
                  <a:srgbClr val="F7F7F7"/>
                </a:solidFill>
                <a:latin typeface="Arial"/>
                <a:cs typeface="Arial"/>
              </a:rPr>
              <a:t>n </a:t>
            </a:r>
            <a:r>
              <a:rPr sz="2150" spc="-150" dirty="0">
                <a:solidFill>
                  <a:srgbClr val="CDCDCD"/>
                </a:solidFill>
                <a:latin typeface="Arial"/>
                <a:cs typeface="Arial"/>
              </a:rPr>
              <a:t>dispersarse</a:t>
            </a:r>
            <a:r>
              <a:rPr sz="2150" spc="6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20" dirty="0">
                <a:solidFill>
                  <a:srgbClr val="CDCDCD"/>
                </a:solidFill>
                <a:latin typeface="Arial"/>
                <a:cs typeface="Arial"/>
              </a:rPr>
              <a:t>ciertas</a:t>
            </a:r>
            <a:r>
              <a:rPr sz="2150" spc="8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20" dirty="0">
                <a:solidFill>
                  <a:srgbClr val="CDCDCD"/>
                </a:solidFill>
                <a:latin typeface="Arial"/>
                <a:cs typeface="Arial"/>
              </a:rPr>
              <a:t>caracterfsticas</a:t>
            </a:r>
            <a:r>
              <a:rPr sz="2150" spc="-18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75" dirty="0">
                <a:solidFill>
                  <a:srgbClr val="CDCDCD"/>
                </a:solidFill>
                <a:latin typeface="Arial"/>
                <a:cs typeface="Arial"/>
              </a:rPr>
              <a:t>coma</a:t>
            </a:r>
            <a:r>
              <a:rPr sz="2150" spc="-10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35" dirty="0">
                <a:solidFill>
                  <a:srgbClr val="CDCDCD"/>
                </a:solidFill>
                <a:latin typeface="Arial"/>
                <a:cs typeface="Arial"/>
              </a:rPr>
              <a:t>resistencia</a:t>
            </a:r>
            <a:r>
              <a:rPr sz="2150" spc="5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60" dirty="0">
                <a:solidFill>
                  <a:srgbClr val="CDCDCD"/>
                </a:solidFill>
                <a:latin typeface="Arial"/>
                <a:cs typeface="Arial"/>
              </a:rPr>
              <a:t>a</a:t>
            </a:r>
            <a:r>
              <a:rPr sz="2150" spc="-18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CDCDCD"/>
                </a:solidFill>
                <a:latin typeface="Arial"/>
                <a:cs typeface="Arial"/>
              </a:rPr>
              <a:t>las </a:t>
            </a:r>
            <a:r>
              <a:rPr sz="2150" spc="-120" dirty="0">
                <a:solidFill>
                  <a:srgbClr val="CDCDCD"/>
                </a:solidFill>
                <a:latin typeface="Arial"/>
                <a:cs typeface="Arial"/>
              </a:rPr>
              <a:t>herbic</a:t>
            </a:r>
            <a:r>
              <a:rPr sz="2150" spc="-120" dirty="0">
                <a:solidFill>
                  <a:srgbClr val="F7F7F7"/>
                </a:solidFill>
                <a:latin typeface="Arial"/>
                <a:cs typeface="Arial"/>
              </a:rPr>
              <a:t>i</a:t>
            </a:r>
            <a:r>
              <a:rPr sz="2150" spc="-120" dirty="0">
                <a:solidFill>
                  <a:srgbClr val="CDCDCD"/>
                </a:solidFill>
                <a:latin typeface="Arial"/>
                <a:cs typeface="Arial"/>
              </a:rPr>
              <a:t>das</a:t>
            </a:r>
            <a:r>
              <a:rPr sz="2150" spc="-204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55" dirty="0">
                <a:solidFill>
                  <a:srgbClr val="CDCDCD"/>
                </a:solidFill>
                <a:latin typeface="Arial"/>
                <a:cs typeface="Arial"/>
              </a:rPr>
              <a:t>de</a:t>
            </a:r>
            <a:r>
              <a:rPr sz="2150" spc="-15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05" dirty="0">
                <a:solidFill>
                  <a:srgbClr val="CDCDCD"/>
                </a:solidFill>
                <a:latin typeface="Arial"/>
                <a:cs typeface="Arial"/>
              </a:rPr>
              <a:t>p</a:t>
            </a:r>
            <a:r>
              <a:rPr sz="2150" spc="-105" dirty="0">
                <a:solidFill>
                  <a:srgbClr val="F7F7F7"/>
                </a:solidFill>
                <a:latin typeface="Arial"/>
                <a:cs typeface="Arial"/>
              </a:rPr>
              <a:t>l</a:t>
            </a:r>
            <a:r>
              <a:rPr sz="2150" spc="-105" dirty="0">
                <a:solidFill>
                  <a:srgbClr val="CDCDCD"/>
                </a:solidFill>
                <a:latin typeface="Arial"/>
                <a:cs typeface="Arial"/>
              </a:rPr>
              <a:t>antas</a:t>
            </a:r>
            <a:r>
              <a:rPr sz="2150" spc="-24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50" dirty="0">
                <a:solidFill>
                  <a:srgbClr val="CDCDCD"/>
                </a:solidFill>
                <a:latin typeface="Arial"/>
                <a:cs typeface="Arial"/>
              </a:rPr>
              <a:t>GM</a:t>
            </a:r>
            <a:r>
              <a:rPr sz="2150" spc="-1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75" dirty="0">
                <a:solidFill>
                  <a:srgbClr val="CDCDCD"/>
                </a:solidFill>
                <a:latin typeface="Arial"/>
                <a:cs typeface="Arial"/>
              </a:rPr>
              <a:t>a</a:t>
            </a:r>
            <a:r>
              <a:rPr sz="2150" spc="-10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40" dirty="0">
                <a:solidFill>
                  <a:srgbClr val="CDCDCD"/>
                </a:solidFill>
                <a:latin typeface="Arial"/>
                <a:cs typeface="Arial"/>
              </a:rPr>
              <a:t>aquellas</a:t>
            </a:r>
            <a:r>
              <a:rPr sz="2150" spc="3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80" dirty="0">
                <a:solidFill>
                  <a:srgbClr val="CDCDCD"/>
                </a:solidFill>
                <a:latin typeface="Arial"/>
                <a:cs typeface="Arial"/>
              </a:rPr>
              <a:t>que</a:t>
            </a:r>
            <a:r>
              <a:rPr sz="2150" spc="-2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80" dirty="0">
                <a:solidFill>
                  <a:srgbClr val="CDCDCD"/>
                </a:solidFill>
                <a:latin typeface="Arial"/>
                <a:cs typeface="Arial"/>
              </a:rPr>
              <a:t>no</a:t>
            </a:r>
            <a:r>
              <a:rPr sz="2150" spc="-60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140" dirty="0">
                <a:solidFill>
                  <a:srgbClr val="CDCDCD"/>
                </a:solidFill>
                <a:latin typeface="Arial"/>
                <a:cs typeface="Arial"/>
              </a:rPr>
              <a:t>son</a:t>
            </a:r>
            <a:r>
              <a:rPr sz="2150" spc="65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150" spc="-25" dirty="0">
                <a:solidFill>
                  <a:srgbClr val="CDCDCD"/>
                </a:solidFill>
                <a:latin typeface="Arial"/>
                <a:cs typeface="Arial"/>
              </a:rPr>
              <a:t>GM.</a:t>
            </a:r>
            <a:endParaRPr sz="2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" y="4141892"/>
            <a:ext cx="8102599" cy="188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433143" y="5083575"/>
            <a:ext cx="3145721" cy="23058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67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1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30256" y="0"/>
            <a:ext cx="272344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7" y="194370"/>
            <a:ext cx="985800" cy="9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594100" y="756444"/>
            <a:ext cx="2279657" cy="3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501" b="1" dirty="0"/>
              <a:t>VIDEO</a:t>
            </a:r>
            <a:endParaRPr lang="es-EC" altLang="es-EC" sz="1047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E4DA2-8D31-59CD-49D1-55D820259697}"/>
              </a:ext>
            </a:extLst>
          </p:cNvPr>
          <p:cNvSpPr txBox="1"/>
          <p:nvPr/>
        </p:nvSpPr>
        <p:spPr>
          <a:xfrm>
            <a:off x="1747955" y="4544458"/>
            <a:ext cx="5474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https://youtu.be/kqi7AC6ebmg?si=x1dBs2QgQ7Ne-PfM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0C04E2-F859-1C7C-1513-45FAAC76F2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21" t="21577" r="41536" b="3308"/>
          <a:stretch/>
        </p:blipFill>
        <p:spPr>
          <a:xfrm>
            <a:off x="2032000" y="1090986"/>
            <a:ext cx="4038600" cy="32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2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34192" y="4077052"/>
            <a:ext cx="7847793" cy="199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749300" y="5549900"/>
            <a:ext cx="3146514" cy="23058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67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1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44127" y="0"/>
            <a:ext cx="271461" cy="607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8" y="215900"/>
            <a:ext cx="1127162" cy="112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405080" y="560254"/>
            <a:ext cx="2279657" cy="4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1202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1202" dirty="0"/>
          </a:p>
          <a:p>
            <a:pPr>
              <a:defRPr/>
            </a:pPr>
            <a:endParaRPr lang="es-EC" altLang="es-EC" sz="1047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2E29A5-85B5-C71D-1928-7473ED3296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87" t="21577" r="22727" b="5591"/>
          <a:stretch/>
        </p:blipFill>
        <p:spPr>
          <a:xfrm>
            <a:off x="2146300" y="998707"/>
            <a:ext cx="4114800" cy="28594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4991DF-6C3C-D3F2-7D58-D7B7335CDC66}"/>
              </a:ext>
            </a:extLst>
          </p:cNvPr>
          <p:cNvSpPr txBox="1"/>
          <p:nvPr/>
        </p:nvSpPr>
        <p:spPr>
          <a:xfrm>
            <a:off x="1917700" y="3923163"/>
            <a:ext cx="6344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https://www.redalyc.org/pdf/1892/189218186016.pdf</a:t>
            </a:r>
          </a:p>
        </p:txBody>
      </p:sp>
    </p:spTree>
    <p:extLst>
      <p:ext uri="{BB962C8B-B14F-4D97-AF65-F5344CB8AC3E}">
        <p14:creationId xmlns:p14="http://schemas.microsoft.com/office/powerpoint/2010/main" val="2096697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" y="3568700"/>
            <a:ext cx="8088593" cy="250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1882356" y="5763138"/>
            <a:ext cx="4190968" cy="307119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89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17148" y="0"/>
            <a:ext cx="271446" cy="60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39700"/>
            <a:ext cx="820881" cy="82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289300" y="836539"/>
            <a:ext cx="3036367" cy="5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BIBLIOGRAFIA</a:t>
            </a:r>
            <a:endParaRPr lang="es-EC" altLang="es-EC" dirty="0"/>
          </a:p>
          <a:p>
            <a:pPr>
              <a:defRPr/>
            </a:pPr>
            <a:endParaRPr lang="es-EC" altLang="es-EC" sz="1395" b="1" dirty="0"/>
          </a:p>
        </p:txBody>
      </p:sp>
      <p:sp>
        <p:nvSpPr>
          <p:cNvPr id="4" name="Rectángulo 3"/>
          <p:cNvSpPr/>
          <p:nvPr/>
        </p:nvSpPr>
        <p:spPr>
          <a:xfrm>
            <a:off x="1155700" y="1596757"/>
            <a:ext cx="6216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C" b="0" i="0" dirty="0">
              <a:solidFill>
                <a:srgbClr val="000000"/>
              </a:solidFill>
              <a:effectLst/>
              <a:latin typeface="ff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9926" y="1637845"/>
            <a:ext cx="69687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sz="1600" dirty="0" err="1"/>
              <a:t>Kleinová</a:t>
            </a:r>
            <a:r>
              <a:rPr lang="es-EC" sz="1600" dirty="0"/>
              <a:t>, N. (s/f). La revolución genética. Recuperado de http://intercentres.cult.gva.es/ies_sorolla/Carlos/Nikol%20Kleinov%C3%A1/page/adn_rec.html (junio, 2012).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600" dirty="0"/>
              <a:t>Sierra, J. (s/f). Nacimiento de la Ingeniería Genética: Los genes se pueden aislar, secuenciar y manipular (1982-1985). Recuperado de http://www.uam.es/personal_pdi/ciencias/jmsierra/ingenieriagenetica-4.htm (junio, 2012).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600" dirty="0"/>
              <a:t>Vázquez C. (2003). </a:t>
            </a:r>
            <a:r>
              <a:rPr lang="es-EC" sz="1600" i="1" dirty="0"/>
              <a:t>Bioquímica y biología molecular</a:t>
            </a:r>
            <a:r>
              <a:rPr lang="es-EC" sz="1600" dirty="0"/>
              <a:t>. Recuperado de http://laguna.fmedic.unam.mx/~evazquez/0403/generalidades%20biologia%20molecular.html </a:t>
            </a:r>
            <a:r>
              <a:rPr lang="es-EC" sz="1600" dirty="0" err="1"/>
              <a:t>html</a:t>
            </a:r>
            <a:r>
              <a:rPr lang="es-EC" sz="1600" dirty="0"/>
              <a:t> (junio, 2012).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600" dirty="0" err="1"/>
              <a:t>Wikillerato</a:t>
            </a:r>
            <a:r>
              <a:rPr lang="es-EC" sz="1600" dirty="0"/>
              <a:t>. (s/f). </a:t>
            </a:r>
            <a:r>
              <a:rPr lang="es-EC" sz="1600" i="1" dirty="0"/>
              <a:t>Biología</a:t>
            </a:r>
            <a:r>
              <a:rPr lang="es-EC" sz="1600" dirty="0"/>
              <a:t>. Recuperado de http://www.educared.org/wikiEducared/index.php/Biologia (junio, 2012).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EC" b="0" i="0" dirty="0">
              <a:solidFill>
                <a:srgbClr val="58595B"/>
              </a:solidFill>
              <a:effectLst/>
              <a:latin typeface="Istok Web"/>
            </a:endParaRPr>
          </a:p>
        </p:txBody>
      </p:sp>
    </p:spTree>
    <p:extLst>
      <p:ext uri="{BB962C8B-B14F-4D97-AF65-F5344CB8AC3E}">
        <p14:creationId xmlns:p14="http://schemas.microsoft.com/office/powerpoint/2010/main" val="4115820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Plant - Biotecnología Vegetal - Frase #GenPlant del día.!!  #QuedateEnCasa #fuerzasatodoslosPaises #Innovando #CuidaTuSalud #Agro  #RenovamosyTransformamosLaAgricultura Búscanos en nuestras redes Facebook:  GenPlant Instagram: GenPlant.sac Youtub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 b="11110"/>
          <a:stretch/>
        </p:blipFill>
        <p:spPr bwMode="auto">
          <a:xfrm>
            <a:off x="2527300" y="444500"/>
            <a:ext cx="4724400" cy="3359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823" t="55456" r="54823" b="38672"/>
          <a:stretch/>
        </p:blipFill>
        <p:spPr>
          <a:xfrm>
            <a:off x="5789601" y="5579871"/>
            <a:ext cx="2312999" cy="4838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322393" y="4541715"/>
            <a:ext cx="7780207" cy="148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9" y="292100"/>
            <a:ext cx="1086985" cy="1086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05700" y="2405993"/>
            <a:ext cx="4757947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541" indent="-214541">
              <a:buFont typeface="Arial" panose="020B0604020202020204" pitchFamily="34" charset="0"/>
              <a:buChar char="•"/>
            </a:pPr>
            <a:endParaRPr lang="es-EC" sz="1351" dirty="0"/>
          </a:p>
        </p:txBody>
      </p:sp>
      <p:pic>
        <p:nvPicPr>
          <p:cNvPr id="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7885558" y="14626"/>
            <a:ext cx="267967" cy="59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5988" t="11539" r="21888" b="36813"/>
          <a:stretch/>
        </p:blipFill>
        <p:spPr>
          <a:xfrm>
            <a:off x="1189694" y="487470"/>
            <a:ext cx="6138206" cy="37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102600" cy="6019800"/>
            <a:chOff x="0" y="0"/>
            <a:chExt cx="81026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102600" cy="3333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9001"/>
              <a:ext cx="8102600" cy="566037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47877" y="314285"/>
            <a:ext cx="593725" cy="601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8460" algn="l"/>
              </a:tabLst>
            </a:pPr>
            <a:r>
              <a:rPr sz="3750" spc="-50" dirty="0">
                <a:solidFill>
                  <a:srgbClr val="931C1D"/>
                </a:solidFill>
                <a:latin typeface="Times New Roman"/>
                <a:cs typeface="Times New Roman"/>
              </a:rPr>
              <a:t>I</a:t>
            </a:r>
            <a:r>
              <a:rPr sz="3750" dirty="0">
                <a:solidFill>
                  <a:srgbClr val="931C1D"/>
                </a:solidFill>
                <a:latin typeface="Times New Roman"/>
                <a:cs typeface="Times New Roman"/>
              </a:rPr>
              <a:t>	</a:t>
            </a:r>
            <a:r>
              <a:rPr sz="1550" spc="-110" dirty="0">
                <a:solidFill>
                  <a:srgbClr val="C1C3C4"/>
                </a:solidFill>
                <a:latin typeface="Courier New"/>
                <a:cs typeface="Courier New"/>
              </a:rPr>
              <a:t>r.</a:t>
            </a:r>
            <a:endParaRPr sz="15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437</Words>
  <Application>Microsoft Office PowerPoint</Application>
  <PresentationFormat>Personalizado</PresentationFormat>
  <Paragraphs>47</Paragraphs>
  <Slides>29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Courier New</vt:lpstr>
      <vt:lpstr>ff4</vt:lpstr>
      <vt:lpstr>Istok Web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VENTAJAS DE BIOTECNOLOGiA</vt:lpstr>
      <vt:lpstr>Presentación de PowerPoint</vt:lpstr>
      <vt:lpstr>Presentación de PowerPoint</vt:lpstr>
      <vt:lpstr>RIESGOS PARA EL MEDIO AMBIENTE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slidesaver.app_rdicsu</dc:title>
  <dc:creator>John Castro</dc:creator>
  <cp:lastModifiedBy>Jose Antonio Escobar Machado</cp:lastModifiedBy>
  <cp:revision>4</cp:revision>
  <dcterms:created xsi:type="dcterms:W3CDTF">2025-03-25T05:04:16Z</dcterms:created>
  <dcterms:modified xsi:type="dcterms:W3CDTF">2025-06-04T03:24:55Z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2025-03-25T00:00:00Z</vt:filetime>
  </property>
  <property fmtid="{D5CDD505-2E9C-101B-9397-08002B2CF9AE}" pid="3" name="LastSaved">
    <vt:filetime>2025-03-25T00:00:00Z</vt:filetime>
  </property>
</Properties>
</file>