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5" r:id="rId3"/>
    <p:sldId id="276" r:id="rId4"/>
    <p:sldId id="267" r:id="rId5"/>
    <p:sldId id="299" r:id="rId6"/>
    <p:sldId id="277" r:id="rId7"/>
    <p:sldId id="289" r:id="rId8"/>
    <p:sldId id="290" r:id="rId9"/>
    <p:sldId id="291" r:id="rId10"/>
    <p:sldId id="292" r:id="rId11"/>
    <p:sldId id="295" r:id="rId12"/>
    <p:sldId id="293" r:id="rId13"/>
    <p:sldId id="278" r:id="rId14"/>
    <p:sldId id="279" r:id="rId15"/>
    <p:sldId id="280" r:id="rId16"/>
    <p:sldId id="281" r:id="rId17"/>
    <p:sldId id="294" r:id="rId18"/>
    <p:sldId id="282" r:id="rId19"/>
    <p:sldId id="283" r:id="rId20"/>
    <p:sldId id="284" r:id="rId21"/>
    <p:sldId id="285" r:id="rId22"/>
    <p:sldId id="286" r:id="rId23"/>
    <p:sldId id="271" r:id="rId24"/>
    <p:sldId id="273" r:id="rId25"/>
    <p:sldId id="297" r:id="rId26"/>
    <p:sldId id="258" r:id="rId27"/>
    <p:sldId id="298" r:id="rId28"/>
    <p:sldId id="303" r:id="rId29"/>
    <p:sldId id="261" r:id="rId30"/>
    <p:sldId id="272" r:id="rId31"/>
    <p:sldId id="296" r:id="rId32"/>
    <p:sldId id="304" r:id="rId33"/>
    <p:sldId id="259" r:id="rId34"/>
    <p:sldId id="260" r:id="rId35"/>
    <p:sldId id="262" r:id="rId36"/>
    <p:sldId id="263" r:id="rId37"/>
    <p:sldId id="264" r:id="rId38"/>
    <p:sldId id="300" r:id="rId39"/>
    <p:sldId id="265" r:id="rId40"/>
    <p:sldId id="301" r:id="rId41"/>
    <p:sldId id="266" r:id="rId42"/>
    <p:sldId id="268" r:id="rId43"/>
    <p:sldId id="302" r:id="rId44"/>
    <p:sldId id="269" r:id="rId45"/>
    <p:sldId id="305" r:id="rId46"/>
    <p:sldId id="306" r:id="rId47"/>
    <p:sldId id="307" r:id="rId48"/>
    <p:sldId id="308" r:id="rId49"/>
    <p:sldId id="309" r:id="rId50"/>
    <p:sldId id="270" r:id="rId51"/>
    <p:sldId id="311" r:id="rId52"/>
    <p:sldId id="287" r:id="rId53"/>
    <p:sldId id="288" r:id="rId54"/>
    <p:sldId id="310" r:id="rId55"/>
    <p:sldId id="274" r:id="rId5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11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6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71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18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05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667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85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98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629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719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30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410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77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24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599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087C-468D-4749-954C-46811B7A87BE}" type="datetimeFigureOut">
              <a:rPr lang="es-EC" smtClean="0"/>
              <a:t>23/9/2024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D62C98-9199-4FA8-8E7D-D842E269D1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5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3412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PROFILAXIS ANTIBIÓTICA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Resultado de imagen para ANTIBIÓTICOS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2704564"/>
            <a:ext cx="9144000" cy="14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b="1" dirty="0"/>
              <a:t>LIC ELISA CURAY 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4" y="3837491"/>
            <a:ext cx="5112912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08339" y="404665"/>
            <a:ext cx="10367492" cy="59766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sz="2800" b="1" dirty="0"/>
          </a:p>
          <a:p>
            <a:pPr marL="0" indent="0">
              <a:buNone/>
            </a:pPr>
            <a:endParaRPr lang="es-ES" sz="2800" b="1" dirty="0"/>
          </a:p>
          <a:p>
            <a:pPr marL="0" indent="0">
              <a:buNone/>
            </a:pPr>
            <a:r>
              <a:rPr lang="es-ES" sz="2800" b="1" dirty="0"/>
              <a:t>Procedimientos quirúrgicos</a:t>
            </a:r>
            <a:r>
              <a:rPr lang="es-ES" sz="2800" b="1" i="1" dirty="0"/>
              <a:t>:</a:t>
            </a:r>
            <a:r>
              <a:rPr lang="es-ES" sz="2800" dirty="0"/>
              <a:t> la mayoría de los procedimientos quirúrgicos reciben nombres que describen el sitio de la cirugía y el tipo de cirugía que se efectúa.</a:t>
            </a:r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Cirugías ambulatorias: </a:t>
            </a:r>
            <a:r>
              <a:rPr lang="es-ES" sz="2800" dirty="0"/>
              <a:t>Cirugías que permiten que el Pte.  egrese  el mismo día (&lt; a 24 horas)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212" y="579549"/>
            <a:ext cx="10437133" cy="5653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/>
              <a:t>Cirugía según la urgencia:</a:t>
            </a:r>
            <a:r>
              <a:rPr lang="es-ES" sz="2800" dirty="0"/>
              <a:t> cirugías inmediatas no planeadas  impostergables, generalmente se utiliza para salvar la vida.</a:t>
            </a:r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Cirugías mediatas</a:t>
            </a:r>
            <a:r>
              <a:rPr lang="es-ES" sz="2800" dirty="0"/>
              <a:t>: son las que se realizan en 24 y 30 </a:t>
            </a:r>
            <a:r>
              <a:rPr lang="es-ES" sz="2800" dirty="0" err="1"/>
              <a:t>hrs</a:t>
            </a:r>
            <a:endParaRPr lang="es-ES" sz="2800" dirty="0"/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Cirugías necesarias:</a:t>
            </a:r>
            <a:r>
              <a:rPr lang="es-ES" sz="2800" dirty="0"/>
              <a:t> son aquellas que van ayudar a mejorar la calidad de vida del individuo y que si no se realiza se podría colocar en riesgo la vida del mismo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81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9550" y="404664"/>
            <a:ext cx="10393250" cy="58802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ES" b="1" i="1" dirty="0"/>
          </a:p>
          <a:p>
            <a:pPr marL="0" indent="0">
              <a:buNone/>
            </a:pPr>
            <a:endParaRPr lang="es-ES" b="1" i="1" dirty="0"/>
          </a:p>
          <a:p>
            <a:pPr marL="0" indent="0">
              <a:buNone/>
            </a:pPr>
            <a:r>
              <a:rPr lang="es-ES" sz="2800" b="1" i="1" dirty="0"/>
              <a:t>Cirugías electivas:</a:t>
            </a:r>
            <a:r>
              <a:rPr lang="es-ES" sz="2800" dirty="0"/>
              <a:t> son aquellas que pueden hacerse o no y la omisión no tiene consecuencias graves.</a:t>
            </a:r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Cirugías opcionales:</a:t>
            </a:r>
            <a:r>
              <a:rPr lang="es-ES" sz="2800" dirty="0"/>
              <a:t> son aquellas que tienen una preferencia personal.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4294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618187"/>
            <a:ext cx="10862136" cy="5705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sz="2400" b="1" dirty="0"/>
          </a:p>
          <a:p>
            <a:pPr marL="0" indent="0" algn="just">
              <a:buNone/>
            </a:pPr>
            <a:r>
              <a:rPr lang="es-EC" sz="2800" b="1" dirty="0"/>
              <a:t>CLASIFICACIÓN DE LAS INTERVENCIONES QUIRÚRGICAS SEGÚN WENZEL</a:t>
            </a:r>
          </a:p>
          <a:p>
            <a:pPr marL="0" indent="0" algn="just">
              <a:buNone/>
            </a:pPr>
            <a:endParaRPr lang="es-EC" sz="2800" dirty="0"/>
          </a:p>
          <a:p>
            <a:pPr marL="0" indent="0" algn="just">
              <a:buNone/>
            </a:pPr>
            <a:endParaRPr lang="es-EC" sz="2800" dirty="0"/>
          </a:p>
          <a:p>
            <a:pPr marL="457200" indent="-457200" algn="just">
              <a:buAutoNum type="arabicPeriod"/>
            </a:pPr>
            <a:r>
              <a:rPr lang="es-EC" sz="2800" dirty="0"/>
              <a:t>Operación limpia: donde el riesgo de infección sin profilaxis puede alcanzar hasta 5 % y son aquellos que se realizan en tejidos no inflamados, sin trauma ni operación traumatizante, aquellas electivas en las que no se ingresa en los tractos gastrointestinal o respiratorio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57894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553792"/>
            <a:ext cx="10784863" cy="5731097"/>
          </a:xfrm>
        </p:spPr>
        <p:txBody>
          <a:bodyPr>
            <a:normAutofit/>
          </a:bodyPr>
          <a:lstStyle/>
          <a:p>
            <a:endParaRPr lang="es-EC" sz="2400" dirty="0"/>
          </a:p>
          <a:p>
            <a:endParaRPr lang="es-EC" sz="2400" dirty="0"/>
          </a:p>
          <a:p>
            <a:pPr algn="just"/>
            <a:r>
              <a:rPr lang="es-EC" sz="3200" dirty="0"/>
              <a:t>2. Limpia contaminada: sin profilaxis, el riesgo puede alcanzar hasta 15 %, en ellos hay cavidad que contiene microorganismos, pero sin derrame significativo, intervenciones muy traumáticas en tejido sin microorganismos o son aquellas electivas en las que se ingresa en el tracto respiratorio o gastrointestinal, (exceptuando el intestino grueso).</a:t>
            </a:r>
          </a:p>
        </p:txBody>
      </p:sp>
    </p:spTree>
    <p:extLst>
      <p:ext uri="{BB962C8B-B14F-4D97-AF65-F5344CB8AC3E}">
        <p14:creationId xmlns:p14="http://schemas.microsoft.com/office/powerpoint/2010/main" val="301220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82581"/>
            <a:ext cx="10810621" cy="5358782"/>
          </a:xfrm>
        </p:spPr>
        <p:txBody>
          <a:bodyPr>
            <a:normAutofit/>
          </a:bodyPr>
          <a:lstStyle/>
          <a:p>
            <a:endParaRPr lang="es-EC" sz="2800" dirty="0"/>
          </a:p>
          <a:p>
            <a:endParaRPr lang="es-EC" sz="2800" dirty="0"/>
          </a:p>
          <a:p>
            <a:r>
              <a:rPr lang="es-EC" sz="2800" dirty="0"/>
              <a:t>3. Contaminadas: riesgo de infección, 25 % sin profilaxis y ellas son: en inflamación aguda sin pus, en derrame de contenido visceral, heridas abiertas de menos de 4 horas y operaciones </a:t>
            </a:r>
            <a:r>
              <a:rPr lang="es-EC" sz="2800" dirty="0" err="1"/>
              <a:t>colorrectales</a:t>
            </a:r>
            <a:r>
              <a:rPr lang="es-EC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58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618187"/>
            <a:ext cx="10797742" cy="5423176"/>
          </a:xfrm>
        </p:spPr>
        <p:txBody>
          <a:bodyPr>
            <a:normAutofit/>
          </a:bodyPr>
          <a:lstStyle/>
          <a:p>
            <a:endParaRPr lang="es-EC" sz="2800" dirty="0"/>
          </a:p>
          <a:p>
            <a:endParaRPr lang="es-EC" sz="2800" dirty="0"/>
          </a:p>
          <a:p>
            <a:r>
              <a:rPr lang="es-EC" sz="2800" dirty="0"/>
              <a:t>4. Sucia: sin tratamiento empírico antimicrobiano, riesgo de infección hasta 60 % y son aquellos donde hay pus perforación de víscera hueca ,herida traumática de mas de 4 horas sin tratar .En estos los microorganismos ya están presentes y no puede hablarse de profilaxis sino de tratamiento</a:t>
            </a:r>
          </a:p>
        </p:txBody>
      </p:sp>
    </p:spTree>
    <p:extLst>
      <p:ext uri="{BB962C8B-B14F-4D97-AF65-F5344CB8AC3E}">
        <p14:creationId xmlns:p14="http://schemas.microsoft.com/office/powerpoint/2010/main" val="99333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502275"/>
            <a:ext cx="10470523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31065"/>
            <a:ext cx="10192435" cy="5410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/>
              <a:t>CONSIDERACIONES  </a:t>
            </a:r>
            <a:r>
              <a:rPr lang="es-EC" sz="2800" dirty="0"/>
              <a:t>DE  PROFILAXIS  ANTIBIÓTICA PERIOPERATORIA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1.- Tipo de operación y factores de riesgo de posible infección. 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2.- Urgencia en la realización del proceder quirúrgico (urgente o electiva).</a:t>
            </a:r>
          </a:p>
        </p:txBody>
      </p:sp>
    </p:spTree>
    <p:extLst>
      <p:ext uri="{BB962C8B-B14F-4D97-AF65-F5344CB8AC3E}">
        <p14:creationId xmlns:p14="http://schemas.microsoft.com/office/powerpoint/2010/main" val="236753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798491"/>
            <a:ext cx="10437134" cy="5242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3. Uso del antibiótico acorde con la contaminación esperada, teniendo en consideración los tipos frecuentes de microorganismos en dicha región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EC" sz="2400" dirty="0"/>
              <a:t>4. Si el riesgo de infección lo justifica, pues su ocurrencia puede ser catastrófica para el resultado del proceder o del enfermo. 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5. Dosis apropiada acorde a su farmacocinética con la frecuencia y tiempo de administración indicada</a:t>
            </a:r>
          </a:p>
        </p:txBody>
      </p:sp>
    </p:spTree>
    <p:extLst>
      <p:ext uri="{BB962C8B-B14F-4D97-AF65-F5344CB8AC3E}">
        <p14:creationId xmlns:p14="http://schemas.microsoft.com/office/powerpoint/2010/main" val="79928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91" y="940159"/>
            <a:ext cx="8126568" cy="5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4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515155"/>
            <a:ext cx="10797742" cy="5526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800" dirty="0"/>
              <a:t>6. Que presente pocos efectos colaterales. 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7. No utilizar los antibióticos más tóxicos. 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8. No los de primera línea de tratamiento en infecciones establecidas. 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9. Evaluar el costo beneficio en su utilización</a:t>
            </a:r>
          </a:p>
        </p:txBody>
      </p:sp>
    </p:spTree>
    <p:extLst>
      <p:ext uri="{BB962C8B-B14F-4D97-AF65-F5344CB8AC3E}">
        <p14:creationId xmlns:p14="http://schemas.microsoft.com/office/powerpoint/2010/main" val="321660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592429"/>
            <a:ext cx="10771984" cy="543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dirty="0"/>
              <a:t>10. Previo al acto quirúrgico y no por más de 24 horas. 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11. Preferiblemente la monoterapia en dosis única y por la vía intravenosa.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12. En los procederes de larga duración repetir la dosis inicial en la frecuencia que el fármaco lo específica para cumplimentar el requisito profiláctico. También en las pérdidas sanguíneas o en la hemodilución </a:t>
            </a:r>
            <a:r>
              <a:rPr lang="es-EC" sz="2800" dirty="0" err="1"/>
              <a:t>intraoperatoria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253296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746975"/>
            <a:ext cx="10707590" cy="5294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13. Deben ser consideradas las particularidades de cada especialidad quirúrgica.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14. Hay que tener en cuenta el cuadro epidemiológico, microbiológico y farmacológico  y la disponibilidad de recursos en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153842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682581"/>
            <a:ext cx="9587128" cy="566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200" dirty="0"/>
              <a:t>La infección es la causa más importante del fracaso de la cirugía.</a:t>
            </a:r>
          </a:p>
          <a:p>
            <a:endParaRPr lang="es-MX" sz="3200" dirty="0"/>
          </a:p>
          <a:p>
            <a:pPr marL="0" indent="0">
              <a:buNone/>
            </a:pPr>
            <a:endParaRPr lang="es-EC" sz="3200" dirty="0"/>
          </a:p>
          <a:p>
            <a:pPr marL="0" indent="0">
              <a:buNone/>
            </a:pPr>
            <a:r>
              <a:rPr lang="es-EC" sz="3200" dirty="0"/>
              <a:t>La profilaxis antibiótica en cirugía se puede considerar como uno de los indicadores de la calidad asistencial.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65" y="4250029"/>
            <a:ext cx="3419140" cy="24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50761"/>
            <a:ext cx="8596668" cy="5590601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sz="3200" dirty="0"/>
              <a:t>La contaminación bacteriana se puede minimizar extremando las medidas como:</a:t>
            </a:r>
          </a:p>
          <a:p>
            <a:pPr algn="just"/>
            <a:r>
              <a:rPr lang="es-EC" sz="3200" dirty="0"/>
              <a:t>Esterilizar de forma sistemática y cuidadosa el instrumental quirúrgico y las gasas</a:t>
            </a:r>
          </a:p>
          <a:p>
            <a:pPr algn="just"/>
            <a:r>
              <a:rPr lang="es-EC" sz="3200" dirty="0"/>
              <a:t>Higiene de manos del personal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191" y="551572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17" y="4496640"/>
            <a:ext cx="2811552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78039"/>
            <a:ext cx="10089404" cy="4663323"/>
          </a:xfrm>
        </p:spPr>
        <p:txBody>
          <a:bodyPr>
            <a:normAutofit/>
          </a:bodyPr>
          <a:lstStyle/>
          <a:p>
            <a:r>
              <a:rPr lang="es-EC" sz="3200" dirty="0"/>
              <a:t>La piel del paciente </a:t>
            </a:r>
          </a:p>
          <a:p>
            <a:r>
              <a:rPr lang="es-EC" sz="3200" dirty="0"/>
              <a:t>El ambiente del quirófano .</a:t>
            </a:r>
          </a:p>
          <a:p>
            <a:r>
              <a:rPr lang="es-MX" sz="3200" dirty="0"/>
              <a:t>Condiciones de salud del personal</a:t>
            </a: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076" y="3812146"/>
            <a:ext cx="3121792" cy="25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9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124" y="412124"/>
            <a:ext cx="10805375" cy="5897236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pPr marL="0" indent="0" algn="just">
              <a:buNone/>
            </a:pPr>
            <a:r>
              <a:rPr lang="es-MX" sz="3200" dirty="0"/>
              <a:t>Para controlar y prevenir las infecciones nosocomiales uno de los procedimientos, es la administración de antibióticos profilácticos en pacientes que se van ha someter a una intervención quirúrgica, diagnóstica o terapéutica.</a:t>
            </a:r>
          </a:p>
          <a:p>
            <a:endParaRPr lang="es-MX" sz="2400" dirty="0"/>
          </a:p>
          <a:p>
            <a:pPr marL="0" indent="0">
              <a:buNone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524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811369"/>
            <a:ext cx="10501528" cy="5229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Con el objetivo de prevenir la incidencia de infecciones en el sitio quirúrgico.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De esta manera: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55" y="2841098"/>
            <a:ext cx="377985" cy="5852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055" y="2143021"/>
            <a:ext cx="2371550" cy="4938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206" y="2950336"/>
            <a:ext cx="1847248" cy="4999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135" y="3780049"/>
            <a:ext cx="95105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8911B0-A2E3-2D37-FC7D-0D9BC403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555"/>
            <a:ext cx="9947736" cy="4611807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B264BE-E666-E913-605E-6DCDFDBBC50C}"/>
              </a:ext>
            </a:extLst>
          </p:cNvPr>
          <p:cNvSpPr/>
          <p:nvPr/>
        </p:nvSpPr>
        <p:spPr>
          <a:xfrm>
            <a:off x="1870776" y="2508160"/>
            <a:ext cx="9225566" cy="18416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 administrar antibióticos 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</a:rPr>
              <a:t>en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cirugías que no requieren profilaxis, el prolongar innecesariamente la duración de la misma o al elegir incorrectamente antibióticos de mayor espectro en la profilaxis antibiótica </a:t>
            </a:r>
            <a:r>
              <a:rPr lang="es-MX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pre-quirúrgica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pueden representar hasta un tercio de todos los antibióticos utilizados en el hospital.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06789D4-2BE4-3125-B088-74E90677ACDC}"/>
              </a:ext>
            </a:extLst>
          </p:cNvPr>
          <p:cNvSpPr/>
          <p:nvPr/>
        </p:nvSpPr>
        <p:spPr>
          <a:xfrm>
            <a:off x="206062" y="701898"/>
            <a:ext cx="9839459" cy="15197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MX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s-MX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 administración a destiempo de la profilaxis antibiótica pre-quirúrgica se asocia con un aumento de 2 a 6 veces en la tasa de infección del sitio quirúrgico. </a:t>
            </a:r>
            <a:endParaRPr lang="es-MX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F807B99-16F8-85FC-3C5C-EEFA61B527FC}"/>
              </a:ext>
            </a:extLst>
          </p:cNvPr>
          <p:cNvSpPr/>
          <p:nvPr/>
        </p:nvSpPr>
        <p:spPr>
          <a:xfrm>
            <a:off x="4765183" y="4893972"/>
            <a:ext cx="7276563" cy="11473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C"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El uso inapropiado de antibióticos es la principal causa del desarrollo de resistencia antimicrobiana. </a:t>
            </a:r>
          </a:p>
        </p:txBody>
      </p:sp>
    </p:spTree>
    <p:extLst>
      <p:ext uri="{BB962C8B-B14F-4D97-AF65-F5344CB8AC3E}">
        <p14:creationId xmlns:p14="http://schemas.microsoft.com/office/powerpoint/2010/main" val="11566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360609"/>
            <a:ext cx="10438069" cy="5948752"/>
          </a:xfrm>
        </p:spPr>
        <p:txBody>
          <a:bodyPr>
            <a:normAutofit fontScale="92500" lnSpcReduction="10000"/>
          </a:bodyPr>
          <a:lstStyle/>
          <a:p>
            <a:endParaRPr lang="es-EC" dirty="0"/>
          </a:p>
          <a:p>
            <a:endParaRPr lang="es-MX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2800" dirty="0"/>
              <a:t>Antibióticos profilácticos: uso de antibióticos antes de que la contaminación ocurra, es decir, en el periodo decisivo, o sea 30-60 minutos antes de la incisión para prevenir IHQ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EC" sz="2800" dirty="0"/>
          </a:p>
          <a:p>
            <a:endParaRPr lang="es-EC" sz="2800" dirty="0"/>
          </a:p>
          <a:p>
            <a:pPr marL="0" indent="0">
              <a:buNone/>
            </a:pPr>
            <a:r>
              <a:rPr lang="es-EC" sz="2800" dirty="0"/>
              <a:t>Antibióticos terapéuticos: uso de agentes antimicrobianos para reducir el crecimiento o la reproducción de las bacterias y erradicar la infección.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13" y="28735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006" y="631825"/>
            <a:ext cx="7885331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2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8" y="425003"/>
            <a:ext cx="10370714" cy="5884357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sz="3200" dirty="0"/>
              <a:t>La mayoría de infecciones es por microorganismo</a:t>
            </a:r>
            <a:r>
              <a:rPr lang="es-MX" sz="3200" dirty="0">
                <a:solidFill>
                  <a:schemeClr val="bg1"/>
                </a:solidFill>
              </a:rPr>
              <a:t>s de</a:t>
            </a:r>
            <a:r>
              <a:rPr lang="es-MX" sz="3200" dirty="0"/>
              <a:t> la flora endógena (piel, mucosas, vísceras huecas)</a:t>
            </a:r>
          </a:p>
          <a:p>
            <a:pPr marL="0" indent="0" algn="just">
              <a:buNone/>
            </a:pPr>
            <a:endParaRPr lang="es-MX" sz="3200" dirty="0"/>
          </a:p>
          <a:p>
            <a:pPr marL="0" indent="0" algn="just">
              <a:buNone/>
            </a:pPr>
            <a:r>
              <a:rPr lang="es-EC" sz="3200" dirty="0"/>
              <a:t>La infección sólo se produce cuando los microorganismos invaden los tejidos en número suficiente para superar las defensas del organismo. Esta capacidad defensiva se puede resentir por circunstancias como: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619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82581"/>
            <a:ext cx="9335753" cy="5358782"/>
          </a:xfrm>
        </p:spPr>
        <p:txBody>
          <a:bodyPr/>
          <a:lstStyle/>
          <a:p>
            <a:r>
              <a:rPr lang="es-EC" sz="2800" dirty="0"/>
              <a:t> </a:t>
            </a:r>
            <a:r>
              <a:rPr lang="es-EC" sz="3200" dirty="0"/>
              <a:t>Malnutrición</a:t>
            </a:r>
          </a:p>
          <a:p>
            <a:r>
              <a:rPr lang="es-EC" sz="3200" dirty="0"/>
              <a:t>Destrucción </a:t>
            </a:r>
            <a:r>
              <a:rPr lang="es-EC" sz="3200" dirty="0" err="1"/>
              <a:t>hística</a:t>
            </a:r>
            <a:r>
              <a:rPr lang="es-EC" sz="3200" dirty="0"/>
              <a:t> excesiva</a:t>
            </a:r>
          </a:p>
          <a:p>
            <a:r>
              <a:rPr lang="es-EC" sz="3200" dirty="0"/>
              <a:t> Isquemia tisular </a:t>
            </a:r>
          </a:p>
          <a:p>
            <a:r>
              <a:rPr lang="es-EC" sz="3200" dirty="0"/>
              <a:t> Anestesia y cirugía prolongadas</a:t>
            </a:r>
          </a:p>
          <a:p>
            <a:r>
              <a:rPr lang="es-EC" sz="3200" dirty="0"/>
              <a:t> Otras situaciones como:</a:t>
            </a:r>
          </a:p>
          <a:p>
            <a:r>
              <a:rPr lang="es-EC" sz="3200" dirty="0"/>
              <a:t> Obesidad </a:t>
            </a:r>
          </a:p>
          <a:p>
            <a:r>
              <a:rPr lang="es-EC" sz="3200" dirty="0"/>
              <a:t> Estancias preoperatorias prolongadas</a:t>
            </a:r>
            <a:endParaRPr lang="es-MX" sz="3200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539" y="3515932"/>
            <a:ext cx="3031388" cy="27510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47" y="456939"/>
            <a:ext cx="248738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5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66BD3-5E21-1298-96D8-E8C94D47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3640"/>
            <a:ext cx="9677280" cy="4998174"/>
          </a:xfrm>
        </p:spPr>
        <p:txBody>
          <a:bodyPr>
            <a:normAutofit fontScale="92500" lnSpcReduction="10000"/>
          </a:bodyPr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Los antimicrobianos elegidos deben cubrir el espectro de microorganismos que son causa prevalente de infección del sitio quirúrgico, representados por la flora habitual del paciente. </a:t>
            </a:r>
          </a:p>
          <a:p>
            <a:endParaRPr lang="es-MX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MX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MX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 profilaxis antibiótica en cirugía no sustituye a las buenas prácticas de medidas de control de infecciones. Es complementaria de la preparación apropiada del paciente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8980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579549"/>
            <a:ext cx="9720073" cy="5729811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sz="2800" dirty="0"/>
              <a:t>Para ser utilizada se debe analizar que los beneficios de prevención de la infección sean superiores a los riesgos   derivados de las reacciones adversas del fármaco y a la aparición de resistencias.</a:t>
            </a:r>
          </a:p>
          <a:p>
            <a:endParaRPr lang="es-MX" sz="2800" dirty="0"/>
          </a:p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Se indicará en dos tipos de cirugía</a:t>
            </a:r>
            <a:endParaRPr lang="es-EC" sz="2800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767846" y="3657649"/>
            <a:ext cx="631065" cy="46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6767846" y="4533363"/>
            <a:ext cx="708335" cy="46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506032" y="2959852"/>
            <a:ext cx="3966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Alto riesgo de infección </a:t>
            </a:r>
            <a:r>
              <a:rPr lang="es-MX" sz="2000" dirty="0">
                <a:solidFill>
                  <a:schemeClr val="bg1"/>
                </a:solidFill>
              </a:rPr>
              <a:t>(órganos </a:t>
            </a:r>
            <a:r>
              <a:rPr lang="es-MX" sz="2000" dirty="0"/>
              <a:t>colonizados por microorganismos</a:t>
            </a:r>
            <a:r>
              <a:rPr lang="es-MX" dirty="0"/>
              <a:t>)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610803" y="5005280"/>
            <a:ext cx="3131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Baja probabilidad pero que es muy riesgoso para el paciente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761604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631065"/>
            <a:ext cx="10038824" cy="5743977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184856" y="2318197"/>
            <a:ext cx="2434107" cy="72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FACTORES DE RIESGO</a:t>
            </a:r>
            <a:endParaRPr lang="es-EC" sz="2400" b="1" dirty="0"/>
          </a:p>
        </p:txBody>
      </p:sp>
      <p:sp>
        <p:nvSpPr>
          <p:cNvPr id="15" name="CuadroTexto 14"/>
          <p:cNvSpPr txBox="1"/>
          <p:nvPr/>
        </p:nvSpPr>
        <p:spPr>
          <a:xfrm flipH="1">
            <a:off x="4443211" y="1478863"/>
            <a:ext cx="180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DURACION</a:t>
            </a:r>
            <a:endParaRPr lang="es-EC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462529" y="2133531"/>
            <a:ext cx="312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SALUD DEL PACIENTE </a:t>
            </a:r>
            <a:endParaRPr lang="es-EC" sz="2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462528" y="2788326"/>
            <a:ext cx="282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TIPO DE HERIDA</a:t>
            </a:r>
            <a:endParaRPr lang="es-EC" sz="2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412969" y="3350789"/>
            <a:ext cx="479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EXTRINSECOS O PRACTICAS DE LOS PACIENTES </a:t>
            </a:r>
            <a:endParaRPr lang="es-EC" sz="24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443211" y="4185838"/>
            <a:ext cx="627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PROCEDIMIENTOS CON RIESGO ESPECÍFICO</a:t>
            </a:r>
            <a:endParaRPr lang="es-EC" sz="24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4443211" y="4977991"/>
            <a:ext cx="587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RIESGOS PROPIOS DEL PACIENTE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89316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502276"/>
            <a:ext cx="10425190" cy="5807084"/>
          </a:xfrm>
        </p:spPr>
        <p:txBody>
          <a:bodyPr>
            <a:normAutofit/>
          </a:bodyPr>
          <a:lstStyle/>
          <a:p>
            <a:endParaRPr lang="es-EC" dirty="0"/>
          </a:p>
          <a:p>
            <a:pPr marL="0" indent="0">
              <a:buNone/>
            </a:pPr>
            <a:r>
              <a:rPr lang="es-EC" sz="2800" b="1" dirty="0"/>
              <a:t>RIESGO DE LA PROFILAXIS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3200" dirty="0"/>
              <a:t>Los pacientes con historia de anafilaxia:</a:t>
            </a:r>
          </a:p>
          <a:p>
            <a:pPr marL="0" indent="0">
              <a:buNone/>
            </a:pPr>
            <a:r>
              <a:rPr lang="es-EC" sz="3200" dirty="0"/>
              <a:t>Edema laríngeo</a:t>
            </a:r>
          </a:p>
          <a:p>
            <a:pPr marL="0" indent="0">
              <a:buNone/>
            </a:pPr>
            <a:r>
              <a:rPr lang="es-EC" sz="3200" dirty="0"/>
              <a:t>Broncoespasmo</a:t>
            </a:r>
          </a:p>
          <a:p>
            <a:pPr marL="0" indent="0">
              <a:buNone/>
            </a:pPr>
            <a:r>
              <a:rPr lang="es-EC" sz="3200" dirty="0"/>
              <a:t>Hipotensión</a:t>
            </a:r>
          </a:p>
          <a:p>
            <a:pPr marL="0" indent="0">
              <a:buNone/>
            </a:pPr>
            <a:r>
              <a:rPr lang="es-EC" sz="3200" dirty="0"/>
              <a:t>Edema local</a:t>
            </a:r>
          </a:p>
          <a:p>
            <a:pPr marL="0" indent="0">
              <a:buNone/>
            </a:pPr>
            <a:r>
              <a:rPr lang="es-EC" sz="3200" dirty="0"/>
              <a:t>Urticaria o prurito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175" y="2949262"/>
            <a:ext cx="4397934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9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772732"/>
            <a:ext cx="10167613" cy="5536628"/>
          </a:xfrm>
        </p:spPr>
        <p:txBody>
          <a:bodyPr>
            <a:normAutofit/>
          </a:bodyPr>
          <a:lstStyle/>
          <a:p>
            <a:endParaRPr lang="es-EC" dirty="0"/>
          </a:p>
          <a:p>
            <a:r>
              <a:rPr lang="es-EC" sz="2800" dirty="0"/>
              <a:t>Ocurrido inmediatamente después de la administración de penicilina tienen alto riesgo de ser hipersensibles a los agentes β-</a:t>
            </a:r>
            <a:r>
              <a:rPr lang="es-EC" sz="2800" dirty="0" err="1"/>
              <a:t>lactámicos</a:t>
            </a:r>
            <a:r>
              <a:rPr lang="es-EC" sz="2800" dirty="0"/>
              <a:t> y no deben recibir profilaxis con antibióticos β-</a:t>
            </a:r>
            <a:r>
              <a:rPr lang="es-EC" sz="2800" dirty="0" err="1"/>
              <a:t>lactámicos</a:t>
            </a:r>
            <a:r>
              <a:rPr lang="es-EC" sz="2800" dirty="0"/>
              <a:t> (C).</a:t>
            </a:r>
          </a:p>
          <a:p>
            <a:endParaRPr lang="es-EC" dirty="0"/>
          </a:p>
          <a:p>
            <a:pPr marL="0" indent="0" algn="just">
              <a:buNone/>
            </a:pPr>
            <a:endParaRPr lang="es-EC" sz="2800" dirty="0"/>
          </a:p>
          <a:p>
            <a:pPr algn="just"/>
            <a:r>
              <a:rPr lang="es-EC" sz="2800" b="1" dirty="0"/>
              <a:t>Cuando exista una recomendación para el uso de agentes β-</a:t>
            </a:r>
            <a:r>
              <a:rPr lang="es-EC" sz="2800" b="1" dirty="0" err="1"/>
              <a:t>lactámicos</a:t>
            </a:r>
            <a:r>
              <a:rPr lang="es-EC" sz="2800" b="1" dirty="0"/>
              <a:t>, también debe haber una recomendación alternativa en caso de alergia a dichos agentes. </a:t>
            </a:r>
          </a:p>
          <a:p>
            <a:pPr algn="just"/>
            <a:endParaRPr lang="es-MX" sz="2800" b="1" dirty="0"/>
          </a:p>
          <a:p>
            <a:pPr algn="just"/>
            <a:endParaRPr lang="es-EC" sz="2800" b="1" dirty="0"/>
          </a:p>
          <a:p>
            <a:pPr algn="just"/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34534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70457"/>
            <a:ext cx="10412311" cy="6038904"/>
          </a:xfrm>
        </p:spPr>
        <p:txBody>
          <a:bodyPr>
            <a:normAutofit/>
          </a:bodyPr>
          <a:lstStyle/>
          <a:p>
            <a:endParaRPr lang="es-EC" dirty="0"/>
          </a:p>
          <a:p>
            <a:pPr algn="just"/>
            <a:r>
              <a:rPr lang="es-EC" sz="3200" dirty="0"/>
              <a:t>La duración de la profilaxis antibiótica debe ser de dosis única, excepto en circunstancias especiales (cirugía prolongada, sangrado excesivo, etc.). </a:t>
            </a:r>
          </a:p>
          <a:p>
            <a:pPr marL="0" indent="0" algn="just">
              <a:buNone/>
            </a:pPr>
            <a:endParaRPr lang="es-EC" sz="3200" dirty="0"/>
          </a:p>
          <a:p>
            <a:pPr algn="just"/>
            <a:endParaRPr lang="es-EC" sz="3200" dirty="0"/>
          </a:p>
          <a:p>
            <a:pPr algn="just"/>
            <a:r>
              <a:rPr lang="es-EC" sz="3200" dirty="0"/>
              <a:t>Los antibióticos seleccionados para la profilaxis deben cubrir a los patógenos que se espera contaminen el sitio operatorio , teniendo en cuenta los patrones de resistencia local</a:t>
            </a:r>
          </a:p>
          <a:p>
            <a:pPr marL="0" indent="0" algn="just">
              <a:buNone/>
            </a:pPr>
            <a:endParaRPr lang="es-EC" sz="3200" dirty="0"/>
          </a:p>
          <a:p>
            <a:pPr algn="just"/>
            <a:endParaRPr lang="es-EC" sz="3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9397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528034"/>
            <a:ext cx="10746227" cy="5513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/>
              <a:t>ADMINISTRACIÓN</a:t>
            </a:r>
          </a:p>
          <a:p>
            <a:pPr marL="0" indent="0" algn="just">
              <a:buNone/>
            </a:pPr>
            <a:r>
              <a:rPr lang="es-EC" sz="2800" dirty="0"/>
              <a:t>•Los antibióticos seleccionados para profilaxis deben tener cobertura contra los patógenos esperados para ese sitio operatorio </a:t>
            </a:r>
          </a:p>
          <a:p>
            <a:pPr marL="0" indent="0" algn="just">
              <a:buNone/>
            </a:pPr>
            <a:endParaRPr lang="es-EC" sz="2800" dirty="0"/>
          </a:p>
          <a:p>
            <a:pPr marL="0" indent="0" algn="just">
              <a:buNone/>
            </a:pPr>
            <a:r>
              <a:rPr lang="es-EC" sz="2800" dirty="0"/>
              <a:t>•Quienes tienen la responsabilidad de determinar los antibióticos que se utilizarán por protocolo en cada institución deben tener la suficiente experticia e información para hacer tales recomendaciones, basados en la evidencia, la información local sobre resistencias y el costo de los medicamentos.</a:t>
            </a:r>
          </a:p>
        </p:txBody>
      </p:sp>
    </p:spTree>
    <p:extLst>
      <p:ext uri="{BB962C8B-B14F-4D97-AF65-F5344CB8AC3E}">
        <p14:creationId xmlns:p14="http://schemas.microsoft.com/office/powerpoint/2010/main" val="2890070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798490"/>
            <a:ext cx="10373675" cy="5510870"/>
          </a:xfrm>
        </p:spPr>
        <p:txBody>
          <a:bodyPr>
            <a:normAutofit/>
          </a:bodyPr>
          <a:lstStyle/>
          <a:p>
            <a:endParaRPr lang="es-EC" dirty="0"/>
          </a:p>
          <a:p>
            <a:pPr algn="just"/>
            <a:r>
              <a:rPr lang="es-EC" sz="3200" dirty="0"/>
              <a:t>En la elección del antibiótico se debe tener en cuenta los patrones locales de resistencia.</a:t>
            </a:r>
          </a:p>
          <a:p>
            <a:pPr algn="just"/>
            <a:endParaRPr lang="es-EC" sz="3200" dirty="0"/>
          </a:p>
          <a:p>
            <a:pPr algn="just"/>
            <a:r>
              <a:rPr lang="es-EC" sz="3200" dirty="0"/>
              <a:t>La primera elección debe ser antibióticos de espectro sencillo y bajo costo</a:t>
            </a:r>
          </a:p>
          <a:p>
            <a:pPr algn="just"/>
            <a:endParaRPr lang="es-EC" sz="3200" dirty="0"/>
          </a:p>
          <a:p>
            <a:pPr algn="just"/>
            <a:r>
              <a:rPr lang="es-EC" sz="3200" dirty="0"/>
              <a:t>Los antibióticos profilácticos deben administrarse 30-60 minutos antes de la incisión en la piel.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48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2" y="579549"/>
            <a:ext cx="10190409" cy="5729811"/>
          </a:xfrm>
        </p:spPr>
        <p:txBody>
          <a:bodyPr/>
          <a:lstStyle/>
          <a:p>
            <a:pPr marL="0" indent="0">
              <a:buNone/>
            </a:pPr>
            <a:r>
              <a:rPr lang="es-MX" sz="3200" b="1" dirty="0"/>
              <a:t>INTRODUCCIÓN 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sz="2800" dirty="0"/>
              <a:t>La profilaxis antibiótica en cirugía consiste en la administración de un antimicrobiano para reducir el número de patógenos hasta que las defensas del organismo sean suficientes y eficaces para evitar la infección</a:t>
            </a:r>
          </a:p>
          <a:p>
            <a:r>
              <a:rPr lang="es-EC" sz="2800" dirty="0"/>
              <a:t>El objetivo principal de la profilaxis antibiótica en cirugía es disminuir la incidencia de infecciones postoperatorias, sobre todo de las heridas</a:t>
            </a:r>
          </a:p>
          <a:p>
            <a:endParaRPr lang="es-MX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14" y="4333875"/>
            <a:ext cx="2064443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12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875763"/>
            <a:ext cx="10269708" cy="5165599"/>
          </a:xfrm>
        </p:spPr>
        <p:txBody>
          <a:bodyPr>
            <a:normAutofit/>
          </a:bodyPr>
          <a:lstStyle/>
          <a:p>
            <a:pPr algn="just"/>
            <a:r>
              <a:rPr lang="es-EC" sz="3200" dirty="0"/>
              <a:t>Se recomienda una sola dosis</a:t>
            </a:r>
          </a:p>
          <a:p>
            <a:pPr marL="0" indent="0" algn="just">
              <a:buNone/>
            </a:pPr>
            <a:endParaRPr lang="es-EC" sz="3200" dirty="0"/>
          </a:p>
          <a:p>
            <a:pPr algn="just"/>
            <a:r>
              <a:rPr lang="es-EC" sz="3200" dirty="0"/>
              <a:t>Se recomienda una sola dosis de antibióticos de vida media suficiente para cubrir el procedimiento operatorio.</a:t>
            </a:r>
          </a:p>
          <a:p>
            <a:pPr algn="just"/>
            <a:endParaRPr lang="es-EC" sz="3200" dirty="0"/>
          </a:p>
          <a:p>
            <a:pPr algn="just"/>
            <a:r>
              <a:rPr lang="es-EC" sz="3200" dirty="0"/>
              <a:t>Para artroplastia se recomienda continuar la profilaxis hasta por 24 horas </a:t>
            </a:r>
          </a:p>
        </p:txBody>
      </p:sp>
    </p:spTree>
    <p:extLst>
      <p:ext uri="{BB962C8B-B14F-4D97-AF65-F5344CB8AC3E}">
        <p14:creationId xmlns:p14="http://schemas.microsoft.com/office/powerpoint/2010/main" val="2308885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412124"/>
            <a:ext cx="10875016" cy="56292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dirty="0"/>
              <a:t>Los antibióticos profilácticos deben ser utilizados por vía intravenosa</a:t>
            </a:r>
          </a:p>
          <a:p>
            <a:pPr algn="just"/>
            <a:endParaRPr lang="es-EC" sz="2400" dirty="0"/>
          </a:p>
          <a:p>
            <a:pPr algn="just"/>
            <a:endParaRPr lang="es-EC" sz="2400" dirty="0"/>
          </a:p>
          <a:p>
            <a:pPr marL="0" indent="0" algn="just">
              <a:buNone/>
            </a:pPr>
            <a:endParaRPr lang="es-EC" sz="2400" dirty="0"/>
          </a:p>
          <a:p>
            <a:pPr marL="0" indent="0" algn="just">
              <a:buNone/>
            </a:pPr>
            <a:r>
              <a:rPr lang="es-EC" sz="2400" dirty="0"/>
              <a:t>En cirugía ginecológica, </a:t>
            </a:r>
            <a:r>
              <a:rPr lang="es-EC" sz="2400" dirty="0" err="1"/>
              <a:t>colorrectal</a:t>
            </a:r>
            <a:r>
              <a:rPr lang="es-EC" sz="2400" dirty="0"/>
              <a:t> y abdominal de urgencias, se requiere cubrir flora mixta aerobia y anaerobia</a:t>
            </a:r>
          </a:p>
          <a:p>
            <a:pPr algn="just"/>
            <a:endParaRPr lang="es-EC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marL="0" indent="0" algn="just">
              <a:buNone/>
            </a:pPr>
            <a:r>
              <a:rPr lang="es-EC" sz="2400" dirty="0"/>
              <a:t>En gran número de procedimientos quirúrgicos están constituidos por los cocos </a:t>
            </a:r>
            <a:r>
              <a:rPr lang="es-EC" sz="2400" dirty="0" err="1"/>
              <a:t>grampositivos</a:t>
            </a:r>
            <a:r>
              <a:rPr lang="es-EC" sz="2400" dirty="0"/>
              <a:t> (S. </a:t>
            </a:r>
            <a:r>
              <a:rPr lang="es-EC" sz="2400" dirty="0" err="1"/>
              <a:t>aureus</a:t>
            </a:r>
            <a:r>
              <a:rPr lang="es-EC" sz="2400" dirty="0"/>
              <a:t>, S. </a:t>
            </a:r>
            <a:r>
              <a:rPr lang="es-EC" sz="2400" dirty="0" err="1"/>
              <a:t>epidermidis</a:t>
            </a:r>
            <a:r>
              <a:rPr lang="es-EC" sz="2400" dirty="0"/>
              <a:t>) y determinadas </a:t>
            </a:r>
            <a:r>
              <a:rPr lang="es-EC" sz="2400" dirty="0" err="1"/>
              <a:t>enterobacterias</a:t>
            </a:r>
            <a:r>
              <a:rPr lang="es-EC" sz="24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64" y="3522507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642" y="708338"/>
            <a:ext cx="2159358" cy="17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2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18941"/>
            <a:ext cx="10462891" cy="5822421"/>
          </a:xfrm>
        </p:spPr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  <a:p>
            <a:pPr algn="just"/>
            <a:r>
              <a:rPr lang="es-EC" sz="3200" dirty="0"/>
              <a:t>Las cefalosporinas de primera generación (</a:t>
            </a:r>
            <a:r>
              <a:rPr lang="es-EC" sz="3200" dirty="0" err="1"/>
              <a:t>cefazolina</a:t>
            </a:r>
            <a:r>
              <a:rPr lang="es-EC" sz="3200" dirty="0"/>
              <a:t>) y segunda (</a:t>
            </a:r>
            <a:r>
              <a:rPr lang="es-EC" sz="3200" dirty="0" err="1"/>
              <a:t>cefonicida</a:t>
            </a:r>
            <a:r>
              <a:rPr lang="es-EC" sz="3200" dirty="0"/>
              <a:t> y </a:t>
            </a:r>
            <a:r>
              <a:rPr lang="es-EC" sz="3200" dirty="0" err="1"/>
              <a:t>cefuroxima</a:t>
            </a:r>
            <a:r>
              <a:rPr lang="es-EC" sz="3200" dirty="0"/>
              <a:t>) son los antibióticos más utilizados. La cobertura, por tanto, no se realiza para todos los patógenos potenciales sino para los más habituales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535" y="3722579"/>
            <a:ext cx="3630270" cy="26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6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553793"/>
            <a:ext cx="10810621" cy="5628066"/>
          </a:xfrm>
        </p:spPr>
        <p:txBody>
          <a:bodyPr/>
          <a:lstStyle/>
          <a:p>
            <a:pPr marL="0" indent="0" algn="just">
              <a:buNone/>
            </a:pPr>
            <a:endParaRPr lang="es-EC" sz="2800" dirty="0"/>
          </a:p>
          <a:p>
            <a:pPr marL="0" indent="0" algn="just">
              <a:buNone/>
            </a:pPr>
            <a:r>
              <a:rPr lang="es-EC" sz="2800" dirty="0"/>
              <a:t>Dar preferencia a los antibióticos de vida media larga (superior a 2 horas). </a:t>
            </a:r>
          </a:p>
          <a:p>
            <a:pPr algn="just"/>
            <a:endParaRPr lang="es-EC" sz="2800" dirty="0"/>
          </a:p>
          <a:p>
            <a:pPr algn="just"/>
            <a:endParaRPr lang="es-EC" sz="2800" dirty="0"/>
          </a:p>
          <a:p>
            <a:pPr algn="just"/>
            <a:endParaRPr lang="es-EC" sz="2800" dirty="0"/>
          </a:p>
          <a:p>
            <a:pPr marL="0" indent="0" algn="just">
              <a:buNone/>
            </a:pPr>
            <a:r>
              <a:rPr lang="es-EC" sz="2800" dirty="0"/>
              <a:t>Administrar dosis elevadas: la dosis superior del intervalo terapéutico del antibiótico indicado para alcanzar la máxima concentración sérica posible (preferiblemente 2 g para cualquier cefalosporina)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182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18186"/>
            <a:ext cx="10707591" cy="5872765"/>
          </a:xfrm>
        </p:spPr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  <a:p>
            <a:r>
              <a:rPr lang="es-EC" sz="2800" dirty="0"/>
              <a:t>Tener en cuenta el tiempo de administración que precisa cada antibiótico, para que en el momento de la incisión exista ya un nivel sérico elevado. </a:t>
            </a:r>
          </a:p>
          <a:p>
            <a:pPr marL="0" indent="0">
              <a:buNone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600277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305EFF-6186-BC26-4AC6-3042FA62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37127"/>
            <a:ext cx="9175004" cy="5204235"/>
          </a:xfrm>
        </p:spPr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Cefazolina: Diluir la cantidad de droga elegida en 10 ml de agua destilada, e inyectar por vía intravenosa en 3-5minutos. Pediatría: Concentración máxima de administración= 100 mg/ml. Tiempo de Infusión= 30 min </a:t>
            </a: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Clindamicina: Diluir la cantidad de droga elegida (600 mg) en 100 ml de solución fisiológica e infundir por vía intravenosa en 30 minutos. </a:t>
            </a: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5704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B32BA-611B-B0C6-5058-4213EA31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Pediatría: Concentración máxima de administración= 18 mg/ml. Tiempo de Infusión= 10-40 min según dosis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✓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Pediatría: Concentración máxima de administración= 5 mg/ml. Tiempo de Infusión= 60 min </a:t>
            </a: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Vancomicina: Diluir la cantidad de droga elegida (1 gr) en 250 ml de solución fisiológica o dextrosa al 5% e infundir por vía intravenosa en 60 minutos.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7578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49234-DD8B-891B-EE03-D4EC0C48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Metronidazol: Infundir el frasco ampolla (500 mg) en 30 minutos. Pediatría: Concentración máxima de administración= 5 mg/ml. Tiempo de Infusión= 60 min </a:t>
            </a: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Gentamicina: Diluir la cantidad de droga elegida en 100 ml de solución fisiológica o dextrosa al 5% e infundir por vía intravenosa en 30 minutos. Pediatría: Concentración máxima de administración= 40 mg/ml. Tiempo de Infusión= 30 min </a:t>
            </a: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3242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E6393-2369-8A0A-06CF-294118C2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Ampicilina/Sulbactam: Diluir la cantidad de droga elegida en 10 ml de agua destilada e inyectar en 3-5 minutos. Pediatría: Concentración máxima de administración= 150 mg/ml. Tiempo de Infusión= 30 min </a:t>
            </a: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Cefuroxima: Diluir la cantidad de droga elegida en 10 ml de agua destilada e inyectar en 3-5 minutos. Pediatría: Concentración máxima de administración= 30 mg/ml. Tiempo de Infusión= 15 min </a:t>
            </a:r>
          </a:p>
          <a:p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01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8739F-352C-4053-714B-FD40870D8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Piperacilina/Tazobactam: Diluir la cantidad de droga elegida en 100 ml de solución fisiológica o dextrosa al 5% e infundir por vía intravenosa en 30 minutos. </a:t>
            </a: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Levofloxacina: Infundir el frasco ampolla (750 mg) en 60 minutos.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485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708339"/>
            <a:ext cx="10784864" cy="5333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sz="3200" dirty="0"/>
          </a:p>
          <a:p>
            <a:pPr marL="0" indent="0" algn="just">
              <a:buNone/>
            </a:pPr>
            <a:r>
              <a:rPr lang="es-EC" sz="3200" dirty="0"/>
              <a:t>La infección de la herida quirúrgica constituye la segunda causa de infecciones en pacientes hospitalizados y 77 % de los pacientes quirúrgicos fallecidos. La infección posquirúrgica constituye un indicador de calidad asistencial de los procederes quirúrgicos.</a:t>
            </a:r>
          </a:p>
        </p:txBody>
      </p:sp>
    </p:spTree>
    <p:extLst>
      <p:ext uri="{BB962C8B-B14F-4D97-AF65-F5344CB8AC3E}">
        <p14:creationId xmlns:p14="http://schemas.microsoft.com/office/powerpoint/2010/main" val="59105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197735"/>
            <a:ext cx="10295466" cy="4843627"/>
          </a:xfrm>
        </p:spPr>
        <p:txBody>
          <a:bodyPr>
            <a:normAutofit/>
          </a:bodyPr>
          <a:lstStyle/>
          <a:p>
            <a:r>
              <a:rPr lang="es-EC" sz="2800" dirty="0"/>
              <a:t>Tener en cuenta que la pérdida de sangre hace disminuir los niveles séricos del antibiótico, tanto más cuanto mayor sea el sangrado.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20" y="3052293"/>
            <a:ext cx="4624790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7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2AC4F41-F292-C19A-EC2D-1426B4377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353365"/>
              </p:ext>
            </p:extLst>
          </p:nvPr>
        </p:nvGraphicFramePr>
        <p:xfrm>
          <a:off x="806652" y="318910"/>
          <a:ext cx="9135838" cy="558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919">
                  <a:extLst>
                    <a:ext uri="{9D8B030D-6E8A-4147-A177-3AD203B41FA5}">
                      <a16:colId xmlns:a16="http://schemas.microsoft.com/office/drawing/2014/main" val="3061543824"/>
                    </a:ext>
                  </a:extLst>
                </a:gridCol>
                <a:gridCol w="4567919">
                  <a:extLst>
                    <a:ext uri="{9D8B030D-6E8A-4147-A177-3AD203B41FA5}">
                      <a16:colId xmlns:a16="http://schemas.microsoft.com/office/drawing/2014/main" val="277830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Antibiótico </a:t>
                      </a:r>
                      <a:r>
                        <a:rPr lang="es-EC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Refuerzo </a:t>
                      </a:r>
                      <a:endParaRPr lang="es-EC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intraoperatorio </a:t>
                      </a:r>
                      <a:r>
                        <a:rPr lang="es-EC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41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09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Ampicilina/Sulbactam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2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Piperacilina-tazobactam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4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Cefazolina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3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Cefuroxima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6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Cefotaxima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9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Ceftriaxona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REQUIERE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3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Vancomicina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NO REQUIERE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09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Ciprofloxacina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NO REQUIERE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3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Clindamicina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 H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9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Gentamicina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NO REQUIERE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572204"/>
                  </a:ext>
                </a:extLst>
              </a:tr>
              <a:tr h="4996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Levofloxacina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NO REQUIERE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3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Metronidazol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NO REQUIERE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6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570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82581"/>
            <a:ext cx="10900773" cy="53587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800" dirty="0"/>
              <a:t>ELEGIR ANTIBIÓTICOS PARA PROFILAXIS </a:t>
            </a:r>
          </a:p>
          <a:p>
            <a:pPr marL="0" indent="0" algn="ctr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400" dirty="0"/>
              <a:t>1. El espectro antimicrobiano del fármaco tanto in vivo como en vitro.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2. La posibilidad del desarrollo de resistencia bacteriana. 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3. El grado de toxicidad. 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4. Su efectividad clínica. 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5. Su costo relacionado con el beneficio y el objetivo de su uso</a:t>
            </a:r>
          </a:p>
        </p:txBody>
      </p:sp>
    </p:spTree>
    <p:extLst>
      <p:ext uri="{BB962C8B-B14F-4D97-AF65-F5344CB8AC3E}">
        <p14:creationId xmlns:p14="http://schemas.microsoft.com/office/powerpoint/2010/main" val="2970582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540913"/>
            <a:ext cx="10591680" cy="567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/>
              <a:t>6. Dosis necesaria y vía de administración.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7. Que sea bactericida.</a:t>
            </a:r>
          </a:p>
          <a:p>
            <a:pPr marL="0" indent="0">
              <a:buNone/>
            </a:pPr>
            <a:r>
              <a:rPr lang="es-EC" sz="2400"/>
              <a:t>8</a:t>
            </a:r>
            <a:r>
              <a:rPr lang="es-EC" sz="2400" dirty="0"/>
              <a:t>. Análisis farmacocinética al considerar: </a:t>
            </a:r>
          </a:p>
          <a:p>
            <a:pPr marL="0" indent="0">
              <a:buNone/>
            </a:pPr>
            <a:r>
              <a:rPr lang="es-EC" sz="2400" dirty="0"/>
              <a:t>a) Vida media.</a:t>
            </a:r>
          </a:p>
          <a:p>
            <a:pPr marL="0" indent="0">
              <a:buNone/>
            </a:pPr>
            <a:r>
              <a:rPr lang="es-EC" sz="2400" dirty="0"/>
              <a:t> b) Concentración sérica </a:t>
            </a:r>
          </a:p>
          <a:p>
            <a:pPr marL="0" indent="0">
              <a:buNone/>
            </a:pPr>
            <a:r>
              <a:rPr lang="es-EC" sz="2400" dirty="0"/>
              <a:t>c) Concentración en líquidos </a:t>
            </a:r>
            <a:r>
              <a:rPr lang="es-EC" sz="2400" dirty="0" err="1"/>
              <a:t>hísticos</a:t>
            </a:r>
            <a:r>
              <a:rPr lang="es-EC" sz="2400" dirty="0"/>
              <a:t>. </a:t>
            </a:r>
          </a:p>
          <a:p>
            <a:pPr marL="0" indent="0">
              <a:buNone/>
            </a:pPr>
            <a:r>
              <a:rPr lang="es-EC" sz="2400" dirty="0"/>
              <a:t>d) Concentración inhibitoria mínima</a:t>
            </a:r>
          </a:p>
          <a:p>
            <a:pPr marL="0" indent="0">
              <a:buNone/>
            </a:pPr>
            <a:r>
              <a:rPr lang="es-EC" sz="2400" dirty="0"/>
              <a:t>e) Índice de penetración </a:t>
            </a:r>
            <a:r>
              <a:rPr lang="es-EC" sz="2400" dirty="0" err="1"/>
              <a:t>hística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r>
              <a:rPr lang="es-EC" sz="2400" dirty="0"/>
              <a:t>f) Concentración bactericida </a:t>
            </a:r>
            <a:r>
              <a:rPr lang="es-EC" sz="2400" dirty="0" err="1"/>
              <a:t>hística</a:t>
            </a:r>
            <a:r>
              <a:rPr lang="es-EC" sz="2400" dirty="0"/>
              <a:t>. </a:t>
            </a:r>
          </a:p>
          <a:p>
            <a:pPr marL="0" indent="0">
              <a:buNone/>
            </a:pPr>
            <a:r>
              <a:rPr lang="es-EC" sz="2400" dirty="0"/>
              <a:t>g) Presencia efectiva al momento de máxima posibilidad de infección.</a:t>
            </a:r>
          </a:p>
        </p:txBody>
      </p:sp>
    </p:spTree>
    <p:extLst>
      <p:ext uri="{BB962C8B-B14F-4D97-AF65-F5344CB8AC3E}">
        <p14:creationId xmlns:p14="http://schemas.microsoft.com/office/powerpoint/2010/main" val="3338924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9247F-AABD-5B9B-5ADC-3DF23C0A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C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 presencia de drenajes y/o catéteres no justifica la prolongación de la profilaxis antibiótica en cirugía.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06719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56823"/>
            <a:ext cx="10012131" cy="55894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944710" y="1339403"/>
            <a:ext cx="8242479" cy="364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MAMÁ… MAMÁ..YA TRAJE  EL NORTEÑO PARA LA COLADA MORADA….AAAYYY!! …..HIJO TE DIJE MORTIÑO…MORTIÑOOOO!!!</a:t>
            </a:r>
            <a:endParaRPr lang="es-EC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927" y="4237954"/>
            <a:ext cx="1428750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624" y="850007"/>
            <a:ext cx="1261392" cy="15136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331" y="4137606"/>
            <a:ext cx="1629446" cy="16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618187"/>
            <a:ext cx="11003805" cy="5423176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algn="just"/>
            <a:r>
              <a:rPr lang="es-EC" sz="2800" dirty="0"/>
              <a:t>Comienza en el preoperatorio inmediato, se puede continuar o no hasta las primeras horas del posoperatorio, La decisión de establecer una profilaxis implica, por parte del médico depende del antibiótico utilizado, las condiciones  clínicas del enfermo las características del antibiótico  a emplear y el tipo de intervención quirúrgica y duración.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1267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0913" y="404665"/>
            <a:ext cx="10805374" cy="6192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TIPOS DE CIRUGÌA</a:t>
            </a:r>
          </a:p>
        </p:txBody>
      </p:sp>
      <p:sp>
        <p:nvSpPr>
          <p:cNvPr id="4" name="3 Elipse"/>
          <p:cNvSpPr/>
          <p:nvPr/>
        </p:nvSpPr>
        <p:spPr>
          <a:xfrm>
            <a:off x="5087887" y="2420888"/>
            <a:ext cx="2446253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CIRUGÍA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94749" y="1837439"/>
            <a:ext cx="282246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LOCALIZACIÓN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89454" y="1837439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EXTENSIÒN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83832" y="5013176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PROPÓSITO</a:t>
            </a:r>
          </a:p>
        </p:txBody>
      </p:sp>
    </p:spTree>
    <p:extLst>
      <p:ext uri="{BB962C8B-B14F-4D97-AF65-F5344CB8AC3E}">
        <p14:creationId xmlns:p14="http://schemas.microsoft.com/office/powerpoint/2010/main" val="348489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7731" y="404665"/>
            <a:ext cx="9996742" cy="59766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LOCALIZACIÒN: Internas  o  Externas</a:t>
            </a:r>
          </a:p>
          <a:p>
            <a:pPr marL="0" indent="0">
              <a:buNone/>
            </a:pPr>
            <a:r>
              <a:rPr lang="es-ES" sz="2800" dirty="0"/>
              <a:t>Externas.-  Abarcan piel y tejidos subyacentes</a:t>
            </a:r>
          </a:p>
          <a:p>
            <a:pPr marL="0" indent="0">
              <a:buNone/>
            </a:pPr>
            <a:r>
              <a:rPr lang="es-ES" sz="2800" dirty="0"/>
              <a:t>Internas.- implica penetración en el organismo</a:t>
            </a:r>
          </a:p>
          <a:p>
            <a:endParaRPr lang="es-ES" sz="2800" dirty="0"/>
          </a:p>
          <a:p>
            <a:pPr marL="0" indent="0">
              <a:buNone/>
            </a:pPr>
            <a:r>
              <a:rPr lang="es-ES" sz="2800" dirty="0"/>
              <a:t>EXTENSIÒN: </a:t>
            </a:r>
          </a:p>
          <a:p>
            <a:pPr marL="0" indent="0">
              <a:buNone/>
            </a:pPr>
            <a:r>
              <a:rPr lang="es-ES" sz="2800" dirty="0"/>
              <a:t>Menor.- es aquella simple y no presenta ningún riesgo para la vida. Se utiliza anestesia local y en algunas ocasiones</a:t>
            </a:r>
          </a:p>
          <a:p>
            <a:pPr marL="0" indent="0">
              <a:buNone/>
            </a:pPr>
            <a:r>
              <a:rPr lang="es-ES" sz="2800" dirty="0"/>
              <a:t>anestesia general.</a:t>
            </a:r>
          </a:p>
          <a:p>
            <a:pPr marL="0" indent="0">
              <a:buNone/>
            </a:pPr>
            <a:r>
              <a:rPr lang="es-ES" sz="2800" dirty="0"/>
              <a:t>Mayor.- es la que se lleva acabo generalmente con anestesia general. Esta cirugía es mucho mas seria y puede implicar un riesgo para la vida</a:t>
            </a:r>
            <a:br>
              <a:rPr lang="es-ES" sz="2800" dirty="0"/>
            </a:br>
            <a:br>
              <a:rPr lang="es-ES" sz="2800" dirty="0"/>
            </a:b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08" y="143739"/>
            <a:ext cx="1944216" cy="218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086" y="4216516"/>
            <a:ext cx="2635914" cy="24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9549" y="476673"/>
            <a:ext cx="10470524" cy="5976663"/>
          </a:xfrm>
        </p:spPr>
        <p:txBody>
          <a:bodyPr>
            <a:normAutofit fontScale="92500" lnSpcReduction="20000"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3500" b="1" dirty="0"/>
              <a:t>Propósito: </a:t>
            </a:r>
            <a:endParaRPr lang="es-ES" sz="3500" dirty="0"/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 curativa:</a:t>
            </a:r>
            <a:r>
              <a:rPr lang="es-ES" sz="2800" dirty="0"/>
              <a:t> su propósito es retirar la parte afectada.</a:t>
            </a:r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 reparadora:</a:t>
            </a:r>
            <a:r>
              <a:rPr lang="es-ES" sz="2800" dirty="0"/>
              <a:t> se utiliza para fortalecer las áreas debilitadas, corregir las deformaciones o unir una área separada.</a:t>
            </a:r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Cirugías paliativas:</a:t>
            </a:r>
            <a:r>
              <a:rPr lang="es-ES" sz="2800" dirty="0"/>
              <a:t> se utiliza para calmar los síntomas sin curar la enfermedad.</a:t>
            </a:r>
          </a:p>
          <a:p>
            <a:pPr marL="0" indent="0">
              <a:buNone/>
            </a:pPr>
            <a:endParaRPr lang="es-ES" sz="2800" b="1" i="1" dirty="0"/>
          </a:p>
          <a:p>
            <a:pPr marL="0" indent="0">
              <a:buNone/>
            </a:pPr>
            <a:r>
              <a:rPr lang="es-ES" sz="2800" b="1" i="1" dirty="0"/>
              <a:t>Cirugía cosmética:</a:t>
            </a:r>
            <a:r>
              <a:rPr lang="es-ES" sz="2800" dirty="0"/>
              <a:t> el propósito es mejorar la apariencia</a:t>
            </a:r>
          </a:p>
          <a:p>
            <a:pPr marL="0" indent="0">
              <a:buNone/>
            </a:pP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16324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2359</Words>
  <Application>Microsoft Office PowerPoint</Application>
  <PresentationFormat>Panorámica</PresentationFormat>
  <Paragraphs>304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Times New Roman</vt:lpstr>
      <vt:lpstr>Trebuchet MS</vt:lpstr>
      <vt:lpstr>Wingdings</vt:lpstr>
      <vt:lpstr>Wingdings 3</vt:lpstr>
      <vt:lpstr>Faceta</vt:lpstr>
      <vt:lpstr>PROFILAXIS ANTIBIÓTICA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PROFILAXIS ANTIBIÓTICA</dc:title>
  <dc:creator>Elisa Curay</dc:creator>
  <cp:lastModifiedBy>Carmen Elisa Curay Yaulema</cp:lastModifiedBy>
  <cp:revision>43</cp:revision>
  <dcterms:created xsi:type="dcterms:W3CDTF">2017-11-04T22:43:41Z</dcterms:created>
  <dcterms:modified xsi:type="dcterms:W3CDTF">2024-09-24T02:25:52Z</dcterms:modified>
</cp:coreProperties>
</file>