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309" r:id="rId2"/>
    <p:sldId id="312" r:id="rId3"/>
    <p:sldId id="313" r:id="rId4"/>
    <p:sldId id="314" r:id="rId5"/>
    <p:sldId id="315" r:id="rId6"/>
    <p:sldId id="316" r:id="rId7"/>
    <p:sldId id="318" r:id="rId8"/>
    <p:sldId id="317" r:id="rId9"/>
    <p:sldId id="319" r:id="rId10"/>
    <p:sldId id="320" r:id="rId11"/>
    <p:sldId id="321" r:id="rId12"/>
    <p:sldId id="322" r:id="rId13"/>
    <p:sldId id="323" r:id="rId14"/>
    <p:sldId id="325" r:id="rId15"/>
    <p:sldId id="326" r:id="rId16"/>
    <p:sldId id="327" r:id="rId17"/>
    <p:sldId id="324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09" autoAdjust="0"/>
    <p:restoredTop sz="94660"/>
  </p:normalViewPr>
  <p:slideViewPr>
    <p:cSldViewPr snapToGrid="0">
      <p:cViewPr varScale="1">
        <p:scale>
          <a:sx n="66" d="100"/>
          <a:sy n="66" d="100"/>
        </p:scale>
        <p:origin x="79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2A1F80-2615-41E6-B9E0-05F74C44F2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5385" y="3167311"/>
            <a:ext cx="8361229" cy="2098226"/>
          </a:xfrm>
        </p:spPr>
        <p:txBody>
          <a:bodyPr/>
          <a:lstStyle/>
          <a:p>
            <a:r>
              <a:rPr lang="es-EC" dirty="0"/>
              <a:t>Habilidades de </a:t>
            </a:r>
            <a:r>
              <a:rPr lang="es-EC" dirty="0" err="1"/>
              <a:t>pre-lectura</a:t>
            </a:r>
            <a:r>
              <a:rPr lang="es-EC" dirty="0"/>
              <a:t>, lectura y </a:t>
            </a:r>
            <a:r>
              <a:rPr lang="es-EC" dirty="0" err="1"/>
              <a:t>post-lectura</a:t>
            </a:r>
            <a:r>
              <a:rPr lang="es-EC" dirty="0"/>
              <a:t>.</a:t>
            </a:r>
            <a:endParaRPr lang="es-EC" dirty="0">
              <a:latin typeface="Book Antiqua" panose="02040602050305030304" pitchFamily="18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F3BA346-BC1A-4535-B09F-E1949AB3702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111907" y="110669"/>
            <a:ext cx="953685" cy="957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3443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92D281-7FA0-481F-AC5B-EF7C117C5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722086"/>
          </a:xfrm>
        </p:spPr>
        <p:txBody>
          <a:bodyPr/>
          <a:lstStyle/>
          <a:p>
            <a:pPr algn="ctr"/>
            <a:r>
              <a:rPr lang="es-EC" b="1" u="sng" dirty="0"/>
              <a:t>DURANTE LA LECTURA.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27C1E86-FD4D-456C-B45F-EC1BF46D0A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713593"/>
            <a:ext cx="10036630" cy="21914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ES" sz="2800" b="1" dirty="0"/>
              <a:t>IDENTIFICAR EL SENTIDO DE LAS PALABRAS Y EXPRESIONES NUEVAS VALIÉNDONOS DEL CONTEXTO LINGÜÍSTICO. </a:t>
            </a:r>
          </a:p>
          <a:p>
            <a:pPr marL="0" indent="0" algn="just">
              <a:buNone/>
            </a:pPr>
            <a:r>
              <a:rPr lang="es-ES" sz="2800" dirty="0"/>
              <a:t>Estas adquieren su verdadero sentido en relación a las otras palabras y expresiones que las rodean en el texto. </a:t>
            </a:r>
            <a:endParaRPr lang="es-EC" sz="32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9743B1E-42EE-468A-B4EF-9C89EAA0EF5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28232" y="3389086"/>
            <a:ext cx="7142274" cy="3285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2837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92D281-7FA0-481F-AC5B-EF7C117C5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722086"/>
          </a:xfrm>
        </p:spPr>
        <p:txBody>
          <a:bodyPr/>
          <a:lstStyle/>
          <a:p>
            <a:pPr algn="ctr"/>
            <a:r>
              <a:rPr lang="es-EC" b="1" u="sng" dirty="0"/>
              <a:t>DURANTE LA LECTURA.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27C1E86-FD4D-456C-B45F-EC1BF46D0A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713594"/>
            <a:ext cx="10036630" cy="18859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ES" sz="2400" b="1" dirty="0"/>
              <a:t>CLARIFICAR DUDAS. </a:t>
            </a:r>
          </a:p>
          <a:p>
            <a:pPr marL="0" indent="0" algn="just">
              <a:buNone/>
            </a:pPr>
            <a:r>
              <a:rPr lang="es-ES" sz="2400" dirty="0"/>
              <a:t>Es lo que hacemos cuando tenemos la sensación de no comprender. Frente a esta situación, los especialistas recomiendan no desconectarse del texto, identificar el problema y decidir alguna acción compensatoria. </a:t>
            </a:r>
            <a:endParaRPr lang="es-EC" sz="32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D5F94E0-38B1-4A8D-AF31-68228609B1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2717" y="4220481"/>
            <a:ext cx="3893912" cy="2226321"/>
          </a:xfrm>
          <a:prstGeom prst="round2Diag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424BD9F0-6695-49FB-B48D-54CA94384A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389915" y="4220481"/>
            <a:ext cx="4271282" cy="2231118"/>
          </a:xfrm>
          <a:prstGeom prst="round2DiagRect">
            <a:avLst/>
          </a:prstGeom>
        </p:spPr>
      </p:pic>
    </p:spTree>
    <p:extLst>
      <p:ext uri="{BB962C8B-B14F-4D97-AF65-F5344CB8AC3E}">
        <p14:creationId xmlns:p14="http://schemas.microsoft.com/office/powerpoint/2010/main" val="1099469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92D281-7FA0-481F-AC5B-EF7C117C5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722086"/>
          </a:xfrm>
        </p:spPr>
        <p:txBody>
          <a:bodyPr/>
          <a:lstStyle/>
          <a:p>
            <a:pPr algn="ctr"/>
            <a:r>
              <a:rPr lang="es-EC" b="1" u="sng" dirty="0"/>
              <a:t>DURANTE LA LECTURA.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27C1E86-FD4D-456C-B45F-EC1BF46D0A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577977"/>
            <a:ext cx="10036630" cy="171540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ES" sz="3200" b="1" dirty="0"/>
              <a:t>FORMULAR PREGUNTAS. </a:t>
            </a:r>
          </a:p>
          <a:p>
            <a:pPr marL="0" indent="0" algn="just">
              <a:buNone/>
            </a:pPr>
            <a:r>
              <a:rPr lang="es-ES" sz="3200" dirty="0"/>
              <a:t>Sobre lo leído para ver cuánto comprendes o no. La persona puede ser capaz de plantear preguntas interesantes sobre lo que lee.</a:t>
            </a:r>
            <a:endParaRPr lang="es-EC" sz="32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DB51A41-C6E5-4BBC-8558-10C6F5818C7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78124" y="3907159"/>
            <a:ext cx="2359933" cy="2474493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7A4D3958-62C6-46CC-9CEA-36E5F1CA48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4075892"/>
            <a:ext cx="4746341" cy="20963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424631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92D281-7FA0-481F-AC5B-EF7C117C5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9315" y="671286"/>
            <a:ext cx="9601200" cy="722086"/>
          </a:xfrm>
        </p:spPr>
        <p:txBody>
          <a:bodyPr/>
          <a:lstStyle/>
          <a:p>
            <a:pPr algn="ctr"/>
            <a:r>
              <a:rPr lang="es-EC" b="1" u="sng" dirty="0"/>
              <a:t>DURANTE LA LECTURA.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27C1E86-FD4D-456C-B45F-EC1BF46D0A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419805"/>
            <a:ext cx="10036630" cy="171540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ES" sz="3200" b="1" dirty="0"/>
              <a:t>ENUNCIAR EL TEMA. </a:t>
            </a:r>
          </a:p>
          <a:p>
            <a:pPr marL="0" indent="0" algn="just">
              <a:buNone/>
            </a:pPr>
            <a:r>
              <a:rPr lang="es-ES" sz="3200" dirty="0"/>
              <a:t>Es decir el asunto central del texto. Este paso es obligatorio antes de terminar las ideas o los hechos principales. El tema es un enunciado general que presenta todo lo expuesto en el texto.</a:t>
            </a:r>
            <a:endParaRPr lang="es-EC" sz="32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237A44C-7053-4EA7-ACE1-EF2D2F92E1E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602591" y="5596164"/>
            <a:ext cx="1046706" cy="1051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9160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92D281-7FA0-481F-AC5B-EF7C117C5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9315" y="671286"/>
            <a:ext cx="9601200" cy="722086"/>
          </a:xfrm>
        </p:spPr>
        <p:txBody>
          <a:bodyPr/>
          <a:lstStyle/>
          <a:p>
            <a:pPr algn="ctr"/>
            <a:r>
              <a:rPr lang="es-EC" b="1" u="sng" dirty="0"/>
              <a:t>DURANTE LA LECTURA.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27C1E86-FD4D-456C-B45F-EC1BF46D0A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3200" y="1746024"/>
            <a:ext cx="10036630" cy="207418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ES" sz="3200" b="1" dirty="0"/>
              <a:t>IDENTIFICAR LAS IDEAS PRINCIPALES. </a:t>
            </a:r>
          </a:p>
          <a:p>
            <a:pPr marL="0" indent="0" algn="just">
              <a:buNone/>
            </a:pPr>
            <a:r>
              <a:rPr lang="es-ES" sz="3200" dirty="0"/>
              <a:t>Es decir, las ideas más importantes, las de mayor nivel que influyen a todas las otras y que además están en relación directa con el tema del texto. Se considera que todas las demás ideas (secundarias) se subordinan a ella, introduciéndola, explicándola, ejemplificándola o ampliándola. Para señalar las ideas principales se puede utilizar: </a:t>
            </a:r>
            <a:endParaRPr lang="es-EC" sz="32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237A44C-7053-4EA7-ACE1-EF2D2F92E1E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602591" y="5596164"/>
            <a:ext cx="1046706" cy="1051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9096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92D281-7FA0-481F-AC5B-EF7C117C5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9315" y="671286"/>
            <a:ext cx="9601200" cy="722086"/>
          </a:xfrm>
        </p:spPr>
        <p:txBody>
          <a:bodyPr/>
          <a:lstStyle/>
          <a:p>
            <a:pPr algn="ctr"/>
            <a:r>
              <a:rPr lang="es-EC" b="1" u="sng" dirty="0"/>
              <a:t>DURANTE LA LECTURA.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27C1E86-FD4D-456C-B45F-EC1BF46D0A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3200" y="1746024"/>
            <a:ext cx="10036630" cy="207418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ES" sz="3200" b="1" dirty="0"/>
              <a:t>IDENTIFICAR LAS IDEAS PRINCIPALES. </a:t>
            </a:r>
          </a:p>
          <a:p>
            <a:pPr marL="0" indent="0" algn="just">
              <a:buNone/>
            </a:pPr>
            <a:r>
              <a:rPr lang="es-ES" sz="3200" dirty="0"/>
              <a:t>Es decir, las ideas más importantes, las de mayor nivel que influyen a todas las otras y que además están en relación directa con el tema del texto. Se considera que todas las demás ideas (secundarias) se subordinan a ella, introduciéndola, explicándola, ejemplificándola o ampliándola. Para señalar las ideas principales se puede utilizar: </a:t>
            </a:r>
            <a:endParaRPr lang="es-EC" sz="32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237A44C-7053-4EA7-ACE1-EF2D2F92E1E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602591" y="5596164"/>
            <a:ext cx="1046706" cy="1051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3186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92D281-7FA0-481F-AC5B-EF7C117C5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722086"/>
          </a:xfrm>
        </p:spPr>
        <p:txBody>
          <a:bodyPr/>
          <a:lstStyle/>
          <a:p>
            <a:pPr algn="ctr"/>
            <a:r>
              <a:rPr lang="es-EC" b="1" u="sng" dirty="0"/>
              <a:t>DESPUÉS DE LA LECTURA.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27C1E86-FD4D-456C-B45F-EC1BF46D0A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134633"/>
            <a:ext cx="5246914" cy="4223658"/>
          </a:xfrm>
        </p:spPr>
        <p:txBody>
          <a:bodyPr>
            <a:no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es-ES" sz="2800" dirty="0"/>
              <a:t>Se produce la autorregulación de evaluar los procesos.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ES" sz="2800" dirty="0"/>
              <a:t>Plantear preguntas.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ES" sz="2800" dirty="0"/>
              <a:t>Redactar resúmenes.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ES" sz="2800" dirty="0"/>
              <a:t>Diseñar organizadores gráficos.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ES" sz="2800" dirty="0"/>
              <a:t>Evaluarse. </a:t>
            </a:r>
            <a:endParaRPr lang="es-EC" sz="32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069216A-2AEF-4FAA-822D-8F7A992C6C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8951" y="1867225"/>
            <a:ext cx="3538992" cy="44890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384106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BB32868-54C7-4BEE-8274-ED9B1AB1E8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1656" y="417285"/>
            <a:ext cx="7569200" cy="506911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ES" sz="2800" b="1" dirty="0"/>
              <a:t>SUBRAYADO: </a:t>
            </a:r>
          </a:p>
          <a:p>
            <a:pPr marL="0" indent="0" algn="just">
              <a:buNone/>
            </a:pPr>
            <a:r>
              <a:rPr lang="es-ES" sz="2800" dirty="0"/>
              <a:t>Es trazar una línea o “resaltar” la idea que se considera principal. También puede utilizarse en forma vertical o usando otros signos. i. </a:t>
            </a:r>
          </a:p>
          <a:p>
            <a:pPr marL="0" indent="0" algn="ctr">
              <a:buNone/>
            </a:pPr>
            <a:r>
              <a:rPr lang="es-ES" sz="2800" b="1" dirty="0"/>
              <a:t>SUMILLADO: </a:t>
            </a:r>
          </a:p>
          <a:p>
            <a:pPr marL="0" indent="0" algn="just">
              <a:buNone/>
            </a:pPr>
            <a:r>
              <a:rPr lang="es-ES" sz="2800" dirty="0"/>
              <a:t>Es la elaboración de anotaciones al margen del texto. Las sumillas sintetizan en pocas palabras las ideas principales. Por lo general, cada sumilla corresponde a un párrafo, pero no todos las tienen, pues algunos carecen de idea principal. Las ideas principales no siempre están explícitas en el texto. La mayoría de las veces tenemos que deducirlas, diferirlas, y es entonces cuando podemos utilizar sumillas. </a:t>
            </a:r>
            <a:endParaRPr lang="es-EC" sz="28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D8D0DD4-36E0-4ABD-8BDA-D005923F169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5F4F0"/>
              </a:clrFrom>
              <a:clrTo>
                <a:srgbClr val="F5F4F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90856" y="1169760"/>
            <a:ext cx="3119009" cy="197984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D719F267-EE27-4100-9D17-CA0A5CF937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4318" y="4095750"/>
            <a:ext cx="2524851" cy="17861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003324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6F367E-352E-4518-BF95-6296E2BBE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5625" y="222473"/>
            <a:ext cx="7937292" cy="823686"/>
          </a:xfrm>
        </p:spPr>
        <p:txBody>
          <a:bodyPr/>
          <a:lstStyle/>
          <a:p>
            <a:r>
              <a:rPr lang="es-EC" b="1" dirty="0"/>
              <a:t>COMPONENTES DE LA LECTURA.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E9115C4-48A6-4F72-9436-2F07A9A8F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667477"/>
            <a:ext cx="6947941" cy="2166257"/>
          </a:xfrm>
        </p:spPr>
        <p:txBody>
          <a:bodyPr>
            <a:normAutofit/>
          </a:bodyPr>
          <a:lstStyle/>
          <a:p>
            <a:r>
              <a:rPr lang="es-ES" sz="3200" dirty="0"/>
              <a:t>La lectura tiene dos componentes: la decodificación y la comprensión</a:t>
            </a:r>
          </a:p>
          <a:p>
            <a:pPr marL="0" indent="0" algn="ctr">
              <a:buNone/>
            </a:pPr>
            <a:endParaRPr lang="es-EC" sz="36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9751802-CB9A-4FAF-9761-2C4E38DDCB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9388" y="1438047"/>
            <a:ext cx="2718068" cy="16284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D48070FA-623C-48B0-B216-FE4E4FDEED93}"/>
              </a:ext>
            </a:extLst>
          </p:cNvPr>
          <p:cNvSpPr txBox="1">
            <a:spLocks/>
          </p:cNvSpPr>
          <p:nvPr/>
        </p:nvSpPr>
        <p:spPr>
          <a:xfrm>
            <a:off x="1266667" y="2910114"/>
            <a:ext cx="10230789" cy="40844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Franklin Gothic Book" panose="020B0503020102020204" pitchFamily="34" charset="0"/>
              <a:buNone/>
            </a:pPr>
            <a:r>
              <a:rPr lang="es-EC" sz="3600" b="1" dirty="0"/>
              <a:t>La decodificación</a:t>
            </a:r>
          </a:p>
          <a:p>
            <a:pPr marL="0" indent="0" algn="just">
              <a:buFont typeface="Franklin Gothic Book" panose="020B0503020102020204" pitchFamily="34" charset="0"/>
              <a:buNone/>
            </a:pPr>
            <a:r>
              <a:rPr lang="es-ES" sz="3200" dirty="0"/>
              <a:t>Consiste en reconocer o identificar las palabras y sus significados, es decir, saber leerlas y saber que quiere decir, técnicamente la decodificación da paso a un veloz “reconocimiento de palabras”. La codificación buena se caracteriza por ser veloz, correcta y fluida, lo que indica que se sustenta en procesos de automatización </a:t>
            </a:r>
            <a:endParaRPr lang="es-EC" sz="3600" b="1" dirty="0"/>
          </a:p>
        </p:txBody>
      </p:sp>
    </p:spTree>
    <p:extLst>
      <p:ext uri="{BB962C8B-B14F-4D97-AF65-F5344CB8AC3E}">
        <p14:creationId xmlns:p14="http://schemas.microsoft.com/office/powerpoint/2010/main" val="14394120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D48070FA-623C-48B0-B216-FE4E4FDEED93}"/>
              </a:ext>
            </a:extLst>
          </p:cNvPr>
          <p:cNvSpPr txBox="1">
            <a:spLocks/>
          </p:cNvSpPr>
          <p:nvPr/>
        </p:nvSpPr>
        <p:spPr>
          <a:xfrm>
            <a:off x="1416569" y="1021353"/>
            <a:ext cx="10230789" cy="30859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Franklin Gothic Book" panose="020B0503020102020204" pitchFamily="34" charset="0"/>
              <a:buNone/>
            </a:pPr>
            <a:r>
              <a:rPr lang="es-ES" sz="3600" b="1" dirty="0"/>
              <a:t>La comprensión. </a:t>
            </a:r>
          </a:p>
          <a:p>
            <a:pPr marL="0" indent="0" algn="just">
              <a:buFont typeface="Franklin Gothic Book" panose="020B0503020102020204" pitchFamily="34" charset="0"/>
              <a:buNone/>
            </a:pPr>
            <a:r>
              <a:rPr lang="es-ES" sz="3600" dirty="0"/>
              <a:t>Consiste en dar una interpretación a la oración, pasaje o texto; es decir otorgarle un sentido, un significado. El leer es una de las capacidades y habilidades comunicativas.</a:t>
            </a:r>
            <a:endParaRPr lang="es-EC" sz="3600" b="1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18BFE282-7230-49C7-8A06-64284F8CCF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8771" y="4298975"/>
            <a:ext cx="3446383" cy="20418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669363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6F367E-352E-4518-BF95-6296E2BBE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3752" y="514184"/>
            <a:ext cx="9743606" cy="823686"/>
          </a:xfrm>
        </p:spPr>
        <p:txBody>
          <a:bodyPr>
            <a:normAutofit fontScale="90000"/>
          </a:bodyPr>
          <a:lstStyle/>
          <a:p>
            <a:r>
              <a:rPr lang="es-ES" b="1" dirty="0"/>
              <a:t>ESTRATEGIAS COGNITIVAS DE LA LECTURA.</a:t>
            </a:r>
            <a:endParaRPr lang="es-EC" b="1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E9115C4-48A6-4F72-9436-2F07A9A8F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8332" y="1453064"/>
            <a:ext cx="10545581" cy="1975936"/>
          </a:xfrm>
        </p:spPr>
        <p:txBody>
          <a:bodyPr>
            <a:normAutofit/>
          </a:bodyPr>
          <a:lstStyle/>
          <a:p>
            <a:pPr algn="just"/>
            <a:r>
              <a:rPr lang="es-ES" sz="2800" dirty="0"/>
              <a:t>Generalmente, por razones metodológicas y didácticas, las estrategias de comprensión lectora se presentan ordenadas en tres momentos: antes, durante y después de la lectura.</a:t>
            </a:r>
            <a:endParaRPr lang="es-EC" sz="3600" b="1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C93F50C-01F5-4782-9BF2-8AF6E0D350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6009" y="3051245"/>
            <a:ext cx="5434874" cy="373020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8AF3DD8D-FF62-4093-9E50-443F44B930E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2788170" y="4560359"/>
            <a:ext cx="1471329" cy="2221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1813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6F367E-352E-4518-BF95-6296E2BBE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6482" y="290171"/>
            <a:ext cx="5923763" cy="823686"/>
          </a:xfrm>
        </p:spPr>
        <p:txBody>
          <a:bodyPr/>
          <a:lstStyle/>
          <a:p>
            <a:r>
              <a:rPr lang="es-EC" b="1" u="sng" dirty="0"/>
              <a:t>ANTES DE LA LECTURA.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E9115C4-48A6-4F72-9436-2F07A9A8F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57156" y="1113857"/>
            <a:ext cx="6947941" cy="1046694"/>
          </a:xfrm>
        </p:spPr>
        <p:txBody>
          <a:bodyPr>
            <a:normAutofit/>
          </a:bodyPr>
          <a:lstStyle/>
          <a:p>
            <a:r>
              <a:rPr lang="es-ES" sz="2800" dirty="0"/>
              <a:t>Tiene que ver con el propósito que se tiene para leer.</a:t>
            </a:r>
            <a:endParaRPr lang="es-EC" sz="3600" b="1" dirty="0"/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D48070FA-623C-48B0-B216-FE4E4FDEED93}"/>
              </a:ext>
            </a:extLst>
          </p:cNvPr>
          <p:cNvSpPr txBox="1">
            <a:spLocks/>
          </p:cNvSpPr>
          <p:nvPr/>
        </p:nvSpPr>
        <p:spPr>
          <a:xfrm>
            <a:off x="1415731" y="2244026"/>
            <a:ext cx="10230789" cy="2590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Franklin Gothic Book" panose="020B0503020102020204" pitchFamily="34" charset="0"/>
              <a:buNone/>
            </a:pPr>
            <a:r>
              <a:rPr lang="es-ES" sz="3200" b="1" dirty="0"/>
              <a:t>DETERMINAR EL OBJETIVO DE LA LECTURA. </a:t>
            </a:r>
          </a:p>
          <a:p>
            <a:pPr marL="0" indent="0" algn="just">
              <a:buFont typeface="Franklin Gothic Book" panose="020B0503020102020204" pitchFamily="34" charset="0"/>
              <a:buNone/>
            </a:pPr>
            <a:r>
              <a:rPr lang="es-ES" sz="2800" dirty="0"/>
              <a:t>Antes de empezar a leer es importante que tengamos claro para que vamos a leer. Los propósitos pueden ser diversos: para aprender, para practicar la lectura en voz alta. Para obtener información precisa, para recrearnos, entre otros.</a:t>
            </a:r>
            <a:endParaRPr lang="es-EC" sz="3600" b="1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14AA5E8-B017-41D3-8597-B94507CB3F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9803" y="4834826"/>
            <a:ext cx="3762644" cy="17727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174045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6F367E-352E-4518-BF95-6296E2BBE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6482" y="290171"/>
            <a:ext cx="5923763" cy="823686"/>
          </a:xfrm>
        </p:spPr>
        <p:txBody>
          <a:bodyPr/>
          <a:lstStyle/>
          <a:p>
            <a:r>
              <a:rPr lang="es-EC" b="1" u="sng" dirty="0"/>
              <a:t>ANTES DE LA LECTURA.</a:t>
            </a:r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D48070FA-623C-48B0-B216-FE4E4FDEED93}"/>
              </a:ext>
            </a:extLst>
          </p:cNvPr>
          <p:cNvSpPr txBox="1">
            <a:spLocks/>
          </p:cNvSpPr>
          <p:nvPr/>
        </p:nvSpPr>
        <p:spPr>
          <a:xfrm>
            <a:off x="1415730" y="1431226"/>
            <a:ext cx="10230789" cy="25908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Franklin Gothic Book" panose="020B0503020102020204" pitchFamily="34" charset="0"/>
              <a:buNone/>
            </a:pPr>
            <a:r>
              <a:rPr lang="es-ES" sz="3600" b="1" dirty="0"/>
              <a:t>HACER PREDICCIONES. </a:t>
            </a:r>
          </a:p>
          <a:p>
            <a:pPr marL="0" indent="0" algn="just">
              <a:buFont typeface="Franklin Gothic Book" panose="020B0503020102020204" pitchFamily="34" charset="0"/>
              <a:buNone/>
            </a:pPr>
            <a:r>
              <a:rPr lang="es-ES" sz="2800" dirty="0"/>
              <a:t>Es adelantarse al contenido del texto y suponer su intencionalidad, estructura, destinatario e ideas a partir del título, subtítulos, imágenes que presenta, distribución de párrafos, códigos paralingüísticos como cursivas, negritas, colores, diagramación, entre otros. Para ello debemos hacer una revisión rápida del texto</a:t>
            </a:r>
            <a:endParaRPr lang="es-EC" sz="3600" b="1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22646DEA-2D35-4CDB-87F2-16385C24F9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3150" y="4147285"/>
            <a:ext cx="3057011" cy="2409747"/>
          </a:xfrm>
          <a:prstGeom prst="ellipse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9D08D0E3-88CC-4E28-B106-4AD764E497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779458" y="4200316"/>
            <a:ext cx="2961882" cy="2303686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4C16BB34-5B65-4714-9019-3CD7315B07B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922929" y="4914895"/>
            <a:ext cx="1023757" cy="1023757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2E1119B7-9ABE-43A8-9AF6-8CC5E287277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2746" y="4324239"/>
            <a:ext cx="2905530" cy="1937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0733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6F367E-352E-4518-BF95-6296E2BBE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6482" y="290171"/>
            <a:ext cx="5923763" cy="823686"/>
          </a:xfrm>
        </p:spPr>
        <p:txBody>
          <a:bodyPr/>
          <a:lstStyle/>
          <a:p>
            <a:r>
              <a:rPr lang="es-EC" b="1" u="sng" dirty="0"/>
              <a:t>ANTES DE LA LECTURA.</a:t>
            </a:r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D48070FA-623C-48B0-B216-FE4E4FDEED93}"/>
              </a:ext>
            </a:extLst>
          </p:cNvPr>
          <p:cNvSpPr txBox="1">
            <a:spLocks/>
          </p:cNvSpPr>
          <p:nvPr/>
        </p:nvSpPr>
        <p:spPr>
          <a:xfrm>
            <a:off x="1415730" y="1113857"/>
            <a:ext cx="10230789" cy="2590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Franklin Gothic Book" panose="020B0503020102020204" pitchFamily="34" charset="0"/>
              <a:buNone/>
            </a:pPr>
            <a:r>
              <a:rPr lang="es-ES" sz="3600" b="1" dirty="0"/>
              <a:t>ACTIVAR LOS CONOCIMIENTOS PREVIOS. </a:t>
            </a:r>
          </a:p>
          <a:p>
            <a:pPr marL="0" indent="0" algn="just">
              <a:buFont typeface="Franklin Gothic Book" panose="020B0503020102020204" pitchFamily="34" charset="0"/>
              <a:buNone/>
            </a:pPr>
            <a:r>
              <a:rPr lang="es-ES" sz="3200" dirty="0"/>
              <a:t>Implica recordar información relacionada al contenido del texto y a otros aspectos que puedan ayudar: autor, tipo de texto, estructura del texto, entre otros. Los saberes previos seguirán utilizándose a lo largo de todo el desarrollo de la lectura.</a:t>
            </a:r>
            <a:endParaRPr lang="es-EC" sz="3200" b="1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0FA48D0-86AC-43A9-8E58-5BE1241A15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9337" y="3977030"/>
            <a:ext cx="1996663" cy="2590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D0154507-8997-43D4-BB14-1C763E32A9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2869" y="4422552"/>
            <a:ext cx="2399701" cy="17169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482522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92D281-7FA0-481F-AC5B-EF7C117C5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722086"/>
          </a:xfrm>
        </p:spPr>
        <p:txBody>
          <a:bodyPr/>
          <a:lstStyle/>
          <a:p>
            <a:pPr algn="ctr"/>
            <a:r>
              <a:rPr lang="es-EC" b="1" u="sng" dirty="0"/>
              <a:t>DURANTE LA LECTURA.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27C1E86-FD4D-456C-B45F-EC1BF46D0A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541815"/>
            <a:ext cx="10036630" cy="236401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ES" sz="3200" b="1" dirty="0"/>
              <a:t>COMPROBAR LAS PREDICCIONES REALIZADAS AL INICIO. </a:t>
            </a:r>
          </a:p>
          <a:p>
            <a:pPr marL="0" indent="0" algn="just">
              <a:buNone/>
            </a:pPr>
            <a:r>
              <a:rPr lang="es-ES" sz="3200" dirty="0"/>
              <a:t>A veces encontramos que no fueron correctas, pero cumplieron su función al haber activado nuestra mente y saberes previos para comprender mejor.</a:t>
            </a:r>
            <a:endParaRPr lang="es-EC" sz="3200" dirty="0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8071F9DC-2BFE-4AE8-80B8-E8C60C89C560}"/>
              </a:ext>
            </a:extLst>
          </p:cNvPr>
          <p:cNvSpPr txBox="1">
            <a:spLocks/>
          </p:cNvSpPr>
          <p:nvPr/>
        </p:nvSpPr>
        <p:spPr>
          <a:xfrm>
            <a:off x="1371600" y="1507672"/>
            <a:ext cx="9601200" cy="72208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62500" lnSpcReduction="20000"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/>
              <a:t>Se da entre en la interacción entre el lector y el texto y se realiza los procesos simples y complejos</a:t>
            </a:r>
            <a:endParaRPr lang="es-EC" b="1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6DFE0111-B87C-49F0-BC4A-9966CA36D53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38903" y="4383314"/>
            <a:ext cx="2351315" cy="1959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4016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92D281-7FA0-481F-AC5B-EF7C117C5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722086"/>
          </a:xfrm>
        </p:spPr>
        <p:txBody>
          <a:bodyPr/>
          <a:lstStyle/>
          <a:p>
            <a:pPr algn="ctr"/>
            <a:r>
              <a:rPr lang="es-EC" b="1" u="sng" dirty="0"/>
              <a:t>DURANTE LA LECTURA.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27C1E86-FD4D-456C-B45F-EC1BF46D0A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713593"/>
            <a:ext cx="10036630" cy="195942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ES" sz="3200" b="1" dirty="0"/>
              <a:t>GENERAR SUCESIVAS HIPÓTESIS SOBRE EL CONTENIDO. </a:t>
            </a:r>
          </a:p>
          <a:p>
            <a:pPr marL="0" indent="0" algn="just">
              <a:buNone/>
            </a:pPr>
            <a:r>
              <a:rPr lang="es-ES" sz="3200" dirty="0"/>
              <a:t>Esto nos permitirá mantener la atención y seguir dialogando con el texto. Al avanzar nuestra actividad lectora iremos comprobando las hipótesis que formulemos.</a:t>
            </a:r>
            <a:endParaRPr lang="es-EC" sz="3200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B5B7FDC4-4D08-4C12-9751-45321EAD29B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DD"/>
              </a:clrFrom>
              <a:clrTo>
                <a:srgbClr val="FFFFD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86680" y="4180340"/>
            <a:ext cx="3606469" cy="2191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941694"/>
      </p:ext>
    </p:extLst>
  </p:cSld>
  <p:clrMapOvr>
    <a:masterClrMapping/>
  </p:clrMapOvr>
</p:sld>
</file>

<file path=ppt/theme/theme1.xml><?xml version="1.0" encoding="utf-8"?>
<a:theme xmlns:a="http://schemas.openxmlformats.org/drawingml/2006/main" name="Recorte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dk1"/>
        </a:lnRef>
        <a:fillRef idx="0">
          <a:schemeClr val="dk1"/>
        </a:fillRef>
        <a:effectRef idx="1">
          <a:schemeClr val="dk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TM10001105[[fn=Recorte]]</Template>
  <TotalTime>553</TotalTime>
  <Words>862</Words>
  <Application>Microsoft Office PowerPoint</Application>
  <PresentationFormat>Panorámica</PresentationFormat>
  <Paragraphs>54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0" baseType="lpstr">
      <vt:lpstr>Book Antiqua</vt:lpstr>
      <vt:lpstr>Franklin Gothic Book</vt:lpstr>
      <vt:lpstr>Recorte</vt:lpstr>
      <vt:lpstr>Habilidades de pre-lectura, lectura y post-lectura.</vt:lpstr>
      <vt:lpstr>COMPONENTES DE LA LECTURA. </vt:lpstr>
      <vt:lpstr>Presentación de PowerPoint</vt:lpstr>
      <vt:lpstr>ESTRATEGIAS COGNITIVAS DE LA LECTURA.</vt:lpstr>
      <vt:lpstr>ANTES DE LA LECTURA.</vt:lpstr>
      <vt:lpstr>ANTES DE LA LECTURA.</vt:lpstr>
      <vt:lpstr>ANTES DE LA LECTURA.</vt:lpstr>
      <vt:lpstr>DURANTE LA LECTURA. </vt:lpstr>
      <vt:lpstr>DURANTE LA LECTURA. </vt:lpstr>
      <vt:lpstr>DURANTE LA LECTURA. </vt:lpstr>
      <vt:lpstr>DURANTE LA LECTURA. </vt:lpstr>
      <vt:lpstr>DURANTE LA LECTURA. </vt:lpstr>
      <vt:lpstr>DURANTE LA LECTURA. </vt:lpstr>
      <vt:lpstr>DURANTE LA LECTURA. </vt:lpstr>
      <vt:lpstr>DURANTE LA LECTURA. </vt:lpstr>
      <vt:lpstr>DESPUÉS DE LA LECTURA.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Las conferencias</dc:title>
  <dc:creator>User</dc:creator>
  <cp:lastModifiedBy>User</cp:lastModifiedBy>
  <cp:revision>61</cp:revision>
  <cp:lastPrinted>2020-08-24T05:44:40Z</cp:lastPrinted>
  <dcterms:created xsi:type="dcterms:W3CDTF">2020-08-17T04:29:40Z</dcterms:created>
  <dcterms:modified xsi:type="dcterms:W3CDTF">2020-09-08T04:00:54Z</dcterms:modified>
</cp:coreProperties>
</file>