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24"/>
  </p:notesMasterIdLst>
  <p:sldIdLst>
    <p:sldId id="280" r:id="rId3"/>
    <p:sldId id="271" r:id="rId4"/>
    <p:sldId id="260" r:id="rId5"/>
    <p:sldId id="268" r:id="rId6"/>
    <p:sldId id="265" r:id="rId7"/>
    <p:sldId id="266" r:id="rId8"/>
    <p:sldId id="267" r:id="rId9"/>
    <p:sldId id="261" r:id="rId10"/>
    <p:sldId id="256" r:id="rId11"/>
    <p:sldId id="262" r:id="rId12"/>
    <p:sldId id="263" r:id="rId13"/>
    <p:sldId id="274" r:id="rId14"/>
    <p:sldId id="279" r:id="rId15"/>
    <p:sldId id="264" r:id="rId16"/>
    <p:sldId id="269" r:id="rId17"/>
    <p:sldId id="270" r:id="rId18"/>
    <p:sldId id="278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2BA-4CAD-8541-2FED207270FC}"/>
              </c:ext>
            </c:extLst>
          </c:dPt>
          <c:dPt>
            <c:idx val="1"/>
            <c:bubble3D val="0"/>
            <c:spPr>
              <a:solidFill>
                <a:srgbClr val="0958F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2BA-4CAD-8541-2FED207270FC}"/>
              </c:ext>
            </c:extLst>
          </c:dPt>
          <c:cat>
            <c:strRef>
              <c:f>Sheet1!$A$2:$A$3</c:f>
              <c:strCache>
                <c:ptCount val="2"/>
                <c:pt idx="0">
                  <c:v>Migrantes en el Mundo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BA-4CAD-8541-2FED20727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AA1-4209-960C-18B31740468B}"/>
              </c:ext>
            </c:extLst>
          </c:dPt>
          <c:dPt>
            <c:idx val="1"/>
            <c:bubble3D val="0"/>
            <c:spPr>
              <a:solidFill>
                <a:srgbClr val="0958F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AA1-4209-960C-18B31740468B}"/>
              </c:ext>
            </c:extLst>
          </c:dPt>
          <c:cat>
            <c:strRef>
              <c:f>Sheet1!$A$2:$A$3</c:f>
              <c:strCache>
                <c:ptCount val="2"/>
                <c:pt idx="0">
                  <c:v>Migrantes en Ecuador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A1-4209-960C-18B317404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2D6-479C-AA32-6C9A2FB86256}"/>
              </c:ext>
            </c:extLst>
          </c:dPt>
          <c:dPt>
            <c:idx val="1"/>
            <c:bubble3D val="0"/>
            <c:spPr>
              <a:solidFill>
                <a:srgbClr val="0958F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2D6-479C-AA32-6C9A2FB86256}"/>
              </c:ext>
            </c:extLst>
          </c:dPt>
          <c:cat>
            <c:strRef>
              <c:f>Sheet1!$A$2:$A$3</c:f>
              <c:strCache>
                <c:ptCount val="2"/>
                <c:pt idx="0">
                  <c:v>Acceso a Servicios Adecuados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D6-479C-AA32-6C9A2FB86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40143-964D-4FE2-B6A6-E4976A9FAEAE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6CA4-F462-4621-B329-E3FD3B2C4B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698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160C8-6576-68D0-9BDA-9FE2CC0F3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3B504-5F76-BF29-10E2-C0D410CB4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7510B7-481E-AA62-6047-81DF78C3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F0CE0-BFB4-D133-9590-2DC03E53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EFE84-53DB-70D6-7E66-12F9F9B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89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3344C-16D2-D464-2D69-6F934F07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838C97-EABD-F988-0FD2-B43367E3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DE854D-FC49-0025-680E-54673E35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C5EBD-0C3A-88EE-C3BA-D69149E9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530674-05B5-1D54-58D0-CDA72AC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091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2F9D18-28AC-B220-18D9-DE38BE762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77F008-D1AC-CEC4-91B4-CED0A5E6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79A1A-F136-D468-D692-1815C85B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D9F055-9571-1865-D289-09D518F5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41FDE5-9C08-A0F7-F389-F4612F41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345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410921"/>
            <a:ext cx="8960219" cy="3861600"/>
          </a:xfrm>
        </p:spPr>
        <p:txBody>
          <a:bodyPr anchor="t">
            <a:no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123641"/>
            <a:ext cx="5184775" cy="11976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85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75019"/>
            <a:ext cx="4876800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3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72977"/>
            <a:ext cx="4631139" cy="3196800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56167"/>
            <a:ext cx="4634868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2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70115"/>
            <a:ext cx="3323629" cy="5725248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5357" y="579430"/>
            <a:ext cx="2120348" cy="5715933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418" y="1058563"/>
            <a:ext cx="4360149" cy="52368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A1734-9E96-C076-6109-08BEAB597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233" y="577373"/>
            <a:ext cx="4360800" cy="387187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574467"/>
            <a:ext cx="6780880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63302"/>
            <a:ext cx="3160552" cy="572023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7687" y="2625934"/>
            <a:ext cx="6780880" cy="365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0ED4B-C12C-75E2-03E5-013A94AE8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7826" y="2281008"/>
            <a:ext cx="6780741" cy="314400"/>
          </a:xfrm>
        </p:spPr>
        <p:txBody>
          <a:bodyPr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1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162370"/>
            <a:ext cx="4118757" cy="22781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AE0EA-E418-F652-0112-3BBECBF9F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4065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9114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2818" y="4496555"/>
            <a:ext cx="5985749" cy="19440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C11A40-5DE3-08FC-B5EC-62212BF67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2818" y="4162369"/>
            <a:ext cx="5985933" cy="271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9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052" y="566058"/>
            <a:ext cx="1924741" cy="5704114"/>
          </a:xfrm>
        </p:spPr>
        <p:txBody>
          <a:bodyPr vert="vert27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1428516"/>
            <a:ext cx="3067418" cy="400096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6409" y="1597361"/>
            <a:ext cx="4992158" cy="4207567"/>
          </a:xfrm>
        </p:spPr>
        <p:txBody>
          <a:bodyPr anchor="t"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1CC2E2-7A85-770A-CED5-0E6F307BA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409" y="1248046"/>
            <a:ext cx="4992158" cy="3048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8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426" y="573517"/>
            <a:ext cx="4307141" cy="145440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5618760" cy="56184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1426" y="2841588"/>
            <a:ext cx="4307141" cy="3614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F0EDF-ED0D-7DF6-3D16-36E44C839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150" y="2474023"/>
            <a:ext cx="4307417" cy="333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8E67-9FD7-A8F8-75F6-2FF3CD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01649"/>
            <a:ext cx="10369550" cy="7586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FFE8E-6F6C-1E23-79C9-808201616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9AAF-82A4-7672-8873-E691CE5C3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550198D-18A3-B15D-CC93-17763FFE6A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01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E06D47-5795-E8A4-6688-63C0FCAB2B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74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FB99BAA-F395-0232-ED1F-8AC6BA5C78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2381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44B7A2-957C-93E8-8209-7EE9732768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734" y="1702061"/>
            <a:ext cx="10392833" cy="143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F51D89-C7C9-35E8-B687-68AAC511FE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4" y="1340909"/>
            <a:ext cx="10392833" cy="336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135D6-E7F6-DA95-AF59-17BA86CC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DB8B6-BA21-2F0F-B129-C8AD2E29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69F75-7F1D-547C-847B-0111CE6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0BDE51-104D-3608-46E9-17997080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EC62F-A0CD-C5CA-8FAB-854B918B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833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309-9F80-5BE3-F82C-9173341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3640482"/>
            <a:ext cx="3478419" cy="2809378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27C05-E3B0-EFC4-2286-5860D4A1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CF6B-04E5-9AB9-2466-0284576F0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4F23F8-6331-43CC-E76A-052E46B775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6" y="562709"/>
            <a:ext cx="4994450" cy="2866292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11F901-3943-1C25-A696-666A0EBDB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380" y="4054660"/>
            <a:ext cx="6678187" cy="23952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9263BE0-4D84-7BD4-D81B-B266C5C1C4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74117" y="562709"/>
            <a:ext cx="4994450" cy="286629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9E850-0A01-918A-C1F1-461E6D7C1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0380" y="3640666"/>
            <a:ext cx="6678187" cy="34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5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08D4B-9946-0E0A-8BEE-BB1C6BFDBDE6}"/>
              </a:ext>
            </a:extLst>
          </p:cNvPr>
          <p:cNvSpPr/>
          <p:nvPr userDrawn="1"/>
        </p:nvSpPr>
        <p:spPr>
          <a:xfrm>
            <a:off x="4275667" y="2355849"/>
            <a:ext cx="6692532" cy="1642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5" y="619623"/>
            <a:ext cx="6692532" cy="1633247"/>
          </a:xfrm>
        </p:spPr>
        <p:txBody>
          <a:bodyPr anchor="t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0380" y="4162370"/>
            <a:ext cx="2278187" cy="227818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7" y="4385089"/>
            <a:ext cx="7732183" cy="20544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D539BA3-D11E-897F-CE18-588B0DC93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035" y="2607013"/>
            <a:ext cx="6692532" cy="1382400"/>
          </a:xfrm>
          <a:noFill/>
        </p:spPr>
        <p:txBody>
          <a:bodyPr lIns="90000" tIns="46800" rIns="90000" bIns="468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10887-9DF9-8E41-CBB1-3C2A4179AC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017" y="4126524"/>
            <a:ext cx="7732183" cy="24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F6B920-074C-FD0C-40EB-802122795E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75667" y="2355849"/>
            <a:ext cx="6692900" cy="249599"/>
          </a:xfrm>
          <a:noFill/>
        </p:spPr>
        <p:txBody>
          <a:bodyPr anchor="ctr" anchorCtr="0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05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0" y="619622"/>
            <a:ext cx="4448707" cy="196896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4E76-F34B-95F8-FD2E-0312C265A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83792" cy="3855843"/>
          </a:xfrm>
        </p:spPr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089FCE-DB18-D776-A8F9-8E69AD01AA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734" y="4512078"/>
            <a:ext cx="5208058" cy="1987053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1pPr>
            <a:lvl2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2pPr>
            <a:lvl3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3pPr>
            <a:lvl4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4pPr>
            <a:lvl5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477A3C-2108-3003-027C-E88B14294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862" y="3429000"/>
            <a:ext cx="4448705" cy="28529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447C4F-9DF9-4C69-F400-0A0CE9007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3" y="4066517"/>
            <a:ext cx="5208059" cy="40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E6426-8335-E1C3-FB13-43F08A52D6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9862" y="3091241"/>
            <a:ext cx="4448706" cy="288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04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42312-9E63-3A81-2CB4-8F85F5C2CD49}"/>
              </a:ext>
            </a:extLst>
          </p:cNvPr>
          <p:cNvSpPr/>
          <p:nvPr userDrawn="1"/>
        </p:nvSpPr>
        <p:spPr>
          <a:xfrm>
            <a:off x="0" y="1945185"/>
            <a:ext cx="3878469" cy="4912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94" y="501649"/>
            <a:ext cx="10270873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3D18-EF04-D403-494B-02A03A28B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0E6078-78A1-619C-E7B0-63DBC649F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7" y="2686751"/>
            <a:ext cx="270298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E87E0F-2528-3A8B-F312-9C9235E58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8771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F903-A46A-31EE-9532-17999D947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6" y="2275974"/>
            <a:ext cx="2702984" cy="369600"/>
          </a:xfrm>
        </p:spPr>
        <p:txBody>
          <a:bodyPr anchor="b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46F59D-CF95-DEC8-5CAA-EE08708A5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8771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CDD7BE0-BC6C-5AE9-BCEE-9C91EA7B4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8524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C0FB17E-6098-251C-5B8E-56C2FE57D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7367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82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000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31381" y="4112515"/>
            <a:ext cx="2396467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04E407-1287-6C2D-410A-98BC0C8674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83792" y="1711315"/>
            <a:ext cx="2400000" cy="4802400"/>
          </a:xfrm>
        </p:spPr>
        <p:txBody>
          <a:bodyPr/>
          <a:lstStyle/>
          <a:p>
            <a:endParaRPr lang="en-UZ"/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31381" y="3535556"/>
            <a:ext cx="2396467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754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37772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4623" y="4123971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746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47649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9274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462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74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58041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5733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735824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1086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54717" y="3540182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6616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3370625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9519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189518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B133C47-E461-5076-CFB7-81D33483F7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71041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10F9E3-7283-B27D-D134-C4587A5782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71041" y="35304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22">
            <a:extLst>
              <a:ext uri="{FF2B5EF4-FFF2-40B4-BE49-F238E27FC236}">
                <a16:creationId xmlns:a16="http://schemas.microsoft.com/office/drawing/2014/main" id="{55CE330B-87B2-E709-8431-E977F2430003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6152148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9BB-4EB7-026F-4816-EB928B5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F750-4EF6-B33F-4FD2-2D9576B1F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28C6-0B9B-0025-A8AE-3EE85EAAD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3C4683-1814-6BFA-2362-08272BB995A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191" y="2398620"/>
            <a:ext cx="9199200" cy="3875617"/>
          </a:xfrm>
        </p:spPr>
        <p:txBody>
          <a:bodyPr/>
          <a:lstStyle/>
          <a:p>
            <a:endParaRPr lang="en-U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4791E-5C2D-05F7-7815-AE0E39BA9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58" y="1875366"/>
            <a:ext cx="9199033" cy="388800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69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01C7-D54C-B4CE-4985-D871336E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C6FE0-5103-FAEE-F71B-5E68DD283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109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2E36-BADF-8412-F354-96F2041DC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D5FD-C837-C92F-8E5D-69F199301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58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627ED-F9A7-6D68-8972-082B97AA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F64750-3F0D-F374-BC3B-451EF8EF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E74BB-B01C-02F9-0B24-E76505A4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81C48-C76E-E00A-AD02-79D5E260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A0330-C04F-D588-FEA7-E45918F4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9666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1BDFE-8B93-6348-7FA8-71B7F1F2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5F8D4-0A4E-110D-55DB-427F29920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0F0775-B15E-D5C0-808D-8BAA418E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65077-4912-B0D7-854F-8697E720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26C22F-B436-3A27-009E-C19A48FB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67F8D3-3697-FB2B-C8E9-37B305FD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676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E8862-E228-9E4F-D83B-7C8412E7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59B0C8-61BA-EEEA-2142-12BE0075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36586B-6E70-D6D9-5CBF-6C327BB72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5A6C44-D212-143E-E522-A5E6868ED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DB449F-D3EC-FCCD-40A6-18DD2DF29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7FA4F0-6470-2767-5212-69842396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B520A3-0156-CFF0-72C1-70AC467C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A4E6FB-A73F-0220-9DB3-8DC0AFAE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88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8B9B7-ADE7-593C-BDF5-8491EBDB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57FB5-4E1B-63B5-F072-A68BA84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0338ED-AB05-7F0B-BBA3-FA63E6ED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4460D5-39DA-5294-2DFE-74D33F10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067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D439A7-D3BE-5CD8-118A-36DFAD8F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10A4FF-DF4A-4A12-3158-C6696EDD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781DBD-2658-554F-139F-11F0A449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038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3A6D6-2365-A5A7-05BA-B45EF24B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BB9B94-C172-CAB8-3376-799B70EB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9DF5A5-DDA6-BECA-8C90-DB900ACF2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E372AD-DA35-60BB-08BC-EE6F8509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2CBCA-A4A5-1CB8-9428-5CD2D3E0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A8A056-C399-7CEE-6997-E4E7FC9A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84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B7E78-7CB0-5F9B-F2D6-E744F8B6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FD0427-AD75-8DBD-DD24-8AAFF2258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6A9F6-BC3F-7D99-53FE-B3064CAD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72933-AB87-5BEA-8584-67920D96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125D-C444-21F9-2622-97BABCF8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730906-5A54-8F9C-F0B3-1C04135C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185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B81831-C6BA-8E4D-6E7E-FBBFCB77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4BFEB-6758-B026-402D-AE937357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94CB-E5F6-8FB8-2F78-A963130AF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2981A-4E88-4116-87A9-8DF40E25AA81}" type="datetimeFigureOut">
              <a:rPr lang="es-EC" smtClean="0"/>
              <a:t>13/1/2025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7CFD3-35A7-4185-E588-CA4EB5440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4F536-18DF-DD9C-FE26-2E7379439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F51CB-5924-412B-9FCF-3FECB95977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83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7B8A4-ABCC-D9A5-163D-95AADEB96E20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91065"/>
            <a:ext cx="10369550" cy="428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29799" y="2011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399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0" b="1">
                <a:solidFill>
                  <a:schemeClr val="bg1"/>
                </a:solidFill>
              </a:defRPr>
            </a:lvl1pPr>
          </a:lstStyle>
          <a:p>
            <a:fld id="{CF6F24BE-8BEB-403A-BDCC-38E201D0662D}" type="slidenum">
              <a:rPr lang="en-ID" smtClean="0"/>
              <a:pPr/>
              <a:t>‹Nº›</a:t>
            </a:fld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45884-E301-E781-B83E-EC5E31181A9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12" y="6418052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9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orient="horz" pos="3240">
          <p15:clr>
            <a:srgbClr val="F26B43"/>
          </p15:clr>
        </p15:guide>
        <p15:guide id="3" pos="10364">
          <p15:clr>
            <a:srgbClr val="F26B43"/>
          </p15:clr>
        </p15:guide>
        <p15:guide id="4" pos="5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b.watch/x2Gt90fTop/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H7o-s09p3iE" TargetMode="Externa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un.org/development/desa/pd/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zTypC1jblI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a0Bf3WB99xg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enciamx.com/index.php/ciencia/humanidades/25247-caravana-migrante-centroamericanos-cole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307BB-5448-4F70-854B-71F49CE83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75CEE-8A63-5620-99F2-43EB131C2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75893"/>
            <a:ext cx="11381464" cy="2253107"/>
          </a:xfrm>
        </p:spPr>
        <p:txBody>
          <a:bodyPr anchor="t" anchorCtr="0">
            <a:normAutofit/>
          </a:bodyPr>
          <a:lstStyle/>
          <a:p>
            <a:pPr algn="ctr"/>
            <a:r>
              <a:rPr lang="en-GB" sz="7500" dirty="0"/>
              <a:t>MIGRACIÓN </a:t>
            </a:r>
            <a:br>
              <a:rPr lang="en-GB" sz="7500" dirty="0"/>
            </a:br>
            <a:r>
              <a:rPr lang="en-GB" sz="7500" dirty="0"/>
              <a:t>Y SALUD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4C1A64-51B4-CC0C-EBC2-A37B8F8C9119}"/>
              </a:ext>
            </a:extLst>
          </p:cNvPr>
          <p:cNvCxnSpPr>
            <a:cxnSpLocks/>
          </p:cNvCxnSpPr>
          <p:nvPr/>
        </p:nvCxnSpPr>
        <p:spPr>
          <a:xfrm>
            <a:off x="694583" y="3947073"/>
            <a:ext cx="14950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6541D93C-BC49-A95A-F965-3479FCF89438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86EE299-956A-8CE3-B632-857189EAF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" y="4323842"/>
            <a:ext cx="10401702" cy="16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2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DDC9A-46D2-9A7F-E43C-438D1B1B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PROBLEMAS COMUNES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C6225F-80A4-7801-F281-545B4B9FD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600"/>
              <a:t>Migrantes enfrentan más riesgos de enfermedades infecciosas debido a la falta de inmunización y atención médica adecuada.</a:t>
            </a:r>
            <a:endParaRPr lang="es-EC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D8F618-22A4-F07A-D9EB-EEF4ADCA2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sz="1600"/>
              <a:t>El estrés post-migratorio puede llevar a trastornos mentales. Programas de apoyo son cruciales para el bienestar emocional.</a:t>
            </a:r>
            <a:endParaRPr lang="es-EC" sz="160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81EF492-4346-1F23-01C6-E31EC72BCC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C" sz="1600"/>
              <a:t>ENFERMEDADES INFECCIOSAS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1FECDFA-1390-5677-C8F7-78D56DEC7F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C" sz="1600"/>
              <a:t>SALUD MENTAL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9E26E04-ECA0-313F-C499-9F9525E954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sz="1600"/>
              <a:t>Condiciones como diabetes y hipertensión son comunes, a menudo exacerbadas por el acceso limitado a tratamiento y seguimiento.</a:t>
            </a:r>
            <a:endParaRPr lang="es-EC" sz="160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70D637C-F151-7D55-E014-78C738C6AE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sz="1600"/>
              <a:t>ENFERMEDADES CRÓNICAS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C1B8E5-C7DC-9880-6B9C-7A5EFD720ED1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270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F88EE-5E19-5927-26B0-43170B85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POLÍTICAS DE SALUD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4AE682FB-B586-9075-DF58-A284FB5E3E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" r="7"/>
          <a:stretch>
            <a:fillRect/>
          </a:stretch>
        </p:blipFill>
        <p:spPr/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7C8557-78E3-BD91-F051-A2FC7C9269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sz="1800" dirty="0"/>
              <a:t>Las políticas de salud para migrantes varían. Algunas son inclusivas, mientras que otras discriminan, afectando el acceso a la atención.</a:t>
            </a:r>
            <a:endParaRPr lang="es-EC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75DE5DC-F0B3-D2F5-998B-30922CF9D1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sz="1800" dirty="0"/>
              <a:t>Se requiere una mejora en la sensibilidad cultural y en el acceso al sistema de salud para garantizar el bienestar de las poblaciones migrantes.</a:t>
            </a:r>
            <a:endParaRPr lang="es-EC" sz="18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699B8F9-C9E6-50AA-EF0D-E3986F5307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C" sz="1800" dirty="0"/>
              <a:t>EFECTIVIDAD DE POLÍTICAS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1DCA4A2-C4D7-E706-F066-F4DDE0AEA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C" sz="2000" dirty="0"/>
              <a:t>RECOMENDACIONES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1A8C06-AEFF-E464-C542-80DAEA9A402B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748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092E69B-A985-0B6B-81AA-AB79082FB8DD}"/>
              </a:ext>
            </a:extLst>
          </p:cNvPr>
          <p:cNvSpPr txBox="1"/>
          <p:nvPr/>
        </p:nvSpPr>
        <p:spPr>
          <a:xfrm>
            <a:off x="4419600" y="5417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https://fb.watch/x2Gt90fTop/</a:t>
            </a:r>
            <a:endParaRPr lang="es-EC" dirty="0"/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DEDCCE-1B64-89F6-B4B6-D8C768FE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075" y="1075996"/>
            <a:ext cx="4829849" cy="47060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2858FFA-0B70-A1EC-2D79-EFE634336FEB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988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F7B8D6D-D426-13A8-85E9-DB372CE1ABED}"/>
              </a:ext>
            </a:extLst>
          </p:cNvPr>
          <p:cNvSpPr txBox="1"/>
          <p:nvPr/>
        </p:nvSpPr>
        <p:spPr>
          <a:xfrm>
            <a:off x="2854960" y="4300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https://www.youtube.com/watch?v=H7o-s09p3iE</a:t>
            </a:r>
            <a:r>
              <a:rPr lang="es-EC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72C12C4-F37F-0570-0B14-BAFCC677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16" y="907291"/>
            <a:ext cx="9945488" cy="544906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526610F-E480-E415-E9C8-4922E4A5D86F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282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/>
          <p:cNvGraphicFramePr/>
          <p:nvPr>
            <p:extLst>
              <p:ext uri="{D42A27DB-BD31-4B8C-83A1-F6EECF244321}">
                <p14:modId xmlns:p14="http://schemas.microsoft.com/office/powerpoint/2010/main" val="3736731991"/>
              </p:ext>
            </p:extLst>
          </p:nvPr>
        </p:nvGraphicFramePr>
        <p:xfrm>
          <a:off x="1231900" y="17272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"/>
          <p:cNvGraphicFramePr/>
          <p:nvPr>
            <p:extLst>
              <p:ext uri="{D42A27DB-BD31-4B8C-83A1-F6EECF244321}">
                <p14:modId xmlns:p14="http://schemas.microsoft.com/office/powerpoint/2010/main" val="3151913148"/>
              </p:ext>
            </p:extLst>
          </p:nvPr>
        </p:nvGraphicFramePr>
        <p:xfrm>
          <a:off x="8318500" y="17272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3830061235"/>
              </p:ext>
            </p:extLst>
          </p:nvPr>
        </p:nvGraphicFramePr>
        <p:xfrm>
          <a:off x="4762500" y="1727200"/>
          <a:ext cx="203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E77D8BD-F2F6-4CF8-97F1-BE4CF796702F}"/>
              </a:ext>
            </a:extLst>
          </p:cNvPr>
          <p:cNvSpPr txBox="1"/>
          <p:nvPr/>
        </p:nvSpPr>
        <p:spPr>
          <a:xfrm>
            <a:off x="596900" y="571500"/>
            <a:ext cx="10363200" cy="1200329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spAutoFit/>
          </a:bodyPr>
          <a:lstStyle/>
          <a:p>
            <a:r>
              <a:rPr lang="es-ES" sz="3600" dirty="0">
                <a:latin typeface="Montserrat ExtraBold"/>
              </a:rPr>
              <a:t>ESTADÍSTICAS RELEVANTES EN ECUADOR Y EN EL MUNDO</a:t>
            </a:r>
            <a:endParaRPr lang="es-EC" sz="3600" dirty="0">
              <a:latin typeface="Montserrat Extra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D9D4FC-A999-4EC7-ACDE-B4650D187C2A}"/>
              </a:ext>
            </a:extLst>
          </p:cNvPr>
          <p:cNvSpPr txBox="1"/>
          <p:nvPr/>
        </p:nvSpPr>
        <p:spPr>
          <a:xfrm>
            <a:off x="17907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es-EC" sz="2400">
                <a:latin typeface="Montserrat ExtraBold"/>
              </a:rPr>
              <a:t>16%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BE02CC-FD86-4FAB-95DB-8B060B8617A6}"/>
              </a:ext>
            </a:extLst>
          </p:cNvPr>
          <p:cNvSpPr txBox="1"/>
          <p:nvPr/>
        </p:nvSpPr>
        <p:spPr>
          <a:xfrm>
            <a:off x="88773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es-EC" sz="2400">
                <a:latin typeface="Montserrat ExtraBold"/>
              </a:rPr>
              <a:t>3%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B47398-2FDE-483C-973C-0390EC8F520C}"/>
              </a:ext>
            </a:extLst>
          </p:cNvPr>
          <p:cNvSpPr txBox="1"/>
          <p:nvPr/>
        </p:nvSpPr>
        <p:spPr>
          <a:xfrm>
            <a:off x="5321300" y="2349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es-EC" sz="2400">
                <a:latin typeface="Montserrat ExtraBold"/>
              </a:rPr>
              <a:t>30%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3F00A9-DC7D-400B-8148-5C2EC0B0B081}"/>
              </a:ext>
            </a:extLst>
          </p:cNvPr>
          <p:cNvSpPr txBox="1"/>
          <p:nvPr/>
        </p:nvSpPr>
        <p:spPr>
          <a:xfrm>
            <a:off x="1054100" y="3570069"/>
            <a:ext cx="2387600" cy="646331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C" b="1">
                <a:latin typeface="Aptos Serif" panose="02020604070405020304" pitchFamily="18" charset="0"/>
                <a:cs typeface="Aptos Serif" panose="02020604070405020304" pitchFamily="18" charset="0"/>
              </a:rPr>
              <a:t>PORCENTAJE GLOBAL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741172-1410-494D-8EAB-B6A3313D4676}"/>
              </a:ext>
            </a:extLst>
          </p:cNvPr>
          <p:cNvSpPr txBox="1"/>
          <p:nvPr/>
        </p:nvSpPr>
        <p:spPr>
          <a:xfrm>
            <a:off x="1054100" y="4330700"/>
            <a:ext cx="2387600" cy="92333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 dirty="0">
                <a:latin typeface="Aptos Serif" panose="02020604070405020304" pitchFamily="18" charset="0"/>
                <a:ea typeface="Open Sans"/>
                <a:cs typeface="Aptos Serif" panose="02020604070405020304" pitchFamily="18" charset="0"/>
              </a:rPr>
              <a:t>16% de la población mundial son migrantes.</a:t>
            </a:r>
            <a:endParaRPr lang="es-EC" dirty="0">
              <a:latin typeface="Aptos Serif" panose="02020604070405020304" pitchFamily="18" charset="0"/>
              <a:ea typeface="Open Sans"/>
              <a:cs typeface="Aptos Serif" panose="0202060407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3D66D-2789-4F88-8B88-BC48725F3AC9}"/>
              </a:ext>
            </a:extLst>
          </p:cNvPr>
          <p:cNvSpPr txBox="1"/>
          <p:nvPr/>
        </p:nvSpPr>
        <p:spPr>
          <a:xfrm>
            <a:off x="8140700" y="3847068"/>
            <a:ext cx="2387600" cy="369332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C" b="1">
                <a:latin typeface="Aptos Serif" panose="02020604070405020304" pitchFamily="18" charset="0"/>
                <a:cs typeface="Aptos Serif" panose="02020604070405020304" pitchFamily="18" charset="0"/>
              </a:rPr>
              <a:t>ECUADOR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12AB62-C679-450D-B941-C283E5DE68E7}"/>
              </a:ext>
            </a:extLst>
          </p:cNvPr>
          <p:cNvSpPr txBox="1"/>
          <p:nvPr/>
        </p:nvSpPr>
        <p:spPr>
          <a:xfrm>
            <a:off x="8140700" y="4330700"/>
            <a:ext cx="2387600" cy="92333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>
                <a:latin typeface="Aptos Serif" panose="02020604070405020304" pitchFamily="18" charset="0"/>
                <a:ea typeface="Open Sans"/>
                <a:cs typeface="Aptos Serif" panose="02020604070405020304" pitchFamily="18" charset="0"/>
              </a:rPr>
              <a:t>Ecuador tiene un 3% de su población como migrante.</a:t>
            </a:r>
            <a:endParaRPr lang="es-EC">
              <a:latin typeface="Aptos Serif" panose="02020604070405020304" pitchFamily="18" charset="0"/>
              <a:ea typeface="Open Sans"/>
              <a:cs typeface="Aptos Serif" panose="0202060407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B3313D-1B96-41A0-95C0-49111D158105}"/>
              </a:ext>
            </a:extLst>
          </p:cNvPr>
          <p:cNvSpPr txBox="1"/>
          <p:nvPr/>
        </p:nvSpPr>
        <p:spPr>
          <a:xfrm>
            <a:off x="4584700" y="3847068"/>
            <a:ext cx="2387600" cy="369332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es-EC" b="1">
                <a:latin typeface="Aptos Serif" panose="02020604070405020304" pitchFamily="18" charset="0"/>
                <a:cs typeface="Aptos Serif" panose="02020604070405020304" pitchFamily="18" charset="0"/>
              </a:rPr>
              <a:t>ACCESO LIMITADO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24946E-8300-4F96-8A9C-618A2049149D}"/>
              </a:ext>
            </a:extLst>
          </p:cNvPr>
          <p:cNvSpPr txBox="1"/>
          <p:nvPr/>
        </p:nvSpPr>
        <p:spPr>
          <a:xfrm>
            <a:off x="4584700" y="4330700"/>
            <a:ext cx="2387600" cy="120032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s-ES">
                <a:latin typeface="Aptos Serif" panose="02020604070405020304" pitchFamily="18" charset="0"/>
                <a:ea typeface="Open Sans"/>
                <a:cs typeface="Aptos Serif" panose="02020604070405020304" pitchFamily="18" charset="0"/>
              </a:rPr>
              <a:t>Solo el 30% de los migrantes tiene acceso a servicios sanitarios.</a:t>
            </a:r>
            <a:endParaRPr lang="es-EC">
              <a:latin typeface="Aptos Serif" panose="02020604070405020304" pitchFamily="18" charset="0"/>
              <a:ea typeface="Open Sans"/>
              <a:cs typeface="Aptos Serif" panose="0202060407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F753502-504A-9FA4-AFDC-09A6CD03CB59}"/>
              </a:ext>
            </a:extLst>
          </p:cNvPr>
          <p:cNvSpPr/>
          <p:nvPr/>
        </p:nvSpPr>
        <p:spPr>
          <a:xfrm>
            <a:off x="8921011" y="63563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922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59CF2FC-0AAC-AB87-4736-D2112A7EE681}"/>
              </a:ext>
            </a:extLst>
          </p:cNvPr>
          <p:cNvSpPr txBox="1"/>
          <p:nvPr/>
        </p:nvSpPr>
        <p:spPr>
          <a:xfrm>
            <a:off x="6410963" y="136524"/>
            <a:ext cx="4013200" cy="628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En la actualidad, el número de personas que vive en un país distinto de su país natal es mayor que nunca. Según la </a:t>
            </a:r>
            <a:r>
              <a:rPr lang="es-ES" dirty="0">
                <a:hlinkClick r:id="rId2"/>
              </a:rPr>
              <a:t>División de Población del Departamento de Asuntos Económicos y Sociales (DESA)</a:t>
            </a:r>
            <a:r>
              <a:rPr lang="es-ES" dirty="0"/>
              <a:t>, a 1 de julio de 2020, se estima que el número de migrantes internacionales en todo el mundo era de casi 281 millones. Los migrantes internacionales representan aproximadamente el 3,5% de la población mundial, en comparación con el 2,8% en 2000 y el 2,3% en 1980.</a:t>
            </a:r>
            <a:endParaRPr lang="es-EC" dirty="0"/>
          </a:p>
        </p:txBody>
      </p:sp>
      <p:pic>
        <p:nvPicPr>
          <p:cNvPr id="8" name="Imagen 7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9F0B98F4-2EFC-855F-74A8-8A03B331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5" y="1680051"/>
            <a:ext cx="5256404" cy="34978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7C0564-168E-23B7-A7D7-0DC92F02375B}"/>
              </a:ext>
            </a:extLst>
          </p:cNvPr>
          <p:cNvSpPr/>
          <p:nvPr/>
        </p:nvSpPr>
        <p:spPr>
          <a:xfrm>
            <a:off x="8921011" y="63563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26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2A5D558-BE2D-D9DD-D484-AA358F3CBAA4}"/>
              </a:ext>
            </a:extLst>
          </p:cNvPr>
          <p:cNvSpPr txBox="1"/>
          <p:nvPr/>
        </p:nvSpPr>
        <p:spPr>
          <a:xfrm>
            <a:off x="2579688" y="1154559"/>
            <a:ext cx="6096000" cy="4203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Si bien la mayoría de personas migran por elección propia, otras migran por necesidad</a:t>
            </a:r>
            <a:r>
              <a:rPr lang="es-ES" dirty="0"/>
              <a:t>. </a:t>
            </a:r>
          </a:p>
          <a:p>
            <a:pPr>
              <a:lnSpc>
                <a:spcPct val="150000"/>
              </a:lnSpc>
            </a:pPr>
            <a:r>
              <a:rPr lang="es-ES" dirty="0"/>
              <a:t>El Alto Comisionado de las Naciones Unidas para los Refugiados (ACNUR) calcula que, a finales de 2022, el mundo acogió a unos 35,3 millones de refugiados. De ellos, 5,9 millones eran refugiados palestinos bajo el mandato del de Organismo de Obras Públicas y Socorro de las Naciones Unidas para los Refugiados de Palestina en el Cercano Oriente (UNRWA)), y otros 5,4 millones eran de solicitantes de asilo.</a:t>
            </a:r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9E2160-EC9F-A770-6B5B-B82376145EB1}"/>
              </a:ext>
            </a:extLst>
          </p:cNvPr>
          <p:cNvSpPr/>
          <p:nvPr/>
        </p:nvSpPr>
        <p:spPr>
          <a:xfrm>
            <a:off x="8921011" y="63563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806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BA03C4-0CEB-6128-C190-993D59D0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07" y="204337"/>
            <a:ext cx="4372585" cy="64493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7FAEC4-E1B8-62B1-F836-2E1E62425116}"/>
              </a:ext>
            </a:extLst>
          </p:cNvPr>
          <p:cNvSpPr/>
          <p:nvPr/>
        </p:nvSpPr>
        <p:spPr>
          <a:xfrm>
            <a:off x="8921011" y="63055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135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439F32-6DFC-25AC-FEA6-E7B27144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0" y="1702622"/>
            <a:ext cx="10906379" cy="25487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EB1022F-C924-0BF2-6415-FDC12454446F}"/>
              </a:ext>
            </a:extLst>
          </p:cNvPr>
          <p:cNvSpPr/>
          <p:nvPr/>
        </p:nvSpPr>
        <p:spPr>
          <a:xfrm>
            <a:off x="8921011" y="63055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406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5C366E-0860-047E-B428-8F4096FC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18" y="2070600"/>
            <a:ext cx="9590103" cy="24709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6645A04-D25E-A510-64C6-E09C181A3278}"/>
              </a:ext>
            </a:extLst>
          </p:cNvPr>
          <p:cNvSpPr/>
          <p:nvPr/>
        </p:nvSpPr>
        <p:spPr>
          <a:xfrm>
            <a:off x="8921011" y="63055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898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F947DA7-1F16-C4D4-4B19-E474F46820D5}"/>
              </a:ext>
            </a:extLst>
          </p:cNvPr>
          <p:cNvSpPr txBox="1"/>
          <p:nvPr/>
        </p:nvSpPr>
        <p:spPr>
          <a:xfrm>
            <a:off x="3048000" y="623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https://www.youtube.com/watch?v=XzTypC1jblI</a:t>
            </a:r>
            <a:r>
              <a:rPr lang="es-EC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CBCC2C-DA6A-0BA4-BEB2-48ABBA7D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88" y="1347782"/>
            <a:ext cx="7983064" cy="46297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BF41915-B954-3039-8018-81AD8D92060B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791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A0F241-122C-79AB-7959-1F20E7D8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0" y="2084584"/>
            <a:ext cx="10074042" cy="24061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CEE75E-66CD-50FA-5EB5-B26D313B7A41}"/>
              </a:ext>
            </a:extLst>
          </p:cNvPr>
          <p:cNvSpPr/>
          <p:nvPr/>
        </p:nvSpPr>
        <p:spPr>
          <a:xfrm>
            <a:off x="8921011" y="63055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184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2E8C84-8641-E8CE-7917-48DE2BEFB62C}"/>
              </a:ext>
            </a:extLst>
          </p:cNvPr>
          <p:cNvSpPr txBox="1"/>
          <p:nvPr/>
        </p:nvSpPr>
        <p:spPr>
          <a:xfrm>
            <a:off x="3921760" y="7449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https://youtu.be/a0Bf3WB99xg</a:t>
            </a:r>
            <a:r>
              <a:rPr lang="es-EC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A74CE9-E4A9-106D-A9DB-5EDF0D297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85" y="1520706"/>
            <a:ext cx="6164626" cy="45923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3F5C4F-C7B2-7094-5444-3EBC81DAB026}"/>
              </a:ext>
            </a:extLst>
          </p:cNvPr>
          <p:cNvSpPr/>
          <p:nvPr/>
        </p:nvSpPr>
        <p:spPr>
          <a:xfrm>
            <a:off x="8921011" y="635635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125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0E4C9-1249-AF2D-B2D4-2EBB4A7B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DEFINICIÓN DE MIGRACIÓN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7941718-A8C6-C6DD-D596-F5CAAC3BE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800"/>
              <a:t>La migración es el desplazamiento de personas de un lugar a otro, que puede ser temporal o permanente. Es fundamental entenderla por sus impactos sociales, económicos y sanitarios.</a:t>
            </a:r>
            <a:endParaRPr lang="es-EC" sz="180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BD0D33F-3E9E-8914-ACDE-5C27BE2096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sz="1800"/>
              <a:t>CONCEPTO Y CONTEXTO</a:t>
            </a:r>
          </a:p>
        </p:txBody>
      </p:sp>
      <p:pic>
        <p:nvPicPr>
          <p:cNvPr id="12" name="Marcador de posición de 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8F9D365-1D6B-95EE-6C5A-D33351A8E7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33" r="31133"/>
          <a:stretch>
            <a:fillRect/>
          </a:stretch>
        </p:blipFill>
        <p:spPr>
          <a:xfrm>
            <a:off x="5783793" y="10160"/>
            <a:ext cx="5798607" cy="6858000"/>
          </a:xfr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D9DFEAB-88B0-4543-D98F-4574C5B7D01C}"/>
              </a:ext>
            </a:extLst>
          </p:cNvPr>
          <p:cNvSpPr txBox="1"/>
          <p:nvPr/>
        </p:nvSpPr>
        <p:spPr>
          <a:xfrm>
            <a:off x="5783793" y="6868160"/>
            <a:ext cx="5798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>
                <a:hlinkClick r:id="rId3" tooltip="https://www.cienciamx.com/index.php/ciencia/humanidades/25247-caravana-migrante-centroamericanos-colef"/>
              </a:rPr>
              <a:t>Esta foto</a:t>
            </a:r>
            <a:r>
              <a:rPr lang="es-EC" sz="900"/>
              <a:t> de Autor desconocido está bajo licencia </a:t>
            </a:r>
            <a:r>
              <a:rPr lang="es-EC" sz="900">
                <a:hlinkClick r:id="rId4" tooltip="https://creativecommons.org/licenses/by/3.0/"/>
              </a:rPr>
              <a:t>CC BY</a:t>
            </a:r>
            <a:endParaRPr lang="es-EC" sz="900"/>
          </a:p>
        </p:txBody>
      </p:sp>
    </p:spTree>
    <p:extLst>
      <p:ext uri="{BB962C8B-B14F-4D97-AF65-F5344CB8AC3E}">
        <p14:creationId xmlns:p14="http://schemas.microsoft.com/office/powerpoint/2010/main" val="15188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2E63F3E-A744-7083-128E-7A418546C9DB}"/>
              </a:ext>
            </a:extLst>
          </p:cNvPr>
          <p:cNvSpPr txBox="1"/>
          <p:nvPr/>
        </p:nvSpPr>
        <p:spPr>
          <a:xfrm>
            <a:off x="562486" y="1333699"/>
            <a:ext cx="5303520" cy="461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Desde la antigüedad el ser humano ha estado en constante tránsito. Algunas personas se desplazan en busca de trabajo u oportunidades económicas, para reunirse con sus familiares o para estudiar. Otros se van para escapar de conflictos, persecuciones, del terrorismo o de violaciones o abusos a gran escala de los derechos humanos. Algunos lo hacen debido a los efectos adversos del cambio climático, desastres naturales u otros factores ambientales</a:t>
            </a:r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98BFA47-C51C-ABEA-1028-4967E2644BB4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 descr="Personas en un parque&#10;&#10;Descripción generada automáticamente con confianza media">
            <a:extLst>
              <a:ext uri="{FF2B5EF4-FFF2-40B4-BE49-F238E27FC236}">
                <a16:creationId xmlns:a16="http://schemas.microsoft.com/office/drawing/2014/main" id="{490C3318-C244-65D6-9238-49486E77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0" y="1007312"/>
            <a:ext cx="3953509" cy="52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52A3363-C78D-2455-94AD-28BC0FB6229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7200" y="830671"/>
            <a:ext cx="656336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La migración se pueden clasificar de acuerdo a su destino, naturaleza, tiempo de duración, entre otros.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por destino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interna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Cuando el destino y el origen de los migrantes están en el mismo país, región o estado. Por ejemplo, la migración de las zonas rurales a las urbanas.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externa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Cuando el destino de los migrantes es un país o región diferente al de origen. Por ejemplo, la migración de mexicanos a Estados Unidos.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631988D8-EF89-5787-ECB0-5C05BDC3D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1135380"/>
            <a:ext cx="4572000" cy="3429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8EBFC7C-67C3-C26F-D936-BDE00F9A4DB1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527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40A12-98E0-350A-F0FE-A7B57612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217E014-3B8B-F5B0-45F0-C68C94C1081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6240" y="-16816"/>
            <a:ext cx="979424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por naturaleza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voluntaria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Cuando la persona elige mudarse a otro lugar por motivos personales, económicos, educativos o culturales.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sz="2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forzada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Cuando la persona se ve obligada a mudarse a otro lugar por conflictos, persecuciones, terrorismo o violaciones a los derechos humanos. </a:t>
            </a:r>
          </a:p>
        </p:txBody>
      </p:sp>
      <p:pic>
        <p:nvPicPr>
          <p:cNvPr id="6" name="Imagen 5" descr="Imagen que contiene agua, natación, grande, parado&#10;&#10;Descripción generada automáticamente">
            <a:extLst>
              <a:ext uri="{FF2B5EF4-FFF2-40B4-BE49-F238E27FC236}">
                <a16:creationId xmlns:a16="http://schemas.microsoft.com/office/drawing/2014/main" id="{BE32C759-E61F-E4E3-195A-3D285D18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57" y="3634106"/>
            <a:ext cx="4802576" cy="308737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7914CC8-AEB3-09BF-1490-6039392491AB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849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5543C2-C9BE-E2A5-2F94-DF963527670D}"/>
              </a:ext>
            </a:extLst>
          </p:cNvPr>
          <p:cNvSpPr txBox="1"/>
          <p:nvPr/>
        </p:nvSpPr>
        <p:spPr>
          <a:xfrm>
            <a:off x="863600" y="1369109"/>
            <a:ext cx="55168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por tiempo de duración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temporal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: Cuando la persona pasa un tiempo fuera de su lugar de origen y posteriormente retorna.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Migración permanente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: Cuando la persona emprende un viaje sin retorno hacia otro lugar.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9B9C57-B75A-E1FD-2511-BFB717352A99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 descr="Hombre caminando en la banqueta&#10;&#10;Descripción generada automáticamente con confianza media">
            <a:extLst>
              <a:ext uri="{FF2B5EF4-FFF2-40B4-BE49-F238E27FC236}">
                <a16:creationId xmlns:a16="http://schemas.microsoft.com/office/drawing/2014/main" id="{8E54933C-F3C1-5627-9C87-4D0036B2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0" y="1138774"/>
            <a:ext cx="3759263" cy="43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039CE-9339-BA44-4BFA-E90039CC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>
                <a:latin typeface="Aptos Serif" panose="02020604070405020304" pitchFamily="18" charset="0"/>
                <a:cs typeface="Aptos Serif" panose="02020604070405020304" pitchFamily="18" charset="0"/>
              </a:rPr>
              <a:t>IMPACTOS EN SALUD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7480DD4B-C7F4-4C2D-DF9D-2BDFF040D3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13EE801D-5E5E-FBE2-F8C1-C9A1AA89AC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028" r="14028"/>
          <a:stretch>
            <a:fillRect/>
          </a:stretch>
        </p:blipFill>
        <p:spPr>
          <a:xfrm>
            <a:off x="8690380" y="4070930"/>
            <a:ext cx="2278187" cy="2278187"/>
          </a:xfr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F937976-CEC2-10D7-4240-DA5C7F34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sz="2000">
                <a:latin typeface="Aptos Serif" panose="02020604070405020304" pitchFamily="18" charset="0"/>
                <a:cs typeface="Aptos Serif" panose="02020604070405020304" pitchFamily="18" charset="0"/>
              </a:rPr>
              <a:t>La migración puede suponer riesgos para la salud física, como enfermedades infecciosas y condiciones crónicas debido a la falta de servicios y atención durante el trayecto.</a:t>
            </a:r>
            <a:endParaRPr lang="es-EC" sz="200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D895207-18E4-D5D3-9355-21CC1F142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Los migrantes a menudo enfrentan estrés psicológico, ansiedad y depresión por el desarraigo. La adaptación cultural y la discriminación pueden agravar estos problemas.</a:t>
            </a:r>
            <a:endParaRPr lang="es-EC" sz="1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EFD882A-901D-8E7E-ABA6-BE53F5193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sz="2000">
                <a:latin typeface="Aptos Serif" panose="02020604070405020304" pitchFamily="18" charset="0"/>
                <a:cs typeface="Aptos Serif" panose="02020604070405020304" pitchFamily="18" charset="0"/>
              </a:rPr>
              <a:t>SALUD FÍSICA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6800FE-17E7-4196-2078-CF1043527E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SALUD MENTAL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D967AD-E49E-3842-4273-DFD1E97F6D8A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0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0"/>
          <p:cNvGraphicFramePr>
            <a:graphicFrameLocks noGrp="1"/>
          </p:cNvGraphicFramePr>
          <p:nvPr/>
        </p:nvGraphicFramePr>
        <p:xfrm>
          <a:off x="646176" y="3291840"/>
          <a:ext cx="10363200" cy="2225040"/>
        </p:xfrm>
        <a:graphic>
          <a:graphicData uri="http://schemas.openxmlformats.org/drawingml/2006/table">
            <a:tbl>
              <a:tblPr/>
              <a:tblGrid>
                <a:gridCol w="345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CONTEXTO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ACCESO A SERVICIOS DE SALUD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OBSERVACIONES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País de Origen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Limitado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Los migrantes a menudo no reciben atención adecuada.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País de Tránsito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Variable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El acceso puede variar mucho entre regiones.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País de Destino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Cercano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Mejor acceso, pero con burocracia.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Refugiados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Severamente limitado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Barreras legales y falta de información.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0"/>
          <p:cNvSpPr/>
          <p:nvPr/>
        </p:nvSpPr>
        <p:spPr>
          <a:xfrm>
            <a:off x="596900" y="571500"/>
            <a:ext cx="10363200" cy="9525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>
                <a:latin typeface="Montserrat ExtraBold"/>
              </a:rPr>
              <a:t>ACCESO A SERVICIOS</a:t>
            </a:r>
            <a:endParaRPr lang="en-US" sz="4400" dirty="0">
              <a:latin typeface="Montserrat ExtraBold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60400" y="1574800"/>
            <a:ext cx="7040880" cy="7874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700" dirty="0">
                <a:latin typeface="Open Sans"/>
                <a:ea typeface="Open Sans"/>
                <a:cs typeface="Open Sans"/>
              </a:rPr>
              <a:t>La tabla presenta comparaciones sobre el acceso a servicios de salud en diferentes contextos migratorios, destacando las dificultades que enfrentan los migrantes.</a:t>
            </a:r>
            <a:endParaRPr lang="en-US" sz="17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8F9FC1-B54F-EBCD-5E10-A10660A946DB}"/>
              </a:ext>
            </a:extLst>
          </p:cNvPr>
          <p:cNvSpPr/>
          <p:nvPr/>
        </p:nvSpPr>
        <p:spPr>
          <a:xfrm>
            <a:off x="8921011" y="6325871"/>
            <a:ext cx="2519149" cy="50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cean Fre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8F7"/>
      </a:accent1>
      <a:accent2>
        <a:srgbClr val="FE7032"/>
      </a:accent2>
      <a:accent3>
        <a:srgbClr val="91BED4"/>
      </a:accent3>
      <a:accent4>
        <a:srgbClr val="FFC000"/>
      </a:accent4>
      <a:accent5>
        <a:srgbClr val="D9E8F5"/>
      </a:accent5>
      <a:accent6>
        <a:srgbClr val="FFAD8D"/>
      </a:accent6>
      <a:hlink>
        <a:srgbClr val="0563C1"/>
      </a:hlink>
      <a:folHlink>
        <a:srgbClr val="954F72"/>
      </a:folHlink>
    </a:clrScheme>
    <a:fontScheme name="Montserrat ExtraBold - Open Sans">
      <a:majorFont>
        <a:latin typeface="Montserrat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F84DB9-1A59-4F21-80DB-56549FF40231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842</Words>
  <Application>Microsoft Office PowerPoint</Application>
  <PresentationFormat>Panorámica</PresentationFormat>
  <Paragraphs>83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Aptos Serif</vt:lpstr>
      <vt:lpstr>Arial</vt:lpstr>
      <vt:lpstr>Cascadia Mono SemiBold</vt:lpstr>
      <vt:lpstr>Montserrat ExtraBold</vt:lpstr>
      <vt:lpstr>Open Sans</vt:lpstr>
      <vt:lpstr>Tema de Office</vt:lpstr>
      <vt:lpstr>Ocean Free</vt:lpstr>
      <vt:lpstr>MIGRACIÓN  Y SALUD</vt:lpstr>
      <vt:lpstr>Presentación de PowerPoint</vt:lpstr>
      <vt:lpstr>DEFINICIÓN DE MIGRACIÓN</vt:lpstr>
      <vt:lpstr>Presentación de PowerPoint</vt:lpstr>
      <vt:lpstr>Presentación de PowerPoint</vt:lpstr>
      <vt:lpstr>Presentación de PowerPoint</vt:lpstr>
      <vt:lpstr>Presentación de PowerPoint</vt:lpstr>
      <vt:lpstr>IMPACTOS EN SALUD</vt:lpstr>
      <vt:lpstr>Presentación de PowerPoint</vt:lpstr>
      <vt:lpstr>PROBLEMAS COMUNES</vt:lpstr>
      <vt:lpstr>POLÍTICAS DE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Gonzalo Edmundo Bonilla Pulgar</dc:creator>
  <cp:lastModifiedBy>Gonzalo Edmundo Bonilla Pulgar</cp:lastModifiedBy>
  <cp:revision>11</cp:revision>
  <dcterms:created xsi:type="dcterms:W3CDTF">2025-01-11T21:43:38Z</dcterms:created>
  <dcterms:modified xsi:type="dcterms:W3CDTF">2025-01-13T16:23:51Z</dcterms:modified>
</cp:coreProperties>
</file>