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90" r:id="rId4"/>
    <p:sldId id="288" r:id="rId5"/>
    <p:sldId id="289" r:id="rId6"/>
    <p:sldId id="292" r:id="rId7"/>
    <p:sldId id="293" r:id="rId8"/>
    <p:sldId id="259" r:id="rId9"/>
    <p:sldId id="260" r:id="rId10"/>
    <p:sldId id="273" r:id="rId11"/>
    <p:sldId id="280" r:id="rId12"/>
    <p:sldId id="286" r:id="rId13"/>
    <p:sldId id="287" r:id="rId14"/>
    <p:sldId id="413" r:id="rId15"/>
    <p:sldId id="491" r:id="rId16"/>
    <p:sldId id="515" r:id="rId17"/>
    <p:sldId id="519" r:id="rId18"/>
    <p:sldId id="520" r:id="rId19"/>
    <p:sldId id="456" r:id="rId20"/>
    <p:sldId id="449" r:id="rId21"/>
    <p:sldId id="471" r:id="rId22"/>
    <p:sldId id="496" r:id="rId23"/>
    <p:sldId id="522" r:id="rId24"/>
    <p:sldId id="523" r:id="rId25"/>
    <p:sldId id="524" r:id="rId26"/>
    <p:sldId id="427" r:id="rId27"/>
    <p:sldId id="380" r:id="rId28"/>
    <p:sldId id="497" r:id="rId29"/>
    <p:sldId id="507" r:id="rId30"/>
    <p:sldId id="521" r:id="rId31"/>
    <p:sldId id="464" r:id="rId32"/>
    <p:sldId id="463" r:id="rId33"/>
    <p:sldId id="467" r:id="rId34"/>
    <p:sldId id="528" r:id="rId35"/>
    <p:sldId id="527" r:id="rId36"/>
    <p:sldId id="526" r:id="rId37"/>
    <p:sldId id="539" r:id="rId38"/>
    <p:sldId id="541" r:id="rId39"/>
    <p:sldId id="530" r:id="rId40"/>
    <p:sldId id="531" r:id="rId41"/>
    <p:sldId id="532" r:id="rId42"/>
    <p:sldId id="533" r:id="rId43"/>
    <p:sldId id="534" r:id="rId44"/>
    <p:sldId id="535" r:id="rId45"/>
    <p:sldId id="536" r:id="rId46"/>
    <p:sldId id="537" r:id="rId47"/>
    <p:sldId id="383" r:id="rId48"/>
    <p:sldId id="529" r:id="rId49"/>
    <p:sldId id="384" r:id="rId50"/>
    <p:sldId id="385" r:id="rId51"/>
    <p:sldId id="402" r:id="rId52"/>
    <p:sldId id="388" r:id="rId53"/>
    <p:sldId id="401" r:id="rId54"/>
    <p:sldId id="516" r:id="rId55"/>
    <p:sldId id="423" r:id="rId56"/>
    <p:sldId id="396" r:id="rId57"/>
    <p:sldId id="425" r:id="rId58"/>
    <p:sldId id="542" r:id="rId59"/>
    <p:sldId id="543" r:id="rId60"/>
    <p:sldId id="544" r:id="rId61"/>
    <p:sldId id="545" r:id="rId62"/>
    <p:sldId id="546" r:id="rId63"/>
    <p:sldId id="430" r:id="rId64"/>
    <p:sldId id="499" r:id="rId65"/>
    <p:sldId id="508" r:id="rId66"/>
    <p:sldId id="509" r:id="rId6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602" y="15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9331A-0E4C-4A6C-BAB6-FDCB72EE293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B2766-ACE3-448B-9162-FB8243CA6D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8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F552F91-E1F4-4D1D-AB98-5A1EDC1E90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4C83E8A-FD5E-43E2-9720-4162723B3E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4AFA6830-05D0-42E2-9FF7-6C633A356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1675" indent="-269875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10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128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446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18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90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62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734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0BBC82-F1B4-4C1A-807D-B6F1513565AB}" type="slidenum">
              <a:rPr lang="es-ES" altLang="es-E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es-ES" altLang="es-ES">
              <a:cs typeface="Arial" panose="020B0604020202020204" pitchFamily="34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2D2D19C2-0BFD-4D2B-8BBA-FCB69E4D3F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B6AC8800-7FAB-417E-8198-8F4534D68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06BB0CEC-7896-4DC8-849A-38741494DA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FA5F326-ADA3-4C25-B7F7-9D3A29B1F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F312C080-DBF7-4044-946C-54FED52E3A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1675" indent="-269875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10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128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446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18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90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62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734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6A16D8-3F6F-49CB-9ACA-B84097BAEAB3}" type="slidenum">
              <a:rPr lang="es-ES" altLang="es-E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s-ES" altLang="es-ES">
              <a:cs typeface="Arial" panose="020B0604020202020204" pitchFamily="34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BE4E466B-71FF-4F3D-8A82-FF97ADFC98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4E37D55C-A99C-450E-A12E-13B411D37B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29474066-F312-447B-9FD1-335C3502FE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C86D7716-BF18-4FD6-B89D-F349095BD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2AFFCA87-D008-45B2-A664-E86639E705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1675" indent="-269875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10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128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446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18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90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62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734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3FD2B5-F4E6-46D9-A222-313CA6127753}" type="slidenum">
              <a:rPr lang="es-ES" altLang="es-E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s-ES" altLang="es-ES">
              <a:cs typeface="Arial" panose="020B0604020202020204" pitchFamily="34" charset="0"/>
            </a:endParaRPr>
          </a:p>
        </p:txBody>
      </p:sp>
      <p:sp>
        <p:nvSpPr>
          <p:cNvPr id="62467" name="Rectangle 7">
            <a:extLst>
              <a:ext uri="{FF2B5EF4-FFF2-40B4-BE49-F238E27FC236}">
                <a16:creationId xmlns:a16="http://schemas.microsoft.com/office/drawing/2014/main" id="{5C0AEE9A-0800-4AA8-9B65-B7507B5D08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8388"/>
            <a:ext cx="29718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90" tIns="46845" rIns="93690" bIns="46845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CA2D92-B1C2-45BE-83F9-7CD7ABB0384C}" type="slidenum">
              <a:rPr lang="es-ES" altLang="es-ES">
                <a:latin typeface="Times New Roman" panose="02020603050405020304" pitchFamily="18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46</a:t>
            </a:fld>
            <a:endParaRPr lang="es-ES" altLang="es-E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id="{3FB7E745-5882-46B8-B63F-49165FFD38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55638"/>
            <a:ext cx="4573587" cy="3432175"/>
          </a:xfrm>
          <a:ln/>
        </p:spPr>
      </p:sp>
      <p:sp>
        <p:nvSpPr>
          <p:cNvPr id="62469" name="Rectangle 3">
            <a:extLst>
              <a:ext uri="{FF2B5EF4-FFF2-40B4-BE49-F238E27FC236}">
                <a16:creationId xmlns:a16="http://schemas.microsoft.com/office/drawing/2014/main" id="{0D62076C-775B-4C41-B69C-F36DF2482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79913"/>
            <a:ext cx="5029200" cy="4087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spcBef>
                <a:spcPct val="50000"/>
              </a:spcBef>
            </a:pPr>
            <a:r>
              <a:rPr lang="es-ES" altLang="es-ES" b="1">
                <a:cs typeface="Arial" panose="020B0604020202020204" pitchFamily="34" charset="0"/>
              </a:rPr>
              <a:t>Las células epiteliales pueden estar presente en las heces, más aún si la</a:t>
            </a:r>
            <a:r>
              <a:rPr lang="es-MX" altLang="es-ES" b="1">
                <a:cs typeface="Arial" panose="020B0604020202020204" pitchFamily="34" charset="0"/>
              </a:rPr>
              <a:t> </a:t>
            </a:r>
            <a:r>
              <a:rPr lang="es-ES" altLang="es-ES" b="1">
                <a:cs typeface="Arial" panose="020B0604020202020204" pitchFamily="34" charset="0"/>
              </a:rPr>
              <a:t>muestra se obtiene por sigmoidoscopía. El tamaño de estas células </a:t>
            </a:r>
            <a:r>
              <a:rPr lang="es-MX" altLang="es-ES" b="1">
                <a:cs typeface="Arial" panose="020B0604020202020204" pitchFamily="34" charset="0"/>
              </a:rPr>
              <a:t>es</a:t>
            </a:r>
            <a:r>
              <a:rPr lang="es-ES" altLang="es-ES" b="1">
                <a:cs typeface="Arial" panose="020B0604020202020204" pitchFamily="34" charset="0"/>
              </a:rPr>
              <a:t> semejante al de las am</a:t>
            </a:r>
            <a:r>
              <a:rPr lang="es-MX" altLang="es-ES" b="1">
                <a:cs typeface="Arial" panose="020B0604020202020204" pitchFamily="34" charset="0"/>
              </a:rPr>
              <a:t>i</a:t>
            </a:r>
            <a:r>
              <a:rPr lang="es-ES" altLang="es-ES" b="1">
                <a:cs typeface="Arial" panose="020B0604020202020204" pitchFamily="34" charset="0"/>
              </a:rPr>
              <a:t>bas, cuando se </a:t>
            </a:r>
            <a:r>
              <a:rPr lang="es-MX" altLang="es-ES" b="1">
                <a:cs typeface="Arial" panose="020B0604020202020204" pitchFamily="34" charset="0"/>
              </a:rPr>
              <a:t>tinen</a:t>
            </a:r>
            <a:r>
              <a:rPr lang="es-ES" altLang="es-ES" b="1">
                <a:cs typeface="Arial" panose="020B0604020202020204" pitchFamily="34" charset="0"/>
              </a:rPr>
              <a:t> con </a:t>
            </a:r>
            <a:r>
              <a:rPr lang="es-MX" altLang="es-ES" b="1">
                <a:cs typeface="Arial" panose="020B0604020202020204" pitchFamily="34" charset="0"/>
              </a:rPr>
              <a:t>Tricrómica de Gomori</a:t>
            </a:r>
            <a:r>
              <a:rPr lang="es-MX" altLang="es-ES" b="1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altLang="es-ES" b="1">
                <a:cs typeface="Arial" panose="020B0604020202020204" pitchFamily="34" charset="0"/>
              </a:rPr>
              <a:t>la coloración es verde pálido con apariencia uniforme no granular</a:t>
            </a:r>
          </a:p>
          <a:p>
            <a:pPr eaLnBrk="1" hangingPunct="1"/>
            <a:r>
              <a:rPr lang="es-MX" altLang="es-ES">
                <a:cs typeface="Arial" panose="020B0604020202020204" pitchFamily="34" charset="0"/>
              </a:rPr>
              <a:t>Fresco con KOH, para diferencias pseudohifas</a:t>
            </a:r>
          </a:p>
          <a:p>
            <a:pPr eaLnBrk="1" hangingPunct="1"/>
            <a:r>
              <a:rPr lang="es-MX" altLang="es-ES">
                <a:cs typeface="Arial" panose="020B0604020202020204" pitchFamily="34" charset="0"/>
              </a:rPr>
              <a:t>CUIDADO CON INGESTA PREVIA DE PROBIOTICOS (SACHAROMYCES BOULARDII- FLORESTOR) SE VISUALIZAN HASTA 60 LEVADURAS POR CAMPO, REEVALUAR A LOS 5 DÍAS POST-TRATAMIENTO</a:t>
            </a:r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Marcador de imagen de diapositiva">
            <a:extLst>
              <a:ext uri="{FF2B5EF4-FFF2-40B4-BE49-F238E27FC236}">
                <a16:creationId xmlns:a16="http://schemas.microsoft.com/office/drawing/2014/main" id="{D0B16417-8F9E-4C21-953B-CAF970714B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2 Marcador de notas">
            <a:extLst>
              <a:ext uri="{FF2B5EF4-FFF2-40B4-BE49-F238E27FC236}">
                <a16:creationId xmlns:a16="http://schemas.microsoft.com/office/drawing/2014/main" id="{EDF9E69F-8C50-4B3D-97D4-67749BDD8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VE" altLang="es-VE" b="1"/>
              <a:t>Síntomas de la celiaquía</a:t>
            </a:r>
          </a:p>
          <a:p>
            <a:pPr eaLnBrk="1" hangingPunct="1"/>
            <a:r>
              <a:rPr lang="es-VE" altLang="es-VE"/>
              <a:t>En la fisiopatología se ex plica el daño de la enfermedad celíaca: el organismo reconoce como extraño al gluten y genera anticuerpos – antigliadina, antiendomisio y antirreticulina – que terminan llevando las vellosidades intestinales a la atrofia. Esto resulta en una incapacidad de absorción de nutrientes, vitaminas y otros elementos.</a:t>
            </a:r>
            <a:br>
              <a:rPr lang="es-VE" altLang="es-VE"/>
            </a:br>
            <a:r>
              <a:rPr lang="es-VE" altLang="es-VE"/>
              <a:t>En la Argentina, se considera estadísticamente que 1 de cada 100 personas es celíaca y que existen un total de 400.000 celíacos. Los síntomas de la enfermedad son variados: diarrea, hinchazón abdominal, disminución de peso, malnutrición, vómitos, anemia y constipación. En el caso de los niños, se observan retrasos en el crecimiento y problemas de desnutrición.</a:t>
            </a:r>
          </a:p>
          <a:p>
            <a:pPr eaLnBrk="1" hangingPunct="1"/>
            <a:r>
              <a:rPr lang="es-VE" altLang="es-VE"/>
              <a:t>También se han advertido dolores óseos y articulares, alteraciones al esmalte dental, aftas orales, irritabilidad, esterilidad y abortos a repetición.</a:t>
            </a:r>
            <a:br>
              <a:rPr lang="es-VE" altLang="es-VE"/>
            </a:br>
            <a:r>
              <a:rPr lang="es-VE" altLang="es-VE"/>
              <a:t>La manifestación dermatológica de la celiaquía se llama Dermatitis Herpetiforme de Diuring (DHD).</a:t>
            </a:r>
          </a:p>
          <a:p>
            <a:pPr eaLnBrk="1" hangingPunct="1"/>
            <a:r>
              <a:rPr lang="es-VE" altLang="es-VE"/>
              <a:t>Produce ampollas, vesículas, pápulas bilaterales y simétricas y un intenso prurito,</a:t>
            </a:r>
            <a:br>
              <a:rPr lang="es-VE" altLang="es-VE"/>
            </a:br>
            <a:r>
              <a:rPr lang="es-VE" altLang="es-VE"/>
              <a:t>descrito como una quemazón muy característica en la piel. Este cuadro se revierte con la dieta sin gluten, al igual que los síntomas digestivos.</a:t>
            </a:r>
          </a:p>
          <a:p>
            <a:pPr eaLnBrk="1" hangingPunct="1"/>
            <a:r>
              <a:rPr lang="es-VE" altLang="es-VE"/>
              <a:t>La DHD se asocia también a otras afecciones, como enfermedades hepáticas autoinmunes, diabetes tipo 1, enfermedades autoinmunes de tiroides, artritis reumatoide, síndrome de Sjögren y enfermedad de Adisson.</a:t>
            </a:r>
          </a:p>
          <a:p>
            <a:pPr eaLnBrk="1" hangingPunct="1"/>
            <a:r>
              <a:rPr lang="es-VE" altLang="es-VE" b="1"/>
              <a:t>Detección de la enfermedad</a:t>
            </a:r>
            <a:endParaRPr lang="es-VE" altLang="es-VE"/>
          </a:p>
          <a:p>
            <a:pPr eaLnBrk="1" hangingPunct="1"/>
            <a:r>
              <a:rPr lang="es-VE" altLang="es-VE"/>
              <a:t>Para el diagnóstico, una vez que tenemos la sospecha clínica, se deben aplicar el anticuerpo antitransglutaminada IgA y un dosaje de inmunoglobulina A total en suero (Ig A total). También se pueden aplicar los anticuerpos antigliadina IgG, antigliadina IgA y antiendomisio YgA. El estudio genético se puede completar con DQ10 y DQ8, aunque el diagnóstico final lo determina la biopsia intestinal.</a:t>
            </a:r>
          </a:p>
          <a:p>
            <a:pPr eaLnBrk="1" hangingPunct="1"/>
            <a:r>
              <a:rPr lang="es-VE" altLang="es-VE"/>
              <a:t>Es muy importante que el diagnóstico se haga lo más temprano posible, ya que la gravedad de la enfermedad depende del tiempo que transcurra entre la realización del diagnóstico correcto y el tratamiento correspondiente.</a:t>
            </a:r>
          </a:p>
          <a:p>
            <a:pPr eaLnBrk="1" hangingPunct="1"/>
            <a:r>
              <a:rPr lang="es-VE" altLang="es-VE"/>
              <a:t>Las complicaciones que se pueden producir por dilatar la detección son muy graves: adenocarcinoma de intestino delgado, linfoma de células T y cáncer de boca, faringe y esófago, entre otras afecciones.</a:t>
            </a:r>
          </a:p>
          <a:p>
            <a:pPr eaLnBrk="1" hangingPunct="1"/>
            <a:r>
              <a:rPr lang="es-VE" altLang="es-VE"/>
              <a:t>En el tratamiento, se pueden indicar glutamina 500mg cada 8 horas y lactobacillus 3 billones por 30 días. Además, de una dieta sin TACC.</a:t>
            </a:r>
          </a:p>
          <a:p>
            <a:pPr eaLnBrk="1" hangingPunct="1"/>
            <a:endParaRPr lang="es-VE" altLang="es-VE"/>
          </a:p>
        </p:txBody>
      </p:sp>
      <p:sp>
        <p:nvSpPr>
          <p:cNvPr id="68612" name="3 Marcador de número de diapositiva">
            <a:extLst>
              <a:ext uri="{FF2B5EF4-FFF2-40B4-BE49-F238E27FC236}">
                <a16:creationId xmlns:a16="http://schemas.microsoft.com/office/drawing/2014/main" id="{9DFF63E7-6499-4716-8068-7B53A3CE18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F302E0-F604-4A2D-80A7-F52FD69601E5}" type="slidenum">
              <a:rPr lang="es-ES" altLang="es-VE"/>
              <a:pPr>
                <a:spcBef>
                  <a:spcPct val="0"/>
                </a:spcBef>
              </a:pPr>
              <a:t>51</a:t>
            </a:fld>
            <a:endParaRPr lang="es-ES" altLang="es-V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8CEF827-CF5C-4245-A2DA-4A7BD30D81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581216A-CD26-4BFD-A3E8-12F31C9D5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FEC9281-82AB-4BFC-981D-3F9E418942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39E934B-C49B-4004-B369-58702A01D1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4CBC7F49-C90C-4F04-AA90-F81EB63B3E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63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410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6375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865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FE2EFD-0213-40AC-A768-C9650D7BE71A}" type="slidenum">
              <a:rPr lang="es-ES" altLang="es-E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es-ES" altLang="es-ES">
              <a:cs typeface="Arial" panose="020B0604020202020204" pitchFamily="34" charset="0"/>
            </a:endParaRPr>
          </a:p>
        </p:txBody>
      </p:sp>
      <p:sp>
        <p:nvSpPr>
          <p:cNvPr id="40963" name="Rectangle 7">
            <a:extLst>
              <a:ext uri="{FF2B5EF4-FFF2-40B4-BE49-F238E27FC236}">
                <a16:creationId xmlns:a16="http://schemas.microsoft.com/office/drawing/2014/main" id="{6835DECC-D204-497F-AD96-9402331ED2D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8388"/>
            <a:ext cx="29718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13EF27D-1FFF-451D-8DD0-31DC754F7289}" type="slidenum">
              <a:rPr lang="es-ES" altLang="es-ES">
                <a:latin typeface="Times New Roman" panose="02020603050405020304" pitchFamily="18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35</a:t>
            </a:fld>
            <a:endParaRPr lang="es-ES" altLang="es-E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72074E8B-38B3-4B12-94D5-F83AF0BA18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57225"/>
            <a:ext cx="4573587" cy="3430588"/>
          </a:xfrm>
          <a:ln/>
        </p:spPr>
      </p:sp>
      <p:sp>
        <p:nvSpPr>
          <p:cNvPr id="40965" name="Rectangle 3">
            <a:extLst>
              <a:ext uri="{FF2B5EF4-FFF2-40B4-BE49-F238E27FC236}">
                <a16:creationId xmlns:a16="http://schemas.microsoft.com/office/drawing/2014/main" id="{16F853A0-3F05-4B87-ACB7-A45AF31DD9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79913"/>
            <a:ext cx="5029200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es-ES" i="1">
                <a:cs typeface="Arial" panose="020B0604020202020204" pitchFamily="34" charset="0"/>
              </a:rPr>
              <a:t>Leucocitos en heces</a:t>
            </a:r>
            <a:endParaRPr lang="es-ES" altLang="es-ES">
              <a:cs typeface="Arial" panose="020B0604020202020204" pitchFamily="34" charset="0"/>
            </a:endParaRPr>
          </a:p>
          <a:p>
            <a:pPr eaLnBrk="1" hangingPunct="1"/>
            <a:r>
              <a:rPr lang="es-ES" altLang="es-ES">
                <a:cs typeface="Arial" panose="020B0604020202020204" pitchFamily="34" charset="0"/>
              </a:rPr>
              <a:t>Su presencia indica inflamación mucosa (enfermedad inflamatoria intestinal, colitis por invasión bacteriana o por amebas). La prueba clásica es la tinción de Wright o azul de metileno, pero sus resultados cualitativos varían ampliamente con la pericia del examinador y no se conoce el valor predictivo de los resultados débiles positivos. Un test rápido de aglutinación con látex para detectar lactoferrina de neutrófilos en heces ha sido altamente sensible y específico para detectar inflamación en las diarreas infecciosas y en la colitis seudomembranosa</a:t>
            </a:r>
            <a:r>
              <a:rPr lang="es-ES" altLang="es-ES" baseline="30000">
                <a:cs typeface="Arial" panose="020B0604020202020204" pitchFamily="34" charset="0"/>
              </a:rPr>
              <a:t>7</a:t>
            </a:r>
            <a:r>
              <a:rPr lang="es-ES" altLang="es-ES">
                <a:cs typeface="Arial" panose="020B0604020202020204" pitchFamily="34" charset="0"/>
              </a:rPr>
              <a:t> .</a:t>
            </a:r>
          </a:p>
          <a:p>
            <a:pPr eaLnBrk="1" hangingPunct="1"/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FAC15052-405D-4D1B-83DF-3875E2A21D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63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410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6375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865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693518-BED3-428C-95B0-393E8A8C2AC7}" type="slidenum">
              <a:rPr lang="es-ES" altLang="es-E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es-ES" altLang="es-ES">
              <a:cs typeface="Arial" panose="020B0604020202020204" pitchFamily="34" charset="0"/>
            </a:endParaRPr>
          </a:p>
        </p:txBody>
      </p:sp>
      <p:sp>
        <p:nvSpPr>
          <p:cNvPr id="43011" name="Rectangle 7">
            <a:extLst>
              <a:ext uri="{FF2B5EF4-FFF2-40B4-BE49-F238E27FC236}">
                <a16:creationId xmlns:a16="http://schemas.microsoft.com/office/drawing/2014/main" id="{F07B0B16-717C-41D3-B70D-157BA930404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8388"/>
            <a:ext cx="29718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021F42B-D107-4354-9810-613CBED00ABE}" type="slidenum">
              <a:rPr lang="es-ES" altLang="es-ES">
                <a:latin typeface="Times New Roman" panose="02020603050405020304" pitchFamily="18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36</a:t>
            </a:fld>
            <a:endParaRPr lang="es-ES" altLang="es-E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08FE5064-2F06-4C92-B24D-1AEC6F13A0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57225"/>
            <a:ext cx="4573587" cy="3430588"/>
          </a:xfrm>
          <a:ln/>
        </p:spPr>
      </p:sp>
      <p:sp>
        <p:nvSpPr>
          <p:cNvPr id="43013" name="Rectangle 3">
            <a:extLst>
              <a:ext uri="{FF2B5EF4-FFF2-40B4-BE49-F238E27FC236}">
                <a16:creationId xmlns:a16="http://schemas.microsoft.com/office/drawing/2014/main" id="{C8ADE470-ABA1-4C2F-8EB8-43D60B57D1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79913"/>
            <a:ext cx="5029200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es-ES" i="1">
                <a:cs typeface="Arial" panose="020B0604020202020204" pitchFamily="34" charset="0"/>
              </a:rPr>
              <a:t>Leucocitos en heces</a:t>
            </a:r>
            <a:endParaRPr lang="es-ES" altLang="es-ES">
              <a:cs typeface="Arial" panose="020B0604020202020204" pitchFamily="34" charset="0"/>
            </a:endParaRPr>
          </a:p>
          <a:p>
            <a:pPr eaLnBrk="1" hangingPunct="1"/>
            <a:r>
              <a:rPr lang="es-ES" altLang="es-ES">
                <a:cs typeface="Arial" panose="020B0604020202020204" pitchFamily="34" charset="0"/>
              </a:rPr>
              <a:t>Su presencia indica inflamación mucosa (enfermedad inflamatoria intestinal, colitis por invasión bacteriana o por amebas). La prueba clásica es la tinción de Wright o azul de metileno, pero sus resultados cualitativos varían ampliamente con la pericia del examinador y no se conoce el valor predictivo de los resultados débiles positivos. Un test rápido de aglutinación con látex para detectar lactoferrina de neutrófilos en heces ha sido altamente sensible y específico para detectar inflamación en las diarreas infecciosas y en la colitis seudomembranosa</a:t>
            </a:r>
            <a:r>
              <a:rPr lang="es-ES" altLang="es-ES" baseline="30000">
                <a:cs typeface="Arial" panose="020B0604020202020204" pitchFamily="34" charset="0"/>
              </a:rPr>
              <a:t>7</a:t>
            </a:r>
            <a:r>
              <a:rPr lang="es-ES" altLang="es-ES">
                <a:cs typeface="Arial" panose="020B0604020202020204" pitchFamily="34" charset="0"/>
              </a:rPr>
              <a:t> .</a:t>
            </a:r>
          </a:p>
          <a:p>
            <a:pPr eaLnBrk="1" hangingPunct="1"/>
            <a:r>
              <a:rPr lang="es-VE" altLang="es-ES">
                <a:cs typeface="Arial" panose="020B0604020202020204" pitchFamily="34" charset="0"/>
              </a:rPr>
              <a:t>La identificación de leucocitos fecales es la forma más</a:t>
            </a:r>
          </a:p>
          <a:p>
            <a:pPr eaLnBrk="1" hangingPunct="1"/>
            <a:r>
              <a:rPr lang="es-VE" altLang="es-ES">
                <a:cs typeface="Arial" panose="020B0604020202020204" pitchFamily="34" charset="0"/>
              </a:rPr>
              <a:t>simple de distinguir un proceso intestinal inflamatorio, en el</a:t>
            </a:r>
          </a:p>
          <a:p>
            <a:pPr eaLnBrk="1" hangingPunct="1"/>
            <a:r>
              <a:rPr lang="es-VE" altLang="es-ES">
                <a:cs typeface="Arial" panose="020B0604020202020204" pitchFamily="34" charset="0"/>
              </a:rPr>
              <a:t>cual la infiltración de polinucleares es constante.</a:t>
            </a:r>
          </a:p>
          <a:p>
            <a:pPr eaLnBrk="1" hangingPunct="1"/>
            <a:r>
              <a:rPr lang="es-VE" altLang="es-ES">
                <a:cs typeface="Arial" panose="020B0604020202020204" pitchFamily="34" charset="0"/>
              </a:rPr>
              <a:t>Recientes investigaciones han identificado una glicoproteína</a:t>
            </a:r>
          </a:p>
          <a:p>
            <a:pPr eaLnBrk="1" hangingPunct="1"/>
            <a:r>
              <a:rPr lang="es-VE" altLang="es-ES">
                <a:cs typeface="Arial" panose="020B0604020202020204" pitchFamily="34" charset="0"/>
              </a:rPr>
              <a:t>secretada por la mayoría de las membranas mucosas, que es el</a:t>
            </a:r>
          </a:p>
          <a:p>
            <a:pPr eaLnBrk="1" hangingPunct="1"/>
            <a:r>
              <a:rPr lang="es-VE" altLang="es-ES">
                <a:cs typeface="Arial" panose="020B0604020202020204" pitchFamily="34" charset="0"/>
              </a:rPr>
              <a:t>principal componente de las granulaciones de los leucocitos</a:t>
            </a:r>
          </a:p>
          <a:p>
            <a:pPr eaLnBrk="1" hangingPunct="1"/>
            <a:r>
              <a:rPr lang="es-VE" altLang="es-ES">
                <a:cs typeface="Arial" panose="020B0604020202020204" pitchFamily="34" charset="0"/>
              </a:rPr>
              <a:t>polinucleares: la </a:t>
            </a:r>
            <a:r>
              <a:rPr lang="es-VE" altLang="es-ES" b="1">
                <a:cs typeface="Arial" panose="020B0604020202020204" pitchFamily="34" charset="0"/>
              </a:rPr>
              <a:t>Lactoferrina, cuya presencia en las heces</a:t>
            </a:r>
          </a:p>
          <a:p>
            <a:pPr eaLnBrk="1" hangingPunct="1"/>
            <a:r>
              <a:rPr lang="es-ES" altLang="es-ES">
                <a:cs typeface="Arial" panose="020B0604020202020204" pitchFamily="34" charset="0"/>
              </a:rPr>
              <a:t>indica un proceso inflamatorio y ha demostrado gran sensibilidad</a:t>
            </a:r>
          </a:p>
          <a:p>
            <a:pPr eaLnBrk="1" hangingPunct="1"/>
            <a:r>
              <a:rPr lang="es-VE" altLang="es-ES">
                <a:cs typeface="Arial" panose="020B0604020202020204" pitchFamily="34" charset="0"/>
              </a:rPr>
              <a:t>y especificidad en la detección de la Enfermedad Inflamatoria</a:t>
            </a:r>
          </a:p>
          <a:p>
            <a:pPr eaLnBrk="1" hangingPunct="1"/>
            <a:r>
              <a:rPr lang="es-VE" altLang="es-ES">
                <a:cs typeface="Arial" panose="020B0604020202020204" pitchFamily="34" charset="0"/>
              </a:rPr>
              <a:t>Intestinal (EII) y, por lo tanto, es un marcador útil en el diagnóstico</a:t>
            </a:r>
          </a:p>
          <a:p>
            <a:pPr eaLnBrk="1" hangingPunct="1"/>
            <a:r>
              <a:rPr lang="es-VE" altLang="es-ES">
                <a:cs typeface="Arial" panose="020B0604020202020204" pitchFamily="34" charset="0"/>
              </a:rPr>
              <a:t>diferencial entre SCI y EII.</a:t>
            </a:r>
            <a:endParaRPr lang="es-ES" altLang="es-ES">
              <a:cs typeface="Arial" panose="020B0604020202020204" pitchFamily="34" charset="0"/>
            </a:endParaRPr>
          </a:p>
          <a:p>
            <a:pPr eaLnBrk="1" hangingPunct="1"/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B989F708-39C1-48D2-872F-69E7F8DFBF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1675" indent="-269875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10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128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446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18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90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62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734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0F545D-67D4-451B-B4F1-3D12AF079191}" type="slidenum">
              <a:rPr lang="es-ES" altLang="es-E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es-ES" altLang="es-ES">
              <a:cs typeface="Arial" panose="020B0604020202020204" pitchFamily="34" charset="0"/>
            </a:endParaRPr>
          </a:p>
        </p:txBody>
      </p:sp>
      <p:sp>
        <p:nvSpPr>
          <p:cNvPr id="46083" name="Rectangle 7">
            <a:extLst>
              <a:ext uri="{FF2B5EF4-FFF2-40B4-BE49-F238E27FC236}">
                <a16:creationId xmlns:a16="http://schemas.microsoft.com/office/drawing/2014/main" id="{AA1A7296-C0DF-42EC-9DB4-13E5DD9771A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8388"/>
            <a:ext cx="29718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90" tIns="46845" rIns="93690" bIns="46845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CC41497-7BEA-408F-963F-C538B87AB3A8}" type="slidenum">
              <a:rPr lang="es-ES" altLang="es-ES">
                <a:latin typeface="Times New Roman" panose="02020603050405020304" pitchFamily="18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38</a:t>
            </a:fld>
            <a:endParaRPr lang="es-ES" altLang="es-E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7DCD384D-9904-4DF0-B729-E8BBD75C15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55638"/>
            <a:ext cx="4573587" cy="3432175"/>
          </a:xfrm>
          <a:ln/>
        </p:spPr>
      </p:sp>
      <p:sp>
        <p:nvSpPr>
          <p:cNvPr id="46085" name="Rectangle 3">
            <a:extLst>
              <a:ext uri="{FF2B5EF4-FFF2-40B4-BE49-F238E27FC236}">
                <a16:creationId xmlns:a16="http://schemas.microsoft.com/office/drawing/2014/main" id="{ABD3F6CF-05AF-4124-B1B4-2D29258BBB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79913"/>
            <a:ext cx="5029200" cy="4087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spcBef>
                <a:spcPct val="50000"/>
              </a:spcBef>
            </a:pPr>
            <a:r>
              <a:rPr lang="es-ES" altLang="es-ES" b="1">
                <a:cs typeface="Arial" panose="020B0604020202020204" pitchFamily="34" charset="0"/>
              </a:rPr>
              <a:t>Las células epiteliales pueden estar presente en las heces, más aún si la</a:t>
            </a:r>
            <a:r>
              <a:rPr lang="es-MX" altLang="es-ES" b="1">
                <a:cs typeface="Arial" panose="020B0604020202020204" pitchFamily="34" charset="0"/>
              </a:rPr>
              <a:t> </a:t>
            </a:r>
            <a:r>
              <a:rPr lang="es-ES" altLang="es-ES" b="1">
                <a:cs typeface="Arial" panose="020B0604020202020204" pitchFamily="34" charset="0"/>
              </a:rPr>
              <a:t>muestra se obtiene por sigmoidoscopía. El tamaño de estas células </a:t>
            </a:r>
            <a:r>
              <a:rPr lang="es-MX" altLang="es-ES" b="1">
                <a:cs typeface="Arial" panose="020B0604020202020204" pitchFamily="34" charset="0"/>
              </a:rPr>
              <a:t>es</a:t>
            </a:r>
            <a:r>
              <a:rPr lang="es-ES" altLang="es-ES" b="1">
                <a:cs typeface="Arial" panose="020B0604020202020204" pitchFamily="34" charset="0"/>
              </a:rPr>
              <a:t> semejante al de las am</a:t>
            </a:r>
            <a:r>
              <a:rPr lang="es-MX" altLang="es-ES" b="1">
                <a:cs typeface="Arial" panose="020B0604020202020204" pitchFamily="34" charset="0"/>
              </a:rPr>
              <a:t>i</a:t>
            </a:r>
            <a:r>
              <a:rPr lang="es-ES" altLang="es-ES" b="1">
                <a:cs typeface="Arial" panose="020B0604020202020204" pitchFamily="34" charset="0"/>
              </a:rPr>
              <a:t>bas, cuando se </a:t>
            </a:r>
            <a:r>
              <a:rPr lang="es-MX" altLang="es-ES" b="1">
                <a:cs typeface="Arial" panose="020B0604020202020204" pitchFamily="34" charset="0"/>
              </a:rPr>
              <a:t>tinen</a:t>
            </a:r>
            <a:r>
              <a:rPr lang="es-ES" altLang="es-ES" b="1">
                <a:cs typeface="Arial" panose="020B0604020202020204" pitchFamily="34" charset="0"/>
              </a:rPr>
              <a:t> con </a:t>
            </a:r>
            <a:r>
              <a:rPr lang="es-MX" altLang="es-ES" b="1">
                <a:cs typeface="Arial" panose="020B0604020202020204" pitchFamily="34" charset="0"/>
              </a:rPr>
              <a:t>Tricrómica de Gomori</a:t>
            </a:r>
            <a:r>
              <a:rPr lang="es-MX" altLang="es-ES" b="1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altLang="es-ES" b="1">
                <a:cs typeface="Arial" panose="020B0604020202020204" pitchFamily="34" charset="0"/>
              </a:rPr>
              <a:t>la coloración es verde pálido con apariencia uniforme no granular</a:t>
            </a:r>
          </a:p>
          <a:p>
            <a:pPr eaLnBrk="1" hangingPunct="1"/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6052682A-6AFA-4742-A2C1-83D44B51D7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1675" indent="-269875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10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128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446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18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90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62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734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7D1B14-BB97-4BFB-99BA-73D04AF5AAA4}" type="slidenum">
              <a:rPr lang="es-ES" altLang="es-E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es-ES" altLang="es-ES">
              <a:cs typeface="Arial" panose="020B0604020202020204" pitchFamily="34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5B87134A-933A-4131-BB64-E4026053CA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A206CFF7-4C32-4F48-88EB-14E69F8285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190843F9-C23A-4DCA-8D58-FF08831C2C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1675" indent="-269875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10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128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446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18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90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62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734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3C80ED-48D5-4D95-ABFB-E8912934B071}" type="slidenum">
              <a:rPr lang="es-ES" altLang="es-E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es-ES" altLang="es-ES">
              <a:cs typeface="Arial" panose="020B0604020202020204" pitchFamily="34" charset="0"/>
            </a:endParaRPr>
          </a:p>
        </p:txBody>
      </p:sp>
      <p:sp>
        <p:nvSpPr>
          <p:cNvPr id="50179" name="Rectangle 7">
            <a:extLst>
              <a:ext uri="{FF2B5EF4-FFF2-40B4-BE49-F238E27FC236}">
                <a16:creationId xmlns:a16="http://schemas.microsoft.com/office/drawing/2014/main" id="{EB4EB26D-9ED2-41B6-A61F-B1E3F407EF9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8388"/>
            <a:ext cx="29718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90" tIns="46845" rIns="93690" bIns="46845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7787D37-3F8C-46C7-A36B-DBB91BF70904}" type="slidenum">
              <a:rPr lang="es-ES" altLang="es-ES">
                <a:latin typeface="Times New Roman" panose="02020603050405020304" pitchFamily="18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40</a:t>
            </a:fld>
            <a:endParaRPr lang="es-ES" altLang="es-E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FBB379FC-EA7F-4BB0-AC81-28556A169D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55638"/>
            <a:ext cx="4573587" cy="3432175"/>
          </a:xfrm>
          <a:ln/>
        </p:spPr>
      </p:sp>
      <p:sp>
        <p:nvSpPr>
          <p:cNvPr id="50181" name="Rectangle 3">
            <a:extLst>
              <a:ext uri="{FF2B5EF4-FFF2-40B4-BE49-F238E27FC236}">
                <a16:creationId xmlns:a16="http://schemas.microsoft.com/office/drawing/2014/main" id="{0FEC7E9C-C3F2-4B00-B20B-02886458A3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79913"/>
            <a:ext cx="5029200" cy="4087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MX" altLang="es-ES">
                <a:cs typeface="Arial" panose="020B0604020202020204" pitchFamily="34" charset="0"/>
              </a:rPr>
              <a:t>Gastropatias eosinofilicas</a:t>
            </a:r>
          </a:p>
          <a:p>
            <a:pPr eaLnBrk="1" hangingPunct="1"/>
            <a:r>
              <a:rPr lang="es-MX" altLang="es-ES">
                <a:cs typeface="Arial" panose="020B0604020202020204" pitchFamily="34" charset="0"/>
              </a:rPr>
              <a:t>Alergia intestinal a la proteina de leche de vaca </a:t>
            </a:r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93238D28-09DF-49EC-B6E8-60BA1139CC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1675" indent="-269875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810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128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44688" indent="-215900" defTabSz="936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18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90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62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73488" indent="-215900" defTabSz="9366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97239A-4CB4-45C9-A2DC-82D5EB51C5A4}" type="slidenum">
              <a:rPr lang="es-ES" altLang="es-ES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es-ES" altLang="es-ES">
              <a:cs typeface="Arial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2413A0CE-DCB7-462E-8CE2-B73EC4E2F2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C4DDD00C-E36F-4593-A807-32D2A8D57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2366" y="1593595"/>
            <a:ext cx="8859266" cy="1365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FFFF6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91158" y="3820464"/>
            <a:ext cx="6361683" cy="11963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FFFF6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FFFF6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FFFF6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AE68FC7-6A84-4001-B348-C1F5E1CFB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V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A85DF2-F265-4420-A84B-25B3EBE6F8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V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FCD851C-983C-4354-A28E-CE1872D03A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B0B8B-0854-4CFC-9B00-A994C0C73EFB}" type="slidenum">
              <a:rPr lang="es-ES" altLang="es-VE"/>
              <a:pPr>
                <a:defRPr/>
              </a:pPr>
              <a:t>‹Nº›</a:t>
            </a:fld>
            <a:endParaRPr lang="es-ES" altLang="es-VE"/>
          </a:p>
        </p:txBody>
      </p:sp>
    </p:spTree>
    <p:extLst>
      <p:ext uri="{BB962C8B-B14F-4D97-AF65-F5344CB8AC3E}">
        <p14:creationId xmlns:p14="http://schemas.microsoft.com/office/powerpoint/2010/main" val="3808616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V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CD5877-9B7B-44D4-901B-2F1C5D796A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V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58E7A2-1CE5-4175-9933-F9B19EC981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V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E1A973-3726-49DF-956E-2D077D90C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17945-F717-4A65-971E-12D139C22280}" type="slidenum">
              <a:rPr lang="es-ES" altLang="es-VE"/>
              <a:pPr>
                <a:defRPr/>
              </a:pPr>
              <a:t>‹Nº›</a:t>
            </a:fld>
            <a:endParaRPr lang="es-ES" altLang="es-VE"/>
          </a:p>
        </p:txBody>
      </p:sp>
    </p:spTree>
    <p:extLst>
      <p:ext uri="{BB962C8B-B14F-4D97-AF65-F5344CB8AC3E}">
        <p14:creationId xmlns:p14="http://schemas.microsoft.com/office/powerpoint/2010/main" val="258569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D33643-9CF2-425C-8B7E-FC3C80AF3D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V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306826-4D35-47E2-A847-5F46077271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V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E9CCF5-C13F-480D-B245-561C10D172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75FBD-FFDF-4553-9150-CC89BEE42EA6}" type="slidenum">
              <a:rPr lang="es-ES" altLang="es-VE"/>
              <a:pPr>
                <a:defRPr/>
              </a:pPr>
              <a:t>‹Nº›</a:t>
            </a:fld>
            <a:endParaRPr lang="es-ES" altLang="es-VE"/>
          </a:p>
        </p:txBody>
      </p:sp>
    </p:spTree>
    <p:extLst>
      <p:ext uri="{BB962C8B-B14F-4D97-AF65-F5344CB8AC3E}">
        <p14:creationId xmlns:p14="http://schemas.microsoft.com/office/powerpoint/2010/main" val="49596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22044" y="514603"/>
            <a:ext cx="6899910" cy="1365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FFFF6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540" y="2488488"/>
            <a:ext cx="7614919" cy="3147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hyperlink" Target="http://en.wikipedia.org/wiki/File:Guaiac_test.jpg" TargetMode="Externa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>
            <a:extLst>
              <a:ext uri="{FF2B5EF4-FFF2-40B4-BE49-F238E27FC236}">
                <a16:creationId xmlns:a16="http://schemas.microsoft.com/office/drawing/2014/main" id="{5F76DCB4-1D6F-4052-9B6C-57E4FEC29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762" y="2120949"/>
            <a:ext cx="6782626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 dirty="0">
                <a:solidFill>
                  <a:schemeClr val="tx2"/>
                </a:solidFill>
                <a:cs typeface="Arial" panose="020B0604020202020204" pitchFamily="34" charset="0"/>
              </a:rPr>
              <a:t>PARASITOLOGÍA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 dirty="0">
                <a:solidFill>
                  <a:schemeClr val="tx2"/>
                </a:solidFill>
                <a:cs typeface="Arial" panose="020B0604020202020204" pitchFamily="34" charset="0"/>
              </a:rPr>
              <a:t>Unidad I Técnicas de Diagnóstico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 dirty="0">
                <a:solidFill>
                  <a:schemeClr val="tx2"/>
                </a:solidFill>
                <a:cs typeface="Arial" panose="020B0604020202020204" pitchFamily="34" charset="0"/>
              </a:rPr>
              <a:t>Parasitológico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 dirty="0">
                <a:solidFill>
                  <a:srgbClr val="FF0000"/>
                </a:solidFill>
                <a:cs typeface="Arial" panose="020B0604020202020204" pitchFamily="34" charset="0"/>
              </a:rPr>
              <a:t>Tema 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 dirty="0">
                <a:solidFill>
                  <a:srgbClr val="FF0000"/>
                </a:solidFill>
                <a:cs typeface="Arial" panose="020B0604020202020204" pitchFamily="34" charset="0"/>
              </a:rPr>
              <a:t>Generalidades de Diagnóstico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3CA3FCF2-239C-4510-A198-497C2276F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73025"/>
            <a:ext cx="6469062" cy="11264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kumimoji="1" lang="es-ES" altLang="es-V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Carrera Laboratorio Clínico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kumimoji="1" lang="es-ES" altLang="es-V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Ciencias de la Salud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kumimoji="1" lang="es-ES" altLang="es-V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Nacional de Chimborazo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F42CCFE5-98A3-4E30-BDE9-BB4A0C859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8108" y="6274093"/>
            <a:ext cx="382027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s-ES" altLang="es-VE" sz="2600" b="1" dirty="0">
                <a:cs typeface="Arial" panose="020B0604020202020204" pitchFamily="34" charset="0"/>
              </a:rPr>
              <a:t>Dra. Carolina González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F733FC12-1607-4C72-88AC-3A98A172E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0" y="-12505"/>
            <a:ext cx="12954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Imagen 15" descr="Image result for laboratorio clÃ­nico universidad nacional de chimborazo">
            <a:extLst>
              <a:ext uri="{FF2B5EF4-FFF2-40B4-BE49-F238E27FC236}">
                <a16:creationId xmlns:a16="http://schemas.microsoft.com/office/drawing/2014/main" id="{41970D01-7562-44EA-9DC0-6A4688BF0FA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848600" y="13237"/>
            <a:ext cx="1295400" cy="1218663"/>
          </a:xfrm>
          <a:prstGeom prst="rect">
            <a:avLst/>
          </a:prstGeom>
          <a:noFill/>
          <a:ln>
            <a:noFill/>
            <a:prstDash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4540" y="1447800"/>
            <a:ext cx="7614919" cy="35068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1290" algn="just">
              <a:lnSpc>
                <a:spcPct val="120000"/>
              </a:lnSpc>
              <a:spcBef>
                <a:spcPts val="100"/>
              </a:spcBef>
            </a:pPr>
            <a:r>
              <a:rPr b="0" spc="-5" dirty="0">
                <a:solidFill>
                  <a:schemeClr val="tx1"/>
                </a:solidFill>
              </a:rPr>
              <a:t>Son los que </a:t>
            </a:r>
            <a:r>
              <a:rPr b="0" spc="-15" dirty="0">
                <a:solidFill>
                  <a:schemeClr val="tx1"/>
                </a:solidFill>
              </a:rPr>
              <a:t>permiten </a:t>
            </a:r>
            <a:r>
              <a:rPr b="0" spc="-5" dirty="0">
                <a:solidFill>
                  <a:schemeClr val="tx1"/>
                </a:solidFill>
              </a:rPr>
              <a:t>suponer la presencia  de </a:t>
            </a:r>
            <a:r>
              <a:rPr b="0" spc="-5" dirty="0" err="1">
                <a:solidFill>
                  <a:schemeClr val="tx1"/>
                </a:solidFill>
              </a:rPr>
              <a:t>parásitos</a:t>
            </a:r>
            <a:r>
              <a:rPr b="0" spc="-5" dirty="0">
                <a:solidFill>
                  <a:schemeClr val="tx1"/>
                </a:solidFill>
              </a:rPr>
              <a:t> </a:t>
            </a:r>
            <a:r>
              <a:rPr b="0" spc="-5" dirty="0" err="1">
                <a:solidFill>
                  <a:schemeClr val="tx1"/>
                </a:solidFill>
              </a:rPr>
              <a:t>en</a:t>
            </a:r>
            <a:r>
              <a:rPr b="0" spc="-5" dirty="0">
                <a:solidFill>
                  <a:schemeClr val="tx1"/>
                </a:solidFill>
              </a:rPr>
              <a:t> el</a:t>
            </a:r>
            <a:r>
              <a:rPr b="0" dirty="0">
                <a:solidFill>
                  <a:schemeClr val="tx1"/>
                </a:solidFill>
              </a:rPr>
              <a:t> </a:t>
            </a:r>
            <a:r>
              <a:rPr b="0" spc="-10" dirty="0" err="1">
                <a:solidFill>
                  <a:schemeClr val="tx1"/>
                </a:solidFill>
              </a:rPr>
              <a:t>organismo</a:t>
            </a:r>
            <a:r>
              <a:rPr b="0" spc="-10" dirty="0">
                <a:solidFill>
                  <a:schemeClr val="tx1"/>
                </a:solidFill>
              </a:rPr>
              <a:t>,</a:t>
            </a:r>
            <a:r>
              <a:rPr lang="es-419" b="0" spc="-10" dirty="0">
                <a:solidFill>
                  <a:schemeClr val="tx1"/>
                </a:solidFill>
              </a:rPr>
              <a:t> </a:t>
            </a:r>
            <a:r>
              <a:rPr b="0" spc="-15" dirty="0" err="1">
                <a:solidFill>
                  <a:schemeClr val="tx1"/>
                </a:solidFill>
              </a:rPr>
              <a:t>mediante</a:t>
            </a:r>
            <a:r>
              <a:rPr b="0" spc="-15" dirty="0">
                <a:solidFill>
                  <a:schemeClr val="tx1"/>
                </a:solidFill>
              </a:rPr>
              <a:t> </a:t>
            </a:r>
            <a:r>
              <a:rPr b="0" spc="-5" dirty="0">
                <a:solidFill>
                  <a:schemeClr val="tx1"/>
                </a:solidFill>
              </a:rPr>
              <a:t>el </a:t>
            </a:r>
            <a:r>
              <a:rPr b="0" spc="-10" dirty="0">
                <a:solidFill>
                  <a:schemeClr val="tx1"/>
                </a:solidFill>
              </a:rPr>
              <a:t>estudio </a:t>
            </a:r>
            <a:r>
              <a:rPr b="0" spc="-5" dirty="0">
                <a:solidFill>
                  <a:schemeClr val="tx1"/>
                </a:solidFill>
              </a:rPr>
              <a:t>de la </a:t>
            </a:r>
            <a:r>
              <a:rPr b="0" u="heavy" spc="-5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respuesta del </a:t>
            </a:r>
            <a:r>
              <a:rPr b="0" spc="-5" dirty="0">
                <a:solidFill>
                  <a:schemeClr val="tx1"/>
                </a:solidFill>
              </a:rPr>
              <a:t> </a:t>
            </a:r>
            <a:r>
              <a:rPr b="0" u="heavy" spc="-5" dirty="0" err="1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hosped</a:t>
            </a:r>
            <a:r>
              <a:rPr lang="es-419" b="0" u="heavy" spc="-5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ador</a:t>
            </a:r>
            <a:r>
              <a:rPr b="0" spc="-5" dirty="0">
                <a:solidFill>
                  <a:schemeClr val="tx1"/>
                </a:solidFill>
              </a:rPr>
              <a:t> (producción de </a:t>
            </a:r>
            <a:r>
              <a:rPr lang="es-419" b="0" spc="-5" dirty="0">
                <a:solidFill>
                  <a:schemeClr val="tx1"/>
                </a:solidFill>
              </a:rPr>
              <a:t>a</a:t>
            </a:r>
            <a:r>
              <a:rPr b="0" spc="-5" dirty="0" err="1">
                <a:solidFill>
                  <a:schemeClr val="tx1"/>
                </a:solidFill>
              </a:rPr>
              <a:t>nticuerpos</a:t>
            </a:r>
            <a:r>
              <a:rPr b="0" spc="-5" dirty="0">
                <a:solidFill>
                  <a:schemeClr val="tx1"/>
                </a:solidFill>
              </a:rPr>
              <a:t>  específicos, reacciones de hipersensibilidad  tardía, producción de linfoquinas,</a:t>
            </a:r>
            <a:r>
              <a:rPr b="0" spc="-20" dirty="0">
                <a:solidFill>
                  <a:schemeClr val="tx1"/>
                </a:solidFill>
              </a:rPr>
              <a:t> </a:t>
            </a:r>
            <a:r>
              <a:rPr b="0" spc="-10" dirty="0">
                <a:solidFill>
                  <a:schemeClr val="tx1"/>
                </a:solidFill>
              </a:rPr>
              <a:t>etc.)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9961813-5C38-4F49-8D44-0E65FE959902}"/>
              </a:ext>
            </a:extLst>
          </p:cNvPr>
          <p:cNvSpPr txBox="1">
            <a:spLocks/>
          </p:cNvSpPr>
          <p:nvPr/>
        </p:nvSpPr>
        <p:spPr>
          <a:xfrm>
            <a:off x="3061810" y="269669"/>
            <a:ext cx="379618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FFFF66"/>
                </a:solidFill>
                <a:latin typeface="Tahoma"/>
                <a:ea typeface="+mj-ea"/>
                <a:cs typeface="Tahoma"/>
              </a:defRPr>
            </a:lvl1pPr>
          </a:lstStyle>
          <a:p>
            <a:r>
              <a:rPr lang="es-ES" sz="3600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1.2.2. Indirectos</a:t>
            </a:r>
            <a:endParaRPr lang="en-US" sz="3600" kern="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9963" y="221995"/>
            <a:ext cx="6163945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CLASIFICACIÓN</a:t>
            </a:r>
          </a:p>
          <a:p>
            <a:pPr algn="ctr">
              <a:lnSpc>
                <a:spcPct val="100000"/>
              </a:lnSpc>
            </a:pPr>
            <a:r>
              <a:rPr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</a:t>
            </a:r>
            <a:endParaRPr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1168" y="2343911"/>
            <a:ext cx="8699500" cy="2893060"/>
          </a:xfrm>
          <a:custGeom>
            <a:avLst/>
            <a:gdLst/>
            <a:ahLst/>
            <a:cxnLst/>
            <a:rect l="l" t="t" r="r" b="b"/>
            <a:pathLst>
              <a:path w="8699500" h="2893060">
                <a:moveTo>
                  <a:pt x="8698992" y="0"/>
                </a:moveTo>
                <a:lnTo>
                  <a:pt x="0" y="0"/>
                </a:lnTo>
                <a:lnTo>
                  <a:pt x="0" y="2892552"/>
                </a:lnTo>
                <a:lnTo>
                  <a:pt x="8698992" y="2892552"/>
                </a:lnTo>
                <a:lnTo>
                  <a:pt x="8698992" y="2886456"/>
                </a:lnTo>
                <a:lnTo>
                  <a:pt x="12192" y="2886456"/>
                </a:lnTo>
                <a:lnTo>
                  <a:pt x="6096" y="2880360"/>
                </a:lnTo>
                <a:lnTo>
                  <a:pt x="12192" y="2880360"/>
                </a:lnTo>
                <a:lnTo>
                  <a:pt x="12192" y="12192"/>
                </a:lnTo>
                <a:lnTo>
                  <a:pt x="6096" y="12192"/>
                </a:lnTo>
                <a:lnTo>
                  <a:pt x="12192" y="6096"/>
                </a:lnTo>
                <a:lnTo>
                  <a:pt x="8698992" y="6096"/>
                </a:lnTo>
                <a:lnTo>
                  <a:pt x="8698992" y="0"/>
                </a:lnTo>
                <a:close/>
              </a:path>
              <a:path w="8699500" h="2893060">
                <a:moveTo>
                  <a:pt x="12192" y="2880360"/>
                </a:moveTo>
                <a:lnTo>
                  <a:pt x="6096" y="2880360"/>
                </a:lnTo>
                <a:lnTo>
                  <a:pt x="12192" y="2886456"/>
                </a:lnTo>
                <a:lnTo>
                  <a:pt x="12192" y="2880360"/>
                </a:lnTo>
                <a:close/>
              </a:path>
              <a:path w="8699500" h="2893060">
                <a:moveTo>
                  <a:pt x="8686800" y="2880360"/>
                </a:moveTo>
                <a:lnTo>
                  <a:pt x="12192" y="2880360"/>
                </a:lnTo>
                <a:lnTo>
                  <a:pt x="12192" y="2886456"/>
                </a:lnTo>
                <a:lnTo>
                  <a:pt x="8686800" y="2886456"/>
                </a:lnTo>
                <a:lnTo>
                  <a:pt x="8686800" y="2880360"/>
                </a:lnTo>
                <a:close/>
              </a:path>
              <a:path w="8699500" h="2893060">
                <a:moveTo>
                  <a:pt x="8686800" y="6096"/>
                </a:moveTo>
                <a:lnTo>
                  <a:pt x="8686800" y="2886456"/>
                </a:lnTo>
                <a:lnTo>
                  <a:pt x="8692896" y="2880360"/>
                </a:lnTo>
                <a:lnTo>
                  <a:pt x="8698992" y="2880360"/>
                </a:lnTo>
                <a:lnTo>
                  <a:pt x="8698992" y="12192"/>
                </a:lnTo>
                <a:lnTo>
                  <a:pt x="8692896" y="12192"/>
                </a:lnTo>
                <a:lnTo>
                  <a:pt x="8686800" y="6096"/>
                </a:lnTo>
                <a:close/>
              </a:path>
              <a:path w="8699500" h="2893060">
                <a:moveTo>
                  <a:pt x="8698992" y="2880360"/>
                </a:moveTo>
                <a:lnTo>
                  <a:pt x="8692896" y="2880360"/>
                </a:lnTo>
                <a:lnTo>
                  <a:pt x="8686800" y="2886456"/>
                </a:lnTo>
                <a:lnTo>
                  <a:pt x="8698992" y="2886456"/>
                </a:lnTo>
                <a:lnTo>
                  <a:pt x="8698992" y="2880360"/>
                </a:lnTo>
                <a:close/>
              </a:path>
              <a:path w="8699500" h="2893060">
                <a:moveTo>
                  <a:pt x="12192" y="6096"/>
                </a:moveTo>
                <a:lnTo>
                  <a:pt x="6096" y="12192"/>
                </a:lnTo>
                <a:lnTo>
                  <a:pt x="12192" y="12192"/>
                </a:lnTo>
                <a:lnTo>
                  <a:pt x="12192" y="6096"/>
                </a:lnTo>
                <a:close/>
              </a:path>
              <a:path w="8699500" h="2893060">
                <a:moveTo>
                  <a:pt x="8686800" y="6096"/>
                </a:moveTo>
                <a:lnTo>
                  <a:pt x="12192" y="6096"/>
                </a:lnTo>
                <a:lnTo>
                  <a:pt x="12192" y="12192"/>
                </a:lnTo>
                <a:lnTo>
                  <a:pt x="8686800" y="12192"/>
                </a:lnTo>
                <a:lnTo>
                  <a:pt x="8686800" y="6096"/>
                </a:lnTo>
                <a:close/>
              </a:path>
              <a:path w="8699500" h="2893060">
                <a:moveTo>
                  <a:pt x="8698992" y="6096"/>
                </a:moveTo>
                <a:lnTo>
                  <a:pt x="8686800" y="6096"/>
                </a:lnTo>
                <a:lnTo>
                  <a:pt x="8692896" y="12192"/>
                </a:lnTo>
                <a:lnTo>
                  <a:pt x="8698992" y="12192"/>
                </a:lnTo>
                <a:lnTo>
                  <a:pt x="8698992" y="6096"/>
                </a:lnTo>
                <a:close/>
              </a:path>
            </a:pathLst>
          </a:custGeom>
          <a:solidFill>
            <a:srgbClr val="FF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6004" y="2370835"/>
            <a:ext cx="8094345" cy="2204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22300" indent="-609600">
              <a:lnSpc>
                <a:spcPct val="100000"/>
              </a:lnSpc>
              <a:spcBef>
                <a:spcPts val="90"/>
              </a:spcBef>
              <a:buAutoNum type="arabicPeriod"/>
              <a:tabLst>
                <a:tab pos="621665" algn="l"/>
                <a:tab pos="622300" algn="l"/>
              </a:tabLst>
            </a:pPr>
            <a:r>
              <a:rPr sz="3200" b="1" spc="-5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lang="en-US" sz="3200" b="1" spc="-5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ualitativas</a:t>
            </a:r>
            <a:r>
              <a:rPr sz="3200" b="1" spc="-5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: </a:t>
            </a:r>
            <a:r>
              <a:rPr sz="3200" spc="-5" dirty="0" err="1">
                <a:latin typeface="Times New Roman"/>
                <a:cs typeface="Times New Roman"/>
              </a:rPr>
              <a:t>positiv</a:t>
            </a:r>
            <a:r>
              <a:rPr lang="es-419" sz="3200" spc="-5" dirty="0">
                <a:latin typeface="Times New Roman"/>
                <a:cs typeface="Times New Roman"/>
              </a:rPr>
              <a:t>a</a:t>
            </a:r>
            <a:r>
              <a:rPr sz="3200" spc="-5" dirty="0">
                <a:latin typeface="Times New Roman"/>
                <a:cs typeface="Times New Roman"/>
              </a:rPr>
              <a:t>s o</a:t>
            </a:r>
            <a:r>
              <a:rPr sz="3200" spc="15" dirty="0">
                <a:latin typeface="Times New Roman"/>
                <a:cs typeface="Times New Roman"/>
              </a:rPr>
              <a:t> </a:t>
            </a:r>
            <a:r>
              <a:rPr sz="3200" spc="-5" dirty="0" err="1">
                <a:latin typeface="Times New Roman"/>
                <a:cs typeface="Times New Roman"/>
              </a:rPr>
              <a:t>negativ</a:t>
            </a:r>
            <a:r>
              <a:rPr lang="es-419" sz="3200" spc="-5" dirty="0">
                <a:latin typeface="Times New Roman"/>
                <a:cs typeface="Times New Roman"/>
              </a:rPr>
              <a:t>a</a:t>
            </a:r>
            <a:r>
              <a:rPr sz="3200" spc="-5" dirty="0">
                <a:latin typeface="Times New Roman"/>
                <a:cs typeface="Times New Roman"/>
              </a:rPr>
              <a:t>s</a:t>
            </a:r>
            <a:endParaRPr sz="3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CC00"/>
              </a:buClr>
              <a:buFont typeface="Times New Roman"/>
              <a:buAutoNum type="arabicPeriod"/>
            </a:pPr>
            <a:endParaRPr sz="4650" dirty="0">
              <a:latin typeface="Times New Roman"/>
              <a:cs typeface="Times New Roman"/>
            </a:endParaRPr>
          </a:p>
          <a:p>
            <a:pPr marL="621665" marR="5080" indent="-609600">
              <a:lnSpc>
                <a:spcPct val="100000"/>
              </a:lnSpc>
              <a:buAutoNum type="arabicPeriod"/>
              <a:tabLst>
                <a:tab pos="621665" algn="l"/>
                <a:tab pos="622300" algn="l"/>
              </a:tabLst>
            </a:pPr>
            <a:r>
              <a:rPr sz="3200" b="1" spc="-5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C</a:t>
            </a:r>
            <a:r>
              <a:rPr lang="en-US" sz="3200" b="1" spc="-5" dirty="0" err="1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uantitativas</a:t>
            </a:r>
            <a:r>
              <a:rPr sz="3200" b="1" spc="-5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:</a:t>
            </a:r>
            <a:r>
              <a:rPr sz="3200" b="1" spc="-5" dirty="0">
                <a:solidFill>
                  <a:srgbClr val="FFCC00"/>
                </a:solidFill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miden </a:t>
            </a:r>
            <a:r>
              <a:rPr sz="3200" spc="-5" dirty="0">
                <a:latin typeface="Times New Roman"/>
                <a:cs typeface="Times New Roman"/>
              </a:rPr>
              <a:t>la </a:t>
            </a:r>
            <a:r>
              <a:rPr lang="es-ES" sz="3200" spc="-5" dirty="0">
                <a:latin typeface="Times New Roman"/>
                <a:cs typeface="Times New Roman"/>
              </a:rPr>
              <a:t>cantidad de parásitos o </a:t>
            </a:r>
            <a:r>
              <a:rPr sz="3200" spc="-5" dirty="0" err="1">
                <a:latin typeface="Times New Roman"/>
                <a:cs typeface="Times New Roman"/>
              </a:rPr>
              <a:t>concentración</a:t>
            </a:r>
            <a:r>
              <a:rPr sz="3200" spc="-5" dirty="0">
                <a:latin typeface="Times New Roman"/>
                <a:cs typeface="Times New Roman"/>
              </a:rPr>
              <a:t>  del </a:t>
            </a:r>
            <a:r>
              <a:rPr lang="es-419" sz="3200" spc="-5" dirty="0">
                <a:latin typeface="Times New Roman"/>
                <a:cs typeface="Times New Roman"/>
              </a:rPr>
              <a:t>anti</a:t>
            </a:r>
            <a:r>
              <a:rPr sz="3200" spc="-5" dirty="0">
                <a:latin typeface="Times New Roman"/>
                <a:cs typeface="Times New Roman"/>
              </a:rPr>
              <a:t>c</a:t>
            </a:r>
            <a:r>
              <a:rPr lang="es-419" sz="3200" spc="-5" dirty="0" err="1">
                <a:latin typeface="Times New Roman"/>
                <a:cs typeface="Times New Roman"/>
              </a:rPr>
              <a:t>uerpos</a:t>
            </a:r>
            <a:r>
              <a:rPr sz="3200" spc="-5" dirty="0">
                <a:latin typeface="Times New Roman"/>
                <a:cs typeface="Times New Roman"/>
              </a:rPr>
              <a:t>.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0200" y="228600"/>
            <a:ext cx="636016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CUIDADOS</a:t>
            </a:r>
            <a:r>
              <a:rPr sz="3600" spc="-9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PARTICULARES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6963" y="1371600"/>
            <a:ext cx="8684260" cy="4436599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356870" marR="20955" indent="-344805" algn="just">
              <a:lnSpc>
                <a:spcPts val="3460"/>
              </a:lnSpc>
              <a:spcBef>
                <a:spcPts val="525"/>
              </a:spcBef>
              <a:buFont typeface="Times New Roman"/>
              <a:buChar char="•"/>
              <a:tabLst>
                <a:tab pos="357505" algn="l"/>
              </a:tabLst>
            </a:pPr>
            <a:r>
              <a:rPr sz="2400" b="1" spc="-5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CC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ETAPA PREANALÍTICA:</a:t>
            </a:r>
            <a:r>
              <a:rPr sz="2400" spc="-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registro de datos,  recolección, preparación y conservación de la  </a:t>
            </a:r>
            <a:r>
              <a:rPr sz="2400" spc="-10" dirty="0" err="1">
                <a:latin typeface="Arial" panose="020B0604020202020204" pitchFamily="34" charset="0"/>
                <a:cs typeface="Arial" panose="020B0604020202020204" pitchFamily="34" charset="0"/>
              </a:rPr>
              <a:t>muestra</a:t>
            </a:r>
            <a:r>
              <a:rPr lang="es-419" sz="2400" spc="-1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12065" marR="20955" algn="just">
              <a:lnSpc>
                <a:spcPts val="3460"/>
              </a:lnSpc>
              <a:spcBef>
                <a:spcPts val="525"/>
              </a:spcBef>
              <a:tabLst>
                <a:tab pos="357505" algn="l"/>
              </a:tabLst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6870" marR="5080" indent="-344805" algn="just">
              <a:lnSpc>
                <a:spcPts val="3460"/>
              </a:lnSpc>
              <a:spcBef>
                <a:spcPts val="755"/>
              </a:spcBef>
              <a:buFont typeface="Times New Roman"/>
              <a:buChar char="•"/>
              <a:tabLst>
                <a:tab pos="357505" algn="l"/>
              </a:tabLst>
            </a:pPr>
            <a:r>
              <a:rPr sz="2400" b="1" spc="-5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CC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ETAPA ANALÍTICA:</a:t>
            </a:r>
            <a:r>
              <a:rPr sz="2400" b="1" spc="-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manejo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muestra, 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bioseguridad, calidad operacional, control de  calidad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interno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sz="2400" spc="-5" dirty="0" err="1">
                <a:latin typeface="Arial" panose="020B0604020202020204" pitchFamily="34" charset="0"/>
                <a:cs typeface="Arial" panose="020B0604020202020204" pitchFamily="34" charset="0"/>
              </a:rPr>
              <a:t>externo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s-419" sz="24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 algn="just">
              <a:lnSpc>
                <a:spcPts val="3460"/>
              </a:lnSpc>
              <a:spcBef>
                <a:spcPts val="755"/>
              </a:spcBef>
              <a:tabLst>
                <a:tab pos="357505" algn="l"/>
              </a:tabLst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6870" marR="139065" indent="-344805">
              <a:lnSpc>
                <a:spcPts val="3460"/>
              </a:lnSpc>
              <a:spcBef>
                <a:spcPts val="755"/>
              </a:spcBef>
              <a:buFont typeface="Times New Roman"/>
              <a:buChar char="•"/>
              <a:tabLst>
                <a:tab pos="356870" algn="l"/>
                <a:tab pos="357505" algn="l"/>
              </a:tabLst>
            </a:pPr>
            <a:r>
              <a:rPr sz="2400" b="1" spc="-5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CC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ETAPA </a:t>
            </a:r>
            <a:r>
              <a:rPr sz="2400" b="1" spc="-10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CC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POSTANALÍTICA:</a:t>
            </a:r>
            <a:r>
              <a:rPr sz="2400" b="1" spc="-1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registro,  interpretación y validación de los resultados,  expresión de los resultados, </a:t>
            </a:r>
            <a:r>
              <a:rPr lang="es-ES" sz="2400" spc="-5" dirty="0">
                <a:latin typeface="Arial" panose="020B0604020202020204" pitchFamily="34" charset="0"/>
                <a:cs typeface="Arial" panose="020B0604020202020204" pitchFamily="34" charset="0"/>
              </a:rPr>
              <a:t>registro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sz="2400" spc="-5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 err="1"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referencia...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9704" y="2529839"/>
            <a:ext cx="7787640" cy="1484630"/>
          </a:xfrm>
          <a:custGeom>
            <a:avLst/>
            <a:gdLst/>
            <a:ahLst/>
            <a:cxnLst/>
            <a:rect l="l" t="t" r="r" b="b"/>
            <a:pathLst>
              <a:path w="7787640" h="1484629">
                <a:moveTo>
                  <a:pt x="7787640" y="0"/>
                </a:moveTo>
                <a:lnTo>
                  <a:pt x="7772400" y="0"/>
                </a:lnTo>
                <a:lnTo>
                  <a:pt x="7772400" y="12192"/>
                </a:lnTo>
                <a:lnTo>
                  <a:pt x="7772400" y="1469136"/>
                </a:lnTo>
                <a:lnTo>
                  <a:pt x="15240" y="1469136"/>
                </a:lnTo>
                <a:lnTo>
                  <a:pt x="15240" y="12192"/>
                </a:lnTo>
                <a:lnTo>
                  <a:pt x="7772400" y="12192"/>
                </a:lnTo>
                <a:lnTo>
                  <a:pt x="7772400" y="0"/>
                </a:lnTo>
                <a:lnTo>
                  <a:pt x="0" y="0"/>
                </a:lnTo>
                <a:lnTo>
                  <a:pt x="0" y="1484376"/>
                </a:lnTo>
                <a:lnTo>
                  <a:pt x="7787640" y="1484376"/>
                </a:lnTo>
                <a:lnTo>
                  <a:pt x="7787640" y="1478280"/>
                </a:lnTo>
                <a:lnTo>
                  <a:pt x="7787640" y="1469148"/>
                </a:lnTo>
                <a:lnTo>
                  <a:pt x="7787640" y="12192"/>
                </a:lnTo>
                <a:lnTo>
                  <a:pt x="7787640" y="6096"/>
                </a:lnTo>
                <a:lnTo>
                  <a:pt x="7787640" y="0"/>
                </a:lnTo>
                <a:close/>
              </a:path>
            </a:pathLst>
          </a:custGeom>
          <a:solidFill>
            <a:srgbClr val="FFCC00"/>
          </a:solid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39060" y="2907283"/>
            <a:ext cx="3867785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0" dirty="0">
                <a:solidFill>
                  <a:srgbClr val="FF0000"/>
                </a:solidFill>
                <a:latin typeface="Arial"/>
                <a:cs typeface="Arial"/>
              </a:rPr>
              <a:t>PREGUNTAS?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Rectángulo">
            <a:extLst>
              <a:ext uri="{FF2B5EF4-FFF2-40B4-BE49-F238E27FC236}">
                <a16:creationId xmlns:a16="http://schemas.microsoft.com/office/drawing/2014/main" id="{98A20B92-EBD6-4C2E-B296-AF804FDE7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0" y="-26988"/>
            <a:ext cx="9175750" cy="68849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VE" sz="1800"/>
          </a:p>
        </p:txBody>
      </p:sp>
      <p:sp>
        <p:nvSpPr>
          <p:cNvPr id="15363" name="1 CuadroTexto">
            <a:extLst>
              <a:ext uri="{FF2B5EF4-FFF2-40B4-BE49-F238E27FC236}">
                <a16:creationId xmlns:a16="http://schemas.microsoft.com/office/drawing/2014/main" id="{9C475DC9-7941-4E15-8057-00A307C37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276475"/>
            <a:ext cx="794385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VE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VE" altLang="es-VE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Generalidades de Coprología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VE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VE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VE" altLang="es-VE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Prof. Carolina González (</a:t>
            </a:r>
            <a:r>
              <a:rPr lang="es-VE" altLang="es-VE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Ph.D</a:t>
            </a:r>
            <a:r>
              <a:rPr lang="es-VE" altLang="es-VE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VE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VE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9CDA0EE-43DC-4617-9EB8-2D744A132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8" y="73025"/>
            <a:ext cx="5043487" cy="147161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kumimoji="1" lang="es-ES" altLang="es-VE" sz="2800" dirty="0">
                <a:solidFill>
                  <a:schemeClr val="bg1"/>
                </a:solidFill>
                <a:latin typeface="Arial Narrow" pitchFamily="34" charset="0"/>
              </a:rPr>
              <a:t>Carrera Laboratorio Clínico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kumimoji="1" lang="es-ES" altLang="es-VE" sz="2800" dirty="0">
                <a:solidFill>
                  <a:schemeClr val="bg1"/>
                </a:solidFill>
                <a:latin typeface="Arial Narrow" pitchFamily="34" charset="0"/>
              </a:rPr>
              <a:t>Facultad de Ciencias de la Salud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kumimoji="1" lang="es-ES" altLang="es-VE" sz="2800" dirty="0">
                <a:solidFill>
                  <a:schemeClr val="bg1"/>
                </a:solidFill>
                <a:latin typeface="Arial Narrow" pitchFamily="34" charset="0"/>
              </a:rPr>
              <a:t>Universidad Nacional de Chimborazo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kumimoji="1" lang="es-ES" altLang="es-VE" sz="2800" dirty="0">
                <a:solidFill>
                  <a:schemeClr val="bg1"/>
                </a:solidFill>
                <a:latin typeface="Arial Narrow" pitchFamily="34" charset="0"/>
              </a:rPr>
              <a:t>Riobamba-Ecuador</a:t>
            </a:r>
          </a:p>
        </p:txBody>
      </p:sp>
      <p:pic>
        <p:nvPicPr>
          <p:cNvPr id="15365" name="Picture 9">
            <a:extLst>
              <a:ext uri="{FF2B5EF4-FFF2-40B4-BE49-F238E27FC236}">
                <a16:creationId xmlns:a16="http://schemas.microsoft.com/office/drawing/2014/main" id="{40224801-E6A5-44FF-8992-D63CDCFB5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-25400"/>
            <a:ext cx="1617662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6F4A0EAB-2047-4AA9-9A2A-0A76BCC25EC4}"/>
              </a:ext>
            </a:extLst>
          </p:cNvPr>
          <p:cNvSpPr txBox="1">
            <a:spLocks/>
          </p:cNvSpPr>
          <p:nvPr/>
        </p:nvSpPr>
        <p:spPr bwMode="auto">
          <a:xfrm>
            <a:off x="1184275" y="188913"/>
            <a:ext cx="63817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s-ES" sz="3200" b="1" kern="0" dirty="0">
                <a:latin typeface="Verdana" pitchFamily="34" charset="0"/>
                <a:ea typeface="+mj-ea"/>
                <a:cs typeface="+mj-cs"/>
              </a:rPr>
              <a:t>Análisis de heces seriado </a:t>
            </a:r>
            <a:endParaRPr lang="es-VE" sz="3200" b="1" kern="0" dirty="0"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16387" name="Picture 2" descr="http://www.cualesmiip.com/media/image/noticias/5220_Foto_1.jpg">
            <a:extLst>
              <a:ext uri="{FF2B5EF4-FFF2-40B4-BE49-F238E27FC236}">
                <a16:creationId xmlns:a16="http://schemas.microsoft.com/office/drawing/2014/main" id="{5C022E27-85F8-414A-A73C-167832265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643063"/>
            <a:ext cx="4595813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Recolector%20de%20Heces">
            <a:extLst>
              <a:ext uri="{FF2B5EF4-FFF2-40B4-BE49-F238E27FC236}">
                <a16:creationId xmlns:a16="http://schemas.microsoft.com/office/drawing/2014/main" id="{B6631419-4DC7-4453-A995-953FC7353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3929063"/>
            <a:ext cx="230663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>
            <a:extLst>
              <a:ext uri="{FF2B5EF4-FFF2-40B4-BE49-F238E27FC236}">
                <a16:creationId xmlns:a16="http://schemas.microsoft.com/office/drawing/2014/main" id="{69C9AE1F-AD6B-43E4-AE50-917FDAB6A9A1}"/>
              </a:ext>
            </a:extLst>
          </p:cNvPr>
          <p:cNvSpPr txBox="1"/>
          <p:nvPr/>
        </p:nvSpPr>
        <p:spPr>
          <a:xfrm>
            <a:off x="2143125" y="2994025"/>
            <a:ext cx="347663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cs typeface="Arial" charset="0"/>
              </a:rPr>
              <a:t>1</a:t>
            </a:r>
            <a:endParaRPr lang="es-VE" b="1" dirty="0">
              <a:solidFill>
                <a:schemeClr val="bg1">
                  <a:lumMod val="95000"/>
                </a:scheme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6 CuadroTexto">
            <a:extLst>
              <a:ext uri="{FF2B5EF4-FFF2-40B4-BE49-F238E27FC236}">
                <a16:creationId xmlns:a16="http://schemas.microsoft.com/office/drawing/2014/main" id="{5867C105-47AE-4325-BB72-68EC8B71ED52}"/>
              </a:ext>
            </a:extLst>
          </p:cNvPr>
          <p:cNvSpPr txBox="1"/>
          <p:nvPr/>
        </p:nvSpPr>
        <p:spPr>
          <a:xfrm>
            <a:off x="3438525" y="2994025"/>
            <a:ext cx="347663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cs typeface="Arial" charset="0"/>
              </a:rPr>
              <a:t>2</a:t>
            </a:r>
            <a:endParaRPr lang="es-VE" b="1" dirty="0">
              <a:solidFill>
                <a:schemeClr val="bg1">
                  <a:lumMod val="95000"/>
                </a:scheme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7 CuadroTexto">
            <a:extLst>
              <a:ext uri="{FF2B5EF4-FFF2-40B4-BE49-F238E27FC236}">
                <a16:creationId xmlns:a16="http://schemas.microsoft.com/office/drawing/2014/main" id="{5C5CFE63-BCBF-471B-AFB5-03409AE15F76}"/>
              </a:ext>
            </a:extLst>
          </p:cNvPr>
          <p:cNvSpPr txBox="1"/>
          <p:nvPr/>
        </p:nvSpPr>
        <p:spPr>
          <a:xfrm>
            <a:off x="4652963" y="2994025"/>
            <a:ext cx="347662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cs typeface="Arial" charset="0"/>
              </a:rPr>
              <a:t>3</a:t>
            </a:r>
            <a:endParaRPr lang="es-VE" b="1" dirty="0">
              <a:solidFill>
                <a:schemeClr val="bg1">
                  <a:lumMod val="95000"/>
                </a:schemeClr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6392" name="Picture 9" descr="ANd9GcQl0KC_VXhP6Kd2ccuIpFXR8TMhp0dceP6C1gI7EvgdQ_9Vq29X">
            <a:extLst>
              <a:ext uri="{FF2B5EF4-FFF2-40B4-BE49-F238E27FC236}">
                <a16:creationId xmlns:a16="http://schemas.microsoft.com/office/drawing/2014/main" id="{47A52785-B9CF-46BC-82A4-A7A91A56E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0" t="26389" r="5902" b="10590"/>
          <a:stretch>
            <a:fillRect/>
          </a:stretch>
        </p:blipFill>
        <p:spPr bwMode="auto">
          <a:xfrm>
            <a:off x="7000875" y="2295525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9 Flecha derecha">
            <a:extLst>
              <a:ext uri="{FF2B5EF4-FFF2-40B4-BE49-F238E27FC236}">
                <a16:creationId xmlns:a16="http://schemas.microsoft.com/office/drawing/2014/main" id="{0837DA26-C3E9-4073-8C3A-0630835D2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2063" y="3000375"/>
            <a:ext cx="1643062" cy="357188"/>
          </a:xfrm>
          <a:prstGeom prst="rightArrow">
            <a:avLst>
              <a:gd name="adj1" fmla="val 50000"/>
              <a:gd name="adj2" fmla="val 50004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VE" sz="1800" b="1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CuadroTexto">
            <a:extLst>
              <a:ext uri="{FF2B5EF4-FFF2-40B4-BE49-F238E27FC236}">
                <a16:creationId xmlns:a16="http://schemas.microsoft.com/office/drawing/2014/main" id="{1E95CBC9-D407-46C7-950F-DEC6B1672B31}"/>
              </a:ext>
            </a:extLst>
          </p:cNvPr>
          <p:cNvSpPr txBox="1"/>
          <p:nvPr/>
        </p:nvSpPr>
        <p:spPr>
          <a:xfrm>
            <a:off x="2143108" y="3476154"/>
            <a:ext cx="348172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cs typeface="Arial" charset="0"/>
              </a:rPr>
              <a:t>1</a:t>
            </a:r>
            <a:endParaRPr lang="es-VE" b="1" dirty="0">
              <a:solidFill>
                <a:schemeClr val="bg1">
                  <a:lumMod val="95000"/>
                </a:scheme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id="{E2FB19C7-D6D7-4475-B838-92895B30C465}"/>
              </a:ext>
            </a:extLst>
          </p:cNvPr>
          <p:cNvSpPr txBox="1"/>
          <p:nvPr/>
        </p:nvSpPr>
        <p:spPr>
          <a:xfrm>
            <a:off x="2795068" y="3476154"/>
            <a:ext cx="348172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cs typeface="Arial" charset="0"/>
              </a:rPr>
              <a:t>2</a:t>
            </a:r>
            <a:endParaRPr lang="es-VE" b="1" dirty="0">
              <a:solidFill>
                <a:schemeClr val="bg1">
                  <a:lumMod val="95000"/>
                </a:scheme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12 CuadroTexto">
            <a:extLst>
              <a:ext uri="{FF2B5EF4-FFF2-40B4-BE49-F238E27FC236}">
                <a16:creationId xmlns:a16="http://schemas.microsoft.com/office/drawing/2014/main" id="{2618E3AA-6E7F-4600-B122-E29C734CECFA}"/>
              </a:ext>
            </a:extLst>
          </p:cNvPr>
          <p:cNvSpPr txBox="1"/>
          <p:nvPr/>
        </p:nvSpPr>
        <p:spPr>
          <a:xfrm>
            <a:off x="3438010" y="3476154"/>
            <a:ext cx="348172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cs typeface="Arial" charset="0"/>
              </a:rPr>
              <a:t>3</a:t>
            </a:r>
            <a:endParaRPr lang="es-VE" b="1" dirty="0">
              <a:solidFill>
                <a:schemeClr val="bg1">
                  <a:lumMod val="95000"/>
                </a:scheme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13 Flecha derecha">
            <a:extLst>
              <a:ext uri="{FF2B5EF4-FFF2-40B4-BE49-F238E27FC236}">
                <a16:creationId xmlns:a16="http://schemas.microsoft.com/office/drawing/2014/main" id="{FF7907BD-F067-49BD-8723-96748694BC5B}"/>
              </a:ext>
            </a:extLst>
          </p:cNvPr>
          <p:cNvSpPr/>
          <p:nvPr/>
        </p:nvSpPr>
        <p:spPr bwMode="auto">
          <a:xfrm>
            <a:off x="4214813" y="3500438"/>
            <a:ext cx="2714625" cy="357187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s-VE" b="1">
              <a:latin typeface="Verdana" pitchFamily="34" charset="0"/>
              <a:cs typeface="Arial" charset="0"/>
            </a:endParaRPr>
          </a:p>
        </p:txBody>
      </p:sp>
      <p:sp>
        <p:nvSpPr>
          <p:cNvPr id="15" name="14 CuadroTexto">
            <a:extLst>
              <a:ext uri="{FF2B5EF4-FFF2-40B4-BE49-F238E27FC236}">
                <a16:creationId xmlns:a16="http://schemas.microsoft.com/office/drawing/2014/main" id="{AAB18086-393A-4BD9-B534-F1B6F846CD01}"/>
              </a:ext>
            </a:extLst>
          </p:cNvPr>
          <p:cNvSpPr txBox="1"/>
          <p:nvPr/>
        </p:nvSpPr>
        <p:spPr>
          <a:xfrm>
            <a:off x="785813" y="3000375"/>
            <a:ext cx="363537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cs typeface="Arial" charset="0"/>
              </a:rPr>
              <a:t>A</a:t>
            </a:r>
            <a:endParaRPr lang="es-VE" b="1" dirty="0">
              <a:solidFill>
                <a:schemeClr val="bg1">
                  <a:lumMod val="95000"/>
                </a:schemeClr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7431" name="15 CuadroTexto">
            <a:extLst>
              <a:ext uri="{FF2B5EF4-FFF2-40B4-BE49-F238E27FC236}">
                <a16:creationId xmlns:a16="http://schemas.microsoft.com/office/drawing/2014/main" id="{FCB562FD-D741-47AA-83AE-EDFC691A1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3559175"/>
            <a:ext cx="363537" cy="369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altLang="es-VE" b="1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B</a:t>
            </a:r>
            <a:endParaRPr lang="es-VE" altLang="es-VE" b="1" dirty="0">
              <a:solidFill>
                <a:schemeClr val="bg1"/>
              </a:solidFill>
              <a:latin typeface="Verdana" pitchFamily="34" charset="0"/>
              <a:cs typeface="Arial" charset="0"/>
            </a:endParaRPr>
          </a:p>
        </p:txBody>
      </p:sp>
      <p:cxnSp>
        <p:nvCxnSpPr>
          <p:cNvPr id="17" name="16 Conector recto de flecha">
            <a:extLst>
              <a:ext uri="{FF2B5EF4-FFF2-40B4-BE49-F238E27FC236}">
                <a16:creationId xmlns:a16="http://schemas.microsoft.com/office/drawing/2014/main" id="{45C1C025-7B5A-449B-8D29-73A53D122881}"/>
              </a:ext>
            </a:extLst>
          </p:cNvPr>
          <p:cNvCxnSpPr/>
          <p:nvPr/>
        </p:nvCxnSpPr>
        <p:spPr bwMode="auto">
          <a:xfrm>
            <a:off x="4857750" y="3286125"/>
            <a:ext cx="2378075" cy="11509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18" name="17 Conector recto de flecha">
            <a:extLst>
              <a:ext uri="{FF2B5EF4-FFF2-40B4-BE49-F238E27FC236}">
                <a16:creationId xmlns:a16="http://schemas.microsoft.com/office/drawing/2014/main" id="{E7248EF0-E53F-4B83-97D7-2F197A118E2C}"/>
              </a:ext>
            </a:extLst>
          </p:cNvPr>
          <p:cNvCxnSpPr/>
          <p:nvPr/>
        </p:nvCxnSpPr>
        <p:spPr bwMode="auto">
          <a:xfrm>
            <a:off x="3643313" y="3857625"/>
            <a:ext cx="3592512" cy="7270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16408" name="36 CuadroTexto">
            <a:extLst>
              <a:ext uri="{FF2B5EF4-FFF2-40B4-BE49-F238E27FC236}">
                <a16:creationId xmlns:a16="http://schemas.microsoft.com/office/drawing/2014/main" id="{4F359EF1-3E3F-4354-BF1F-1348DCC10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0" y="1196975"/>
            <a:ext cx="2898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VE" sz="2000" b="1">
                <a:solidFill>
                  <a:srgbClr val="0000CC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Seriado</a:t>
            </a:r>
            <a:endParaRPr lang="es-ES" altLang="es-VE" sz="2000" b="1">
              <a:solidFill>
                <a:srgbClr val="0000CC"/>
              </a:solidFill>
              <a:latin typeface="Verdana" panose="020B060403050404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VE" sz="2000" b="1">
                <a:solidFill>
                  <a:srgbClr val="0000CC"/>
                </a:solidFill>
                <a:latin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3 muestras fecales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VE" sz="2000" b="1">
                <a:solidFill>
                  <a:srgbClr val="0000CC"/>
                </a:solidFill>
                <a:latin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fijadas</a:t>
            </a:r>
            <a:endParaRPr lang="es-VE" altLang="es-VE" sz="2000" b="1">
              <a:solidFill>
                <a:srgbClr val="0000CC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409" name="37 CuadroTexto">
            <a:extLst>
              <a:ext uri="{FF2B5EF4-FFF2-40B4-BE49-F238E27FC236}">
                <a16:creationId xmlns:a16="http://schemas.microsoft.com/office/drawing/2014/main" id="{B7D963B8-0385-4497-A242-C20EC3F7F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363" y="3929063"/>
            <a:ext cx="1123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VE" sz="2000" b="1">
                <a:solidFill>
                  <a:srgbClr val="0000CC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Fresca</a:t>
            </a:r>
            <a:endParaRPr lang="es-VE" altLang="es-VE" sz="2000" b="1">
              <a:solidFill>
                <a:srgbClr val="0000CC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410" name="18 CuadroTexto">
            <a:extLst>
              <a:ext uri="{FF2B5EF4-FFF2-40B4-BE49-F238E27FC236}">
                <a16:creationId xmlns:a16="http://schemas.microsoft.com/office/drawing/2014/main" id="{3C240F07-2BCB-4E6D-B377-4F5B01F5F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5661025"/>
            <a:ext cx="8612188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/>
              <a:t>En caso de que el paciente tenga: diarrea, clínica severa, emergencia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EL SERIADO DEBE HACERSE 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/>
              <a:t> </a:t>
            </a:r>
            <a:r>
              <a:rPr lang="es-ES" altLang="es-ES" sz="2400" b="1">
                <a:solidFill>
                  <a:srgbClr val="FF0000"/>
                </a:solidFill>
              </a:rPr>
              <a:t>1 DÍA con muestras de cada defecación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E2D887F8-4FB4-4B9F-BDB6-2FD7B7374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15888"/>
            <a:ext cx="7545388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5292D2D-E3C5-4DCF-B051-6A2F7E39BB57}"/>
              </a:ext>
            </a:extLst>
          </p:cNvPr>
          <p:cNvSpPr txBox="1">
            <a:spLocks noChangeArrowheads="1"/>
          </p:cNvSpPr>
          <p:nvPr/>
        </p:nvSpPr>
        <p:spPr bwMode="auto">
          <a:xfrm rot="-1834990">
            <a:off x="-133350" y="2487613"/>
            <a:ext cx="8262938" cy="1593850"/>
          </a:xfrm>
          <a:prstGeom prst="rect">
            <a:avLst/>
          </a:prstGeom>
          <a:solidFill>
            <a:schemeClr val="bg1"/>
          </a:solidFill>
          <a:ln w="38100">
            <a:solidFill>
              <a:srgbClr val="FFFF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VE" altLang="es-VE" sz="4800" b="1">
                <a:solidFill>
                  <a:srgbClr val="FF3300"/>
                </a:solidFill>
                <a:latin typeface="Times New Roman" panose="02020603050405020304" pitchFamily="18" charset="0"/>
              </a:rPr>
              <a:t>Diarreica NO ES UNA CONSISTENCIA</a:t>
            </a:r>
            <a:endParaRPr lang="es-ES" altLang="es-VE" sz="48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318254AE-7333-4690-9F34-09578AD11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425" y="0"/>
            <a:ext cx="2732088" cy="523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altLang="es-VE" sz="28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Consistencia</a:t>
            </a:r>
            <a:endParaRPr lang="es-ES" altLang="es-VE" sz="28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DA75F3D3-128D-4D81-9FED-5CFEB62AF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775" y="569913"/>
            <a:ext cx="2344738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VE" altLang="es-VE" sz="12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HEATON</a:t>
            </a:r>
            <a:r>
              <a:rPr lang="es-VE" altLang="es-VE" sz="12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VE" altLang="es-VE" sz="12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LEWIS, 1997</a:t>
            </a:r>
          </a:p>
        </p:txBody>
      </p:sp>
      <p:sp>
        <p:nvSpPr>
          <p:cNvPr id="15" name="14 Cerrar llave">
            <a:extLst>
              <a:ext uri="{FF2B5EF4-FFF2-40B4-BE49-F238E27FC236}">
                <a16:creationId xmlns:a16="http://schemas.microsoft.com/office/drawing/2014/main" id="{3F3EB484-57E5-4746-A5D8-FE22C35014DC}"/>
              </a:ext>
            </a:extLst>
          </p:cNvPr>
          <p:cNvSpPr/>
          <p:nvPr/>
        </p:nvSpPr>
        <p:spPr bwMode="auto">
          <a:xfrm>
            <a:off x="6761163" y="857250"/>
            <a:ext cx="285750" cy="2357438"/>
          </a:xfrm>
          <a:prstGeom prst="rightBrace">
            <a:avLst/>
          </a:prstGeom>
          <a:noFill/>
          <a:ln w="38100" cap="flat" cmpd="dbl" algn="ctr">
            <a:solidFill>
              <a:srgbClr val="FFFFCC">
                <a:lumMod val="75000"/>
              </a:srgb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400" b="1" kern="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6" name="15 Cerrar llave">
            <a:extLst>
              <a:ext uri="{FF2B5EF4-FFF2-40B4-BE49-F238E27FC236}">
                <a16:creationId xmlns:a16="http://schemas.microsoft.com/office/drawing/2014/main" id="{B449E203-1353-4148-9DB7-CAED6E0827D8}"/>
              </a:ext>
            </a:extLst>
          </p:cNvPr>
          <p:cNvSpPr>
            <a:spLocks/>
          </p:cNvSpPr>
          <p:nvPr/>
        </p:nvSpPr>
        <p:spPr bwMode="auto">
          <a:xfrm>
            <a:off x="6761163" y="3284538"/>
            <a:ext cx="285750" cy="1643062"/>
          </a:xfrm>
          <a:prstGeom prst="rightBrace">
            <a:avLst>
              <a:gd name="adj1" fmla="val 8332"/>
              <a:gd name="adj2" fmla="val 50000"/>
            </a:avLst>
          </a:prstGeom>
          <a:noFill/>
          <a:ln w="38100" cmpd="dbl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VE" altLang="es-VE" kern="0">
              <a:solidFill>
                <a:srgbClr val="FF3300"/>
              </a:solidFill>
            </a:endParaRPr>
          </a:p>
        </p:txBody>
      </p:sp>
      <p:sp>
        <p:nvSpPr>
          <p:cNvPr id="17" name="16 Cerrar llave">
            <a:extLst>
              <a:ext uri="{FF2B5EF4-FFF2-40B4-BE49-F238E27FC236}">
                <a16:creationId xmlns:a16="http://schemas.microsoft.com/office/drawing/2014/main" id="{2800B4D8-2500-44D0-B1BE-000AB514680B}"/>
              </a:ext>
            </a:extLst>
          </p:cNvPr>
          <p:cNvSpPr>
            <a:spLocks/>
          </p:cNvSpPr>
          <p:nvPr/>
        </p:nvSpPr>
        <p:spPr bwMode="auto">
          <a:xfrm>
            <a:off x="6734175" y="5013325"/>
            <a:ext cx="295275" cy="642938"/>
          </a:xfrm>
          <a:prstGeom prst="rightBrace">
            <a:avLst>
              <a:gd name="adj1" fmla="val 8337"/>
              <a:gd name="adj2" fmla="val 50000"/>
            </a:avLst>
          </a:prstGeom>
          <a:noFill/>
          <a:ln w="38100" cmpd="dbl" algn="ctr">
            <a:solidFill>
              <a:srgbClr val="3399FF"/>
            </a:solidFill>
            <a:round/>
            <a:headEnd type="none" w="sm" len="sm"/>
            <a:tailEnd type="none" w="sm" len="sm"/>
          </a:ln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VE" altLang="es-VE" kern="0">
              <a:solidFill>
                <a:srgbClr val="0070C0"/>
              </a:solidFill>
            </a:endParaRPr>
          </a:p>
        </p:txBody>
      </p:sp>
      <p:sp>
        <p:nvSpPr>
          <p:cNvPr id="18" name="17 Cerrar llave">
            <a:extLst>
              <a:ext uri="{FF2B5EF4-FFF2-40B4-BE49-F238E27FC236}">
                <a16:creationId xmlns:a16="http://schemas.microsoft.com/office/drawing/2014/main" id="{7ACC3257-BC1B-402B-8845-39FEF162587A}"/>
              </a:ext>
            </a:extLst>
          </p:cNvPr>
          <p:cNvSpPr>
            <a:spLocks/>
          </p:cNvSpPr>
          <p:nvPr/>
        </p:nvSpPr>
        <p:spPr bwMode="auto">
          <a:xfrm>
            <a:off x="6761163" y="5929313"/>
            <a:ext cx="295275" cy="642937"/>
          </a:xfrm>
          <a:prstGeom prst="rightBrace">
            <a:avLst>
              <a:gd name="adj1" fmla="val 8337"/>
              <a:gd name="adj2" fmla="val 50000"/>
            </a:avLst>
          </a:prstGeom>
          <a:noFill/>
          <a:ln w="38100" cmpd="dbl" algn="ctr">
            <a:solidFill>
              <a:srgbClr val="92D050"/>
            </a:solidFill>
            <a:round/>
            <a:headEnd type="none" w="sm" len="sm"/>
            <a:tailEnd type="none" w="sm" len="sm"/>
          </a:ln>
        </p:spPr>
        <p:txBody>
          <a:bodyPr wrap="none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VE" altLang="es-VE" kern="0">
              <a:solidFill>
                <a:srgbClr val="0070C0"/>
              </a:solidFill>
            </a:endParaRPr>
          </a:p>
        </p:txBody>
      </p:sp>
      <p:sp>
        <p:nvSpPr>
          <p:cNvPr id="19" name="3 CuadroTexto">
            <a:extLst>
              <a:ext uri="{FF2B5EF4-FFF2-40B4-BE49-F238E27FC236}">
                <a16:creationId xmlns:a16="http://schemas.microsoft.com/office/drawing/2014/main" id="{B8A29E4F-A280-4A46-80E8-8916F87B4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5475" y="1714500"/>
            <a:ext cx="128587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VE" altLang="es-VE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Duras</a:t>
            </a:r>
          </a:p>
        </p:txBody>
      </p:sp>
      <p:sp>
        <p:nvSpPr>
          <p:cNvPr id="20" name="3 CuadroTexto">
            <a:extLst>
              <a:ext uri="{FF2B5EF4-FFF2-40B4-BE49-F238E27FC236}">
                <a16:creationId xmlns:a16="http://schemas.microsoft.com/office/drawing/2014/main" id="{102A28BD-C53D-41EB-B61C-39420C099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600" y="3929063"/>
            <a:ext cx="199072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VE" altLang="es-VE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Blandas</a:t>
            </a:r>
          </a:p>
        </p:txBody>
      </p:sp>
      <p:sp>
        <p:nvSpPr>
          <p:cNvPr id="21" name="3 CuadroTexto">
            <a:extLst>
              <a:ext uri="{FF2B5EF4-FFF2-40B4-BE49-F238E27FC236}">
                <a16:creationId xmlns:a16="http://schemas.microsoft.com/office/drawing/2014/main" id="{AFC0B565-040E-4E33-BA69-B5BCEA5E1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84763"/>
            <a:ext cx="199072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VE" altLang="es-VE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Pastosas</a:t>
            </a:r>
          </a:p>
        </p:txBody>
      </p:sp>
      <p:sp>
        <p:nvSpPr>
          <p:cNvPr id="22" name="3 CuadroTexto">
            <a:extLst>
              <a:ext uri="{FF2B5EF4-FFF2-40B4-BE49-F238E27FC236}">
                <a16:creationId xmlns:a16="http://schemas.microsoft.com/office/drawing/2014/main" id="{67DD15E8-9774-4764-A943-132EE4829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600" y="6000750"/>
            <a:ext cx="21431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VE" altLang="es-VE" ker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Líquidas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MG-20130131-01928">
            <a:extLst>
              <a:ext uri="{FF2B5EF4-FFF2-40B4-BE49-F238E27FC236}">
                <a16:creationId xmlns:a16="http://schemas.microsoft.com/office/drawing/2014/main" id="{C7978E19-8449-4EEC-8976-C0A55227C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3" b="35454"/>
          <a:stretch>
            <a:fillRect/>
          </a:stretch>
        </p:blipFill>
        <p:spPr bwMode="auto">
          <a:xfrm>
            <a:off x="0" y="3327400"/>
            <a:ext cx="9144000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IMG-20121105-01523">
            <a:extLst>
              <a:ext uri="{FF2B5EF4-FFF2-40B4-BE49-F238E27FC236}">
                <a16:creationId xmlns:a16="http://schemas.microsoft.com/office/drawing/2014/main" id="{B88EBC7F-E8FA-4C52-90F0-592B382E9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1015" r="25351" b="17168"/>
          <a:stretch>
            <a:fillRect/>
          </a:stretch>
        </p:blipFill>
        <p:spPr bwMode="auto">
          <a:xfrm>
            <a:off x="4573588" y="115888"/>
            <a:ext cx="2951162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 descr="IMG-20121002-01242">
            <a:extLst>
              <a:ext uri="{FF2B5EF4-FFF2-40B4-BE49-F238E27FC236}">
                <a16:creationId xmlns:a16="http://schemas.microsoft.com/office/drawing/2014/main" id="{4D10482C-A5AD-4C6A-A17D-736499188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4" t="5357" r="20685" b="16125"/>
          <a:stretch>
            <a:fillRect/>
          </a:stretch>
        </p:blipFill>
        <p:spPr bwMode="auto">
          <a:xfrm>
            <a:off x="1622425" y="115888"/>
            <a:ext cx="2951163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084D9383-C206-4B8F-BECB-240A99929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2941638"/>
            <a:ext cx="2613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latin typeface="Verdana" panose="020B0604030504040204" pitchFamily="34" charset="0"/>
                <a:cs typeface="Arial" panose="020B0604020202020204" pitchFamily="34" charset="0"/>
              </a:rPr>
              <a:t>Heces disentéricas</a:t>
            </a: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E1A75AD3-15CF-4597-BCD7-DA610227C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0" y="2941638"/>
            <a:ext cx="2393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latin typeface="Verdana" panose="020B0604030504040204" pitchFamily="34" charset="0"/>
                <a:cs typeface="Arial" panose="020B0604020202020204" pitchFamily="34" charset="0"/>
              </a:rPr>
              <a:t>Heces lientéricas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B43330E1-B48E-4DA8-ADB4-05FEF84EB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6021388"/>
            <a:ext cx="1914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Heces líquida</a:t>
            </a:r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D89DFFA1-63DE-417B-A68F-C8B365FD8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988" y="5995988"/>
            <a:ext cx="2043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Heces pastosa</a:t>
            </a: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EB973BCC-4EF5-48B0-9742-E45160CF9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800" y="6021388"/>
            <a:ext cx="1912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Heces blanda</a:t>
            </a:r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0C1956B2-4A57-4079-97BF-9710DC7E7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3" y="6478588"/>
            <a:ext cx="1309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latin typeface="Verdana" panose="020B0604030504040204" pitchFamily="34" charset="0"/>
                <a:cs typeface="Arial" panose="020B0604020202020204" pitchFamily="34" charset="0"/>
              </a:rPr>
              <a:t>Bristol-7</a:t>
            </a:r>
          </a:p>
        </p:txBody>
      </p:sp>
      <p:sp>
        <p:nvSpPr>
          <p:cNvPr id="18443" name="Text Box 11">
            <a:extLst>
              <a:ext uri="{FF2B5EF4-FFF2-40B4-BE49-F238E27FC236}">
                <a16:creationId xmlns:a16="http://schemas.microsoft.com/office/drawing/2014/main" id="{BE227B36-D463-4846-9191-6588D03B7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050" y="6478588"/>
            <a:ext cx="1309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latin typeface="Verdana" panose="020B0604030504040204" pitchFamily="34" charset="0"/>
                <a:cs typeface="Arial" panose="020B0604020202020204" pitchFamily="34" charset="0"/>
              </a:rPr>
              <a:t>Bristol-6</a:t>
            </a:r>
          </a:p>
        </p:txBody>
      </p:sp>
      <p:sp>
        <p:nvSpPr>
          <p:cNvPr id="18444" name="Text Box 12">
            <a:extLst>
              <a:ext uri="{FF2B5EF4-FFF2-40B4-BE49-F238E27FC236}">
                <a16:creationId xmlns:a16="http://schemas.microsoft.com/office/drawing/2014/main" id="{CB31EF08-D200-44AD-8168-5DB3524DA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588" y="6478588"/>
            <a:ext cx="1309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latin typeface="Verdana" panose="020B0604030504040204" pitchFamily="34" charset="0"/>
                <a:cs typeface="Arial" panose="020B0604020202020204" pitchFamily="34" charset="0"/>
              </a:rPr>
              <a:t>Bristol-5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FFDEFED-AC82-4F08-A631-B6256E6821C1}"/>
              </a:ext>
            </a:extLst>
          </p:cNvPr>
          <p:cNvSpPr txBox="1">
            <a:spLocks noChangeArrowheads="1"/>
          </p:cNvSpPr>
          <p:nvPr/>
        </p:nvSpPr>
        <p:spPr>
          <a:xfrm>
            <a:off x="590550" y="269875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ES" sz="3000" b="1" kern="0" dirty="0">
                <a:latin typeface="Verdana" pitchFamily="34" charset="0"/>
              </a:rPr>
              <a:t>Pacientes estreñidos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72401C9-388B-49AA-95C9-37A0907D28D4}"/>
              </a:ext>
            </a:extLst>
          </p:cNvPr>
          <p:cNvSpPr txBox="1">
            <a:spLocks noChangeArrowheads="1"/>
          </p:cNvSpPr>
          <p:nvPr/>
        </p:nvSpPr>
        <p:spPr>
          <a:xfrm>
            <a:off x="179388" y="1628775"/>
            <a:ext cx="8229600" cy="33004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s-ES" altLang="es-ES" sz="2800" b="1" kern="0" dirty="0">
                <a:latin typeface="Verdana" pitchFamily="34" charset="0"/>
              </a:rPr>
              <a:t>Administrar laxantes salinos</a:t>
            </a:r>
            <a:endParaRPr lang="es-ES" altLang="es-ES" kern="0" dirty="0"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s-ES" altLang="es-ES" sz="2800" kern="0" dirty="0">
                <a:solidFill>
                  <a:srgbClr val="FF0000"/>
                </a:solidFill>
                <a:latin typeface="Verdana" pitchFamily="34" charset="0"/>
              </a:rPr>
              <a:t>Sal de Epson</a:t>
            </a:r>
          </a:p>
          <a:p>
            <a:pPr marL="990600" lvl="1" indent="-533400" eaLnBrk="1" hangingPunct="1">
              <a:buFontTx/>
              <a:buNone/>
              <a:defRPr/>
            </a:pPr>
            <a:endParaRPr lang="es-ES" altLang="es-ES" kern="0" dirty="0">
              <a:latin typeface="Verdana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s-ES" altLang="es-ES" sz="2800" b="1" kern="0" dirty="0">
                <a:latin typeface="Verdana" pitchFamily="34" charset="0"/>
              </a:rPr>
              <a:t>Nunca administrar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s-ES" altLang="es-ES" sz="2800" kern="0" dirty="0">
                <a:latin typeface="Verdana" pitchFamily="34" charset="0"/>
              </a:rPr>
              <a:t>Aceites (gotas de grasa)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s-ES" altLang="es-ES" sz="2800" kern="0" dirty="0">
                <a:latin typeface="Verdana" pitchFamily="34" charset="0"/>
              </a:rPr>
              <a:t>Leche Magnesia (forma cristales)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es-ES" altLang="es-ES" sz="2800" kern="0" dirty="0" err="1">
                <a:latin typeface="Verdana" pitchFamily="34" charset="0"/>
              </a:rPr>
              <a:t>Polietilenglicol</a:t>
            </a:r>
            <a:r>
              <a:rPr lang="es-ES" altLang="es-ES" sz="2800" kern="0" dirty="0">
                <a:latin typeface="Verdana" pitchFamily="34" charset="0"/>
              </a:rPr>
              <a:t> (forma cristales)</a:t>
            </a:r>
          </a:p>
        </p:txBody>
      </p:sp>
      <p:pic>
        <p:nvPicPr>
          <p:cNvPr id="19460" name="Picture 2" descr="https://encrypted-tbn3.gstatic.com/images?q=tbn:ANd9GcTF4lOuz9s6ZI76AMEXT-EDUzWo-X3cv_uHW0sHJOkXux4tDlGu">
            <a:extLst>
              <a:ext uri="{FF2B5EF4-FFF2-40B4-BE49-F238E27FC236}">
                <a16:creationId xmlns:a16="http://schemas.microsoft.com/office/drawing/2014/main" id="{8AAC1822-D42F-4E57-AFD0-FF3B0D317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3644900"/>
            <a:ext cx="24907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2">
            <a:extLst>
              <a:ext uri="{FF2B5EF4-FFF2-40B4-BE49-F238E27FC236}">
                <a16:creationId xmlns:a16="http://schemas.microsoft.com/office/drawing/2014/main" id="{6EAF8B35-052A-4464-877F-13334387F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229225"/>
            <a:ext cx="2735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VE"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Heterogéneo</a:t>
            </a:r>
            <a:endParaRPr lang="es-ES" altLang="es-VE" sz="28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483" name="Text Box 4">
            <a:extLst>
              <a:ext uri="{FF2B5EF4-FFF2-40B4-BE49-F238E27FC236}">
                <a16:creationId xmlns:a16="http://schemas.microsoft.com/office/drawing/2014/main" id="{A914D65D-EBA5-4D8A-BC2A-91ABFBA23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300663"/>
            <a:ext cx="28575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s-MX" altLang="es-VE"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Homogéneo</a:t>
            </a:r>
          </a:p>
        </p:txBody>
      </p:sp>
      <p:sp>
        <p:nvSpPr>
          <p:cNvPr id="20484" name="Text Box 11">
            <a:extLst>
              <a:ext uri="{FF2B5EF4-FFF2-40B4-BE49-F238E27FC236}">
                <a16:creationId xmlns:a16="http://schemas.microsoft.com/office/drawing/2014/main" id="{C01C0C10-1AFA-4591-BB24-A76B1172E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266700"/>
            <a:ext cx="237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MX" altLang="es-VE"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Aspecto </a:t>
            </a:r>
            <a:endParaRPr lang="es-ES" altLang="es-VE" sz="20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485" name="Picture 7">
            <a:extLst>
              <a:ext uri="{FF2B5EF4-FFF2-40B4-BE49-F238E27FC236}">
                <a16:creationId xmlns:a16="http://schemas.microsoft.com/office/drawing/2014/main" id="{C3C07329-1184-4A14-84C1-405DA4F06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628775"/>
            <a:ext cx="45116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8300" y="622448"/>
            <a:ext cx="58674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419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DE APRENDIZAJE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7965" y="1371600"/>
            <a:ext cx="8839835" cy="4655826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Relaciona el conocimiento teórico-práctico para la selección y aplicación de métodos, técnicas y procedimientos adecuados para el análisis según la muestra biológica y la especie parasitaria a detectar.</a:t>
            </a:r>
          </a:p>
          <a:p>
            <a:pPr algn="just">
              <a:lnSpc>
                <a:spcPct val="150000"/>
              </a:lnSpc>
            </a:pPr>
            <a:endParaRPr lang="es-E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CRITERIOS DE EVALUACIÓN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- Aplicar métodos y técnicas para el diagnóstico parasitológico.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- Diferenciar la morfología parasitaria para su diagnóstico microscópico.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>
            <a:extLst>
              <a:ext uri="{FF2B5EF4-FFF2-40B4-BE49-F238E27FC236}">
                <a16:creationId xmlns:a16="http://schemas.microsoft.com/office/drawing/2014/main" id="{810864B7-55BC-46B9-A1E0-FEEE8BB87F12}"/>
              </a:ext>
            </a:extLst>
          </p:cNvPr>
          <p:cNvGraphicFramePr>
            <a:graphicFrameLocks noGrp="1"/>
          </p:cNvGraphicFramePr>
          <p:nvPr/>
        </p:nvGraphicFramePr>
        <p:xfrm>
          <a:off x="0" y="765175"/>
          <a:ext cx="8964613" cy="5827713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195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3029">
                <a:tc>
                  <a:txBody>
                    <a:bodyPr/>
                    <a:lstStyle/>
                    <a:p>
                      <a:pPr algn="ctr"/>
                      <a:r>
                        <a:rPr lang="es-VE" sz="24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Color heces</a:t>
                      </a:r>
                    </a:p>
                  </a:txBody>
                  <a:tcPr marL="91443" marR="91443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Posible </a:t>
                      </a:r>
                    </a:p>
                    <a:p>
                      <a:pPr algn="ctr"/>
                      <a:r>
                        <a:rPr lang="es-VE" sz="24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significado</a:t>
                      </a:r>
                    </a:p>
                  </a:txBody>
                  <a:tcPr marL="91443" marR="91443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400" dirty="0">
                          <a:solidFill>
                            <a:schemeClr val="tx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Causas dietéticas</a:t>
                      </a:r>
                    </a:p>
                  </a:txBody>
                  <a:tcPr marL="91443" marR="91443"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853">
                <a:tc>
                  <a:txBody>
                    <a:bodyPr/>
                    <a:lstStyle/>
                    <a:p>
                      <a:pPr algn="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Marrón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000" dirty="0" err="1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Estercobilinógeno</a:t>
                      </a:r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</a:t>
                      </a:r>
                      <a:r>
                        <a:rPr lang="es-VE" sz="2000" baseline="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</a:t>
                      </a:r>
                    </a:p>
                    <a:p>
                      <a:pPr algn="ctr"/>
                      <a:r>
                        <a:rPr lang="es-VE" sz="2000" baseline="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</a:t>
                      </a:r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onsiderado</a:t>
                      </a:r>
                      <a:r>
                        <a:rPr lang="es-VE" sz="2000" baseline="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saludable</a:t>
                      </a:r>
                      <a:endParaRPr lang="es-VE" sz="20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Dieta cárnica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169">
                <a:tc>
                  <a:txBody>
                    <a:bodyPr/>
                    <a:lstStyle/>
                    <a:p>
                      <a:pPr algn="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Verde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Biliverdina,</a:t>
                      </a:r>
                      <a:r>
                        <a:rPr lang="es-VE" sz="2000" baseline="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t</a:t>
                      </a:r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ránsito acelerado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Vegetales, </a:t>
                      </a:r>
                    </a:p>
                    <a:p>
                      <a:pPr algn="ct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brócoli, espinacas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183">
                <a:tc>
                  <a:txBody>
                    <a:bodyPr/>
                    <a:lstStyle/>
                    <a:p>
                      <a:pPr algn="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Blanco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Obstrucción biliar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Medicamentos, Bario, 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169">
                <a:tc>
                  <a:txBody>
                    <a:bodyPr/>
                    <a:lstStyle/>
                    <a:p>
                      <a:pPr algn="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Amarillo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Esteatorrea, dispepsia </a:t>
                      </a:r>
                    </a:p>
                    <a:p>
                      <a:pPr algn="ct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de la fermentación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Dieta láctea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55">
                <a:tc>
                  <a:txBody>
                    <a:bodyPr/>
                    <a:lstStyle/>
                    <a:p>
                      <a:pPr algn="r"/>
                      <a:r>
                        <a:rPr lang="es-VE" sz="2000" dirty="0">
                          <a:solidFill>
                            <a:schemeClr val="bg1"/>
                          </a:solidFill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Negro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Sangrado digestivo superior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Hierro, bismuto, morcillas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2155">
                <a:tc>
                  <a:txBody>
                    <a:bodyPr/>
                    <a:lstStyle/>
                    <a:p>
                      <a:pPr algn="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Rojo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Sangrado digestivo inferior</a:t>
                      </a: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Colorantes,</a:t>
                      </a:r>
                    </a:p>
                    <a:p>
                      <a:pPr algn="ctr"/>
                      <a:r>
                        <a:rPr lang="es-VE" sz="200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remolacha,</a:t>
                      </a:r>
                      <a:r>
                        <a:rPr lang="es-VE" sz="2000" baseline="0" dirty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tomate</a:t>
                      </a:r>
                      <a:endParaRPr lang="es-VE" sz="2000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91443" marR="91443"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3 Rectángulo">
            <a:extLst>
              <a:ext uri="{FF2B5EF4-FFF2-40B4-BE49-F238E27FC236}">
                <a16:creationId xmlns:a16="http://schemas.microsoft.com/office/drawing/2014/main" id="{60A62CB7-49D6-4C44-B5B4-B0FB3EE93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52388"/>
            <a:ext cx="1239837" cy="523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altLang="es-VE" sz="28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Color</a:t>
            </a:r>
            <a:endParaRPr lang="es-ES" altLang="es-VE" sz="28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541" name="Imagen 4">
            <a:extLst>
              <a:ext uri="{FF2B5EF4-FFF2-40B4-BE49-F238E27FC236}">
                <a16:creationId xmlns:a16="http://schemas.microsoft.com/office/drawing/2014/main" id="{162AEE29-9F30-4335-A519-F9C6419EC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1558925"/>
            <a:ext cx="79533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2" name="Imagen 6">
            <a:extLst>
              <a:ext uri="{FF2B5EF4-FFF2-40B4-BE49-F238E27FC236}">
                <a16:creationId xmlns:a16="http://schemas.microsoft.com/office/drawing/2014/main" id="{A5CC485C-94C4-4326-A381-C493DCEFB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425700"/>
            <a:ext cx="79533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3" name="Imagen 8">
            <a:extLst>
              <a:ext uri="{FF2B5EF4-FFF2-40B4-BE49-F238E27FC236}">
                <a16:creationId xmlns:a16="http://schemas.microsoft.com/office/drawing/2014/main" id="{10E9A046-23DC-4DD4-99BE-78BF056E3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013325"/>
            <a:ext cx="7953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4" name="Imagen 10">
            <a:extLst>
              <a:ext uri="{FF2B5EF4-FFF2-40B4-BE49-F238E27FC236}">
                <a16:creationId xmlns:a16="http://schemas.microsoft.com/office/drawing/2014/main" id="{BDBD2E52-3FF8-40CC-8115-8F09CE8D7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3265488"/>
            <a:ext cx="839788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5" name="Imagen 12">
            <a:extLst>
              <a:ext uri="{FF2B5EF4-FFF2-40B4-BE49-F238E27FC236}">
                <a16:creationId xmlns:a16="http://schemas.microsoft.com/office/drawing/2014/main" id="{6B3FCB9E-D852-41FF-AF32-6EE84EA11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819775"/>
            <a:ext cx="79533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6" name="Imagen 14">
            <a:extLst>
              <a:ext uri="{FF2B5EF4-FFF2-40B4-BE49-F238E27FC236}">
                <a16:creationId xmlns:a16="http://schemas.microsoft.com/office/drawing/2014/main" id="{16158C4A-8C9F-4E79-8EE1-FF03A9F7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165600"/>
            <a:ext cx="858838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>
            <a:extLst>
              <a:ext uri="{FF2B5EF4-FFF2-40B4-BE49-F238E27FC236}">
                <a16:creationId xmlns:a16="http://schemas.microsoft.com/office/drawing/2014/main" id="{4029A0DC-F392-43A6-98EB-EE50B1186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363" y="5618163"/>
            <a:ext cx="18748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VE"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</a:t>
            </a:r>
          </a:p>
        </p:txBody>
      </p:sp>
      <p:sp>
        <p:nvSpPr>
          <p:cNvPr id="22531" name="Text Box 2">
            <a:extLst>
              <a:ext uri="{FF2B5EF4-FFF2-40B4-BE49-F238E27FC236}">
                <a16:creationId xmlns:a16="http://schemas.microsoft.com/office/drawing/2014/main" id="{7D9428B1-3942-4F4D-A959-9975F025A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63" y="142875"/>
            <a:ext cx="1485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" altLang="es-VE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Olor</a:t>
            </a:r>
            <a:r>
              <a:rPr lang="es-ES" altLang="es-VE"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5B4143E2-AE2F-416D-B674-F53E93F19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65225"/>
            <a:ext cx="8143875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V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Normal: Fecal (Sui generis)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ES_tradnl" altLang="es-VE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V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Fétido: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V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Putrefacción de las proteínas: </a:t>
            </a:r>
            <a:r>
              <a:rPr lang="es-ES_tradnl" altLang="es-VE" sz="2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Creatorrea</a:t>
            </a:r>
            <a:endParaRPr lang="es-ES_tradnl" altLang="es-VE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V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Insuficiencia gástrica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V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Insuficiencia pancreática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V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Colitis bacteriana o amebiana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V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Cáncer de colon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VE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Absceso abierto en intestino grueso</a:t>
            </a:r>
          </a:p>
        </p:txBody>
      </p:sp>
      <p:sp>
        <p:nvSpPr>
          <p:cNvPr id="22533" name="Text Box 6">
            <a:extLst>
              <a:ext uri="{FF2B5EF4-FFF2-40B4-BE49-F238E27FC236}">
                <a16:creationId xmlns:a16="http://schemas.microsoft.com/office/drawing/2014/main" id="{82D3CDD5-47E0-4714-9F2F-C2BF420F0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229350"/>
            <a:ext cx="8128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s-ES_tradnl" altLang="es-VE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Pruebas diagnósticas. Fischbacuh. 2009. 8ta edición</a:t>
            </a:r>
          </a:p>
          <a:p>
            <a:pPr algn="ctr"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es-ES_tradnl" altLang="es-VE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clínica y el laboratorio. Balcells A. 2007. 19 edición</a:t>
            </a:r>
            <a:endParaRPr lang="es-ES" altLang="es-VE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750F0B33-408D-483B-AD1B-CB79CCD2C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1055688"/>
            <a:ext cx="568801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VE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Rancio: Esteatorrea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VE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Insuficiencia gástrica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VE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Insuficiencia pancreática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VE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Giardiasis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ES_tradnl" altLang="es-VE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VE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Fermento: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VE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Intolerancia los </a:t>
            </a:r>
            <a:r>
              <a:rPr lang="es-ES_tradnl" altLang="es-VE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disacaridos</a:t>
            </a:r>
            <a:endParaRPr lang="es-ES" altLang="es-VE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8">
            <a:extLst>
              <a:ext uri="{FF2B5EF4-FFF2-40B4-BE49-F238E27FC236}">
                <a16:creationId xmlns:a16="http://schemas.microsoft.com/office/drawing/2014/main" id="{82B07B72-5DA8-4A8A-8347-1C363F913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0" y="241300"/>
            <a:ext cx="1890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MX" altLang="es-VE" b="1">
                <a:solidFill>
                  <a:srgbClr val="000000"/>
                </a:solidFill>
                <a:latin typeface="Verdana" panose="020B0604030504040204" pitchFamily="34" charset="0"/>
              </a:rPr>
              <a:t>Sangre</a:t>
            </a:r>
            <a:endParaRPr lang="es-ES" altLang="es-VE" sz="28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3555" name="Text Box 59">
            <a:extLst>
              <a:ext uri="{FF2B5EF4-FFF2-40B4-BE49-F238E27FC236}">
                <a16:creationId xmlns:a16="http://schemas.microsoft.com/office/drawing/2014/main" id="{FB8AC1DE-AAC3-4CA7-AAC8-7BA479E0C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3259138"/>
            <a:ext cx="1096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VE" sz="2800" b="1">
                <a:solidFill>
                  <a:srgbClr val="000000"/>
                </a:solidFill>
                <a:latin typeface="Verdana" panose="020B0604030504040204" pitchFamily="34" charset="0"/>
              </a:rPr>
              <a:t>Roja</a:t>
            </a:r>
            <a:endParaRPr lang="es-ES" altLang="es-VE" sz="28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3556" name="Text Box 60">
            <a:extLst>
              <a:ext uri="{FF2B5EF4-FFF2-40B4-BE49-F238E27FC236}">
                <a16:creationId xmlns:a16="http://schemas.microsoft.com/office/drawing/2014/main" id="{50ED89CF-9ED4-4DE2-8E00-A4ED37736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25" y="1376363"/>
            <a:ext cx="6084888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es-MX" altLang="es-VE" sz="2800" b="1">
                <a:solidFill>
                  <a:srgbClr val="000000"/>
                </a:solidFill>
                <a:latin typeface="Verdana" panose="020B0604030504040204" pitchFamily="34" charset="0"/>
              </a:rPr>
              <a:t>Hemorragias del tracto</a:t>
            </a:r>
          </a:p>
          <a:p>
            <a:pPr eaLnBrk="1" hangingPunct="1">
              <a:buClr>
                <a:schemeClr val="tx2"/>
              </a:buClr>
              <a:buSzPct val="90000"/>
              <a:buFont typeface="Symbol" panose="05050102010706020507" pitchFamily="18" charset="2"/>
              <a:buNone/>
            </a:pPr>
            <a:r>
              <a:rPr lang="es-MX" altLang="es-VE" sz="2800" b="1">
                <a:solidFill>
                  <a:srgbClr val="000000"/>
                </a:solidFill>
                <a:latin typeface="Verdana" panose="020B0604030504040204" pitchFamily="34" charset="0"/>
              </a:rPr>
              <a:t>gastro-intestinal superior</a:t>
            </a:r>
          </a:p>
        </p:txBody>
      </p:sp>
      <p:sp>
        <p:nvSpPr>
          <p:cNvPr id="23557" name="Text Box 62">
            <a:extLst>
              <a:ext uri="{FF2B5EF4-FFF2-40B4-BE49-F238E27FC236}">
                <a16:creationId xmlns:a16="http://schemas.microsoft.com/office/drawing/2014/main" id="{805E48CF-2D38-4EEF-8B54-48F049324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8763" y="3282950"/>
            <a:ext cx="4076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VE" sz="2800" b="1">
                <a:solidFill>
                  <a:srgbClr val="000000"/>
                </a:solidFill>
                <a:latin typeface="Verdana" panose="020B0604030504040204" pitchFamily="34" charset="0"/>
              </a:rPr>
              <a:t>Colon distal</a:t>
            </a:r>
            <a:r>
              <a:rPr lang="es-MX" altLang="es-VE" sz="2800" b="1">
                <a:solidFill>
                  <a:srgbClr val="000000"/>
                </a:solidFill>
                <a:latin typeface="Verdana" panose="020B0604030504040204" pitchFamily="34" charset="0"/>
              </a:rPr>
              <a:t> y recto</a:t>
            </a:r>
            <a:endParaRPr lang="es-ES" altLang="es-VE" sz="28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3558" name="Text Box 65">
            <a:extLst>
              <a:ext uri="{FF2B5EF4-FFF2-40B4-BE49-F238E27FC236}">
                <a16:creationId xmlns:a16="http://schemas.microsoft.com/office/drawing/2014/main" id="{C035BD5C-EAA0-4841-AA30-F9C1A82A3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635125"/>
            <a:ext cx="1817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VE" sz="2800" b="1">
                <a:solidFill>
                  <a:srgbClr val="000000"/>
                </a:solidFill>
                <a:latin typeface="Verdana" panose="020B0604030504040204" pitchFamily="34" charset="0"/>
              </a:rPr>
              <a:t>Carmesí</a:t>
            </a:r>
            <a:endParaRPr lang="es-ES" altLang="es-VE" sz="28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3559" name="Text Box 67">
            <a:extLst>
              <a:ext uri="{FF2B5EF4-FFF2-40B4-BE49-F238E27FC236}">
                <a16:creationId xmlns:a16="http://schemas.microsoft.com/office/drawing/2014/main" id="{FFBDC94E-10A2-4635-BCB8-32F0C6A27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533900"/>
            <a:ext cx="788828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VE" sz="2800" b="1">
                <a:solidFill>
                  <a:srgbClr val="000000"/>
                </a:solidFill>
                <a:latin typeface="Verdana" panose="020B0604030504040204" pitchFamily="34" charset="0"/>
              </a:rPr>
              <a:t>Causas: Recién Nacido </a:t>
            </a:r>
          </a:p>
          <a:p>
            <a:pPr eaLnBrk="1" hangingPunct="1">
              <a:spcBef>
                <a:spcPct val="0"/>
              </a:spcBef>
            </a:pPr>
            <a:r>
              <a:rPr lang="es-MX" altLang="es-VE" sz="2800">
                <a:solidFill>
                  <a:srgbClr val="000000"/>
                </a:solidFill>
                <a:latin typeface="Verdana" panose="020B0604030504040204" pitchFamily="34" charset="0"/>
              </a:rPr>
              <a:t> Sangre materna deglutida (Apt-Downey)</a:t>
            </a:r>
          </a:p>
          <a:p>
            <a:pPr eaLnBrk="1" hangingPunct="1">
              <a:spcBef>
                <a:spcPct val="0"/>
              </a:spcBef>
            </a:pPr>
            <a:r>
              <a:rPr lang="es-MX" altLang="es-VE" sz="280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s-MX" altLang="es-VE" sz="2800">
                <a:solidFill>
                  <a:srgbClr val="FF0000"/>
                </a:solidFill>
                <a:latin typeface="Verdana" panose="020B0604030504040204" pitchFamily="34" charset="0"/>
              </a:rPr>
              <a:t>Alergia a la proteína de la leche de vaca</a:t>
            </a:r>
          </a:p>
          <a:p>
            <a:pPr eaLnBrk="1" hangingPunct="1">
              <a:spcBef>
                <a:spcPct val="0"/>
              </a:spcBef>
            </a:pPr>
            <a:r>
              <a:rPr lang="es-MX" altLang="es-VE" sz="2800">
                <a:solidFill>
                  <a:srgbClr val="000000"/>
                </a:solidFill>
                <a:latin typeface="Verdana" panose="020B0604030504040204" pitchFamily="34" charset="0"/>
              </a:rPr>
              <a:t> Fisuras anales</a:t>
            </a:r>
          </a:p>
          <a:p>
            <a:pPr eaLnBrk="1" hangingPunct="1">
              <a:spcBef>
                <a:spcPct val="0"/>
              </a:spcBef>
            </a:pPr>
            <a:r>
              <a:rPr lang="es-MX" altLang="es-VE" sz="2800">
                <a:solidFill>
                  <a:srgbClr val="000000"/>
                </a:solidFill>
                <a:latin typeface="Verdana" panose="020B0604030504040204" pitchFamily="34" charset="0"/>
              </a:rPr>
              <a:t> Infecciones invasivas</a:t>
            </a:r>
            <a:endParaRPr lang="es-ES" altLang="es-VE" sz="2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3560" name="9 Cerrar llave">
            <a:extLst>
              <a:ext uri="{FF2B5EF4-FFF2-40B4-BE49-F238E27FC236}">
                <a16:creationId xmlns:a16="http://schemas.microsoft.com/office/drawing/2014/main" id="{0E08DA35-96A6-4EE1-802D-2F5360B4B678}"/>
              </a:ext>
            </a:extLst>
          </p:cNvPr>
          <p:cNvSpPr>
            <a:spLocks/>
          </p:cNvSpPr>
          <p:nvPr/>
        </p:nvSpPr>
        <p:spPr bwMode="auto">
          <a:xfrm rot="10800000">
            <a:off x="2771775" y="1270000"/>
            <a:ext cx="360363" cy="1295400"/>
          </a:xfrm>
          <a:prstGeom prst="rightBrace">
            <a:avLst>
              <a:gd name="adj1" fmla="val 8321"/>
              <a:gd name="adj2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VE" sz="2400"/>
          </a:p>
        </p:txBody>
      </p:sp>
      <p:sp>
        <p:nvSpPr>
          <p:cNvPr id="23561" name="10 Cerrar llave">
            <a:extLst>
              <a:ext uri="{FF2B5EF4-FFF2-40B4-BE49-F238E27FC236}">
                <a16:creationId xmlns:a16="http://schemas.microsoft.com/office/drawing/2014/main" id="{1C7D433B-E2E3-4320-8311-44DDF563B5B3}"/>
              </a:ext>
            </a:extLst>
          </p:cNvPr>
          <p:cNvSpPr>
            <a:spLocks/>
          </p:cNvSpPr>
          <p:nvPr/>
        </p:nvSpPr>
        <p:spPr bwMode="auto">
          <a:xfrm rot="10800000">
            <a:off x="2484438" y="3067050"/>
            <a:ext cx="287337" cy="792163"/>
          </a:xfrm>
          <a:prstGeom prst="rightBrace">
            <a:avLst>
              <a:gd name="adj1" fmla="val 8360"/>
              <a:gd name="adj2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VE"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7">
            <a:extLst>
              <a:ext uri="{FF2B5EF4-FFF2-40B4-BE49-F238E27FC236}">
                <a16:creationId xmlns:a16="http://schemas.microsoft.com/office/drawing/2014/main" id="{98409615-68E0-4911-BE09-AEFFD901C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2319338"/>
            <a:ext cx="5951538" cy="792162"/>
          </a:xfrm>
          <a:prstGeom prst="cube">
            <a:avLst>
              <a:gd name="adj" fmla="val 79750"/>
            </a:avLst>
          </a:prstGeom>
          <a:gradFill rotWithShape="1">
            <a:gsLst>
              <a:gs pos="0">
                <a:srgbClr val="F8F8F8">
                  <a:alpha val="39998"/>
                </a:srgbClr>
              </a:gs>
              <a:gs pos="100000">
                <a:srgbClr val="D6D6D6">
                  <a:alpha val="39998"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ES" sz="1800">
              <a:cs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7D7777B6-C6A6-481A-AA1D-0AA4DAD533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78137" y="149592"/>
            <a:ext cx="3579813" cy="492443"/>
          </a:xfrm>
        </p:spPr>
        <p:txBody>
          <a:bodyPr/>
          <a:lstStyle/>
          <a:p>
            <a:pPr eaLnBrk="1" hangingPunct="1"/>
            <a:r>
              <a:rPr lang="es-ES" altLang="es-ES" sz="3200" b="1" dirty="0">
                <a:solidFill>
                  <a:schemeClr val="tx1"/>
                </a:solidFill>
                <a:latin typeface="Verdana" panose="020B0604030504040204" pitchFamily="34" charset="0"/>
              </a:rPr>
              <a:t>Sangre Oculta</a:t>
            </a: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1D8B4CD1-C2F4-44A4-9B83-24FCCC268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765175"/>
            <a:ext cx="222408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>
                <a:latin typeface="Microsoft JhengHei" panose="020B0604030504040204" pitchFamily="34" charset="-120"/>
                <a:cs typeface="Arial" panose="020B0604020202020204" pitchFamily="34" charset="0"/>
              </a:rPr>
              <a:t>Hemoglobina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>
                <a:latin typeface="Microsoft JhengHei" panose="020B0604030504040204" pitchFamily="34" charset="-120"/>
                <a:cs typeface="Arial" panose="020B0604020202020204" pitchFamily="34" charset="0"/>
              </a:rPr>
              <a:t>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>
                <a:latin typeface="Microsoft JhengHei" panose="020B0604030504040204" pitchFamily="34" charset="-120"/>
                <a:cs typeface="Arial" panose="020B0604020202020204" pitchFamily="34" charset="0"/>
              </a:rPr>
              <a:t>Bencidina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>
                <a:latin typeface="Microsoft JhengHei" panose="020B0604030504040204" pitchFamily="34" charset="-120"/>
                <a:cs typeface="Arial" panose="020B0604020202020204" pitchFamily="34" charset="0"/>
              </a:rPr>
              <a:t>Guayacol</a:t>
            </a:r>
          </a:p>
        </p:txBody>
      </p:sp>
      <p:sp>
        <p:nvSpPr>
          <p:cNvPr id="24581" name="Text Box 5">
            <a:extLst>
              <a:ext uri="{FF2B5EF4-FFF2-40B4-BE49-F238E27FC236}">
                <a16:creationId xmlns:a16="http://schemas.microsoft.com/office/drawing/2014/main" id="{74BEA800-F77A-47E5-A5DE-36D07E86B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863" y="1095375"/>
            <a:ext cx="19923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Microsoft JhengHei" panose="020B0604030504040204" pitchFamily="34" charset="-120"/>
                <a:cs typeface="Arial" panose="020B0604020202020204" pitchFamily="34" charset="0"/>
              </a:rPr>
              <a:t>Color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Microsoft JhengHei" panose="020B0604030504040204" pitchFamily="34" charset="-120"/>
                <a:cs typeface="Arial" panose="020B0604020202020204" pitchFamily="34" charset="0"/>
              </a:rPr>
              <a:t>Verde-azulado</a:t>
            </a: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6242F542-CE46-4B8A-B378-951504D74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138" y="1222375"/>
            <a:ext cx="167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>
                <a:latin typeface="Microsoft JhengHei" panose="020B0604030504040204" pitchFamily="34" charset="-120"/>
                <a:cs typeface="Arial" panose="020B0604020202020204" pitchFamily="34" charset="0"/>
              </a:rPr>
              <a:t>H</a:t>
            </a:r>
            <a:r>
              <a:rPr lang="es-ES" altLang="es-ES" sz="2400" b="1" baseline="-25000">
                <a:latin typeface="Microsoft JhengHei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es-ES" altLang="es-ES" sz="2400" b="1">
                <a:latin typeface="Microsoft JhengHei" panose="020B0604030504040204" pitchFamily="34" charset="-120"/>
                <a:cs typeface="Arial" panose="020B0604020202020204" pitchFamily="34" charset="0"/>
              </a:rPr>
              <a:t>O</a:t>
            </a:r>
            <a:r>
              <a:rPr lang="es-ES" altLang="es-ES" sz="2400" b="1" baseline="-25000">
                <a:latin typeface="Microsoft JhengHei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es-ES" altLang="es-ES" sz="2400" b="1">
                <a:latin typeface="Microsoft JhengHei" panose="020B0604030504040204" pitchFamily="34" charset="-120"/>
                <a:cs typeface="Arial" panose="020B0604020202020204" pitchFamily="34" charset="0"/>
              </a:rPr>
              <a:t> (3%)</a:t>
            </a:r>
          </a:p>
        </p:txBody>
      </p:sp>
      <p:sp>
        <p:nvSpPr>
          <p:cNvPr id="24583" name="AutoShape 9">
            <a:extLst>
              <a:ext uri="{FF2B5EF4-FFF2-40B4-BE49-F238E27FC236}">
                <a16:creationId xmlns:a16="http://schemas.microsoft.com/office/drawing/2014/main" id="{CCEA9FA7-4CEC-494F-AF9B-C511CBE42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1112838"/>
            <a:ext cx="935038" cy="700087"/>
          </a:xfrm>
          <a:prstGeom prst="rightArrow">
            <a:avLst>
              <a:gd name="adj1" fmla="val 50000"/>
              <a:gd name="adj2" fmla="val 33390"/>
            </a:avLst>
          </a:prstGeom>
          <a:gradFill rotWithShape="1">
            <a:gsLst>
              <a:gs pos="0">
                <a:srgbClr val="000066"/>
              </a:gs>
              <a:gs pos="100000">
                <a:srgbClr val="00002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ES" sz="1800" b="1">
              <a:cs typeface="Arial" panose="020B0604020202020204" pitchFamily="34" charset="0"/>
            </a:endParaRPr>
          </a:p>
        </p:txBody>
      </p:sp>
      <p:sp>
        <p:nvSpPr>
          <p:cNvPr id="24584" name="Text Box 16">
            <a:extLst>
              <a:ext uri="{FF2B5EF4-FFF2-40B4-BE49-F238E27FC236}">
                <a16:creationId xmlns:a16="http://schemas.microsoft.com/office/drawing/2014/main" id="{F379FDF2-5AF8-45F7-B02B-5D941AFCF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5" y="1203325"/>
            <a:ext cx="492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>
                <a:latin typeface="Verdana" panose="020B060403050404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4585" name="Oval 19">
            <a:extLst>
              <a:ext uri="{FF2B5EF4-FFF2-40B4-BE49-F238E27FC236}">
                <a16:creationId xmlns:a16="http://schemas.microsoft.com/office/drawing/2014/main" id="{5CB0A59E-B479-4389-B9E2-BB2728F56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2327275"/>
            <a:ext cx="785812" cy="5762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ES" sz="1800" b="1">
              <a:cs typeface="Arial" panose="020B0604020202020204" pitchFamily="34" charset="0"/>
            </a:endParaRPr>
          </a:p>
        </p:txBody>
      </p:sp>
      <p:sp>
        <p:nvSpPr>
          <p:cNvPr id="28692" name="Oval 20">
            <a:extLst>
              <a:ext uri="{FF2B5EF4-FFF2-40B4-BE49-F238E27FC236}">
                <a16:creationId xmlns:a16="http://schemas.microsoft.com/office/drawing/2014/main" id="{08D500F6-DC6C-471C-B450-3AF260388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2327275"/>
            <a:ext cx="785813" cy="5762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s-VE" b="1">
              <a:latin typeface="Arial" charset="0"/>
              <a:cs typeface="Arial" charset="0"/>
            </a:endParaRPr>
          </a:p>
        </p:txBody>
      </p:sp>
      <p:sp>
        <p:nvSpPr>
          <p:cNvPr id="24587" name="AutoShape 21">
            <a:extLst>
              <a:ext uri="{FF2B5EF4-FFF2-40B4-BE49-F238E27FC236}">
                <a16:creationId xmlns:a16="http://schemas.microsoft.com/office/drawing/2014/main" id="{9F20F6BD-4D9F-4630-9F59-4BE54B18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5" y="2254250"/>
            <a:ext cx="431800" cy="700088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ES" sz="1800" b="1">
              <a:cs typeface="Arial" panose="020B0604020202020204" pitchFamily="34" charset="0"/>
            </a:endParaRPr>
          </a:p>
        </p:txBody>
      </p:sp>
      <p:sp>
        <p:nvSpPr>
          <p:cNvPr id="24588" name="Oval 22">
            <a:extLst>
              <a:ext uri="{FF2B5EF4-FFF2-40B4-BE49-F238E27FC236}">
                <a16:creationId xmlns:a16="http://schemas.microsoft.com/office/drawing/2014/main" id="{CB5A24CF-E399-43E4-A4D7-74EA79DEE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2325688"/>
            <a:ext cx="785812" cy="576262"/>
          </a:xfrm>
          <a:prstGeom prst="ellipse">
            <a:avLst/>
          </a:prstGeom>
          <a:gradFill rotWithShape="1">
            <a:gsLst>
              <a:gs pos="0">
                <a:srgbClr val="006600">
                  <a:alpha val="98000"/>
                </a:srgbClr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ES" sz="1800" b="1">
              <a:cs typeface="Arial" panose="020B0604020202020204" pitchFamily="34" charset="0"/>
            </a:endParaRPr>
          </a:p>
        </p:txBody>
      </p:sp>
      <p:sp>
        <p:nvSpPr>
          <p:cNvPr id="24589" name="Text Box 15">
            <a:extLst>
              <a:ext uri="{FF2B5EF4-FFF2-40B4-BE49-F238E27FC236}">
                <a16:creationId xmlns:a16="http://schemas.microsoft.com/office/drawing/2014/main" id="{FC0CF40A-C7CC-4B86-AD06-FBBE06F44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3886200"/>
            <a:ext cx="2308225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Desventajas</a:t>
            </a:r>
          </a:p>
        </p:txBody>
      </p:sp>
      <p:sp>
        <p:nvSpPr>
          <p:cNvPr id="24590" name="Text Box 16">
            <a:extLst>
              <a:ext uri="{FF2B5EF4-FFF2-40B4-BE49-F238E27FC236}">
                <a16:creationId xmlns:a16="http://schemas.microsoft.com/office/drawing/2014/main" id="{59794407-C813-4E5E-AE08-53E764714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4370388"/>
            <a:ext cx="8315325" cy="2251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400" b="1">
                <a:solidFill>
                  <a:srgbClr val="FF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Dieta previa: 3 días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400" b="1">
                <a:latin typeface="Palatino Linotype" panose="02040502050505030304" pitchFamily="18" charset="0"/>
                <a:cs typeface="Arial" panose="020B0604020202020204" pitchFamily="34" charset="0"/>
              </a:rPr>
              <a:t>Alimentos de origen animal: </a:t>
            </a:r>
            <a:r>
              <a:rPr lang="es-ES" altLang="es-ES" sz="2400">
                <a:latin typeface="Palatino Linotype" panose="02040502050505030304" pitchFamily="18" charset="0"/>
                <a:cs typeface="Arial" panose="020B0604020202020204" pitchFamily="34" charset="0"/>
              </a:rPr>
              <a:t>Carne, morcilla, chorizo, paté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400" b="1">
                <a:latin typeface="Palatino Linotype" panose="02040502050505030304" pitchFamily="18" charset="0"/>
                <a:cs typeface="Arial" panose="020B0604020202020204" pitchFamily="34" charset="0"/>
              </a:rPr>
              <a:t>Alimentos con peroxidasa: </a:t>
            </a:r>
            <a:r>
              <a:rPr lang="es-ES" altLang="es-ES" sz="2400">
                <a:latin typeface="Palatino Linotype" panose="02040502050505030304" pitchFamily="18" charset="0"/>
                <a:cs typeface="Arial" panose="020B0604020202020204" pitchFamily="34" charset="0"/>
              </a:rPr>
              <a:t>Rábanos, coliflor, pepinos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" sz="2400" b="1">
                <a:latin typeface="Palatino Linotype" panose="02040502050505030304" pitchFamily="18" charset="0"/>
                <a:cs typeface="Arial" panose="020B0604020202020204" pitchFamily="34" charset="0"/>
              </a:rPr>
              <a:t>Terapias: </a:t>
            </a:r>
            <a:r>
              <a:rPr lang="es-ES" altLang="es-ES" sz="2400">
                <a:latin typeface="Palatino Linotype" panose="02040502050505030304" pitchFamily="18" charset="0"/>
                <a:cs typeface="Arial" panose="020B0604020202020204" pitchFamily="34" charset="0"/>
              </a:rPr>
              <a:t>Hierro, vitamina C, aspirina</a:t>
            </a:r>
          </a:p>
        </p:txBody>
      </p:sp>
      <p:sp>
        <p:nvSpPr>
          <p:cNvPr id="24591" name="17 CuadroTexto">
            <a:extLst>
              <a:ext uri="{FF2B5EF4-FFF2-40B4-BE49-F238E27FC236}">
                <a16:creationId xmlns:a16="http://schemas.microsoft.com/office/drawing/2014/main" id="{EB018381-3DEF-407F-9C19-731ECA2E1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13100"/>
            <a:ext cx="87328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Microsoft JhengHei" panose="020B0604030504040204" pitchFamily="34" charset="-120"/>
                <a:cs typeface="Arial" panose="020B0604020202020204" pitchFamily="34" charset="0"/>
              </a:rPr>
              <a:t>Peroxidasa (HEMO) cataliza la oxidación del guayacol a tetraguayacol</a:t>
            </a:r>
            <a:endParaRPr lang="es-VE" altLang="es-ES" sz="2000" b="1">
              <a:latin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hema-screen_guaiac%20kits">
            <a:extLst>
              <a:ext uri="{FF2B5EF4-FFF2-40B4-BE49-F238E27FC236}">
                <a16:creationId xmlns:a16="http://schemas.microsoft.com/office/drawing/2014/main" id="{19A2822B-7AE6-468D-85F5-A793E6D38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4813"/>
            <a:ext cx="3744912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4">
            <a:extLst>
              <a:ext uri="{FF2B5EF4-FFF2-40B4-BE49-F238E27FC236}">
                <a16:creationId xmlns:a16="http://schemas.microsoft.com/office/drawing/2014/main" id="{C8693ABE-114C-45AE-AFA7-42DABDED1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09588"/>
            <a:ext cx="6264275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HEMA-SCREEN</a:t>
            </a:r>
            <a:r>
              <a:rPr lang="es-ES" altLang="es-ES" sz="2400" b="1" baseline="30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Actividad Peroxidasa del grupo HEMO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Tarjeta reactiva para determinación de sangre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Método: Guayacol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Prueba rápida en 2 minutos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Controles positivo y negativo </a:t>
            </a:r>
          </a:p>
        </p:txBody>
      </p:sp>
      <p:pic>
        <p:nvPicPr>
          <p:cNvPr id="26628" name="Picture 16" descr="CGF-Fig-1">
            <a:extLst>
              <a:ext uri="{FF2B5EF4-FFF2-40B4-BE49-F238E27FC236}">
                <a16:creationId xmlns:a16="http://schemas.microsoft.com/office/drawing/2014/main" id="{7CF560B5-1BE7-45AB-BC27-D10C42B12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1563"/>
            <a:ext cx="2859088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220px-Guaiac_test">
            <a:hlinkClick r:id="rId5"/>
            <a:extLst>
              <a:ext uri="{FF2B5EF4-FFF2-40B4-BE49-F238E27FC236}">
                <a16:creationId xmlns:a16="http://schemas.microsoft.com/office/drawing/2014/main" id="{49A3EAEB-7EF5-4DA0-B3A8-72C81D33F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8"/>
          <a:stretch>
            <a:fillRect/>
          </a:stretch>
        </p:blipFill>
        <p:spPr bwMode="auto">
          <a:xfrm>
            <a:off x="6594475" y="3778250"/>
            <a:ext cx="2474913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Text Box 9">
            <a:extLst>
              <a:ext uri="{FF2B5EF4-FFF2-40B4-BE49-F238E27FC236}">
                <a16:creationId xmlns:a16="http://schemas.microsoft.com/office/drawing/2014/main" id="{66AFE3F7-3D2F-4086-960D-3BEBA4075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3429000"/>
            <a:ext cx="2314575" cy="366713"/>
          </a:xfrm>
          <a:prstGeom prst="rect">
            <a:avLst/>
          </a:prstGeom>
          <a:gradFill rotWithShape="1">
            <a:gsLst>
              <a:gs pos="0">
                <a:schemeClr val="bg1">
                  <a:alpha val="39999"/>
                </a:schemeClr>
              </a:gs>
              <a:gs pos="100000">
                <a:schemeClr val="bg1">
                  <a:gamma/>
                  <a:shade val="86275"/>
                  <a:invGamma/>
                  <a:alpha val="39999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b="1" dirty="0">
                <a:latin typeface="Verdana" pitchFamily="34" charset="0"/>
                <a:cs typeface="Arial" charset="0"/>
              </a:rPr>
              <a:t>Muestra positiva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87F705A7-4FAE-4ACC-827A-60E7A76BA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7788" y="6186488"/>
            <a:ext cx="1411287" cy="366712"/>
          </a:xfrm>
          <a:prstGeom prst="rect">
            <a:avLst/>
          </a:prstGeom>
          <a:gradFill rotWithShape="1">
            <a:gsLst>
              <a:gs pos="0">
                <a:schemeClr val="bg1">
                  <a:alpha val="39999"/>
                </a:schemeClr>
              </a:gs>
              <a:gs pos="100000">
                <a:schemeClr val="bg1">
                  <a:gamma/>
                  <a:shade val="86275"/>
                  <a:invGamma/>
                  <a:alpha val="39999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Controles</a:t>
            </a:r>
          </a:p>
        </p:txBody>
      </p:sp>
      <p:sp>
        <p:nvSpPr>
          <p:cNvPr id="26632" name="Line 11">
            <a:extLst>
              <a:ext uri="{FF2B5EF4-FFF2-40B4-BE49-F238E27FC236}">
                <a16:creationId xmlns:a16="http://schemas.microsoft.com/office/drawing/2014/main" id="{A1B94E3E-4CA4-438A-8500-64D0F49EB8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1375" y="4025900"/>
            <a:ext cx="358775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Line 12">
            <a:extLst>
              <a:ext uri="{FF2B5EF4-FFF2-40B4-BE49-F238E27FC236}">
                <a16:creationId xmlns:a16="http://schemas.microsoft.com/office/drawing/2014/main" id="{C9C805B5-6350-4000-B7B4-AC136D0DEA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820150" y="5681663"/>
            <a:ext cx="71438" cy="4333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Text Box 13">
            <a:extLst>
              <a:ext uri="{FF2B5EF4-FFF2-40B4-BE49-F238E27FC236}">
                <a16:creationId xmlns:a16="http://schemas.microsoft.com/office/drawing/2014/main" id="{9C028D9E-8338-47DE-95D9-2B902319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738" y="3846513"/>
            <a:ext cx="3203575" cy="2246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Verdana" panose="020B0604030504040204" pitchFamily="34" charset="0"/>
                <a:cs typeface="Arial" panose="020B0604020202020204" pitchFamily="34" charset="0"/>
              </a:rPr>
              <a:t>Prueba de Guayacol: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>
                <a:latin typeface="Verdana" panose="020B0604030504040204" pitchFamily="34" charset="0"/>
                <a:cs typeface="Arial" panose="020B0604020202020204" pitchFamily="34" charset="0"/>
              </a:rPr>
              <a:t>papel  con un compuesto fenólico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>
                <a:latin typeface="Verdana" panose="020B0604030504040204" pitchFamily="34" charset="0"/>
                <a:cs typeface="Arial" panose="020B0604020202020204" pitchFamily="34" charset="0"/>
              </a:rPr>
              <a:t> ác. alfa-guayacónico, extraído de la resina madera de los árboles de Guayaco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88F4C0AD-6614-495A-9D4E-DEBD1DEAF3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32025" y="83257"/>
            <a:ext cx="4464050" cy="461665"/>
          </a:xfrm>
        </p:spPr>
        <p:txBody>
          <a:bodyPr/>
          <a:lstStyle/>
          <a:p>
            <a:pPr algn="ctr" eaLnBrk="1" hangingPunct="1"/>
            <a:r>
              <a:rPr lang="es-ES" altLang="es-ES" sz="3000" b="1" dirty="0">
                <a:solidFill>
                  <a:srgbClr val="FF0000"/>
                </a:solidFill>
                <a:latin typeface="Verdana" panose="020B0604030504040204" pitchFamily="34" charset="0"/>
              </a:rPr>
              <a:t>Sangre Oculta</a:t>
            </a:r>
          </a:p>
        </p:txBody>
      </p:sp>
      <p:pic>
        <p:nvPicPr>
          <p:cNvPr id="28675" name="Picture 17" descr="1534_big">
            <a:extLst>
              <a:ext uri="{FF2B5EF4-FFF2-40B4-BE49-F238E27FC236}">
                <a16:creationId xmlns:a16="http://schemas.microsoft.com/office/drawing/2014/main" id="{822FCD16-69B5-4D3B-B277-EB17FF387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09788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18">
            <a:extLst>
              <a:ext uri="{FF2B5EF4-FFF2-40B4-BE49-F238E27FC236}">
                <a16:creationId xmlns:a16="http://schemas.microsoft.com/office/drawing/2014/main" id="{B6761B91-790C-4F51-982E-11D7CAC4B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4486275"/>
            <a:ext cx="3263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iScreen™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es-ES" sz="18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Immunochemical Fecal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Occult Blood Test</a:t>
            </a:r>
            <a:endParaRPr lang="es-ES" altLang="es-ES" sz="1800" i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677" name="Text Box 19">
            <a:extLst>
              <a:ext uri="{FF2B5EF4-FFF2-40B4-BE49-F238E27FC236}">
                <a16:creationId xmlns:a16="http://schemas.microsoft.com/office/drawing/2014/main" id="{5C7DDBB9-331C-4BD5-B15E-D89CF2DF0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5589588"/>
            <a:ext cx="29908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b="1">
                <a:latin typeface="Verdana" panose="020B0604030504040204" pitchFamily="34" charset="0"/>
                <a:cs typeface="Arial" panose="020B0604020202020204" pitchFamily="34" charset="0"/>
              </a:rPr>
              <a:t>Fácil de usar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b="1">
                <a:latin typeface="Verdana" panose="020B0604030504040204" pitchFamily="34" charset="0"/>
                <a:cs typeface="Arial" panose="020B0604020202020204" pitchFamily="34" charset="0"/>
              </a:rPr>
              <a:t>No invasiva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b="1">
                <a:latin typeface="Verdana" panose="020B0604030504040204" pitchFamily="34" charset="0"/>
                <a:cs typeface="Arial" panose="020B0604020202020204" pitchFamily="34" charset="0"/>
              </a:rPr>
              <a:t>No requiere dieta previa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b="1">
                <a:latin typeface="Verdana" panose="020B0604030504040204" pitchFamily="34" charset="0"/>
                <a:cs typeface="Arial" panose="020B0604020202020204" pitchFamily="34" charset="0"/>
              </a:rPr>
              <a:t>Especificidad: 98%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b="1">
                <a:latin typeface="Verdana" panose="020B0604030504040204" pitchFamily="34" charset="0"/>
                <a:cs typeface="Arial" panose="020B0604020202020204" pitchFamily="34" charset="0"/>
              </a:rPr>
              <a:t>5-10 minutos</a:t>
            </a:r>
          </a:p>
        </p:txBody>
      </p:sp>
      <p:sp>
        <p:nvSpPr>
          <p:cNvPr id="28678" name="Text Box 22">
            <a:extLst>
              <a:ext uri="{FF2B5EF4-FFF2-40B4-BE49-F238E27FC236}">
                <a16:creationId xmlns:a16="http://schemas.microsoft.com/office/drawing/2014/main" id="{8ADA31D5-733A-44A1-8995-EEADF5F13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479925"/>
            <a:ext cx="284321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Instant-View</a:t>
            </a:r>
            <a:r>
              <a:rPr lang="es-ES" altLang="es-ES" sz="18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r>
              <a:rPr lang="es-ES" altLang="es-ES"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es-ES" sz="16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Prueba Inmunoquímica fecal</a:t>
            </a:r>
          </a:p>
        </p:txBody>
      </p:sp>
      <p:sp>
        <p:nvSpPr>
          <p:cNvPr id="28679" name="Text Box 23">
            <a:extLst>
              <a:ext uri="{FF2B5EF4-FFF2-40B4-BE49-F238E27FC236}">
                <a16:creationId xmlns:a16="http://schemas.microsoft.com/office/drawing/2014/main" id="{468415B6-DF48-45C0-9352-5CB263CC6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773738"/>
            <a:ext cx="34559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b="1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(Especifica  Hb humana)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b="1">
                <a:latin typeface="Verdana" panose="020B0604030504040204" pitchFamily="34" charset="0"/>
                <a:cs typeface="Arial" panose="020B0604020202020204" pitchFamily="34" charset="0"/>
              </a:rPr>
              <a:t>No reacciona con componentes de la dieta</a:t>
            </a:r>
          </a:p>
        </p:txBody>
      </p:sp>
      <p:sp>
        <p:nvSpPr>
          <p:cNvPr id="28680" name="Text Box 4">
            <a:extLst>
              <a:ext uri="{FF2B5EF4-FFF2-40B4-BE49-F238E27FC236}">
                <a16:creationId xmlns:a16="http://schemas.microsoft.com/office/drawing/2014/main" id="{30BD86B0-6177-44E4-8B80-83F682B4B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757238"/>
            <a:ext cx="8712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Prueba para detección (Hb) humana en heces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Ensayos inmunocromatográficos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 emplean Ac. Monoclonales anti-Hb humana (Globina)</a:t>
            </a:r>
          </a:p>
        </p:txBody>
      </p:sp>
      <p:pic>
        <p:nvPicPr>
          <p:cNvPr id="28681" name="Picture 26" descr="img_fobii">
            <a:extLst>
              <a:ext uri="{FF2B5EF4-FFF2-40B4-BE49-F238E27FC236}">
                <a16:creationId xmlns:a16="http://schemas.microsoft.com/office/drawing/2014/main" id="{4CDA70D8-A547-42FE-890A-5D238A45B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14043"/>
          <a:stretch>
            <a:fillRect/>
          </a:stretch>
        </p:blipFill>
        <p:spPr bwMode="auto">
          <a:xfrm>
            <a:off x="5724525" y="2565400"/>
            <a:ext cx="25908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6 CuadroTexto">
            <a:extLst>
              <a:ext uri="{FF2B5EF4-FFF2-40B4-BE49-F238E27FC236}">
                <a16:creationId xmlns:a16="http://schemas.microsoft.com/office/drawing/2014/main" id="{A2C8F51F-40BD-4E32-A23A-D411EC4C7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8575"/>
            <a:ext cx="9144000" cy="69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VE" altLang="es-VE" sz="2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Sangre oculta: </a:t>
            </a:r>
            <a:r>
              <a:rPr lang="es-VE" altLang="es-VE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indica sangrado</a:t>
            </a:r>
          </a:p>
          <a:p>
            <a:pPr eaLnBrk="1" hangingPunct="1">
              <a:defRPr/>
            </a:pPr>
            <a:r>
              <a:rPr lang="es-VE" altLang="es-VE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Hemoglobina: </a:t>
            </a:r>
            <a:r>
              <a:rPr lang="es-VE" altLang="es-VE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Se degrada en el estómago.</a:t>
            </a:r>
          </a:p>
          <a:p>
            <a:pPr eaLnBrk="1" hangingPunct="1">
              <a:defRPr/>
            </a:pPr>
            <a:r>
              <a:rPr lang="es-E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(más de 9,80 </a:t>
            </a:r>
            <a:r>
              <a:rPr lang="es-ES" sz="2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ng</a:t>
            </a:r>
            <a:r>
              <a:rPr lang="es-E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s-ES" sz="2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mL</a:t>
            </a:r>
            <a:r>
              <a:rPr lang="es-E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 en 1 µg de heces)</a:t>
            </a:r>
            <a:endParaRPr lang="es-VE" altLang="es-VE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es-VE" altLang="es-VE" sz="2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Sangrado digestivo inferior</a:t>
            </a:r>
          </a:p>
          <a:p>
            <a:pPr eaLnBrk="1" hangingPunct="1">
              <a:defRPr/>
            </a:pPr>
            <a:endParaRPr lang="es-VE" altLang="es-VE" sz="28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es-VE" altLang="es-VE" sz="28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Transferrina</a:t>
            </a:r>
            <a:r>
              <a:rPr lang="es-VE" altLang="es-VE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es-VE" altLang="es-VE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No se degrada en el estomago</a:t>
            </a:r>
          </a:p>
          <a:p>
            <a:pPr eaLnBrk="1" hangingPunct="1">
              <a:defRPr/>
            </a:pPr>
            <a:r>
              <a:rPr lang="es-E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(más de 10 </a:t>
            </a:r>
            <a:r>
              <a:rPr lang="es-ES" sz="2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ng</a:t>
            </a:r>
            <a:r>
              <a:rPr lang="es-E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s-ES" sz="2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mL</a:t>
            </a:r>
            <a:r>
              <a:rPr lang="es-E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 en 1 µg de heces)</a:t>
            </a:r>
            <a:endParaRPr lang="es-VE" altLang="es-VE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es-VE" altLang="es-VE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     </a:t>
            </a:r>
            <a:r>
              <a:rPr lang="es-VE" altLang="es-VE" sz="2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Sangrado digestivo superior/inferior</a:t>
            </a:r>
          </a:p>
          <a:p>
            <a:pPr eaLnBrk="1" hangingPunct="1">
              <a:defRPr/>
            </a:pPr>
            <a:endParaRPr lang="es-VE" altLang="es-VE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endParaRPr lang="es-VE" altLang="es-VE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1" hangingPunct="1">
              <a:defRPr/>
            </a:pPr>
            <a:r>
              <a:rPr lang="es-VE" altLang="es-VE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Inflamación</a:t>
            </a:r>
            <a:r>
              <a:rPr lang="es-ES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/Infección</a:t>
            </a:r>
            <a:endParaRPr lang="es-VE" altLang="es-VE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es-VE" altLang="es-VE" sz="28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Calprotectina</a:t>
            </a:r>
            <a:r>
              <a:rPr lang="es-VE" altLang="es-VE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es-VE" altLang="es-VE" sz="2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Inflamación</a:t>
            </a:r>
            <a:endParaRPr lang="es-VE" altLang="es-VE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es-E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(más de 8,76 </a:t>
            </a:r>
            <a:r>
              <a:rPr lang="es-ES" sz="2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ng</a:t>
            </a:r>
            <a:r>
              <a:rPr lang="es-E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s-ES" sz="2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mL</a:t>
            </a:r>
            <a:r>
              <a:rPr lang="es-E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 en 1 µg de heces)</a:t>
            </a:r>
            <a:endParaRPr lang="es-VE" altLang="es-VE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endParaRPr lang="es-VE" altLang="es-VE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es-VE" altLang="es-VE" sz="28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Lactoferrina</a:t>
            </a:r>
            <a:r>
              <a:rPr lang="es-VE" altLang="es-VE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es-VE" altLang="es-VE" sz="28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Inflamación y/o infección</a:t>
            </a:r>
          </a:p>
          <a:p>
            <a:pPr eaLnBrk="1" hangingPunct="1">
              <a:defRPr/>
            </a:pPr>
            <a:r>
              <a:rPr lang="es-E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(más de 9,8 </a:t>
            </a:r>
            <a:r>
              <a:rPr lang="es-ES" sz="2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ng</a:t>
            </a:r>
            <a:r>
              <a:rPr lang="es-E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s-ES" sz="2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mL</a:t>
            </a:r>
            <a:r>
              <a:rPr lang="es-E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 en 1 µg de heces)</a:t>
            </a:r>
            <a:endParaRPr lang="es-VE" altLang="es-VE" sz="2800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08B649AA-2F54-49B3-8857-0CD78BA82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33425"/>
            <a:ext cx="7624763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6">
            <a:extLst>
              <a:ext uri="{FF2B5EF4-FFF2-40B4-BE49-F238E27FC236}">
                <a16:creationId xmlns:a16="http://schemas.microsoft.com/office/drawing/2014/main" id="{3826559C-F69B-41DD-92F2-BEB9D1377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115888"/>
            <a:ext cx="91440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VE" altLang="es-VE" b="1" dirty="0" err="1">
                <a:solidFill>
                  <a:srgbClr val="000000"/>
                </a:solidFill>
                <a:latin typeface="Verdana" panose="020B0604030504040204" pitchFamily="34" charset="0"/>
              </a:rPr>
              <a:t>Apt</a:t>
            </a:r>
            <a:r>
              <a:rPr lang="es-VE" altLang="es-VE" b="1" dirty="0">
                <a:solidFill>
                  <a:srgbClr val="000000"/>
                </a:solidFill>
                <a:latin typeface="Verdana" panose="020B0604030504040204" pitchFamily="34" charset="0"/>
              </a:rPr>
              <a:t>-Downey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VE" sz="28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VE" altLang="es-VE" b="1" dirty="0">
                <a:solidFill>
                  <a:srgbClr val="000000"/>
                </a:solidFill>
                <a:latin typeface="Verdana" panose="020B0604030504040204" pitchFamily="34" charset="0"/>
              </a:rPr>
              <a:t>Discrimina sangrado madre </a:t>
            </a:r>
            <a:r>
              <a:rPr lang="es-VE" altLang="es-VE" b="1" i="1" dirty="0">
                <a:solidFill>
                  <a:srgbClr val="000000"/>
                </a:solidFill>
                <a:latin typeface="Verdana" panose="020B0604030504040204" pitchFamily="34" charset="0"/>
              </a:rPr>
              <a:t>Vs</a:t>
            </a:r>
            <a:r>
              <a:rPr lang="es-VE" altLang="es-VE" b="1" dirty="0">
                <a:solidFill>
                  <a:srgbClr val="000000"/>
                </a:solidFill>
                <a:latin typeface="Verdana" panose="020B0604030504040204" pitchFamily="34" charset="0"/>
              </a:rPr>
              <a:t> hijo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VE" altLang="es-VE" sz="2800" b="1" dirty="0">
                <a:solidFill>
                  <a:srgbClr val="000000"/>
                </a:solidFill>
                <a:latin typeface="Verdana" panose="020B0604030504040204" pitchFamily="34" charset="0"/>
              </a:rPr>
              <a:t>Sangre en vómito o heces de Recién Nacido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VE" altLang="es-VE" sz="2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VE" altLang="es-VE" sz="2800" dirty="0">
                <a:solidFill>
                  <a:srgbClr val="FF0000"/>
                </a:solidFill>
                <a:latin typeface="Verdana" panose="020B0604030504040204" pitchFamily="34" charset="0"/>
              </a:rPr>
              <a:t>prueba válida hasta los 4 meses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VE" altLang="es-VE" sz="2800" dirty="0">
                <a:solidFill>
                  <a:srgbClr val="FF0000"/>
                </a:solidFill>
                <a:latin typeface="Verdana" panose="020B0604030504040204" pitchFamily="34" charset="0"/>
              </a:rPr>
              <a:t>la Hb deja de ser fetal</a:t>
            </a:r>
            <a:endParaRPr lang="es-ES" altLang="es-VE" sz="24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32771" name="Picture 8">
            <a:extLst>
              <a:ext uri="{FF2B5EF4-FFF2-40B4-BE49-F238E27FC236}">
                <a16:creationId xmlns:a16="http://schemas.microsoft.com/office/drawing/2014/main" id="{63F3535A-B7D6-4D07-B2F3-A1652C770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463925"/>
            <a:ext cx="446405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CuadroTexto">
            <a:extLst>
              <a:ext uri="{FF2B5EF4-FFF2-40B4-BE49-F238E27FC236}">
                <a16:creationId xmlns:a16="http://schemas.microsoft.com/office/drawing/2014/main" id="{BE397FBC-4A23-44B7-BD5E-93F6BE212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76300"/>
            <a:ext cx="9685338" cy="637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VE" altLang="es-VE" sz="2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Muestra fecal solida</a:t>
            </a:r>
          </a:p>
          <a:p>
            <a:pPr eaLnBrk="1" hangingPunct="1">
              <a:defRPr/>
            </a:pPr>
            <a:endParaRPr lang="es-VE" altLang="es-VE" sz="2400" b="1" dirty="0">
              <a:solidFill>
                <a:schemeClr val="accent6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es-VE" altLang="es-VE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Mezclado con heces: </a:t>
            </a:r>
            <a:r>
              <a:rPr lang="es-VE" altLang="es-VE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Inflamación intestino delgado      	</a:t>
            </a:r>
            <a:endParaRPr lang="es-VE" altLang="es-VE" sz="2400" b="1" dirty="0">
              <a:solidFill>
                <a:schemeClr val="accent6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endParaRPr lang="es-VE" altLang="es-VE" sz="24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es-VE" altLang="es-VE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Rodeando bolo fecal: </a:t>
            </a:r>
            <a:r>
              <a:rPr lang="es-VE" altLang="es-VE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Inflamación intestino grueso</a:t>
            </a:r>
          </a:p>
          <a:p>
            <a:pPr eaLnBrk="1" hangingPunct="1">
              <a:defRPr/>
            </a:pPr>
            <a:endParaRPr lang="es-VE" altLang="es-VE" sz="24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es-VE" altLang="es-VE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Como perlitas: Moco nasal deglutido (</a:t>
            </a:r>
            <a:r>
              <a:rPr lang="es-VE" altLang="es-VE" sz="2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pH gástrico    </a:t>
            </a:r>
            <a:r>
              <a:rPr lang="es-VE" altLang="es-VE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s-VE" altLang="es-VE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endParaRPr lang="es-VE" altLang="es-VE" sz="24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endParaRPr lang="es-VE" altLang="es-VE" sz="2400" b="1" dirty="0">
              <a:solidFill>
                <a:schemeClr val="accent6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es-VE" altLang="es-VE" sz="24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Muestra fecal líquida</a:t>
            </a:r>
          </a:p>
          <a:p>
            <a:pPr eaLnBrk="1" hangingPunct="1">
              <a:defRPr/>
            </a:pPr>
            <a:endParaRPr lang="es-VE" altLang="es-VE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es-VE" altLang="es-VE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Mezclado con heces: </a:t>
            </a:r>
            <a:r>
              <a:rPr lang="es-VE" altLang="es-VE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Inflamación/invasión/tumor </a:t>
            </a:r>
          </a:p>
          <a:p>
            <a:pPr eaLnBrk="1" hangingPunct="1">
              <a:defRPr/>
            </a:pPr>
            <a:endParaRPr lang="es-VE" altLang="es-VE" sz="2400" b="1" dirty="0">
              <a:solidFill>
                <a:schemeClr val="accent6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r>
              <a:rPr lang="es-VE" altLang="es-VE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	                                              </a:t>
            </a:r>
          </a:p>
          <a:p>
            <a:pPr eaLnBrk="1" hangingPunct="1">
              <a:defRPr/>
            </a:pPr>
            <a:endParaRPr lang="es-VE" altLang="es-VE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defRPr/>
            </a:pPr>
            <a:endParaRPr lang="es-VE" altLang="es-VE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795" name="1 Rectángulo">
            <a:extLst>
              <a:ext uri="{FF2B5EF4-FFF2-40B4-BE49-F238E27FC236}">
                <a16:creationId xmlns:a16="http://schemas.microsoft.com/office/drawing/2014/main" id="{9AAB77CB-399D-464B-931D-9A9F0070F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88" y="87313"/>
            <a:ext cx="1520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VE" altLang="es-VE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Moco </a:t>
            </a:r>
            <a:endParaRPr lang="es-VE" altLang="es-VE" sz="2400"/>
          </a:p>
        </p:txBody>
      </p:sp>
      <p:sp>
        <p:nvSpPr>
          <p:cNvPr id="33796" name="1 Flecha abajo">
            <a:extLst>
              <a:ext uri="{FF2B5EF4-FFF2-40B4-BE49-F238E27FC236}">
                <a16:creationId xmlns:a16="http://schemas.microsoft.com/office/drawing/2014/main" id="{1DD7D251-6ABE-4944-973B-0DABA0C5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4863" y="3500438"/>
            <a:ext cx="250825" cy="346075"/>
          </a:xfrm>
          <a:prstGeom prst="downArrow">
            <a:avLst>
              <a:gd name="adj1" fmla="val 50000"/>
              <a:gd name="adj2" fmla="val 50431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10C660-3F34-4A61-B5AD-973BE5092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8059969" cy="553998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	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Métodos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C1A644-0D51-418A-9CBC-6ECCC14CD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133600"/>
            <a:ext cx="5562600" cy="3877985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1.1.1.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Parasitológicos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1.1.2.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Inmunológicos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1.1.2.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Moleculares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39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00E0BE2-BAA1-4DE6-97A1-0AA0E6418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-161925"/>
            <a:ext cx="2232025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ES" b="1" kern="0" dirty="0">
                <a:latin typeface="Verdana" pitchFamily="34" charset="0"/>
              </a:rPr>
              <a:t>pH</a:t>
            </a:r>
          </a:p>
        </p:txBody>
      </p:sp>
      <p:sp>
        <p:nvSpPr>
          <p:cNvPr id="34819" name="Text Box 5">
            <a:extLst>
              <a:ext uri="{FF2B5EF4-FFF2-40B4-BE49-F238E27FC236}">
                <a16:creationId xmlns:a16="http://schemas.microsoft.com/office/drawing/2014/main" id="{D03156A3-E38B-4D82-92F2-2F9228D3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2076450"/>
            <a:ext cx="969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Verdana" panose="020B0604030504040204" pitchFamily="34" charset="0"/>
                <a:cs typeface="Arial" panose="020B0604020202020204" pitchFamily="34" charset="0"/>
              </a:rPr>
              <a:t>Ácido</a:t>
            </a:r>
          </a:p>
        </p:txBody>
      </p:sp>
      <p:sp>
        <p:nvSpPr>
          <p:cNvPr id="34820" name="Text Box 7">
            <a:extLst>
              <a:ext uri="{FF2B5EF4-FFF2-40B4-BE49-F238E27FC236}">
                <a16:creationId xmlns:a16="http://schemas.microsoft.com/office/drawing/2014/main" id="{151AE68C-9B98-4961-80C1-C42D394FB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5763" y="781050"/>
            <a:ext cx="3311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Verdana" panose="020B0604030504040204" pitchFamily="34" charset="0"/>
                <a:cs typeface="Arial" panose="020B0604020202020204" pitchFamily="34" charset="0"/>
              </a:rPr>
              <a:t>Normal (variar </a:t>
            </a:r>
            <a:r>
              <a:rPr lang="es-MX" altLang="es-VE"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6,5-7)</a:t>
            </a:r>
            <a:endParaRPr lang="es-ES" altLang="es-VE" sz="20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821" name="Text Box 8">
            <a:extLst>
              <a:ext uri="{FF2B5EF4-FFF2-40B4-BE49-F238E27FC236}">
                <a16:creationId xmlns:a16="http://schemas.microsoft.com/office/drawing/2014/main" id="{2E5AD84B-7807-4003-BA95-00553CB14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1655763"/>
            <a:ext cx="63373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Verdana" panose="020B0604030504040204" pitchFamily="34" charset="0"/>
                <a:cs typeface="Arial" panose="020B0604020202020204" pitchFamily="34" charset="0"/>
              </a:rPr>
              <a:t>Dispepsia de la fermentación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Verdana" panose="020B0604030504040204" pitchFamily="34" charset="0"/>
                <a:cs typeface="Arial" panose="020B0604020202020204" pitchFamily="34" charset="0"/>
              </a:rPr>
              <a:t>Diarrea por intolerancia a la lactosa (&lt; 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Verdana" panose="020B0604030504040204" pitchFamily="34" charset="0"/>
                <a:cs typeface="Arial" panose="020B0604020202020204" pitchFamily="34" charset="0"/>
              </a:rPr>
              <a:t>Diarreas bacterianas y virales (&lt;6)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Blastocistosis</a:t>
            </a:r>
          </a:p>
        </p:txBody>
      </p:sp>
      <p:sp>
        <p:nvSpPr>
          <p:cNvPr id="34822" name="AutoShape 10">
            <a:extLst>
              <a:ext uri="{FF2B5EF4-FFF2-40B4-BE49-F238E27FC236}">
                <a16:creationId xmlns:a16="http://schemas.microsoft.com/office/drawing/2014/main" id="{DA6CE50B-B7B6-4D37-B7B9-E6C99DCB5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975" y="2095500"/>
            <a:ext cx="1295400" cy="358775"/>
          </a:xfrm>
          <a:prstGeom prst="rightArrow">
            <a:avLst>
              <a:gd name="adj1" fmla="val 50000"/>
              <a:gd name="adj2" fmla="val 90265"/>
            </a:avLst>
          </a:prstGeom>
          <a:gradFill rotWithShape="1">
            <a:gsLst>
              <a:gs pos="0">
                <a:srgbClr val="000066"/>
              </a:gs>
              <a:gs pos="100000">
                <a:srgbClr val="00002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ES" sz="1800" b="1">
              <a:cs typeface="Arial" panose="020B0604020202020204" pitchFamily="34" charset="0"/>
            </a:endParaRPr>
          </a:p>
        </p:txBody>
      </p:sp>
      <p:sp>
        <p:nvSpPr>
          <p:cNvPr id="34823" name="Text Box 13">
            <a:extLst>
              <a:ext uri="{FF2B5EF4-FFF2-40B4-BE49-F238E27FC236}">
                <a16:creationId xmlns:a16="http://schemas.microsoft.com/office/drawing/2014/main" id="{CAFC1333-8DD8-4E4C-9A0D-D1A5E259D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4391025"/>
            <a:ext cx="1317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Verdana" panose="020B0604030504040204" pitchFamily="34" charset="0"/>
                <a:cs typeface="Arial" panose="020B0604020202020204" pitchFamily="34" charset="0"/>
              </a:rPr>
              <a:t>Alcalino</a:t>
            </a:r>
          </a:p>
        </p:txBody>
      </p:sp>
      <p:sp>
        <p:nvSpPr>
          <p:cNvPr id="34824" name="Text Box 14">
            <a:extLst>
              <a:ext uri="{FF2B5EF4-FFF2-40B4-BE49-F238E27FC236}">
                <a16:creationId xmlns:a16="http://schemas.microsoft.com/office/drawing/2014/main" id="{A3507D75-A2F6-4D23-8945-907A45DD3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525" y="3933825"/>
            <a:ext cx="29305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Verdana" panose="020B0604030504040204" pitchFamily="34" charset="0"/>
                <a:cs typeface="Arial" panose="020B0604020202020204" pitchFamily="34" charset="0"/>
              </a:rPr>
              <a:t>Putrefacción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Verdana" panose="020B0604030504040204" pitchFamily="34" charset="0"/>
                <a:cs typeface="Arial" panose="020B0604020202020204" pitchFamily="34" charset="0"/>
              </a:rPr>
              <a:t>Moco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Parásitos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Verdana" panose="020B0604030504040204" pitchFamily="34" charset="0"/>
                <a:cs typeface="Arial" panose="020B0604020202020204" pitchFamily="34" charset="0"/>
              </a:rPr>
              <a:t>Bacterias invasivas</a:t>
            </a:r>
          </a:p>
        </p:txBody>
      </p:sp>
      <p:sp>
        <p:nvSpPr>
          <p:cNvPr id="34825" name="AutoShape 15">
            <a:extLst>
              <a:ext uri="{FF2B5EF4-FFF2-40B4-BE49-F238E27FC236}">
                <a16:creationId xmlns:a16="http://schemas.microsoft.com/office/drawing/2014/main" id="{73D9C123-2B90-4EA8-83F0-8472392DB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13" y="4410075"/>
            <a:ext cx="1295400" cy="358775"/>
          </a:xfrm>
          <a:prstGeom prst="rightArrow">
            <a:avLst>
              <a:gd name="adj1" fmla="val 50000"/>
              <a:gd name="adj2" fmla="val 90265"/>
            </a:avLst>
          </a:prstGeom>
          <a:gradFill rotWithShape="1">
            <a:gsLst>
              <a:gs pos="0">
                <a:srgbClr val="000066"/>
              </a:gs>
              <a:gs pos="100000">
                <a:srgbClr val="00002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ES" sz="1800" b="1">
              <a:cs typeface="Arial" panose="020B0604020202020204" pitchFamily="34" charset="0"/>
            </a:endParaRPr>
          </a:p>
        </p:txBody>
      </p:sp>
      <p:pic>
        <p:nvPicPr>
          <p:cNvPr id="34826" name="Picture 2">
            <a:extLst>
              <a:ext uri="{FF2B5EF4-FFF2-40B4-BE49-F238E27FC236}">
                <a16:creationId xmlns:a16="http://schemas.microsoft.com/office/drawing/2014/main" id="{8DD225D9-CCAC-48E2-9B9A-7E6162A5D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663825"/>
            <a:ext cx="2074862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7" name="Picture 3">
            <a:extLst>
              <a:ext uri="{FF2B5EF4-FFF2-40B4-BE49-F238E27FC236}">
                <a16:creationId xmlns:a16="http://schemas.microsoft.com/office/drawing/2014/main" id="{B57897EF-3CBA-4010-9DBD-DB579B33D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5013325"/>
            <a:ext cx="213995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8">
            <a:extLst>
              <a:ext uri="{FF2B5EF4-FFF2-40B4-BE49-F238E27FC236}">
                <a16:creationId xmlns:a16="http://schemas.microsoft.com/office/drawing/2014/main" id="{105ADB92-558E-40EE-8542-4D6A4A301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28650"/>
            <a:ext cx="82502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VE" altLang="es-VE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Características para determinar el grado de digestión de las féculas de almidón al examen directo con solución yodada</a:t>
            </a:r>
            <a:endParaRPr lang="es-VE" altLang="es-VE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843" name="AutoShape 27">
            <a:extLst>
              <a:ext uri="{FF2B5EF4-FFF2-40B4-BE49-F238E27FC236}">
                <a16:creationId xmlns:a16="http://schemas.microsoft.com/office/drawing/2014/main" id="{6DB88D8C-4847-4622-BAA6-B7ABEB55119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27088" y="1773238"/>
            <a:ext cx="7648575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5844" name="Group 5">
            <a:extLst>
              <a:ext uri="{FF2B5EF4-FFF2-40B4-BE49-F238E27FC236}">
                <a16:creationId xmlns:a16="http://schemas.microsoft.com/office/drawing/2014/main" id="{90DB5535-514C-448B-BDFC-EF3D5E566FC7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1533525"/>
            <a:ext cx="7648575" cy="4425950"/>
            <a:chOff x="1156" y="1162"/>
            <a:chExt cx="3542" cy="2050"/>
          </a:xfrm>
        </p:grpSpPr>
        <p:sp>
          <p:nvSpPr>
            <p:cNvPr id="35851" name="Rectangle 26">
              <a:extLst>
                <a:ext uri="{FF2B5EF4-FFF2-40B4-BE49-F238E27FC236}">
                  <a16:creationId xmlns:a16="http://schemas.microsoft.com/office/drawing/2014/main" id="{3E3BDEA4-D331-4791-9C49-82FBBDCC2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" y="1162"/>
              <a:ext cx="1406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782" tIns="43891" rIns="87782" bIns="4389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s-VE" altLang="es-VE"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852" name="Rectangle 25">
              <a:extLst>
                <a:ext uri="{FF2B5EF4-FFF2-40B4-BE49-F238E27FC236}">
                  <a16:creationId xmlns:a16="http://schemas.microsoft.com/office/drawing/2014/main" id="{567DD036-CD4D-46CC-92FA-D04377376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" y="1162"/>
              <a:ext cx="1567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400" tIns="44928" rIns="86400" bIns="4492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VE" altLang="es-VE" sz="24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Tinción</a:t>
              </a:r>
              <a:endParaRPr lang="es-VE" altLang="es-VE" sz="4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853" name="Rectangle 24">
              <a:extLst>
                <a:ext uri="{FF2B5EF4-FFF2-40B4-BE49-F238E27FC236}">
                  <a16:creationId xmlns:a16="http://schemas.microsoft.com/office/drawing/2014/main" id="{339C54F8-DF17-4EE1-94A4-1BFBA98F8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1176"/>
              <a:ext cx="89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400" tIns="44928" rIns="86400" bIns="4492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VE" altLang="es-VE" sz="24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Fécula </a:t>
              </a:r>
              <a:endParaRPr lang="es-VE" altLang="es-VE" sz="4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854" name="Rectangle 23">
              <a:extLst>
                <a:ext uri="{FF2B5EF4-FFF2-40B4-BE49-F238E27FC236}">
                  <a16:creationId xmlns:a16="http://schemas.microsoft.com/office/drawing/2014/main" id="{4A136933-B3CD-4C9A-8838-351171AC1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" y="2523"/>
              <a:ext cx="1239" cy="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400" tIns="44928" rIns="86400" bIns="4492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VE" altLang="es-VE" sz="18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Amarillo o ambar</a:t>
              </a:r>
              <a:endParaRPr lang="es-VE" altLang="es-VE"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855" name="Rectangle 22">
              <a:extLst>
                <a:ext uri="{FF2B5EF4-FFF2-40B4-BE49-F238E27FC236}">
                  <a16:creationId xmlns:a16="http://schemas.microsoft.com/office/drawing/2014/main" id="{07F61CE5-28C6-48EC-85DF-32DAB172E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" y="1903"/>
              <a:ext cx="1239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400" tIns="44928" rIns="86400" bIns="4492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s-VE" sz="18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Rojo o rosa</a:t>
              </a:r>
              <a:endParaRPr lang="pt-BR" altLang="es-VE"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856" name="Rectangle 21">
              <a:extLst>
                <a:ext uri="{FF2B5EF4-FFF2-40B4-BE49-F238E27FC236}">
                  <a16:creationId xmlns:a16="http://schemas.microsoft.com/office/drawing/2014/main" id="{AB4F53F2-3C90-4E34-ADBB-EEFF3EE41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" y="1392"/>
              <a:ext cx="1239" cy="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400" tIns="44928" rIns="86400" bIns="4492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VE" altLang="es-VE" sz="18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Azul oscuro </a:t>
              </a:r>
              <a:endParaRPr lang="es-VE" altLang="es-VE"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857" name="Rectangle 20">
              <a:extLst>
                <a:ext uri="{FF2B5EF4-FFF2-40B4-BE49-F238E27FC236}">
                  <a16:creationId xmlns:a16="http://schemas.microsoft.com/office/drawing/2014/main" id="{E9A98726-B236-4E5A-81BD-E4D6960FD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" y="2523"/>
              <a:ext cx="1406" cy="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782" tIns="43891" rIns="87782" bIns="4389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s-VE" altLang="es-VE"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858" name="Rectangle 19">
              <a:extLst>
                <a:ext uri="{FF2B5EF4-FFF2-40B4-BE49-F238E27FC236}">
                  <a16:creationId xmlns:a16="http://schemas.microsoft.com/office/drawing/2014/main" id="{170462DD-0553-432E-962E-658A2E0AE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2523"/>
              <a:ext cx="897" cy="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400" tIns="44928" rIns="86400" bIns="4492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VE" altLang="es-VE" sz="18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Digerida </a:t>
              </a:r>
              <a:endParaRPr lang="es-VE" altLang="es-VE"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859" name="Rectangle 18">
              <a:extLst>
                <a:ext uri="{FF2B5EF4-FFF2-40B4-BE49-F238E27FC236}">
                  <a16:creationId xmlns:a16="http://schemas.microsoft.com/office/drawing/2014/main" id="{21734A25-2D4B-4B80-A731-1F9783E07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" y="1903"/>
              <a:ext cx="1406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782" tIns="43891" rIns="87782" bIns="4389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s-VE" altLang="es-VE"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860" name="Rectangle 17">
              <a:extLst>
                <a:ext uri="{FF2B5EF4-FFF2-40B4-BE49-F238E27FC236}">
                  <a16:creationId xmlns:a16="http://schemas.microsoft.com/office/drawing/2014/main" id="{06BDAE96-82E6-4AED-B37A-A29DE71B6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1903"/>
              <a:ext cx="897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400" tIns="44928" rIns="86400" bIns="4492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s-VE" sz="18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Parcialmente digerida </a:t>
              </a:r>
              <a:endParaRPr lang="pt-BR" altLang="es-VE"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861" name="Rectangle 16">
              <a:extLst>
                <a:ext uri="{FF2B5EF4-FFF2-40B4-BE49-F238E27FC236}">
                  <a16:creationId xmlns:a16="http://schemas.microsoft.com/office/drawing/2014/main" id="{D333CCFA-7DA0-4D10-BF78-2FE1A7606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" y="1392"/>
              <a:ext cx="1406" cy="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782" tIns="43891" rIns="87782" bIns="43891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s-VE" altLang="es-VE"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862" name="Rectangle 15">
              <a:extLst>
                <a:ext uri="{FF2B5EF4-FFF2-40B4-BE49-F238E27FC236}">
                  <a16:creationId xmlns:a16="http://schemas.microsoft.com/office/drawing/2014/main" id="{CD02AD82-C06E-4A9C-9976-BDB5C814F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1392"/>
              <a:ext cx="897" cy="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6400" tIns="44928" rIns="86400" bIns="44928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VE" altLang="es-VE" sz="18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Sin digerir </a:t>
              </a:r>
              <a:endParaRPr lang="es-VE" altLang="es-VE"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863" name="Line 14">
              <a:extLst>
                <a:ext uri="{FF2B5EF4-FFF2-40B4-BE49-F238E27FC236}">
                  <a16:creationId xmlns:a16="http://schemas.microsoft.com/office/drawing/2014/main" id="{EF34BED4-2B2A-4302-B452-4030731DC4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1162"/>
              <a:ext cx="3542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Line 13">
              <a:extLst>
                <a:ext uri="{FF2B5EF4-FFF2-40B4-BE49-F238E27FC236}">
                  <a16:creationId xmlns:a16="http://schemas.microsoft.com/office/drawing/2014/main" id="{19850CB0-CF5E-4FDA-AB2E-695DB051FA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3212"/>
              <a:ext cx="3542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5" name="Line 12">
              <a:extLst>
                <a:ext uri="{FF2B5EF4-FFF2-40B4-BE49-F238E27FC236}">
                  <a16:creationId xmlns:a16="http://schemas.microsoft.com/office/drawing/2014/main" id="{ED37992A-7B4E-4507-ABED-41C4B3AC2E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1162"/>
              <a:ext cx="0" cy="205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6" name="Line 11">
              <a:extLst>
                <a:ext uri="{FF2B5EF4-FFF2-40B4-BE49-F238E27FC236}">
                  <a16:creationId xmlns:a16="http://schemas.microsoft.com/office/drawing/2014/main" id="{C837FCDB-4051-401F-8B5F-BCBFD3D8CB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8" y="1162"/>
              <a:ext cx="0" cy="205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7" name="Line 10">
              <a:extLst>
                <a:ext uri="{FF2B5EF4-FFF2-40B4-BE49-F238E27FC236}">
                  <a16:creationId xmlns:a16="http://schemas.microsoft.com/office/drawing/2014/main" id="{0D4376CF-9A62-4C5B-9B1A-9C1AFDB3E0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1903"/>
              <a:ext cx="3542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Line 9">
              <a:extLst>
                <a:ext uri="{FF2B5EF4-FFF2-40B4-BE49-F238E27FC236}">
                  <a16:creationId xmlns:a16="http://schemas.microsoft.com/office/drawing/2014/main" id="{6C4BEB57-B9A4-44F2-AAC5-CE4920505D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3" y="1162"/>
              <a:ext cx="0" cy="205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9" name="Line 8">
              <a:extLst>
                <a:ext uri="{FF2B5EF4-FFF2-40B4-BE49-F238E27FC236}">
                  <a16:creationId xmlns:a16="http://schemas.microsoft.com/office/drawing/2014/main" id="{6F4E88F6-1BDD-413D-B0A0-46107D02A1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2523"/>
              <a:ext cx="3542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0" name="Line 7">
              <a:extLst>
                <a:ext uri="{FF2B5EF4-FFF2-40B4-BE49-F238E27FC236}">
                  <a16:creationId xmlns:a16="http://schemas.microsoft.com/office/drawing/2014/main" id="{82739B52-56D8-42F7-AF71-9F7D66A7AC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2" y="1162"/>
              <a:ext cx="0" cy="205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1" name="Line 6">
              <a:extLst>
                <a:ext uri="{FF2B5EF4-FFF2-40B4-BE49-F238E27FC236}">
                  <a16:creationId xmlns:a16="http://schemas.microsoft.com/office/drawing/2014/main" id="{43D3F450-355E-42D9-AC99-9E325E0270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1473"/>
              <a:ext cx="35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5845" name="Picture 4" descr="IMG-20121102-01491">
            <a:extLst>
              <a:ext uri="{FF2B5EF4-FFF2-40B4-BE49-F238E27FC236}">
                <a16:creationId xmlns:a16="http://schemas.microsoft.com/office/drawing/2014/main" id="{9A9755B4-7FF1-42F1-84D1-20ABE6256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19640" r="50192" b="47157"/>
          <a:stretch>
            <a:fillRect/>
          </a:stretch>
        </p:blipFill>
        <p:spPr bwMode="auto">
          <a:xfrm>
            <a:off x="6215063" y="4627563"/>
            <a:ext cx="1763712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4" descr="IMG-20121102-01491">
            <a:extLst>
              <a:ext uri="{FF2B5EF4-FFF2-40B4-BE49-F238E27FC236}">
                <a16:creationId xmlns:a16="http://schemas.microsoft.com/office/drawing/2014/main" id="{A3FD5C5F-2515-408A-A077-EEE6FC6EA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7" t="39546" r="33595" b="38327"/>
          <a:stretch>
            <a:fillRect/>
          </a:stretch>
        </p:blipFill>
        <p:spPr bwMode="auto">
          <a:xfrm>
            <a:off x="6284913" y="2278063"/>
            <a:ext cx="134461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4" descr="IMG-20121102-01484">
            <a:extLst>
              <a:ext uri="{FF2B5EF4-FFF2-40B4-BE49-F238E27FC236}">
                <a16:creationId xmlns:a16="http://schemas.microsoft.com/office/drawing/2014/main" id="{8B822D46-01AA-4F97-956E-384306E49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0" t="33911" r="31233" b="40623"/>
          <a:stretch>
            <a:fillRect/>
          </a:stretch>
        </p:blipFill>
        <p:spPr bwMode="auto">
          <a:xfrm>
            <a:off x="6254750" y="3214688"/>
            <a:ext cx="13747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27 Rectángulo">
            <a:extLst>
              <a:ext uri="{FF2B5EF4-FFF2-40B4-BE49-F238E27FC236}">
                <a16:creationId xmlns:a16="http://schemas.microsoft.com/office/drawing/2014/main" id="{0A38940C-1A37-4E26-9B5D-52ABC96D7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1888" y="1612900"/>
            <a:ext cx="13223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VE" altLang="es-VE" sz="16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Amilorrea</a:t>
            </a:r>
          </a:p>
        </p:txBody>
      </p:sp>
      <p:sp>
        <p:nvSpPr>
          <p:cNvPr id="35849" name="28 CuadroTexto">
            <a:extLst>
              <a:ext uri="{FF2B5EF4-FFF2-40B4-BE49-F238E27FC236}">
                <a16:creationId xmlns:a16="http://schemas.microsoft.com/office/drawing/2014/main" id="{B2BBDC7F-AD24-4F14-BD50-0FA1EF415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71438"/>
            <a:ext cx="2173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VE" altLang="es-VE"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Amilorrea</a:t>
            </a:r>
          </a:p>
        </p:txBody>
      </p:sp>
      <p:sp>
        <p:nvSpPr>
          <p:cNvPr id="35850" name="30 CuadroTexto">
            <a:extLst>
              <a:ext uri="{FF2B5EF4-FFF2-40B4-BE49-F238E27FC236}">
                <a16:creationId xmlns:a16="http://schemas.microsoft.com/office/drawing/2014/main" id="{70FCBA46-0C7F-44F0-9579-8DF2B1177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" y="6286500"/>
            <a:ext cx="8518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VE" sz="1800" b="1">
                <a:latin typeface="Verdana" panose="020B0604030504040204" pitchFamily="34" charset="0"/>
              </a:rPr>
              <a:t>Reportar: tipos de gránulos de almidón cuantificados por campo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8">
            <a:extLst>
              <a:ext uri="{FF2B5EF4-FFF2-40B4-BE49-F238E27FC236}">
                <a16:creationId xmlns:a16="http://schemas.microsoft.com/office/drawing/2014/main" id="{DABB1AE4-925C-4437-838B-F14E3BAC7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-136525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VE" sz="3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867" name="AutoShape 27">
            <a:extLst>
              <a:ext uri="{FF2B5EF4-FFF2-40B4-BE49-F238E27FC236}">
                <a16:creationId xmlns:a16="http://schemas.microsoft.com/office/drawing/2014/main" id="{62C736AD-3380-46EA-8BDE-4A57AC90BBF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23850" y="1196975"/>
            <a:ext cx="8496300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6868" name="Group 5">
            <a:extLst>
              <a:ext uri="{FF2B5EF4-FFF2-40B4-BE49-F238E27FC236}">
                <a16:creationId xmlns:a16="http://schemas.microsoft.com/office/drawing/2014/main" id="{717D8B16-87EB-409E-9BB6-9C06430088E9}"/>
              </a:ext>
            </a:extLst>
          </p:cNvPr>
          <p:cNvGrpSpPr>
            <a:grpSpLocks/>
          </p:cNvGrpSpPr>
          <p:nvPr/>
        </p:nvGrpSpPr>
        <p:grpSpPr bwMode="auto">
          <a:xfrm>
            <a:off x="71438" y="1263650"/>
            <a:ext cx="8748712" cy="5497513"/>
            <a:chOff x="622" y="663"/>
            <a:chExt cx="4299" cy="2858"/>
          </a:xfrm>
        </p:grpSpPr>
        <p:sp>
          <p:nvSpPr>
            <p:cNvPr id="36874" name="Rectangle 26">
              <a:extLst>
                <a:ext uri="{FF2B5EF4-FFF2-40B4-BE49-F238E27FC236}">
                  <a16:creationId xmlns:a16="http://schemas.microsoft.com/office/drawing/2014/main" id="{80ED918D-1038-4186-8FED-578B14D1E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" y="703"/>
              <a:ext cx="145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VE" altLang="es-VE" sz="20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Creatorrea</a:t>
              </a:r>
            </a:p>
          </p:txBody>
        </p:sp>
        <p:sp>
          <p:nvSpPr>
            <p:cNvPr id="36875" name="Rectangle 25">
              <a:extLst>
                <a:ext uri="{FF2B5EF4-FFF2-40B4-BE49-F238E27FC236}">
                  <a16:creationId xmlns:a16="http://schemas.microsoft.com/office/drawing/2014/main" id="{0C149FA9-D634-4E5B-BBCB-3022B654B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" y="663"/>
              <a:ext cx="18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800" tIns="38376" rIns="73800" bIns="3837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VE" altLang="es-VE" sz="20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Morfología</a:t>
              </a:r>
              <a:endParaRPr lang="es-VE" altLang="es-VE" sz="4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876" name="Rectangle 24">
              <a:extLst>
                <a:ext uri="{FF2B5EF4-FFF2-40B4-BE49-F238E27FC236}">
                  <a16:creationId xmlns:a16="http://schemas.microsoft.com/office/drawing/2014/main" id="{884A9AF7-EDC4-43B8-B522-79202F814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663"/>
              <a:ext cx="86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800" tIns="38376" rIns="73800" bIns="3837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VE" altLang="es-VE" sz="20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Fibra</a:t>
              </a:r>
              <a:endParaRPr lang="es-VE" altLang="es-VE" sz="4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877" name="Rectangle 23">
              <a:extLst>
                <a:ext uri="{FF2B5EF4-FFF2-40B4-BE49-F238E27FC236}">
                  <a16:creationId xmlns:a16="http://schemas.microsoft.com/office/drawing/2014/main" id="{A2336AE9-E9F6-423D-8660-FBA6B1DE3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0" y="2600"/>
              <a:ext cx="1860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800" tIns="38376" rIns="73800" bIns="3837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VE" altLang="es-VE" sz="16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Trozos más pequeños  bordes redondeados, sin estrías </a:t>
              </a:r>
              <a:endParaRPr lang="es-VE" altLang="es-VE"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878" name="Rectangle 22">
              <a:extLst>
                <a:ext uri="{FF2B5EF4-FFF2-40B4-BE49-F238E27FC236}">
                  <a16:creationId xmlns:a16="http://schemas.microsoft.com/office/drawing/2014/main" id="{D677B991-9697-4113-B7D6-4E334D760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3" y="1745"/>
              <a:ext cx="1860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800" tIns="38376" rIns="73800" bIns="3837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VE" altLang="es-VE" sz="16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Trozos pequeños con los bordes redondeados y las estrías longitudinales</a:t>
              </a:r>
              <a:endParaRPr lang="es-VE" altLang="es-VE"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879" name="Rectangle 21">
              <a:extLst>
                <a:ext uri="{FF2B5EF4-FFF2-40B4-BE49-F238E27FC236}">
                  <a16:creationId xmlns:a16="http://schemas.microsoft.com/office/drawing/2014/main" id="{1A75F5F5-8A3A-4B19-873E-4D66D3370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928"/>
              <a:ext cx="1860" cy="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800" tIns="38376" rIns="73800" bIns="3837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VE" altLang="es-VE" sz="16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Fragmentos rectangulares estriados transversales y longitudinales. 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s-VE" altLang="es-VE" sz="16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VE" altLang="es-VE" sz="16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Bordes del rectángulo rectos</a:t>
              </a:r>
              <a:endParaRPr lang="es-VE" altLang="es-VE"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880" name="Rectangle 20">
              <a:extLst>
                <a:ext uri="{FF2B5EF4-FFF2-40B4-BE49-F238E27FC236}">
                  <a16:creationId xmlns:a16="http://schemas.microsoft.com/office/drawing/2014/main" id="{24E32AF1-F75C-4DBD-8E33-347116C7C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" y="2614"/>
              <a:ext cx="1451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s-VE" altLang="es-VE" sz="36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881" name="Rectangle 19">
              <a:extLst>
                <a:ext uri="{FF2B5EF4-FFF2-40B4-BE49-F238E27FC236}">
                  <a16:creationId xmlns:a16="http://schemas.microsoft.com/office/drawing/2014/main" id="{9910E61F-5A0D-4FD8-95C2-8FBD8080A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2614"/>
              <a:ext cx="862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800" tIns="38376" rIns="73800" bIns="3837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VE" altLang="es-VE" sz="18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Digerida</a:t>
              </a:r>
              <a:endParaRPr lang="es-ES" altLang="es-VE" sz="1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882" name="Rectangle 18">
              <a:extLst>
                <a:ext uri="{FF2B5EF4-FFF2-40B4-BE49-F238E27FC236}">
                  <a16:creationId xmlns:a16="http://schemas.microsoft.com/office/drawing/2014/main" id="{63D4909D-7DFD-4D27-9976-B38842D32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" y="1752"/>
              <a:ext cx="1451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s-VE" altLang="es-VE" sz="36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883" name="Rectangle 17">
              <a:extLst>
                <a:ext uri="{FF2B5EF4-FFF2-40B4-BE49-F238E27FC236}">
                  <a16:creationId xmlns:a16="http://schemas.microsoft.com/office/drawing/2014/main" id="{D37E6893-35F3-49F1-9355-D91A5A474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752"/>
              <a:ext cx="862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800" tIns="38376" rIns="73800" bIns="3837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VE" altLang="es-VE" sz="16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Parcialmente digerida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VE" altLang="es-VE" sz="16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VE" altLang="es-VE" sz="16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Insuficiencia pancreática</a:t>
              </a:r>
              <a:endParaRPr lang="es-VE" altLang="es-VE"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884" name="Rectangle 16">
              <a:extLst>
                <a:ext uri="{FF2B5EF4-FFF2-40B4-BE49-F238E27FC236}">
                  <a16:creationId xmlns:a16="http://schemas.microsoft.com/office/drawing/2014/main" id="{08E5A64A-9A42-4D4D-B568-58DDE16FF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" y="951"/>
              <a:ext cx="1451" cy="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981" tIns="37490" rIns="74981" bIns="3749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s-VE" altLang="es-VE" sz="36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885" name="Rectangle 15">
              <a:extLst>
                <a:ext uri="{FF2B5EF4-FFF2-40B4-BE49-F238E27FC236}">
                  <a16:creationId xmlns:a16="http://schemas.microsoft.com/office/drawing/2014/main" id="{5CB5DCAD-B68F-4962-82F6-8F5B0EBF2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" y="951"/>
              <a:ext cx="1185" cy="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3800" tIns="38376" rIns="73800" bIns="3837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VE" altLang="es-VE" sz="16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Mal digerida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s-VE" altLang="es-VE" sz="16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VE" altLang="es-VE" sz="16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Aquilia gástrica</a:t>
              </a:r>
              <a:endParaRPr lang="es-VE" altLang="es-VE" sz="4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886" name="Line 14">
              <a:extLst>
                <a:ext uri="{FF2B5EF4-FFF2-40B4-BE49-F238E27FC236}">
                  <a16:creationId xmlns:a16="http://schemas.microsoft.com/office/drawing/2014/main" id="{9C06EBE2-B341-4139-A85E-43ADAA6D6D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" y="663"/>
              <a:ext cx="4173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7" name="Line 13">
              <a:extLst>
                <a:ext uri="{FF2B5EF4-FFF2-40B4-BE49-F238E27FC236}">
                  <a16:creationId xmlns:a16="http://schemas.microsoft.com/office/drawing/2014/main" id="{90A1F6E8-0139-496A-8357-7EEC4EA3F4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" y="3521"/>
              <a:ext cx="4173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8" name="Line 12">
              <a:extLst>
                <a:ext uri="{FF2B5EF4-FFF2-40B4-BE49-F238E27FC236}">
                  <a16:creationId xmlns:a16="http://schemas.microsoft.com/office/drawing/2014/main" id="{8D173E3E-74BC-4E18-A410-D9BB3D5BF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" y="663"/>
              <a:ext cx="0" cy="2858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9" name="Line 11">
              <a:extLst>
                <a:ext uri="{FF2B5EF4-FFF2-40B4-BE49-F238E27FC236}">
                  <a16:creationId xmlns:a16="http://schemas.microsoft.com/office/drawing/2014/main" id="{42E1AFA9-59E4-483A-9C93-9983BF9D91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663"/>
              <a:ext cx="0" cy="2858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0" name="Line 10">
              <a:extLst>
                <a:ext uri="{FF2B5EF4-FFF2-40B4-BE49-F238E27FC236}">
                  <a16:creationId xmlns:a16="http://schemas.microsoft.com/office/drawing/2014/main" id="{77CE6A0F-1478-4B5A-81DD-88C7F23FF3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" y="1752"/>
              <a:ext cx="4173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1" name="Line 9">
              <a:extLst>
                <a:ext uri="{FF2B5EF4-FFF2-40B4-BE49-F238E27FC236}">
                  <a16:creationId xmlns:a16="http://schemas.microsoft.com/office/drawing/2014/main" id="{13A8270F-1F9B-4672-8F31-8F5EDEA027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0" y="663"/>
              <a:ext cx="0" cy="2858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2" name="Line 8">
              <a:extLst>
                <a:ext uri="{FF2B5EF4-FFF2-40B4-BE49-F238E27FC236}">
                  <a16:creationId xmlns:a16="http://schemas.microsoft.com/office/drawing/2014/main" id="{167A824B-7D16-49FD-BB49-C9FDCB6ABE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" y="2614"/>
              <a:ext cx="4173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3" name="Line 7">
              <a:extLst>
                <a:ext uri="{FF2B5EF4-FFF2-40B4-BE49-F238E27FC236}">
                  <a16:creationId xmlns:a16="http://schemas.microsoft.com/office/drawing/2014/main" id="{EAC0D0D2-C66D-487A-B969-D197F08003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0" y="663"/>
              <a:ext cx="0" cy="2858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4" name="Line 6">
              <a:extLst>
                <a:ext uri="{FF2B5EF4-FFF2-40B4-BE49-F238E27FC236}">
                  <a16:creationId xmlns:a16="http://schemas.microsoft.com/office/drawing/2014/main" id="{82E7BE78-FA36-4E41-9B87-0B2D3478CC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" y="951"/>
              <a:ext cx="417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6869" name="Picture 4" descr="IMG-20121105-01516">
            <a:extLst>
              <a:ext uri="{FF2B5EF4-FFF2-40B4-BE49-F238E27FC236}">
                <a16:creationId xmlns:a16="http://schemas.microsoft.com/office/drawing/2014/main" id="{4F178151-C99E-4BEE-AFBA-7E2A57F01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t="2238" r="32196" b="15224"/>
          <a:stretch>
            <a:fillRect/>
          </a:stretch>
        </p:blipFill>
        <p:spPr bwMode="auto">
          <a:xfrm>
            <a:off x="6508750" y="1903413"/>
            <a:ext cx="157162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4" descr="IMG-20121102-01491">
            <a:extLst>
              <a:ext uri="{FF2B5EF4-FFF2-40B4-BE49-F238E27FC236}">
                <a16:creationId xmlns:a16="http://schemas.microsoft.com/office/drawing/2014/main" id="{3842775C-E542-4DF1-817F-C8F5D2AE4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5" t="57550" r="18665" b="24762"/>
          <a:stretch>
            <a:fillRect/>
          </a:stretch>
        </p:blipFill>
        <p:spPr bwMode="auto">
          <a:xfrm>
            <a:off x="6142038" y="3473450"/>
            <a:ext cx="230663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4" descr="IMG-20121102-01491">
            <a:extLst>
              <a:ext uri="{FF2B5EF4-FFF2-40B4-BE49-F238E27FC236}">
                <a16:creationId xmlns:a16="http://schemas.microsoft.com/office/drawing/2014/main" id="{7E09869B-71F8-4C70-82B1-04B5C474C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6" t="40936" r="17822" b="39131"/>
          <a:stretch>
            <a:fillRect/>
          </a:stretch>
        </p:blipFill>
        <p:spPr bwMode="auto">
          <a:xfrm>
            <a:off x="6324600" y="5122863"/>
            <a:ext cx="20304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Rectangle 41">
            <a:extLst>
              <a:ext uri="{FF2B5EF4-FFF2-40B4-BE49-F238E27FC236}">
                <a16:creationId xmlns:a16="http://schemas.microsoft.com/office/drawing/2014/main" id="{4DA81FCF-D143-4377-8022-7A7EFF569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03263"/>
            <a:ext cx="91440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VE" altLang="es-VE"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Características del grado de digestión de las fibras musculares</a:t>
            </a:r>
            <a:endParaRPr lang="es-VE" altLang="es-VE" sz="44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873" name="30 CuadroTexto">
            <a:extLst>
              <a:ext uri="{FF2B5EF4-FFF2-40B4-BE49-F238E27FC236}">
                <a16:creationId xmlns:a16="http://schemas.microsoft.com/office/drawing/2014/main" id="{7005E141-A4D5-4117-8DA6-4D3641FAD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488" y="115888"/>
            <a:ext cx="2346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VE" altLang="es-VE"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Creatorrea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8">
            <a:extLst>
              <a:ext uri="{FF2B5EF4-FFF2-40B4-BE49-F238E27FC236}">
                <a16:creationId xmlns:a16="http://schemas.microsoft.com/office/drawing/2014/main" id="{55FF7B30-5636-4AAE-B1D1-85339B9E9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-136525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VE" sz="3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7891" name="Group 1">
            <a:extLst>
              <a:ext uri="{FF2B5EF4-FFF2-40B4-BE49-F238E27FC236}">
                <a16:creationId xmlns:a16="http://schemas.microsoft.com/office/drawing/2014/main" id="{7C610820-BBF1-486C-9AEE-DD9ED944EED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3850" y="1196975"/>
            <a:ext cx="8496300" cy="5603875"/>
            <a:chOff x="2289" y="5588"/>
            <a:chExt cx="8881" cy="6245"/>
          </a:xfrm>
        </p:grpSpPr>
        <p:sp>
          <p:nvSpPr>
            <p:cNvPr id="37897" name="AutoShape 27">
              <a:extLst>
                <a:ext uri="{FF2B5EF4-FFF2-40B4-BE49-F238E27FC236}">
                  <a16:creationId xmlns:a16="http://schemas.microsoft.com/office/drawing/2014/main" id="{217FA364-CA72-4436-B705-93D93CB1EBE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89" y="5588"/>
              <a:ext cx="8881" cy="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898" name="Group 5">
              <a:extLst>
                <a:ext uri="{FF2B5EF4-FFF2-40B4-BE49-F238E27FC236}">
                  <a16:creationId xmlns:a16="http://schemas.microsoft.com/office/drawing/2014/main" id="{9452BEC2-92BD-4E57-A13B-C93AA7574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2" y="5659"/>
              <a:ext cx="8878" cy="6174"/>
              <a:chOff x="748" y="661"/>
              <a:chExt cx="4173" cy="2881"/>
            </a:xfrm>
          </p:grpSpPr>
          <p:sp>
            <p:nvSpPr>
              <p:cNvPr id="37899" name="Rectangle 26">
                <a:extLst>
                  <a:ext uri="{FF2B5EF4-FFF2-40B4-BE49-F238E27FC236}">
                    <a16:creationId xmlns:a16="http://schemas.microsoft.com/office/drawing/2014/main" id="{0EC7349C-CDB6-4380-AC0A-486982A6E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0" y="703"/>
                <a:ext cx="1451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4981" tIns="37490" rIns="74981" bIns="3749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VE" altLang="es-VE" sz="1800" b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Esteatorrea</a:t>
                </a:r>
              </a:p>
            </p:txBody>
          </p:sp>
          <p:sp>
            <p:nvSpPr>
              <p:cNvPr id="37900" name="Rectangle 25">
                <a:extLst>
                  <a:ext uri="{FF2B5EF4-FFF2-40B4-BE49-F238E27FC236}">
                    <a16:creationId xmlns:a16="http://schemas.microsoft.com/office/drawing/2014/main" id="{8F7A5F58-B0DA-4669-9D96-2CD4B2102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0" y="663"/>
                <a:ext cx="186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0" tIns="38376" rIns="73800" bIns="38376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VE" altLang="es-VE" sz="1800" b="1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Morfología</a:t>
                </a:r>
                <a:endParaRPr lang="es-VE" altLang="es-VE" sz="18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7901" name="Rectangle 24">
                <a:extLst>
                  <a:ext uri="{FF2B5EF4-FFF2-40B4-BE49-F238E27FC236}">
                    <a16:creationId xmlns:a16="http://schemas.microsoft.com/office/drawing/2014/main" id="{DC617826-38AD-41F1-B962-47DD5C893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663"/>
                <a:ext cx="86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0" tIns="38376" rIns="73800" bIns="38376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VE" altLang="es-VE" sz="1800" b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Grasas</a:t>
                </a:r>
              </a:p>
            </p:txBody>
          </p:sp>
          <p:sp>
            <p:nvSpPr>
              <p:cNvPr id="37902" name="Rectangle 23">
                <a:extLst>
                  <a:ext uri="{FF2B5EF4-FFF2-40B4-BE49-F238E27FC236}">
                    <a16:creationId xmlns:a16="http://schemas.microsoft.com/office/drawing/2014/main" id="{997AB53C-6643-48A4-8BE1-57AD18316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5" y="2575"/>
                <a:ext cx="1860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0" tIns="38376" rIns="73800" bIns="38376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ES_tradnl" altLang="es-VE" sz="1600" b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Cristales que no se tiñen            </a:t>
                </a:r>
                <a:endParaRPr lang="es-VE" altLang="es-VE" sz="16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7903" name="Rectangle 22">
                <a:extLst>
                  <a:ext uri="{FF2B5EF4-FFF2-40B4-BE49-F238E27FC236}">
                    <a16:creationId xmlns:a16="http://schemas.microsoft.com/office/drawing/2014/main" id="{E11E62ED-6551-411C-B544-FB690A800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1" y="1774"/>
                <a:ext cx="1521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0" tIns="38376" rIns="73800" bIns="38376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es-ES_tradnl" altLang="es-VE" sz="1600" b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Cristales como agujas, </a:t>
                </a:r>
              </a:p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es-ES_tradnl" altLang="es-VE" sz="1600" b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 se tiñen </a:t>
                </a:r>
              </a:p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es-ES_tradnl" altLang="es-VE" sz="1600" b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es-ES_tradnl" altLang="es-VE" sz="1600" b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escamas que se tiñen </a:t>
                </a:r>
              </a:p>
            </p:txBody>
          </p:sp>
          <p:sp>
            <p:nvSpPr>
              <p:cNvPr id="37904" name="Rectangle 21">
                <a:extLst>
                  <a:ext uri="{FF2B5EF4-FFF2-40B4-BE49-F238E27FC236}">
                    <a16:creationId xmlns:a16="http://schemas.microsoft.com/office/drawing/2014/main" id="{A545A9D8-2035-456A-AF8B-234CA299F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7" y="938"/>
                <a:ext cx="1860" cy="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0" tIns="38376" rIns="73800" bIns="38376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S_tradnl" altLang="es-VE" sz="1600" b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Gotas naranja o rojas   </a:t>
                </a:r>
              </a:p>
            </p:txBody>
          </p:sp>
          <p:sp>
            <p:nvSpPr>
              <p:cNvPr id="37905" name="Rectangle 20">
                <a:extLst>
                  <a:ext uri="{FF2B5EF4-FFF2-40B4-BE49-F238E27FC236}">
                    <a16:creationId xmlns:a16="http://schemas.microsoft.com/office/drawing/2014/main" id="{513816B3-FD81-4216-AE21-C41D0DF96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0" y="2614"/>
                <a:ext cx="1451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4981" tIns="37490" rIns="74981" bIns="3749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s-VE" altLang="es-VE" sz="14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7906" name="Rectangle 19">
                <a:extLst>
                  <a:ext uri="{FF2B5EF4-FFF2-40B4-BE49-F238E27FC236}">
                    <a16:creationId xmlns:a16="http://schemas.microsoft.com/office/drawing/2014/main" id="{2E5ECAAD-1E4D-4912-89D2-E5554447E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" y="2635"/>
                <a:ext cx="959" cy="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0" tIns="38376" rIns="73800" bIns="38376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VE" altLang="es-VE" sz="1800" b="1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Jabones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s-VE" altLang="es-VE" sz="18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VE" altLang="es-VE" sz="1400" b="1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Déficit absorción</a:t>
                </a:r>
                <a:endParaRPr lang="es-VE" altLang="es-VE" sz="14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s-ES" altLang="es-VE" sz="18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7907" name="Rectangle 18">
                <a:extLst>
                  <a:ext uri="{FF2B5EF4-FFF2-40B4-BE49-F238E27FC236}">
                    <a16:creationId xmlns:a16="http://schemas.microsoft.com/office/drawing/2014/main" id="{CF349360-390B-4EE2-9AAB-1E560CFEB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0" y="1752"/>
                <a:ext cx="1451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4981" tIns="37490" rIns="74981" bIns="3749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s-VE" altLang="es-VE" sz="14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7908" name="Rectangle 17">
                <a:extLst>
                  <a:ext uri="{FF2B5EF4-FFF2-40B4-BE49-F238E27FC236}">
                    <a16:creationId xmlns:a16="http://schemas.microsoft.com/office/drawing/2014/main" id="{BE43CDB3-66D6-4465-AE66-1A2162C65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" y="1746"/>
                <a:ext cx="1024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0" tIns="38376" rIns="73800" bIns="38376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VE" altLang="es-VE" sz="1600" b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Ácidos grasos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s-VE" altLang="es-VE" sz="14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VE" altLang="es-VE" sz="1400" b="1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Déficit absorción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VE" altLang="es-VE" sz="1400" b="1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Hipersecreción </a:t>
                </a:r>
                <a:endParaRPr lang="es-VE" altLang="es-VE" sz="14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7909" name="Rectangle 16">
                <a:extLst>
                  <a:ext uri="{FF2B5EF4-FFF2-40B4-BE49-F238E27FC236}">
                    <a16:creationId xmlns:a16="http://schemas.microsoft.com/office/drawing/2014/main" id="{95614126-1620-4C0A-9350-D36491A78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0" y="951"/>
                <a:ext cx="1451" cy="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4981" tIns="37490" rIns="74981" bIns="3749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s-VE" altLang="es-VE" sz="14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7910" name="Rectangle 15">
                <a:extLst>
                  <a:ext uri="{FF2B5EF4-FFF2-40B4-BE49-F238E27FC236}">
                    <a16:creationId xmlns:a16="http://schemas.microsoft.com/office/drawing/2014/main" id="{C089DC56-4538-4A19-8CE7-75C545A65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951"/>
                <a:ext cx="1024" cy="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0" tIns="38376" rIns="73800" bIns="38376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VE" altLang="es-VE" sz="1600" b="1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Grasas neutras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s-VE" altLang="es-VE" sz="14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VE" altLang="es-VE" sz="1400" b="1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Déficit enzimático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VE" altLang="es-VE" sz="1400" b="1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Tránsito acelerado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s-VE" altLang="es-VE" sz="1400" b="1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Hipersecreción</a:t>
                </a:r>
                <a:endParaRPr lang="es-VE" altLang="es-VE" sz="14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7911" name="Line 14">
                <a:extLst>
                  <a:ext uri="{FF2B5EF4-FFF2-40B4-BE49-F238E27FC236}">
                    <a16:creationId xmlns:a16="http://schemas.microsoft.com/office/drawing/2014/main" id="{C72A4D52-A198-4753-A940-BEAE70AAF2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" y="663"/>
                <a:ext cx="4173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2" name="Line 13">
                <a:extLst>
                  <a:ext uri="{FF2B5EF4-FFF2-40B4-BE49-F238E27FC236}">
                    <a16:creationId xmlns:a16="http://schemas.microsoft.com/office/drawing/2014/main" id="{C28669BB-8BBA-46C5-9EBE-019970EBE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" y="3521"/>
                <a:ext cx="4173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3" name="Line 12">
                <a:extLst>
                  <a:ext uri="{FF2B5EF4-FFF2-40B4-BE49-F238E27FC236}">
                    <a16:creationId xmlns:a16="http://schemas.microsoft.com/office/drawing/2014/main" id="{D0B9D27D-90C4-43ED-A323-ED8CB48E36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" y="663"/>
                <a:ext cx="0" cy="285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4" name="Line 11">
                <a:extLst>
                  <a:ext uri="{FF2B5EF4-FFF2-40B4-BE49-F238E27FC236}">
                    <a16:creationId xmlns:a16="http://schemas.microsoft.com/office/drawing/2014/main" id="{F5A99DA5-C391-47C3-B5D9-E389DA496F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21" y="663"/>
                <a:ext cx="0" cy="285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5" name="Line 10">
                <a:extLst>
                  <a:ext uri="{FF2B5EF4-FFF2-40B4-BE49-F238E27FC236}">
                    <a16:creationId xmlns:a16="http://schemas.microsoft.com/office/drawing/2014/main" id="{65129602-C02B-4861-8CC0-B27E40B1EC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" y="1752"/>
                <a:ext cx="4173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6" name="Line 9">
                <a:extLst>
                  <a:ext uri="{FF2B5EF4-FFF2-40B4-BE49-F238E27FC236}">
                    <a16:creationId xmlns:a16="http://schemas.microsoft.com/office/drawing/2014/main" id="{571CDBAE-7A29-4187-B2F9-36031BBEF9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9" y="661"/>
                <a:ext cx="0" cy="285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7" name="Line 8">
                <a:extLst>
                  <a:ext uri="{FF2B5EF4-FFF2-40B4-BE49-F238E27FC236}">
                    <a16:creationId xmlns:a16="http://schemas.microsoft.com/office/drawing/2014/main" id="{48CC2111-2C2B-4C9A-B508-C21AB19E5D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" y="2614"/>
                <a:ext cx="4173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8" name="Line 7">
                <a:extLst>
                  <a:ext uri="{FF2B5EF4-FFF2-40B4-BE49-F238E27FC236}">
                    <a16:creationId xmlns:a16="http://schemas.microsoft.com/office/drawing/2014/main" id="{8F16C779-4E74-4461-BB9E-026C30FC65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0" y="663"/>
                <a:ext cx="0" cy="2858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19" name="Line 6">
                <a:extLst>
                  <a:ext uri="{FF2B5EF4-FFF2-40B4-BE49-F238E27FC236}">
                    <a16:creationId xmlns:a16="http://schemas.microsoft.com/office/drawing/2014/main" id="{39746D12-28C5-469B-BEF3-31D2DFE702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" y="951"/>
                <a:ext cx="417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7892" name="Rectangle 41">
            <a:extLst>
              <a:ext uri="{FF2B5EF4-FFF2-40B4-BE49-F238E27FC236}">
                <a16:creationId xmlns:a16="http://schemas.microsoft.com/office/drawing/2014/main" id="{B5C717A6-2893-40DE-9D2F-1E05E1627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33425"/>
            <a:ext cx="91440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VE" altLang="es-VE"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Características para determinar el tipo de grasa en heces </a:t>
            </a:r>
            <a:endParaRPr lang="es-VE" altLang="es-VE" sz="44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7893" name="Picture 2">
            <a:extLst>
              <a:ext uri="{FF2B5EF4-FFF2-40B4-BE49-F238E27FC236}">
                <a16:creationId xmlns:a16="http://schemas.microsoft.com/office/drawing/2014/main" id="{CAFB1A9B-4D24-493D-911A-B080FA21F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484563"/>
            <a:ext cx="18351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4">
            <a:extLst>
              <a:ext uri="{FF2B5EF4-FFF2-40B4-BE49-F238E27FC236}">
                <a16:creationId xmlns:a16="http://schemas.microsoft.com/office/drawing/2014/main" id="{8C41E55F-F61F-4A0A-BF14-15BF54B53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1876425"/>
            <a:ext cx="1747838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33 CuadroTexto">
            <a:extLst>
              <a:ext uri="{FF2B5EF4-FFF2-40B4-BE49-F238E27FC236}">
                <a16:creationId xmlns:a16="http://schemas.microsoft.com/office/drawing/2014/main" id="{98C69F4B-557B-4AAC-96B1-3109566F2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138" y="188913"/>
            <a:ext cx="2867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VE" altLang="es-VE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Esteatorrea</a:t>
            </a:r>
          </a:p>
        </p:txBody>
      </p:sp>
      <p:pic>
        <p:nvPicPr>
          <p:cNvPr id="37896" name="Picture 32">
            <a:extLst>
              <a:ext uri="{FF2B5EF4-FFF2-40B4-BE49-F238E27FC236}">
                <a16:creationId xmlns:a16="http://schemas.microsoft.com/office/drawing/2014/main" id="{F221C268-1B77-4462-8780-1D7365FE2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5157788"/>
            <a:ext cx="1855788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E91CE6EB-9628-4879-8A43-4E9C1397D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738" y="0"/>
            <a:ext cx="24733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3000" b="1">
                <a:latin typeface="Verdana" panose="020B0604030504040204" pitchFamily="34" charset="0"/>
                <a:cs typeface="Arial" panose="020B0604020202020204" pitchFamily="34" charset="0"/>
              </a:rPr>
              <a:t>Leucocitos</a:t>
            </a:r>
            <a:endParaRPr lang="es-ES" altLang="es-ES" sz="3000" b="1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Text Box 6">
            <a:extLst>
              <a:ext uri="{FF2B5EF4-FFF2-40B4-BE49-F238E27FC236}">
                <a16:creationId xmlns:a16="http://schemas.microsoft.com/office/drawing/2014/main" id="{63D58118-883B-4807-B902-2EE5C8AC3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58800"/>
            <a:ext cx="8434388" cy="64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s-ES_tradnl" altLang="es-ES" sz="2000" b="1" dirty="0">
                <a:latin typeface="Verdana" panose="020B0604030504040204" pitchFamily="34" charset="0"/>
                <a:cs typeface="Arial" panose="020B0604020202020204" pitchFamily="34" charset="0"/>
              </a:rPr>
              <a:t>Normal: ausencia de leucocitos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s-ES_tradnl" altLang="es-ES" sz="2000" b="1" dirty="0" err="1">
                <a:latin typeface="Verdana" panose="020B0604030504040204" pitchFamily="34" charset="0"/>
                <a:cs typeface="Arial" panose="020B0604020202020204" pitchFamily="34" charset="0"/>
              </a:rPr>
              <a:t>Polimorfonucleares+moco</a:t>
            </a:r>
            <a:r>
              <a:rPr lang="es-ES_tradnl" altLang="es-ES" sz="2000" b="1" dirty="0">
                <a:latin typeface="Verdana" panose="020B0604030504040204" pitchFamily="34" charset="0"/>
                <a:cs typeface="Arial" panose="020B0604020202020204" pitchFamily="34" charset="0"/>
              </a:rPr>
              <a:t>= </a:t>
            </a:r>
            <a:r>
              <a:rPr lang="es-ES_tradnl" altLang="es-ES" sz="2000" b="1" dirty="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inflamación intestinal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s-ES_tradnl" altLang="es-ES" sz="2000" b="1" dirty="0" err="1">
                <a:latin typeface="Verdana" panose="020B0604030504040204" pitchFamily="34" charset="0"/>
                <a:cs typeface="Arial" panose="020B0604020202020204" pitchFamily="34" charset="0"/>
              </a:rPr>
              <a:t>Polimorfonucleares+moco+sangre</a:t>
            </a:r>
            <a:r>
              <a:rPr lang="es-ES_tradnl" altLang="es-ES" sz="2000" b="1" dirty="0">
                <a:latin typeface="Verdana" panose="020B0604030504040204" pitchFamily="34" charset="0"/>
                <a:cs typeface="Arial" panose="020B0604020202020204" pitchFamily="34" charset="0"/>
              </a:rPr>
              <a:t> =  </a:t>
            </a:r>
            <a:r>
              <a:rPr lang="es-ES_tradnl" altLang="es-ES" sz="2000" b="1" dirty="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invasión intestinal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2000" dirty="0">
                <a:latin typeface="Verdana" panose="020B0604030504040204" pitchFamily="34" charset="0"/>
                <a:cs typeface="Arial" panose="020B0604020202020204" pitchFamily="34" charset="0"/>
              </a:rPr>
              <a:t>	Amebiasis intestinal           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2000" dirty="0">
                <a:latin typeface="Verdana" panose="020B0604030504040204" pitchFamily="34" charset="0"/>
                <a:cs typeface="Arial" panose="020B0604020202020204" pitchFamily="34" charset="0"/>
              </a:rPr>
              <a:t>	Shigelosis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2000" dirty="0">
                <a:latin typeface="Verdana" panose="020B0604030504040204" pitchFamily="34" charset="0"/>
                <a:cs typeface="Arial" panose="020B0604020202020204" pitchFamily="34" charset="0"/>
              </a:rPr>
              <a:t>	Salmonelosis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2000" i="1" dirty="0">
                <a:latin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es-ES_tradnl" altLang="es-ES" sz="2000" i="1" dirty="0" err="1">
                <a:latin typeface="Verdana" panose="020B0604030504040204" pitchFamily="34" charset="0"/>
                <a:cs typeface="Arial" panose="020B0604020202020204" pitchFamily="34" charset="0"/>
              </a:rPr>
              <a:t>Escherichia</a:t>
            </a:r>
            <a:r>
              <a:rPr lang="es-ES_tradnl" altLang="es-ES" sz="2000" i="1" dirty="0"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_tradnl" altLang="es-ES" sz="2000" i="1" dirty="0" err="1">
                <a:latin typeface="Verdana" panose="020B0604030504040204" pitchFamily="34" charset="0"/>
                <a:cs typeface="Arial" panose="020B0604020202020204" pitchFamily="34" charset="0"/>
              </a:rPr>
              <a:t>coli</a:t>
            </a:r>
            <a:r>
              <a:rPr lang="es-ES_tradnl" altLang="es-ES" sz="2000" dirty="0">
                <a:latin typeface="Verdana" panose="020B0604030504040204" pitchFamily="34" charset="0"/>
                <a:cs typeface="Arial" panose="020B0604020202020204" pitchFamily="34" charset="0"/>
              </a:rPr>
              <a:t>  invasivas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2000" dirty="0">
                <a:latin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es-ES_tradnl" altLang="es-ES" sz="2000" i="1" dirty="0">
                <a:latin typeface="Verdana" panose="020B0604030504040204" pitchFamily="34" charset="0"/>
                <a:cs typeface="Arial" panose="020B0604020202020204" pitchFamily="34" charset="0"/>
              </a:rPr>
              <a:t>Yersinia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2000" i="1" dirty="0">
                <a:latin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es-ES_tradnl" altLang="es-ES" sz="2000" i="1" dirty="0" err="1">
                <a:latin typeface="Verdana" panose="020B0604030504040204" pitchFamily="34" charset="0"/>
                <a:cs typeface="Arial" panose="020B0604020202020204" pitchFamily="34" charset="0"/>
              </a:rPr>
              <a:t>Campilobacter</a:t>
            </a:r>
            <a:endParaRPr lang="es-ES_tradnl" altLang="es-ES" sz="2000" i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2000" i="1" dirty="0">
                <a:latin typeface="Verdana" panose="020B0604030504040204" pitchFamily="34" charset="0"/>
                <a:cs typeface="Arial" panose="020B0604020202020204" pitchFamily="34" charset="0"/>
              </a:rPr>
              <a:t>           </a:t>
            </a:r>
            <a:r>
              <a:rPr lang="es-ES_tradnl" altLang="es-ES" sz="2000" i="1" dirty="0" err="1">
                <a:latin typeface="Verdana" panose="020B0604030504040204" pitchFamily="34" charset="0"/>
                <a:cs typeface="Arial" panose="020B0604020202020204" pitchFamily="34" charset="0"/>
              </a:rPr>
              <a:t>Aeromonas</a:t>
            </a:r>
            <a:endParaRPr lang="es-ES_tradnl" altLang="es-ES" sz="2000" i="1" dirty="0"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2000" i="1" dirty="0">
                <a:latin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es-ES_tradnl" altLang="es-ES" sz="2000" dirty="0">
                <a:latin typeface="Verdana" panose="020B0604030504040204" pitchFamily="34" charset="0"/>
                <a:cs typeface="Arial" panose="020B0604020202020204" pitchFamily="34" charset="0"/>
              </a:rPr>
              <a:t>Tumores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2000" dirty="0">
                <a:latin typeface="Verdana" panose="020B0604030504040204" pitchFamily="34" charset="0"/>
                <a:cs typeface="Arial" panose="020B0604020202020204" pitchFamily="34" charset="0"/>
              </a:rPr>
              <a:t>          Enfermedad inflamatoria intestinal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ES" altLang="es-ES" sz="200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8916" name="AutoShape 7" descr="data:image/jpeg;base64,/9j/4AAQSkZJRgABAQAAAQABAAD/2wCEAAkGBhQSERQUExQWFRUWGBwaGBcXFxcXFRkYFhgVGBYXGBYYGyYeGBojGRccHy8gJCcpLCwsGB4xNTAqNSYrLCkBCQoKDgwOGg8PGiwkHyQsLCwsLCwsKSwsLCwsLCwsLCwsLCwsLCwsKSwsLCwsLCwsLCwsLCwsLCksLCwsLCwsLP/AABEIAPsAyQMBIgACEQEDEQH/xAAcAAACAgMBAQAAAAAAAAAAAAAEBQMGAQIHAAj/xABEEAABAgQDBQUFBgQFAwUBAAABAAIDBBEhBRIxBkFRYXETIoGRoTJCscHwI1JyktHhFBaC8QcVM1NiQ6KyJFSTo9IX/8QAGgEAAwEBAQEAAAAAAAAAAAAAAwQFAgEGAP/EACsRAAICAQQCAQMEAgMAAAAAAAECAAMRBBIhMRNBIhQjUQUyYYFCkRUzcf/aAAwDAQACEQMRAD8ArcGxV12cg5IOYihcfRVWaw50I95pbz3eauss8GEymmUfAK/ax28TyF7ZHEgmo91vKCpUERlSmMrDoEuKCeTFScQtthVBTUdkOGXRHBjAaue6wvu5nkEqxDGiX0aSAOFqqsf4iYiXycIONT23HcGGvxRHtFSEiHo05tsCn3BtqP8AExzs0KUqxmhin/Ud+Ee4Ot+ii2Lw7s4RmHjvxbMJ1ye87q52/g3mqxs9hH8THay+Qd554NGviTYdV0CdjgDKBRoFAOAFgOQt6JTThrG8r/1LOpCUJ4ax33F85F1JS8uqpZh9TRTScrUp3GTFxhRzJcOksxH1wQe0MyCezb7LNebv2080xxXE2y+WED9pEr/SNxPMmwVdel7HBO0TVSknef6jgHNKQyL5at8iSPQp9s1GzSpFfZcR8CqthsxWC9nBwP5hT5JtsdMjNFYd7a06GhPqmKrBkQVyfE/+wuceQoYEws4lE1QECYuts0EqZWWWLDbFgFrqFps4HeLLj03DDYjw01aHEA8QCQD5LrmHPBAB31r0NlyCMzK4jgSPI0UrWj5ZlH9L4LCRleXisJGW55eXlkL6fTy8p5OUdEe1jaZnGgqaDzT6a2MiNlGxsrs4LjEbbusBo0gb9CTyIW1rZgSBBPciEBj3K2Fmi2yr2VDhszvEWZ3GhHA3Hkg24mGOykUYdCKd08KcF6baUniOJPKq9l41YczwqLmWxmWgdUU41S3F8ZGUtZpvPHkOXNBTooyH1Pwr8kjxOdU619pKiFqp3GZE4S6iUbdP+yl/xPPoxEyRq6qkxjDzHjSrAKtaHPdwoHNFD1ISdw3LiUqcJaD+IRsvh3YStSO/F7zuIbTut8r+K3nYlfrxojplxPdCihYLFiXDSObrDrfXRM5CKFEXZ9zl2iiHCqU1liIbS4guIFQ0CpNjQADUkplLbOsaavObkLBMJeWYw1a0A6V1d5nRYDs37RBvcspEDY6NHimPNuMPMc2RtC+1wCdGAeJVhi4fBYABDb1Nz4kpvHfRKJlxBI1+qJinTKozPm1D2n8D8CJpmC17iA0MO8gUA6r0nLNgPD6km4O4EOFKISbiFr+Ad8jZEl2YUUXW6h6bsLHVUleTN8Umq33Hd1Spkz3lifj26W8h+yXNjXT/AJc4MJXV8ZcMJnqEcKqh7RyvZzMVo0zV/MA6nqrJITFx4eiS7aN/9U4jexh/7QPkgan5IGhNGNlpH5ERFYWSsKfLE8iJOUdEcGsaXOOgCY4Ns26MM7zkh8d7vwj56K6yECHBZlhNpxPvHqUUIAMucCJX6sJwvJg+BbKQoFHxaRIovSvcad1OJ5lWWDO1df2fqyTdspYT72QX1R6XgSLYWsO5jFWI/wCHALn9lFvUlrHNtQmzcw5WrRUr+Cf90rscrGzRBe4Nv06LnmSP9135SqGytxuA/wBRvTaq0ghjOrR5UUvT64pa7DuA3pBtRt/HgthiGGNe6pNW1o1tALE7yT5JPs1tdNx5uG2JGcWnMS0BoFmuOgHFU21qo2z3J1ehtNfkyMSy43FoWtB9mtep/ZVabcSSnE/E1PNJXG6TLbiTGKFwI1wLDHxASKADedL/AKK4S2Cw2kE1LsuWulqk/Epfs1CpAB4uKbiJRUK6lwD7iN1rFiBCGQ2tFGtA8AtYkVQOjIWJEJRwgi/JksePZBPj1WsUlawYJK3tEIABJg6op9XQcaDWv1zTIQaHp9BDRCGgkkAUNzYcySeSwSAJ1e+JWMVk60I3HXkg5nFocNlTWo0tet1ri22UIgshtc7i/QHoDoFUZydMR1TpuH1vUDXGm1sjky9ptO7D5jAlgmn5mg7jceKXDVay2MAMDXtJpYEU051UomIdRQ1J3UI81gOCIxsK8YjPDzcJTtTNZ5g091rW/lF/jRHtJpTSuvFRPkITtW3OpBNSV2wllwIOshH3GV9jCSABUncFZMKwaGwB0UZnbhq0eG8+iEhyQhOqKngSijNJQts67hrbC4wvUbxZ2v1ZSQJqiSfxFUVKuql3JbkxNq8CNmurdMJRlUFKQU6lZb65fQWErNhwIpYwElEcQWOjO0Y0nrT6C5l/MMb77vP9042y2n7U9jCtDaaEj3iLeVfNVOqpM4rARPUoaPS/Dc45M6Rj2yz5yPBhtoxrIZL3mpoC85RzcaGninWE7By0u5jwHOiNr3y4ipII9gHLSh0onsmRlNNziPEU/t4LEWLdPuilyZFbVWbQgOBEWOYD3S6Hu1brXpzVMIuupsNQudY9ADI8QN0zW8b09V1k2jMJprCfiZYdlpoFhh7wcw5g6+qdhqo+GxiCCNxTXGdp4sPJlcACKnujcaeqPVqQq4MHZQWf4yz9iookFVOHtrGpfIf6b8dyydsox+70DUcahZj6WyWgyiWYltDAge9ncPdbQ+btAkWJz0SYhe24Ee7XuuruoN6qEV16FKXa0g4URqjRh/3n+pYprbeO4nKWsHANB9TdV7GsWiRG0e9zq8TuF9FGClkzFzOJ3buim2XO3ZlijTop4EjJWF5Sy8s57g1oqT9EngEtHycSJMsDhAvcT7rSR1NAPipW7PkDvPAPACvqsQJTsnAg1GhGhod/gbrSEZgHsVlIBhb4iwx/xWsYKNpungYpjiGxodW21+KAJTGCK6IeYhAPINr/ALoF1ZJyJxDjiay7aptJQr2QkvDB0N+CjdiEQ92C2u7OaU8K896VNTZ5nGBbqWGLjMKXbV7u9uaKFx8NyrOK7Wxo1Wg5GcG2JHNy1g4A57s0R4FTenecfHT4qy4RgkBjgQypHvONSOdNAU0tbYwoxB/Zp5PyMTYFsVFjjNEPZs4kd4j/AIj5lXL+U5T/AGh5lEia4FR/xHNGGnI6ERs1trnIOJZozcop9c/VLIse9EfPuukrn1cjWsQ3EnKMxxLvsufbSGkxE/F8b/NX6W0VA2otMxK8fiAtOfhmNaT980w+LeylxoguaAb5eN9SPkh8Nb3h9WUWMQnCKHAizW28z80ozYIMeC5skZClhtWo6fW9bEJtDkZmzC5aMhMbw/N9q3+ocOayx5FtEXBmOnMbuiHcm4ZEwMo2RKdNx8tWjU68v3S5ONpJFrItWAhrxWm4OvmA+PiisB2UMZvaRHFkPdSmd1OFbAcykVRnbAlYWole8mIIUIuIABJOgCtkjhogsp7x9o/LoE7lMNloJHZwgXDRziXOPrTyCcDDg4AuhsG++vjRNHQtt7GZOv1wbgDiUiaipbGcrzO4HDrUwhTi0mnxt5JdMbNwnA5XOaedCP1QvoLAMjBnE1Se5Ww6oBWhCdv2ViNBy0f0sfI/qoIODRHOyhhrvqKU610RVU4wYYXJ2DIpFS41LULHcRQ9R+yseH7OMh3iHMeAsPPUo+LDhkf6bSOBFRcc1y2+usYY8xQ3jflZQ5NhzA+J6Kft7pxjGENhtzQgaE0I1pXSnJbYdszVodEJbXRo9qnEk6LVQ8g3L1CNcuNxi2FEqmMvGPmi34Cz3S5vW4Qok3MdlP8AfmEzWVJxFy6v1DIUVE5+SgloalyJ0KIqcZlsxEJEH95OMViWKr0KL3kjaMGLoMiWGWFgqBtK+s1F/FTyoFfZF1aLnuMxM0eIeL3adSEOw/bEb0g+Zkki4Cg36fshJuPWI88z6WHopZN1wNP2QUeIC93Cp+KQu6lCtfkZu2NlPLQ9CjIjRYjTVLIx7vj+qIw+Zr3Sen6I+nfA5mnX2Ju9YEailiNpUHd+6EihNEzI5m861sVha7qDvB4p7HdlDYbdGtaGgaWAFuqrlVaNnWEMER/9FRenFYrYIxMHdwojHD5IQhmfeJT8vIc+ay6ZqdULNTnNQQY1UvdcXP8AEUCZ5MdS0Spobg614HXqq/PO7OI5u4Gg6f2onUqDZJMcvGfvvTyT2kY7ZmsDfiEyc6nEJ+YU/uqzAanck4p16VsH8zNq45ExHJaaLXOpsUbTKdKg+lErizNLDU8F4vU1MLSkYr5XMOl3ZnEUBaKVqLV181PFjiqGhuyNpW+/rvQr5ipsvTaSrw1BT3AMNxjIGqixJrWwy9xoGXJ5b7BelrpZtzO9nLBlaGKaf0t7zvWg8Vm4bPmJ2pC9gURTN7ZMbUQmlx4us3y1PolX83TH3m/kb+iTBXj/APmw/wB7/t/dJ+W6zkGXjRp6eGEt2NTWt0jl41XLbHJm6XScW6fbBkGuv4ZltZNhkKI/7jHO/K0lc4wbEe2Lu0F2tzF4OtwLjjdWLazE+zknNzUdFIaBvy6v6ClvFVPZj2Y/Rv8A5FLah8EL+I/paQKmc/mNZicaAQ0GtKVP6JWIlStppyGhm6nO5buNogAhsV1ljsiBU2+tygnYhEMlpoRT43Sx+JxDq70HxoiVvhYRai3UsctiYcMsSxGh48jw6raM0iqqZmHHUlG4YY0SI2HDc6rra2A3k10AF0dbz0ZxtNjnMs+F4b2jquswXPPkE+mZmnK27dS1FoCIUNrAc1NXaFx3miWzEauiw75OJMPzOZ58Yko6ShlAwIVaJ1LUa3M7QD1Og6rKruOJmw4EmiTggszHX3Rx4lKIcdjzrQk7+fNYxR3ad7hu5JU560+qsofaOpqqkMufctcLD0bCgACpsBvKqEtPPb7L3Acipo2Iud7TiacSUz/y4C4C8wTaVie4Zj2MCtRoLN580PhsJ1O0f7R05JfJM7aJmPsN05plHnAKjlZY0tXkbzWdmFZdg2LI5iavQLaVuUAX5j9XTrDJfkqY5Mw4CrG8lCFKuoABUk2AA1JO6y5vtbjYmY5c3/TaMrOg1d4m/Sise3mNdmwSzDdwrEp933W+NK9AOKoJKn627P2xH/03TY+63vqSQn0cDwIPkQu5dqPvBcIOiun+eO+8fMJamzYDG9XR5SJMNrpaOO/mhO5guZXfQi/oo3Y3KwhmDy87mtB8qmlFQ15E+qfEH9BWOicQ/GMYfMRMzrAWa0aNHAJnsm+0cHQtb4Gpp8VXU62Vd9q5n32HzbRw+CAGJbJh7UC1ECTzxuhoeqIxAUJ6qPDSO1Zm0zCteqGFycQA4XMfMkWQ4ffaHONKg3A/40S6alYL9WUPFtG26aI6cLnOoASXGw1JPLineF7GWzTDqV9xtvzO+QT71L1EfL4/kxnPp3CXM7wOZvEajhUK57O4EJaFniWivF66sbuaOBOp8Fb5fDIMMUZDaPAE67yei1xDCWxgfddy0rzC+FAX3BW682Db0JT5+PV3JQwjVFTeFuhOo8HlvB6FbSMrmPJAKHOJ0MAvELlJUmihxCfDnBrfZbv3E7z0socZxsQwYUP2veI3cuqWyArSyZqTbx7mQhI3tHsu0OaQeB+CQHVPJiKGQy22Z4p+Ec+BOiQxIzW0JI8EDWVEkEQlGeZMNOCCmpguOVt626qCZxMXB7vLfTpuTDZjJEiPIvkbW4tUkAfNJU0bnAjbAopYxrChdlDDeV+qVzEWpR+JxrkJXDbUq/gAbRFKx/kYxw2XqQnk7iDJSCYjrnRjd7nbh03lQYRLUoqjtriDokyQbMYAGCtqHV3ifgvrX8NefcxVX57cHoRLOTboj3Peaucak81BVeK8oZOTmekUADAmzQjszuA80BWx6LoP8uQ+B9V1VJg7GA7nOCvLKwuQk8jsGmAyMwuNBUgnk4EfNArIXRMMu4YllnoBqQdQhJeUcXANBJOgGpPAJls7KxIrM0QtEMWaXVLjT7tNQNLq94bgkOAMwBzkXJ1HIbgjLQcbj1JFuoFPx7M1wHCuxY1zwDFI7x4cAOfEpo+6BfMXRMvEqulzmR3JY5MyCURCKjc1ES7LJuvmCMWbTS2ZjT9XSOJHEGE4tu+luVd6bY/iILwwGzdev7IWG5jhRwBBTfjDHMPXkKMygzsbKctBm3nXW/zWjcTfSgdQcrfBWTG9lC9xfCcD/wATrYAWOiq8eUcwlrgWkbjqkbA6NLNT12LxDJV9Qcx/U8ULOODG13mzR8ytmvDGlx0H1Qc0pmZgvdmPluAQXfAxGKqtzZ9SImpVw2KH2MY787a9A00+JVPVw2KP2Mb8bf8AxK5pf+wTWtH2TJp9aSMKpUk2LqbDmXVdFy0lk4SOi7JCO4usPHVJcU2f7eH3adoPY0A5tJ3A/FEY3OUcxo3Cp8dERh8zWikfqNxF2B0IKrdWN4nOI8BzHFrgQ4GhB1BCjVn27lcsZj/vsp4sNP8AxLR4KsJXvmehps3oGmQ2tuK7Z/lh5rkWAy3aTEFmuaI0f9wr6Luv8Sn9LUHBJk39Q1HjYAT52WF5eSMrzyyF5ZC+nJ02QhNDIGS8MtZQ7t2avOtaq1Tlbrk2ymOdjFDYhJhP7rhWzamzwNAQfSq6yyK1wy1qRxt481VRhYnHqeY1lRrfn3FFDVHygupv4S6KhQQ25t1WPEXiRaSsl6gJVi2MhrcsM1O9wuOdOPVKNt8fzQHwoZIBBq4EitPd6HQjeqrsliOaG6C4irTVldaH2h0rdEBWtgkaq0pavyH/AFGj4pJK3ZHpoV6LLkeaHiMITYhwARGsGdU8eWhxm0eAeB0cPFJmPoi4MfmvmUNwYJkwcrEGPbIxwaw/tWDQD2hpq3f1CXQ9k4x1MNp4OffyaDRdDlpripY0CHF9oCvHf5qfZpdpz2IwuvsQbTOV4hg0SD7QBb95pq3pXceqsmx0g5jHvfZkQDK3eaE97kKVHFPprAXXDTnYbFp1pw5/ss4jRraNFhYDkLfJK2faIKGEs1ZtTZAormV9geNfipZSGK1bpvH79UqiRCswpkjRGq1bqRmANZxIMQi54ryNK0HQW+SZYRUGnFCtkm3de1yAK9aBQO2hJFJdpbxiPpb8LePM16IT1eRizHuFwXXasi2+mwYzIY/6bL/ifcjyASeUwguu45Rw97y3eKOhSzWkucS55NS48eI581KHrfgLGOK5rQIvqP8AY3CITIocBVzQSCTU8Lbhqrj2ipWzUzSM3rTzt81d+xVKqrC4EiassXyxnBSvLK8FCnroXh2FxI7ssNpcd+4AcXO0A6p/B2Jy3iRmaaMqfU0VgweEIUnBDRQvYHupvL71PhQIaLEKojR/EHMjWax2YheBFMbZRhs2JQ9DSvmVZ8JnorGZY7mRCCMpFiAABlsB4eKUF91qJg11RK6vGcgwDs1i4bmWd2NncD+YoaZmnvr3soPAX86pK2c5/Vl4zZKOQT7i4px0IXM4ZDdXvu0pSgpcfqlrMBY2ha8gi4LWj41UnbFaiKUI0AnMOpdRjMOgzzm+13x0ofBMTLtiNqw1HDeOqrxfdEScy5jg5tiPqiYQbeIN09iGxpEgqEwiLJw7FoReWPGRwOvuGorc7teizGw/fu46g8wd6KrK3Rgd5H7hFrItFNCmVtFkSFE+CQiYn3BjKXna6qLFJfQ7neVQgpZpLwmuNx+ygsJGar9N9MpuOein6vTbhuHcGPi4A9ysTUtRAUoVYnta9uZpqPUG1iNxSial6eCjsCpwY+j+ptKRbr2J4ZbtIenvNG7mOSFgvoU6kJpHqs/My+UORKq9yzDKseK4AHAxIY6t+Jb+iVyuHlx0VBRmGW5WGRGGzklniAmwb3j4bvNXn/MRwVN2fxSEIhgNNXPB7w9mrQTSu/Q30tzTjIU9SVK8cydqQxfmcfXgvLC81PWzpmz8y2ZlIYae/Cbkc21e7TK4D7tKeNVrGkjuH1xXPZGefBeHw3FrhoR9XHJXHC/8RS57WzENhabF7RQjgSNFVp1alQryJfo3Vi1fIk8SVPBQPlD9eCZze1UJpp2Nf6x6d3RARdroAFoL6/ibTcjNZX+YBRaf8ZHDlbfXNSslEK7bOENIT/zt+OVYZtsyn+ic347fBcF1Q9zZquP+MMMrRbCVPC6CgbYhziOzYwEd0kk0PA7r9FvMbQxQdGD+gLovqnDVbnBEnEtewOqOk5GpNRpr8z0SONtVFoKBraakNF/PRRt2oiveM76MNi0ANbSlNBrSq4dUg6E6aLCJNiE1miOdoCbdNB6KSSxqJDsx1B903b5FDT0Mg/XmgC+iimxg24HmMhFZcGXWDtRDLaxGEcS2465Tu8Uwl4kGL7ERpPCtHeRVChTHlSnhvWYr+zFdQdP34FOJr7R6zFm0inridGhyLIZzPIHx8EhxnEDHeKCjRZo+J6lLtn8a7UmE6x1Z1rVzanedfAptDhBr21FaEH1BVRbTcoMTNRqb5dwiUwXshmc41IuwUp0Nd/NDz8jv1adDz4FMJ8kuqLg3qOa9ikXsoLaipc72d+UA1KxqNKrLmDWxt0qkxL0KzLRspTeZl2uGZpq08PgeB5JVFgEKIyFDgx0MGGDH8jMWr9ckv2wwiI+CYkE0DamKwWLh962oA1HitJKKQrFIzCaqsBGwxbcan3icv2dmOzmoLq0o9tTuoTlPoV1P+Gd9BUbbHZ0wInbwm/ZOINtGP1pyBOnkn/8APUvx9P3RqH8OVaP6hPqQrpOWry8vKZLswvLKwuzkZS05maGuNxp04KCMUKCpzFzDmtgwBTByJC4rFV5y1WYSTMencjMdowNJqRYcabhzVfUsKNQ/NbVsQVle4RtHhUQzgjoEbtWX9tuvMcULFZQopi6n0YzlI/aQr6s7p4lp9k+GngEHMNoopWYyPB3bxxB1R81DBFW3B0KA685mf2mANiooPDmlp0NEG+EQtmOosDibIzNzCMJzSHXrUbiKGxV9hxxFY2K3RwqQNzhqPP5KjxAXMIHtC7dPEKPBNqIku4177Dqwml+I4FP6e8Vnnoxe6hrlyOxOhwnubSjjxUWKOuYkR1mi5O4D6olcHbeVLakPYeGSvkQaH0Va2k2rdM9xgLIXCvecRvd+ies1VYTg5iVWjtZ+RiaS20zoUd72CsN7qlh0Ld3R1N6uEMtiwxEZdrvMHeDzBXPJSSL71o3j8gN6tuzEw2ETCqcr95+9uPAcPJShl+DHdXWoGV7EYiFQpnIRVrGl1tBZQoe0qZKY5EdwGNe0teA5rhQg3BB3EIH+QJT/AGz+d36o6RTHOrOnAZfkIp5HThTifPKwsrChT3Jnl5bMhkmgBJ9UWMLdvIHr8F2DLAdwJYBTnB9nzFid85YbbucOG5o/5FM5mBDAo2G0AcqnxJvVdIwMmAa9QcDmVRy1TGfkgO83TeOHMckvIXwOYVWBEws0THCsCiR7tFGDVx08OJ5KxwMJhQvZbVw943PhuHgungZMDZqFQ49xFh+FRfa9kg2DrH9h1RkSESDmblcNeBB3jkmTooqtZl3cc4XoK+A1Fd1lxbOcRQ2FjK/EYp5Kby2d7J9DxCkjwRqLg3B4g3B8liUwx8V1GjqToOqMRClhjmFRoF6LMPCYjr5adU9lpNsJoHtuA9o6+A3LWPHquLQWMTN56WLZbDcpqTpw49UNP7PscS5ji0k1pYt/ZMnlaF6aGl4nwtcHIMqk7hr4ftC33hcfssy2HE3dZvqeg+atsNlbHTeN2+tkpnYWV5HAoDUFTzG11Jbj3IcwFhYDcsCLdalZgw7raLicP8y3YDjPaUhxNfdcfgU9ZBuqJLwTait2FbSMfURAatoC8XBdwpxG9HKg9nElX1HO5BLDIsUH+fwP96F/8jf1Sqf2ja5uSGLHUneOFEj7KF/tw/yD9ET6hahtXmLJp93L5nPlsxhJAFyVrRPcBw+xiuHJvzPy81JUZnrbbAi5kkCRENoHvH2j8uijcLoyZN0I5qZFeBJ4Ynkx3LnJLho97vnnXSnQW80pjRboiWmKspvbp0qgpjVK2A7pisYJmWNLyGgZibUGp5I6T2Kq8530aLlo1/CTpXcn+DYW2WgCNEAMR/sjXK0i3iapjk+zBpQu7xtx0r4H1Ty6cV1737/EWs1ZBwkXuc1oytGVrRQAUoKWSyaicEwmG3QbZYlS2ck5MwvHMCEuSVDjD8kB/F1G+Zr8AVYGyulrlbPweHma5/fLakN90HiRvKa09LWnImxcqnJldwDCnxIf2gLGN9knVwN6AH480+LmsaGsFB9XPNbTc3VLosxxVRdMF7mGdrTmSxYoQb4i1c+popYUvVMBQOpoAL3MMBKmMBFysqeC0nZ5kK3tP+6Nx3VPyXWwoyYPcScLI3UY2rrAeu+gVdm4xe8u4n+y3npt739/UWpwpqKLWHD+vrkkbH3mOV17OT3NGw0wk5OprwuTu/svMhNaM7zRo4/ADeUlxHGXRKtbVsP7ulebqaobOEhFVrOBDMTxkCrIWmhf/wDnh1RmGupBZTh6kmqqyc4DM1PZnfUj4kJXeXPMNbSFr4jIxytv4g8VN/BKb/L/AKuu7TECyypYbIGLEDBv1PADUq2xxlAa2waKAdENsjAb2b3UuXAV5U0U8bU/W5M0VgJujGqtLWbfxIDIvIzBppx48UPDknPdla0kncNefRWPGnZWMAsMjfgFFhMQiC8g0JcATvpXRY35sKRYWnbui8YLkFXxGtI3N7x8TYIL+DBiNBd3cwrSxAJFVPMvNT9cUMTdZIyeYRCxHcum0NKthCwbQDpQU9EVOClhuFEvhOL4Mu51ybVPBpoPRMps3Kd1p+3JfWBE0wFvLQbhbxtfripZYX8SoapkiFLcQjssprySqdnLp1Nju15Kszg7x+uC9RTWEQATFfyPMiMcFzcwJbUVA1IrcDwRUWSsXNY15JbQBrqBrg6hyVqCSKeHNLt9d6LloprWpqdTU1PXitERzoQ+BhrQwktvlh6hzruDy6wNrjXkm0rg8M0cRRoEMOufbc0OHg+tOteSWSriK0JGmhI+tUm2imHB+XMctrVtbT4oVrbBmCGbG2xjPY39nEyQwz2aOyO3iLWgrbQDNySiPAFDWHSjIbg+rqlz+zqLmhBzGw+71S0x3XOZ1Trc1PVEz7znAqaZYdq2/wBNu5IMxY5MeRAg4jKJJMiRHHIB9rFFAXVflbna031LrWpqt5OH3XZIILnQgS3vaiKG1AJqKih8OCVTVmW+8PgoBFNa1NTvqaoNj7eBNdiE41JOLqRIdGAwsjwTR5iFuaprQ1BOmmXqkspKNLiHN/6rW3roe0qPQeSee0zKaltDYmwsTbhfgqs+KanvGvGprbS6U3ZPMcobIx+I3hyMOt2jvdnSzhUvbEJAFe4S5opWvkVDKS2VjHAgRAWv172Quy0y9CHV4FLDENdTrXXeNCvZzxPmvoycY5l6ZtQ0Po+CxzaPOZuZprCLyW0qfdbQ86HioP56h/8Atv8A7D+ipgeeJ3+ous0RfM8VbR1E5xP/2Q==">
            <a:extLst>
              <a:ext uri="{FF2B5EF4-FFF2-40B4-BE49-F238E27FC236}">
                <a16:creationId xmlns:a16="http://schemas.microsoft.com/office/drawing/2014/main" id="{3C6B45A5-B295-4A1C-80AA-5C608DFCBD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03713" y="-1155700"/>
            <a:ext cx="19145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ES" sz="1800" b="1">
              <a:cs typeface="Arial" panose="020B0604020202020204" pitchFamily="34" charset="0"/>
            </a:endParaRPr>
          </a:p>
        </p:txBody>
      </p:sp>
      <p:sp>
        <p:nvSpPr>
          <p:cNvPr id="38917" name="AutoShape 9" descr="data:image/jpeg;base64,/9j/4AAQSkZJRgABAQAAAQABAAD/2wCEAAkGBhQSERQUExQWFRUWGBwaGBcXFxcXFRkYFhgVGBYXGBYYGyYeGBojGRccHy8gJCcpLCwsGB4xNTAqNSYrLCkBCQoKDgwOGg8PGiwkHyQsLCwsLCwsKSwsLCwsLCwsLCwsLCwsLCwsKSwsLCwsLCwsLCwsLCwsLCksLCwsLCwsLP/AABEIAPsAyQMBIgACEQEDEQH/xAAcAAACAgMBAQAAAAAAAAAAAAAEBQMGAQIHAAj/xABEEAABAgQDBQUFBgQFAwUBAAABAAIDBBEhBRIxBkFRYXETIoGRoTJCscHwI1JyktHhFBaC8QcVM1NiQ6KyJFSTo9IX/8QAGgEAAwEBAQEAAAAAAAAAAAAAAwQFAgEGAP/EACsRAAICAQQCAQMEAgMAAAAAAAECAAMRBBIhMRNBIhQjUQUyYYFCkRUzcf/aAAwDAQACEQMRAD8ArcGxV12cg5IOYihcfRVWaw50I95pbz3eauss8GEymmUfAK/ax28TyF7ZHEgmo91vKCpUERlSmMrDoEuKCeTFScQtthVBTUdkOGXRHBjAaue6wvu5nkEqxDGiX0aSAOFqqsf4iYiXycIONT23HcGGvxRHtFSEiHo05tsCn3BtqP8AExzs0KUqxmhin/Ud+Ee4Ot+ii2Lw7s4RmHjvxbMJ1ye87q52/g3mqxs9hH8THay+Qd554NGviTYdV0CdjgDKBRoFAOAFgOQt6JTThrG8r/1LOpCUJ4ax33F85F1JS8uqpZh9TRTScrUp3GTFxhRzJcOksxH1wQe0MyCezb7LNebv2080xxXE2y+WED9pEr/SNxPMmwVdel7HBO0TVSknef6jgHNKQyL5at8iSPQp9s1GzSpFfZcR8CqthsxWC9nBwP5hT5JtsdMjNFYd7a06GhPqmKrBkQVyfE/+wuceQoYEws4lE1QECYuts0EqZWWWLDbFgFrqFps4HeLLj03DDYjw01aHEA8QCQD5LrmHPBAB31r0NlyCMzK4jgSPI0UrWj5ZlH9L4LCRleXisJGW55eXlkL6fTy8p5OUdEe1jaZnGgqaDzT6a2MiNlGxsrs4LjEbbusBo0gb9CTyIW1rZgSBBPciEBj3K2Fmi2yr2VDhszvEWZ3GhHA3Hkg24mGOykUYdCKd08KcF6baUniOJPKq9l41YczwqLmWxmWgdUU41S3F8ZGUtZpvPHkOXNBTooyH1Pwr8kjxOdU619pKiFqp3GZE4S6iUbdP+yl/xPPoxEyRq6qkxjDzHjSrAKtaHPdwoHNFD1ISdw3LiUqcJaD+IRsvh3YStSO/F7zuIbTut8r+K3nYlfrxojplxPdCihYLFiXDSObrDrfXRM5CKFEXZ9zl2iiHCqU1liIbS4guIFQ0CpNjQADUkplLbOsaavObkLBMJeWYw1a0A6V1d5nRYDs37RBvcspEDY6NHimPNuMPMc2RtC+1wCdGAeJVhi4fBYABDb1Nz4kpvHfRKJlxBI1+qJinTKozPm1D2n8D8CJpmC17iA0MO8gUA6r0nLNgPD6km4O4EOFKISbiFr+Ad8jZEl2YUUXW6h6bsLHVUleTN8Umq33Hd1Spkz3lifj26W8h+yXNjXT/AJc4MJXV8ZcMJnqEcKqh7RyvZzMVo0zV/MA6nqrJITFx4eiS7aN/9U4jexh/7QPkgan5IGhNGNlpH5ERFYWSsKfLE8iJOUdEcGsaXOOgCY4Ns26MM7zkh8d7vwj56K6yECHBZlhNpxPvHqUUIAMucCJX6sJwvJg+BbKQoFHxaRIovSvcad1OJ5lWWDO1df2fqyTdspYT72QX1R6XgSLYWsO5jFWI/wCHALn9lFvUlrHNtQmzcw5WrRUr+Cf90rscrGzRBe4Nv06LnmSP9135SqGytxuA/wBRvTaq0ghjOrR5UUvT64pa7DuA3pBtRt/HgthiGGNe6pNW1o1tALE7yT5JPs1tdNx5uG2JGcWnMS0BoFmuOgHFU21qo2z3J1ehtNfkyMSy43FoWtB9mtep/ZVabcSSnE/E1PNJXG6TLbiTGKFwI1wLDHxASKADedL/AKK4S2Cw2kE1LsuWulqk/Epfs1CpAB4uKbiJRUK6lwD7iN1rFiBCGQ2tFGtA8AtYkVQOjIWJEJRwgi/JksePZBPj1WsUlawYJK3tEIABJg6op9XQcaDWv1zTIQaHp9BDRCGgkkAUNzYcySeSwSAJ1e+JWMVk60I3HXkg5nFocNlTWo0tet1ri22UIgshtc7i/QHoDoFUZydMR1TpuH1vUDXGm1sjky9ptO7D5jAlgmn5mg7jceKXDVay2MAMDXtJpYEU051UomIdRQ1J3UI81gOCIxsK8YjPDzcJTtTNZ5g091rW/lF/jRHtJpTSuvFRPkITtW3OpBNSV2wllwIOshH3GV9jCSABUncFZMKwaGwB0UZnbhq0eG8+iEhyQhOqKngSijNJQts67hrbC4wvUbxZ2v1ZSQJqiSfxFUVKuql3JbkxNq8CNmurdMJRlUFKQU6lZb65fQWErNhwIpYwElEcQWOjO0Y0nrT6C5l/MMb77vP9042y2n7U9jCtDaaEj3iLeVfNVOqpM4rARPUoaPS/Dc45M6Rj2yz5yPBhtoxrIZL3mpoC85RzcaGninWE7By0u5jwHOiNr3y4ipII9gHLSh0onsmRlNNziPEU/t4LEWLdPuilyZFbVWbQgOBEWOYD3S6Hu1brXpzVMIuupsNQudY9ADI8QN0zW8b09V1k2jMJprCfiZYdlpoFhh7wcw5g6+qdhqo+GxiCCNxTXGdp4sPJlcACKnujcaeqPVqQq4MHZQWf4yz9iookFVOHtrGpfIf6b8dyydsox+70DUcahZj6WyWgyiWYltDAge9ncPdbQ+btAkWJz0SYhe24Ee7XuuruoN6qEV16FKXa0g4URqjRh/3n+pYprbeO4nKWsHANB9TdV7GsWiRG0e9zq8TuF9FGClkzFzOJ3buim2XO3ZlijTop4EjJWF5Sy8s57g1oqT9EngEtHycSJMsDhAvcT7rSR1NAPipW7PkDvPAPACvqsQJTsnAg1GhGhod/gbrSEZgHsVlIBhb4iwx/xWsYKNpungYpjiGxodW21+KAJTGCK6IeYhAPINr/ALoF1ZJyJxDjiay7aptJQr2QkvDB0N+CjdiEQ92C2u7OaU8K896VNTZ5nGBbqWGLjMKXbV7u9uaKFx8NyrOK7Wxo1Wg5GcG2JHNy1g4A57s0R4FTenecfHT4qy4RgkBjgQypHvONSOdNAU0tbYwoxB/Zp5PyMTYFsVFjjNEPZs4kd4j/AIj5lXL+U5T/AGh5lEia4FR/xHNGGnI6ERs1trnIOJZozcop9c/VLIse9EfPuukrn1cjWsQ3EnKMxxLvsufbSGkxE/F8b/NX6W0VA2otMxK8fiAtOfhmNaT980w+LeylxoguaAb5eN9SPkh8Nb3h9WUWMQnCKHAizW28z80ozYIMeC5skZClhtWo6fW9bEJtDkZmzC5aMhMbw/N9q3+ocOayx5FtEXBmOnMbuiHcm4ZEwMo2RKdNx8tWjU68v3S5ONpJFrItWAhrxWm4OvmA+PiisB2UMZvaRHFkPdSmd1OFbAcykVRnbAlYWole8mIIUIuIABJOgCtkjhogsp7x9o/LoE7lMNloJHZwgXDRziXOPrTyCcDDg4AuhsG++vjRNHQtt7GZOv1wbgDiUiaipbGcrzO4HDrUwhTi0mnxt5JdMbNwnA5XOaedCP1QvoLAMjBnE1Se5Ww6oBWhCdv2ViNBy0f0sfI/qoIODRHOyhhrvqKU610RVU4wYYXJ2DIpFS41LULHcRQ9R+yseH7OMh3iHMeAsPPUo+LDhkf6bSOBFRcc1y2+usYY8xQ3jflZQ5NhzA+J6Kft7pxjGENhtzQgaE0I1pXSnJbYdszVodEJbXRo9qnEk6LVQ8g3L1CNcuNxi2FEqmMvGPmi34Cz3S5vW4Qok3MdlP8AfmEzWVJxFy6v1DIUVE5+SgloalyJ0KIqcZlsxEJEH95OMViWKr0KL3kjaMGLoMiWGWFgqBtK+s1F/FTyoFfZF1aLnuMxM0eIeL3adSEOw/bEb0g+Zkki4Cg36fshJuPWI88z6WHopZN1wNP2QUeIC93Cp+KQu6lCtfkZu2NlPLQ9CjIjRYjTVLIx7vj+qIw+Zr3Sen6I+nfA5mnX2Ju9YEailiNpUHd+6EihNEzI5m861sVha7qDvB4p7HdlDYbdGtaGgaWAFuqrlVaNnWEMER/9FRenFYrYIxMHdwojHD5IQhmfeJT8vIc+ay6ZqdULNTnNQQY1UvdcXP8AEUCZ5MdS0Spobg614HXqq/PO7OI5u4Gg6f2onUqDZJMcvGfvvTyT2kY7ZmsDfiEyc6nEJ+YU/uqzAanck4p16VsH8zNq45ExHJaaLXOpsUbTKdKg+lErizNLDU8F4vU1MLSkYr5XMOl3ZnEUBaKVqLV181PFjiqGhuyNpW+/rvQr5ipsvTaSrw1BT3AMNxjIGqixJrWwy9xoGXJ5b7BelrpZtzO9nLBlaGKaf0t7zvWg8Vm4bPmJ2pC9gURTN7ZMbUQmlx4us3y1PolX83TH3m/kb+iTBXj/APmw/wB7/t/dJ+W6zkGXjRp6eGEt2NTWt0jl41XLbHJm6XScW6fbBkGuv4ZltZNhkKI/7jHO/K0lc4wbEe2Lu0F2tzF4OtwLjjdWLazE+zknNzUdFIaBvy6v6ClvFVPZj2Y/Rv8A5FLah8EL+I/paQKmc/mNZicaAQ0GtKVP6JWIlStppyGhm6nO5buNogAhsV1ljsiBU2+tygnYhEMlpoRT43Sx+JxDq70HxoiVvhYRai3UsctiYcMsSxGh48jw6raM0iqqZmHHUlG4YY0SI2HDc6rra2A3k10AF0dbz0ZxtNjnMs+F4b2jquswXPPkE+mZmnK27dS1FoCIUNrAc1NXaFx3miWzEauiw75OJMPzOZ58Yko6ShlAwIVaJ1LUa3M7QD1Og6rKruOJmw4EmiTggszHX3Rx4lKIcdjzrQk7+fNYxR3ad7hu5JU560+qsofaOpqqkMufctcLD0bCgACpsBvKqEtPPb7L3Acipo2Iud7TiacSUz/y4C4C8wTaVie4Zj2MCtRoLN580PhsJ1O0f7R05JfJM7aJmPsN05plHnAKjlZY0tXkbzWdmFZdg2LI5iavQLaVuUAX5j9XTrDJfkqY5Mw4CrG8lCFKuoABUk2AA1JO6y5vtbjYmY5c3/TaMrOg1d4m/Sise3mNdmwSzDdwrEp933W+NK9AOKoJKn627P2xH/03TY+63vqSQn0cDwIPkQu5dqPvBcIOiun+eO+8fMJamzYDG9XR5SJMNrpaOO/mhO5guZXfQi/oo3Y3KwhmDy87mtB8qmlFQ15E+qfEH9BWOicQ/GMYfMRMzrAWa0aNHAJnsm+0cHQtb4Gpp8VXU62Vd9q5n32HzbRw+CAGJbJh7UC1ECTzxuhoeqIxAUJ6qPDSO1Zm0zCteqGFycQA4XMfMkWQ4ffaHONKg3A/40S6alYL9WUPFtG26aI6cLnOoASXGw1JPLineF7GWzTDqV9xtvzO+QT71L1EfL4/kxnPp3CXM7wOZvEajhUK57O4EJaFniWivF66sbuaOBOp8Fb5fDIMMUZDaPAE67yei1xDCWxgfddy0rzC+FAX3BW682Db0JT5+PV3JQwjVFTeFuhOo8HlvB6FbSMrmPJAKHOJ0MAvELlJUmihxCfDnBrfZbv3E7z0socZxsQwYUP2veI3cuqWyArSyZqTbx7mQhI3tHsu0OaQeB+CQHVPJiKGQy22Z4p+Ec+BOiQxIzW0JI8EDWVEkEQlGeZMNOCCmpguOVt626qCZxMXB7vLfTpuTDZjJEiPIvkbW4tUkAfNJU0bnAjbAopYxrChdlDDeV+qVzEWpR+JxrkJXDbUq/gAbRFKx/kYxw2XqQnk7iDJSCYjrnRjd7nbh03lQYRLUoqjtriDokyQbMYAGCtqHV3ifgvrX8NefcxVX57cHoRLOTboj3Peaucak81BVeK8oZOTmekUADAmzQjszuA80BWx6LoP8uQ+B9V1VJg7GA7nOCvLKwuQk8jsGmAyMwuNBUgnk4EfNArIXRMMu4YllnoBqQdQhJeUcXANBJOgGpPAJls7KxIrM0QtEMWaXVLjT7tNQNLq94bgkOAMwBzkXJ1HIbgjLQcbj1JFuoFPx7M1wHCuxY1zwDFI7x4cAOfEpo+6BfMXRMvEqulzmR3JY5MyCURCKjc1ES7LJuvmCMWbTS2ZjT9XSOJHEGE4tu+luVd6bY/iILwwGzdev7IWG5jhRwBBTfjDHMPXkKMygzsbKctBm3nXW/zWjcTfSgdQcrfBWTG9lC9xfCcD/wATrYAWOiq8eUcwlrgWkbjqkbA6NLNT12LxDJV9Qcx/U8ULOODG13mzR8ytmvDGlx0H1Qc0pmZgvdmPluAQXfAxGKqtzZ9SImpVw2KH2MY787a9A00+JVPVw2KP2Mb8bf8AxK5pf+wTWtH2TJp9aSMKpUk2LqbDmXVdFy0lk4SOi7JCO4usPHVJcU2f7eH3adoPY0A5tJ3A/FEY3OUcxo3Cp8dERh8zWikfqNxF2B0IKrdWN4nOI8BzHFrgQ4GhB1BCjVn27lcsZj/vsp4sNP8AxLR4KsJXvmehps3oGmQ2tuK7Z/lh5rkWAy3aTEFmuaI0f9wr6Luv8Sn9LUHBJk39Q1HjYAT52WF5eSMrzyyF5ZC+nJ02QhNDIGS8MtZQ7t2avOtaq1Tlbrk2ymOdjFDYhJhP7rhWzamzwNAQfSq6yyK1wy1qRxt481VRhYnHqeY1lRrfn3FFDVHygupv4S6KhQQ25t1WPEXiRaSsl6gJVi2MhrcsM1O9wuOdOPVKNt8fzQHwoZIBBq4EitPd6HQjeqrsliOaG6C4irTVldaH2h0rdEBWtgkaq0pavyH/AFGj4pJK3ZHpoV6LLkeaHiMITYhwARGsGdU8eWhxm0eAeB0cPFJmPoi4MfmvmUNwYJkwcrEGPbIxwaw/tWDQD2hpq3f1CXQ9k4x1MNp4OffyaDRdDlpripY0CHF9oCvHf5qfZpdpz2IwuvsQbTOV4hg0SD7QBb95pq3pXceqsmx0g5jHvfZkQDK3eaE97kKVHFPprAXXDTnYbFp1pw5/ss4jRraNFhYDkLfJK2faIKGEs1ZtTZAormV9geNfipZSGK1bpvH79UqiRCswpkjRGq1bqRmANZxIMQi54ryNK0HQW+SZYRUGnFCtkm3de1yAK9aBQO2hJFJdpbxiPpb8LePM16IT1eRizHuFwXXasi2+mwYzIY/6bL/ifcjyASeUwguu45Rw97y3eKOhSzWkucS55NS48eI581KHrfgLGOK5rQIvqP8AY3CITIocBVzQSCTU8Lbhqrj2ipWzUzSM3rTzt81d+xVKqrC4EiassXyxnBSvLK8FCnroXh2FxI7ssNpcd+4AcXO0A6p/B2Jy3iRmaaMqfU0VgweEIUnBDRQvYHupvL71PhQIaLEKojR/EHMjWax2YheBFMbZRhs2JQ9DSvmVZ8JnorGZY7mRCCMpFiAABlsB4eKUF91qJg11RK6vGcgwDs1i4bmWd2NncD+YoaZmnvr3soPAX86pK2c5/Vl4zZKOQT7i4px0IXM4ZDdXvu0pSgpcfqlrMBY2ha8gi4LWj41UnbFaiKUI0AnMOpdRjMOgzzm+13x0ofBMTLtiNqw1HDeOqrxfdEScy5jg5tiPqiYQbeIN09iGxpEgqEwiLJw7FoReWPGRwOvuGorc7teizGw/fu46g8wd6KrK3Rgd5H7hFrItFNCmVtFkSFE+CQiYn3BjKXna6qLFJfQ7neVQgpZpLwmuNx+ygsJGar9N9MpuOein6vTbhuHcGPi4A9ysTUtRAUoVYnta9uZpqPUG1iNxSial6eCjsCpwY+j+ptKRbr2J4ZbtIenvNG7mOSFgvoU6kJpHqs/My+UORKq9yzDKseK4AHAxIY6t+Jb+iVyuHlx0VBRmGW5WGRGGzklniAmwb3j4bvNXn/MRwVN2fxSEIhgNNXPB7w9mrQTSu/Q30tzTjIU9SVK8cydqQxfmcfXgvLC81PWzpmz8y2ZlIYae/Cbkc21e7TK4D7tKeNVrGkjuH1xXPZGefBeHw3FrhoR9XHJXHC/8RS57WzENhabF7RQjgSNFVp1alQryJfo3Vi1fIk8SVPBQPlD9eCZze1UJpp2Nf6x6d3RARdroAFoL6/ibTcjNZX+YBRaf8ZHDlbfXNSslEK7bOENIT/zt+OVYZtsyn+ic347fBcF1Q9zZquP+MMMrRbCVPC6CgbYhziOzYwEd0kk0PA7r9FvMbQxQdGD+gLovqnDVbnBEnEtewOqOk5GpNRpr8z0SONtVFoKBraakNF/PRRt2oiveM76MNi0ANbSlNBrSq4dUg6E6aLCJNiE1miOdoCbdNB6KSSxqJDsx1B903b5FDT0Mg/XmgC+iimxg24HmMhFZcGXWDtRDLaxGEcS2465Tu8Uwl4kGL7ERpPCtHeRVChTHlSnhvWYr+zFdQdP34FOJr7R6zFm0inridGhyLIZzPIHx8EhxnEDHeKCjRZo+J6lLtn8a7UmE6x1Z1rVzanedfAptDhBr21FaEH1BVRbTcoMTNRqb5dwiUwXshmc41IuwUp0Nd/NDz8jv1adDz4FMJ8kuqLg3qOa9ikXsoLaipc72d+UA1KxqNKrLmDWxt0qkxL0KzLRspTeZl2uGZpq08PgeB5JVFgEKIyFDgx0MGGDH8jMWr9ckv2wwiI+CYkE0DamKwWLh962oA1HitJKKQrFIzCaqsBGwxbcan3icv2dmOzmoLq0o9tTuoTlPoV1P+Gd9BUbbHZ0wInbwm/ZOINtGP1pyBOnkn/8APUvx9P3RqH8OVaP6hPqQrpOWry8vKZLswvLKwuzkZS05maGuNxp04KCMUKCpzFzDmtgwBTByJC4rFV5y1WYSTMencjMdowNJqRYcabhzVfUsKNQ/NbVsQVle4RtHhUQzgjoEbtWX9tuvMcULFZQopi6n0YzlI/aQr6s7p4lp9k+GngEHMNoopWYyPB3bxxB1R81DBFW3B0KA685mf2mANiooPDmlp0NEG+EQtmOosDibIzNzCMJzSHXrUbiKGxV9hxxFY2K3RwqQNzhqPP5KjxAXMIHtC7dPEKPBNqIku4177Dqwml+I4FP6e8Vnnoxe6hrlyOxOhwnubSjjxUWKOuYkR1mi5O4D6olcHbeVLakPYeGSvkQaH0Va2k2rdM9xgLIXCvecRvd+ies1VYTg5iVWjtZ+RiaS20zoUd72CsN7qlh0Ld3R1N6uEMtiwxEZdrvMHeDzBXPJSSL71o3j8gN6tuzEw2ETCqcr95+9uPAcPJShl+DHdXWoGV7EYiFQpnIRVrGl1tBZQoe0qZKY5EdwGNe0teA5rhQg3BB3EIH+QJT/AGz+d36o6RTHOrOnAZfkIp5HThTifPKwsrChT3Jnl5bMhkmgBJ9UWMLdvIHr8F2DLAdwJYBTnB9nzFid85YbbucOG5o/5FM5mBDAo2G0AcqnxJvVdIwMmAa9QcDmVRy1TGfkgO83TeOHMckvIXwOYVWBEws0THCsCiR7tFGDVx08OJ5KxwMJhQvZbVw943PhuHgungZMDZqFQ49xFh+FRfa9kg2DrH9h1RkSESDmblcNeBB3jkmTooqtZl3cc4XoK+A1Fd1lxbOcRQ2FjK/EYp5Kby2d7J9DxCkjwRqLg3B4g3B8liUwx8V1GjqToOqMRClhjmFRoF6LMPCYjr5adU9lpNsJoHtuA9o6+A3LWPHquLQWMTN56WLZbDcpqTpw49UNP7PscS5ji0k1pYt/ZMnlaF6aGl4nwtcHIMqk7hr4ftC33hcfssy2HE3dZvqeg+atsNlbHTeN2+tkpnYWV5HAoDUFTzG11Jbj3IcwFhYDcsCLdalZgw7raLicP8y3YDjPaUhxNfdcfgU9ZBuqJLwTait2FbSMfURAatoC8XBdwpxG9HKg9nElX1HO5BLDIsUH+fwP96F/8jf1Sqf2ja5uSGLHUneOFEj7KF/tw/yD9ET6hahtXmLJp93L5nPlsxhJAFyVrRPcBw+xiuHJvzPy81JUZnrbbAi5kkCRENoHvH2j8uijcLoyZN0I5qZFeBJ4Ynkx3LnJLho97vnnXSnQW80pjRboiWmKspvbp0qgpjVK2A7pisYJmWNLyGgZibUGp5I6T2Kq8530aLlo1/CTpXcn+DYW2WgCNEAMR/sjXK0i3iapjk+zBpQu7xtx0r4H1Ty6cV1737/EWs1ZBwkXuc1oytGVrRQAUoKWSyaicEwmG3QbZYlS2ck5MwvHMCEuSVDjD8kB/F1G+Zr8AVYGyulrlbPweHma5/fLakN90HiRvKa09LWnImxcqnJldwDCnxIf2gLGN9knVwN6AH480+LmsaGsFB9XPNbTc3VLosxxVRdMF7mGdrTmSxYoQb4i1c+popYUvVMBQOpoAL3MMBKmMBFysqeC0nZ5kK3tP+6Nx3VPyXWwoyYPcScLI3UY2rrAeu+gVdm4xe8u4n+y3npt739/UWpwpqKLWHD+vrkkbH3mOV17OT3NGw0wk5OprwuTu/svMhNaM7zRo4/ADeUlxHGXRKtbVsP7ulebqaobOEhFVrOBDMTxkCrIWmhf/wDnh1RmGupBZTh6kmqqyc4DM1PZnfUj4kJXeXPMNbSFr4jIxytv4g8VN/BKb/L/AKuu7TECyypYbIGLEDBv1PADUq2xxlAa2waKAdENsjAb2b3UuXAV5U0U8bU/W5M0VgJujGqtLWbfxIDIvIzBppx48UPDknPdla0kncNefRWPGnZWMAsMjfgFFhMQiC8g0JcATvpXRY35sKRYWnbui8YLkFXxGtI3N7x8TYIL+DBiNBd3cwrSxAJFVPMvNT9cUMTdZIyeYRCxHcum0NKthCwbQDpQU9EVOClhuFEvhOL4Mu51ybVPBpoPRMps3Kd1p+3JfWBE0wFvLQbhbxtfripZYX8SoapkiFLcQjssprySqdnLp1Nju15Kszg7x+uC9RTWEQATFfyPMiMcFzcwJbUVA1IrcDwRUWSsXNY15JbQBrqBrg6hyVqCSKeHNLt9d6LloprWpqdTU1PXitERzoQ+BhrQwktvlh6hzruDy6wNrjXkm0rg8M0cRRoEMOufbc0OHg+tOteSWSriK0JGmhI+tUm2imHB+XMctrVtbT4oVrbBmCGbG2xjPY39nEyQwz2aOyO3iLWgrbQDNySiPAFDWHSjIbg+rqlz+zqLmhBzGw+71S0x3XOZ1Trc1PVEz7znAqaZYdq2/wBNu5IMxY5MeRAg4jKJJMiRHHIB9rFFAXVflbna031LrWpqt5OH3XZIILnQgS3vaiKG1AJqKih8OCVTVmW+8PgoBFNa1NTvqaoNj7eBNdiE41JOLqRIdGAwsjwTR5iFuaprQ1BOmmXqkspKNLiHN/6rW3roe0qPQeSee0zKaltDYmwsTbhfgqs+KanvGvGprbS6U3ZPMcobIx+I3hyMOt2jvdnSzhUvbEJAFe4S5opWvkVDKS2VjHAgRAWv172Quy0y9CHV4FLDENdTrXXeNCvZzxPmvoycY5l6ZtQ0Po+CxzaPOZuZprCLyW0qfdbQ86HioP56h/8Atv8A7D+ipgeeJ3+ous0RfM8VbR1E5xP/2Q==">
            <a:extLst>
              <a:ext uri="{FF2B5EF4-FFF2-40B4-BE49-F238E27FC236}">
                <a16:creationId xmlns:a16="http://schemas.microsoft.com/office/drawing/2014/main" id="{11EFB074-9E78-4B21-A083-6D0A38DBE2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03713" y="-1155700"/>
            <a:ext cx="19145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ES" sz="1800" b="1">
              <a:cs typeface="Arial" panose="020B0604020202020204" pitchFamily="34" charset="0"/>
            </a:endParaRPr>
          </a:p>
        </p:txBody>
      </p:sp>
      <p:sp>
        <p:nvSpPr>
          <p:cNvPr id="38918" name="AutoShape 11" descr="data:image/jpeg;base64,/9j/4AAQSkZJRgABAQAAAQABAAD/2wCEAAkGBhQSERQUExQWFRUWGBwaGBcXFxcXFRkYFhgVGBYXGBYYGyYeGBojGRccHy8gJCcpLCwsGB4xNTAqNSYrLCkBCQoKDgwOGg8PGiwkHyQsLCwsLCwsKSwsLCwsLCwsLCwsLCwsLCwsKSwsLCwsLCwsLCwsLCwsLCksLCwsLCwsLP/AABEIAPsAyQMBIgACEQEDEQH/xAAcAAACAgMBAQAAAAAAAAAAAAAEBQMGAQIHAAj/xABEEAABAgQDBQUFBgQFAwUBAAABAAIDBBEhBRIxBkFRYXETIoGRoTJCscHwI1JyktHhFBaC8QcVM1NiQ6KyJFSTo9IX/8QAGgEAAwEBAQEAAAAAAAAAAAAAAwQFAgEGAP/EACsRAAICAQQCAQMEAgMAAAAAAAECAAMRBBIhMRNBIhQjUQUyYYFCkRUzcf/aAAwDAQACEQMRAD8ArcGxV12cg5IOYihcfRVWaw50I95pbz3eauss8GEymmUfAK/ax28TyF7ZHEgmo91vKCpUERlSmMrDoEuKCeTFScQtthVBTUdkOGXRHBjAaue6wvu5nkEqxDGiX0aSAOFqqsf4iYiXycIONT23HcGGvxRHtFSEiHo05tsCn3BtqP8AExzs0KUqxmhin/Ud+Ee4Ot+ii2Lw7s4RmHjvxbMJ1ye87q52/g3mqxs9hH8THay+Qd554NGviTYdV0CdjgDKBRoFAOAFgOQt6JTThrG8r/1LOpCUJ4ax33F85F1JS8uqpZh9TRTScrUp3GTFxhRzJcOksxH1wQe0MyCezb7LNebv2080xxXE2y+WED9pEr/SNxPMmwVdel7HBO0TVSknef6jgHNKQyL5at8iSPQp9s1GzSpFfZcR8CqthsxWC9nBwP5hT5JtsdMjNFYd7a06GhPqmKrBkQVyfE/+wuceQoYEws4lE1QECYuts0EqZWWWLDbFgFrqFps4HeLLj03DDYjw01aHEA8QCQD5LrmHPBAB31r0NlyCMzK4jgSPI0UrWj5ZlH9L4LCRleXisJGW55eXlkL6fTy8p5OUdEe1jaZnGgqaDzT6a2MiNlGxsrs4LjEbbusBo0gb9CTyIW1rZgSBBPciEBj3K2Fmi2yr2VDhszvEWZ3GhHA3Hkg24mGOykUYdCKd08KcF6baUniOJPKq9l41YczwqLmWxmWgdUU41S3F8ZGUtZpvPHkOXNBTooyH1Pwr8kjxOdU619pKiFqp3GZE4S6iUbdP+yl/xPPoxEyRq6qkxjDzHjSrAKtaHPdwoHNFD1ISdw3LiUqcJaD+IRsvh3YStSO/F7zuIbTut8r+K3nYlfrxojplxPdCihYLFiXDSObrDrfXRM5CKFEXZ9zl2iiHCqU1liIbS4guIFQ0CpNjQADUkplLbOsaavObkLBMJeWYw1a0A6V1d5nRYDs37RBvcspEDY6NHimPNuMPMc2RtC+1wCdGAeJVhi4fBYABDb1Nz4kpvHfRKJlxBI1+qJinTKozPm1D2n8D8CJpmC17iA0MO8gUA6r0nLNgPD6km4O4EOFKISbiFr+Ad8jZEl2YUUXW6h6bsLHVUleTN8Umq33Hd1Spkz3lifj26W8h+yXNjXT/AJc4MJXV8ZcMJnqEcKqh7RyvZzMVo0zV/MA6nqrJITFx4eiS7aN/9U4jexh/7QPkgan5IGhNGNlpH5ERFYWSsKfLE8iJOUdEcGsaXOOgCY4Ns26MM7zkh8d7vwj56K6yECHBZlhNpxPvHqUUIAMucCJX6sJwvJg+BbKQoFHxaRIovSvcad1OJ5lWWDO1df2fqyTdspYT72QX1R6XgSLYWsO5jFWI/wCHALn9lFvUlrHNtQmzcw5WrRUr+Cf90rscrGzRBe4Nv06LnmSP9135SqGytxuA/wBRvTaq0ghjOrR5UUvT64pa7DuA3pBtRt/HgthiGGNe6pNW1o1tALE7yT5JPs1tdNx5uG2JGcWnMS0BoFmuOgHFU21qo2z3J1ehtNfkyMSy43FoWtB9mtep/ZVabcSSnE/E1PNJXG6TLbiTGKFwI1wLDHxASKADedL/AKK4S2Cw2kE1LsuWulqk/Epfs1CpAB4uKbiJRUK6lwD7iN1rFiBCGQ2tFGtA8AtYkVQOjIWJEJRwgi/JksePZBPj1WsUlawYJK3tEIABJg6op9XQcaDWv1zTIQaHp9BDRCGgkkAUNzYcySeSwSAJ1e+JWMVk60I3HXkg5nFocNlTWo0tet1ri22UIgshtc7i/QHoDoFUZydMR1TpuH1vUDXGm1sjky9ptO7D5jAlgmn5mg7jceKXDVay2MAMDXtJpYEU051UomIdRQ1J3UI81gOCIxsK8YjPDzcJTtTNZ5g091rW/lF/jRHtJpTSuvFRPkITtW3OpBNSV2wllwIOshH3GV9jCSABUncFZMKwaGwB0UZnbhq0eG8+iEhyQhOqKngSijNJQts67hrbC4wvUbxZ2v1ZSQJqiSfxFUVKuql3JbkxNq8CNmurdMJRlUFKQU6lZb65fQWErNhwIpYwElEcQWOjO0Y0nrT6C5l/MMb77vP9042y2n7U9jCtDaaEj3iLeVfNVOqpM4rARPUoaPS/Dc45M6Rj2yz5yPBhtoxrIZL3mpoC85RzcaGninWE7By0u5jwHOiNr3y4ipII9gHLSh0onsmRlNNziPEU/t4LEWLdPuilyZFbVWbQgOBEWOYD3S6Hu1brXpzVMIuupsNQudY9ADI8QN0zW8b09V1k2jMJprCfiZYdlpoFhh7wcw5g6+qdhqo+GxiCCNxTXGdp4sPJlcACKnujcaeqPVqQq4MHZQWf4yz9iookFVOHtrGpfIf6b8dyydsox+70DUcahZj6WyWgyiWYltDAge9ncPdbQ+btAkWJz0SYhe24Ee7XuuruoN6qEV16FKXa0g4URqjRh/3n+pYprbeO4nKWsHANB9TdV7GsWiRG0e9zq8TuF9FGClkzFzOJ3buim2XO3ZlijTop4EjJWF5Sy8s57g1oqT9EngEtHycSJMsDhAvcT7rSR1NAPipW7PkDvPAPACvqsQJTsnAg1GhGhod/gbrSEZgHsVlIBhb4iwx/xWsYKNpungYpjiGxodW21+KAJTGCK6IeYhAPINr/ALoF1ZJyJxDjiay7aptJQr2QkvDB0N+CjdiEQ92C2u7OaU8K896VNTZ5nGBbqWGLjMKXbV7u9uaKFx8NyrOK7Wxo1Wg5GcG2JHNy1g4A57s0R4FTenecfHT4qy4RgkBjgQypHvONSOdNAU0tbYwoxB/Zp5PyMTYFsVFjjNEPZs4kd4j/AIj5lXL+U5T/AGh5lEia4FR/xHNGGnI6ERs1trnIOJZozcop9c/VLIse9EfPuukrn1cjWsQ3EnKMxxLvsufbSGkxE/F8b/NX6W0VA2otMxK8fiAtOfhmNaT980w+LeylxoguaAb5eN9SPkh8Nb3h9WUWMQnCKHAizW28z80ozYIMeC5skZClhtWo6fW9bEJtDkZmzC5aMhMbw/N9q3+ocOayx5FtEXBmOnMbuiHcm4ZEwMo2RKdNx8tWjU68v3S5ONpJFrItWAhrxWm4OvmA+PiisB2UMZvaRHFkPdSmd1OFbAcykVRnbAlYWole8mIIUIuIABJOgCtkjhogsp7x9o/LoE7lMNloJHZwgXDRziXOPrTyCcDDg4AuhsG++vjRNHQtt7GZOv1wbgDiUiaipbGcrzO4HDrUwhTi0mnxt5JdMbNwnA5XOaedCP1QvoLAMjBnE1Se5Ww6oBWhCdv2ViNBy0f0sfI/qoIODRHOyhhrvqKU610RVU4wYYXJ2DIpFS41LULHcRQ9R+yseH7OMh3iHMeAsPPUo+LDhkf6bSOBFRcc1y2+usYY8xQ3jflZQ5NhzA+J6Kft7pxjGENhtzQgaE0I1pXSnJbYdszVodEJbXRo9qnEk6LVQ8g3L1CNcuNxi2FEqmMvGPmi34Cz3S5vW4Qok3MdlP8AfmEzWVJxFy6v1DIUVE5+SgloalyJ0KIqcZlsxEJEH95OMViWKr0KL3kjaMGLoMiWGWFgqBtK+s1F/FTyoFfZF1aLnuMxM0eIeL3adSEOw/bEb0g+Zkki4Cg36fshJuPWI88z6WHopZN1wNP2QUeIC93Cp+KQu6lCtfkZu2NlPLQ9CjIjRYjTVLIx7vj+qIw+Zr3Sen6I+nfA5mnX2Ju9YEailiNpUHd+6EihNEzI5m861sVha7qDvB4p7HdlDYbdGtaGgaWAFuqrlVaNnWEMER/9FRenFYrYIxMHdwojHD5IQhmfeJT8vIc+ay6ZqdULNTnNQQY1UvdcXP8AEUCZ5MdS0Spobg614HXqq/PO7OI5u4Gg6f2onUqDZJMcvGfvvTyT2kY7ZmsDfiEyc6nEJ+YU/uqzAanck4p16VsH8zNq45ExHJaaLXOpsUbTKdKg+lErizNLDU8F4vU1MLSkYr5XMOl3ZnEUBaKVqLV181PFjiqGhuyNpW+/rvQr5ipsvTaSrw1BT3AMNxjIGqixJrWwy9xoGXJ5b7BelrpZtzO9nLBlaGKaf0t7zvWg8Vm4bPmJ2pC9gURTN7ZMbUQmlx4us3y1PolX83TH3m/kb+iTBXj/APmw/wB7/t/dJ+W6zkGXjRp6eGEt2NTWt0jl41XLbHJm6XScW6fbBkGuv4ZltZNhkKI/7jHO/K0lc4wbEe2Lu0F2tzF4OtwLjjdWLazE+zknNzUdFIaBvy6v6ClvFVPZj2Y/Rv8A5FLah8EL+I/paQKmc/mNZicaAQ0GtKVP6JWIlStppyGhm6nO5buNogAhsV1ljsiBU2+tygnYhEMlpoRT43Sx+JxDq70HxoiVvhYRai3UsctiYcMsSxGh48jw6raM0iqqZmHHUlG4YY0SI2HDc6rra2A3k10AF0dbz0ZxtNjnMs+F4b2jquswXPPkE+mZmnK27dS1FoCIUNrAc1NXaFx3miWzEauiw75OJMPzOZ58Yko6ShlAwIVaJ1LUa3M7QD1Og6rKruOJmw4EmiTggszHX3Rx4lKIcdjzrQk7+fNYxR3ad7hu5JU560+qsofaOpqqkMufctcLD0bCgACpsBvKqEtPPb7L3Acipo2Iud7TiacSUz/y4C4C8wTaVie4Zj2MCtRoLN580PhsJ1O0f7R05JfJM7aJmPsN05plHnAKjlZY0tXkbzWdmFZdg2LI5iavQLaVuUAX5j9XTrDJfkqY5Mw4CrG8lCFKuoABUk2AA1JO6y5vtbjYmY5c3/TaMrOg1d4m/Sise3mNdmwSzDdwrEp933W+NK9AOKoJKn627P2xH/03TY+63vqSQn0cDwIPkQu5dqPvBcIOiun+eO+8fMJamzYDG9XR5SJMNrpaOO/mhO5guZXfQi/oo3Y3KwhmDy87mtB8qmlFQ15E+qfEH9BWOicQ/GMYfMRMzrAWa0aNHAJnsm+0cHQtb4Gpp8VXU62Vd9q5n32HzbRw+CAGJbJh7UC1ECTzxuhoeqIxAUJ6qPDSO1Zm0zCteqGFycQA4XMfMkWQ4ffaHONKg3A/40S6alYL9WUPFtG26aI6cLnOoASXGw1JPLineF7GWzTDqV9xtvzO+QT71L1EfL4/kxnPp3CXM7wOZvEajhUK57O4EJaFniWivF66sbuaOBOp8Fb5fDIMMUZDaPAE67yei1xDCWxgfddy0rzC+FAX3BW682Db0JT5+PV3JQwjVFTeFuhOo8HlvB6FbSMrmPJAKHOJ0MAvELlJUmihxCfDnBrfZbv3E7z0socZxsQwYUP2veI3cuqWyArSyZqTbx7mQhI3tHsu0OaQeB+CQHVPJiKGQy22Z4p+Ec+BOiQxIzW0JI8EDWVEkEQlGeZMNOCCmpguOVt626qCZxMXB7vLfTpuTDZjJEiPIvkbW4tUkAfNJU0bnAjbAopYxrChdlDDeV+qVzEWpR+JxrkJXDbUq/gAbRFKx/kYxw2XqQnk7iDJSCYjrnRjd7nbh03lQYRLUoqjtriDokyQbMYAGCtqHV3ifgvrX8NefcxVX57cHoRLOTboj3Peaucak81BVeK8oZOTmekUADAmzQjszuA80BWx6LoP8uQ+B9V1VJg7GA7nOCvLKwuQk8jsGmAyMwuNBUgnk4EfNArIXRMMu4YllnoBqQdQhJeUcXANBJOgGpPAJls7KxIrM0QtEMWaXVLjT7tNQNLq94bgkOAMwBzkXJ1HIbgjLQcbj1JFuoFPx7M1wHCuxY1zwDFI7x4cAOfEpo+6BfMXRMvEqulzmR3JY5MyCURCKjc1ES7LJuvmCMWbTS2ZjT9XSOJHEGE4tu+luVd6bY/iILwwGzdev7IWG5jhRwBBTfjDHMPXkKMygzsbKctBm3nXW/zWjcTfSgdQcrfBWTG9lC9xfCcD/wATrYAWOiq8eUcwlrgWkbjqkbA6NLNT12LxDJV9Qcx/U8ULOODG13mzR8ytmvDGlx0H1Qc0pmZgvdmPluAQXfAxGKqtzZ9SImpVw2KH2MY787a9A00+JVPVw2KP2Mb8bf8AxK5pf+wTWtH2TJp9aSMKpUk2LqbDmXVdFy0lk4SOi7JCO4usPHVJcU2f7eH3adoPY0A5tJ3A/FEY3OUcxo3Cp8dERh8zWikfqNxF2B0IKrdWN4nOI8BzHFrgQ4GhB1BCjVn27lcsZj/vsp4sNP8AxLR4KsJXvmehps3oGmQ2tuK7Z/lh5rkWAy3aTEFmuaI0f9wr6Luv8Sn9LUHBJk39Q1HjYAT52WF5eSMrzyyF5ZC+nJ02QhNDIGS8MtZQ7t2avOtaq1Tlbrk2ymOdjFDYhJhP7rhWzamzwNAQfSq6yyK1wy1qRxt481VRhYnHqeY1lRrfn3FFDVHygupv4S6KhQQ25t1WPEXiRaSsl6gJVi2MhrcsM1O9wuOdOPVKNt8fzQHwoZIBBq4EitPd6HQjeqrsliOaG6C4irTVldaH2h0rdEBWtgkaq0pavyH/AFGj4pJK3ZHpoV6LLkeaHiMITYhwARGsGdU8eWhxm0eAeB0cPFJmPoi4MfmvmUNwYJkwcrEGPbIxwaw/tWDQD2hpq3f1CXQ9k4x1MNp4OffyaDRdDlpripY0CHF9oCvHf5qfZpdpz2IwuvsQbTOV4hg0SD7QBb95pq3pXceqsmx0g5jHvfZkQDK3eaE97kKVHFPprAXXDTnYbFp1pw5/ss4jRraNFhYDkLfJK2faIKGEs1ZtTZAormV9geNfipZSGK1bpvH79UqiRCswpkjRGq1bqRmANZxIMQi54ryNK0HQW+SZYRUGnFCtkm3de1yAK9aBQO2hJFJdpbxiPpb8LePM16IT1eRizHuFwXXasi2+mwYzIY/6bL/ifcjyASeUwguu45Rw97y3eKOhSzWkucS55NS48eI581KHrfgLGOK5rQIvqP8AY3CITIocBVzQSCTU8Lbhqrj2ipWzUzSM3rTzt81d+xVKqrC4EiassXyxnBSvLK8FCnroXh2FxI7ssNpcd+4AcXO0A6p/B2Jy3iRmaaMqfU0VgweEIUnBDRQvYHupvL71PhQIaLEKojR/EHMjWax2YheBFMbZRhs2JQ9DSvmVZ8JnorGZY7mRCCMpFiAABlsB4eKUF91qJg11RK6vGcgwDs1i4bmWd2NncD+YoaZmnvr3soPAX86pK2c5/Vl4zZKOQT7i4px0IXM4ZDdXvu0pSgpcfqlrMBY2ha8gi4LWj41UnbFaiKUI0AnMOpdRjMOgzzm+13x0ofBMTLtiNqw1HDeOqrxfdEScy5jg5tiPqiYQbeIN09iGxpEgqEwiLJw7FoReWPGRwOvuGorc7teizGw/fu46g8wd6KrK3Rgd5H7hFrItFNCmVtFkSFE+CQiYn3BjKXna6qLFJfQ7neVQgpZpLwmuNx+ygsJGar9N9MpuOein6vTbhuHcGPi4A9ysTUtRAUoVYnta9uZpqPUG1iNxSial6eCjsCpwY+j+ptKRbr2J4ZbtIenvNG7mOSFgvoU6kJpHqs/My+UORKq9yzDKseK4AHAxIY6t+Jb+iVyuHlx0VBRmGW5WGRGGzklniAmwb3j4bvNXn/MRwVN2fxSEIhgNNXPB7w9mrQTSu/Q30tzTjIU9SVK8cydqQxfmcfXgvLC81PWzpmz8y2ZlIYae/Cbkc21e7TK4D7tKeNVrGkjuH1xXPZGefBeHw3FrhoR9XHJXHC/8RS57WzENhabF7RQjgSNFVp1alQryJfo3Vi1fIk8SVPBQPlD9eCZze1UJpp2Nf6x6d3RARdroAFoL6/ibTcjNZX+YBRaf8ZHDlbfXNSslEK7bOENIT/zt+OVYZtsyn+ic347fBcF1Q9zZquP+MMMrRbCVPC6CgbYhziOzYwEd0kk0PA7r9FvMbQxQdGD+gLovqnDVbnBEnEtewOqOk5GpNRpr8z0SONtVFoKBraakNF/PRRt2oiveM76MNi0ANbSlNBrSq4dUg6E6aLCJNiE1miOdoCbdNB6KSSxqJDsx1B903b5FDT0Mg/XmgC+iimxg24HmMhFZcGXWDtRDLaxGEcS2465Tu8Uwl4kGL7ERpPCtHeRVChTHlSnhvWYr+zFdQdP34FOJr7R6zFm0inridGhyLIZzPIHx8EhxnEDHeKCjRZo+J6lLtn8a7UmE6x1Z1rVzanedfAptDhBr21FaEH1BVRbTcoMTNRqb5dwiUwXshmc41IuwUp0Nd/NDz8jv1adDz4FMJ8kuqLg3qOa9ikXsoLaipc72d+UA1KxqNKrLmDWxt0qkxL0KzLRspTeZl2uGZpq08PgeB5JVFgEKIyFDgx0MGGDH8jMWr9ckv2wwiI+CYkE0DamKwWLh962oA1HitJKKQrFIzCaqsBGwxbcan3icv2dmOzmoLq0o9tTuoTlPoV1P+Gd9BUbbHZ0wInbwm/ZOINtGP1pyBOnkn/8APUvx9P3RqH8OVaP6hPqQrpOWry8vKZLswvLKwuzkZS05maGuNxp04KCMUKCpzFzDmtgwBTByJC4rFV5y1WYSTMencjMdowNJqRYcabhzVfUsKNQ/NbVsQVle4RtHhUQzgjoEbtWX9tuvMcULFZQopi6n0YzlI/aQr6s7p4lp9k+GngEHMNoopWYyPB3bxxB1R81DBFW3B0KA685mf2mANiooPDmlp0NEG+EQtmOosDibIzNzCMJzSHXrUbiKGxV9hxxFY2K3RwqQNzhqPP5KjxAXMIHtC7dPEKPBNqIku4177Dqwml+I4FP6e8Vnnoxe6hrlyOxOhwnubSjjxUWKOuYkR1mi5O4D6olcHbeVLakPYeGSvkQaH0Va2k2rdM9xgLIXCvecRvd+ies1VYTg5iVWjtZ+RiaS20zoUd72CsN7qlh0Ld3R1N6uEMtiwxEZdrvMHeDzBXPJSSL71o3j8gN6tuzEw2ETCqcr95+9uPAcPJShl+DHdXWoGV7EYiFQpnIRVrGl1tBZQoe0qZKY5EdwGNe0teA5rhQg3BB3EIH+QJT/AGz+d36o6RTHOrOnAZfkIp5HThTifPKwsrChT3Jnl5bMhkmgBJ9UWMLdvIHr8F2DLAdwJYBTnB9nzFid85YbbucOG5o/5FM5mBDAo2G0AcqnxJvVdIwMmAa9QcDmVRy1TGfkgO83TeOHMckvIXwOYVWBEws0THCsCiR7tFGDVx08OJ5KxwMJhQvZbVw943PhuHgungZMDZqFQ49xFh+FRfa9kg2DrH9h1RkSESDmblcNeBB3jkmTooqtZl3cc4XoK+A1Fd1lxbOcRQ2FjK/EYp5Kby2d7J9DxCkjwRqLg3B4g3B8liUwx8V1GjqToOqMRClhjmFRoF6LMPCYjr5adU9lpNsJoHtuA9o6+A3LWPHquLQWMTN56WLZbDcpqTpw49UNP7PscS5ji0k1pYt/ZMnlaF6aGl4nwtcHIMqk7hr4ftC33hcfssy2HE3dZvqeg+atsNlbHTeN2+tkpnYWV5HAoDUFTzG11Jbj3IcwFhYDcsCLdalZgw7raLicP8y3YDjPaUhxNfdcfgU9ZBuqJLwTait2FbSMfURAatoC8XBdwpxG9HKg9nElX1HO5BLDIsUH+fwP96F/8jf1Sqf2ja5uSGLHUneOFEj7KF/tw/yD9ET6hahtXmLJp93L5nPlsxhJAFyVrRPcBw+xiuHJvzPy81JUZnrbbAi5kkCRENoHvH2j8uijcLoyZN0I5qZFeBJ4Ynkx3LnJLho97vnnXSnQW80pjRboiWmKspvbp0qgpjVK2A7pisYJmWNLyGgZibUGp5I6T2Kq8530aLlo1/CTpXcn+DYW2WgCNEAMR/sjXK0i3iapjk+zBpQu7xtx0r4H1Ty6cV1737/EWs1ZBwkXuc1oytGVrRQAUoKWSyaicEwmG3QbZYlS2ck5MwvHMCEuSVDjD8kB/F1G+Zr8AVYGyulrlbPweHma5/fLakN90HiRvKa09LWnImxcqnJldwDCnxIf2gLGN9knVwN6AH480+LmsaGsFB9XPNbTc3VLosxxVRdMF7mGdrTmSxYoQb4i1c+popYUvVMBQOpoAL3MMBKmMBFysqeC0nZ5kK3tP+6Nx3VPyXWwoyYPcScLI3UY2rrAeu+gVdm4xe8u4n+y3npt739/UWpwpqKLWHD+vrkkbH3mOV17OT3NGw0wk5OprwuTu/svMhNaM7zRo4/ADeUlxHGXRKtbVsP7ulebqaobOEhFVrOBDMTxkCrIWmhf/wDnh1RmGupBZTh6kmqqyc4DM1PZnfUj4kJXeXPMNbSFr4jIxytv4g8VN/BKb/L/AKuu7TECyypYbIGLEDBv1PADUq2xxlAa2waKAdENsjAb2b3UuXAV5U0U8bU/W5M0VgJujGqtLWbfxIDIvIzBppx48UPDknPdla0kncNefRWPGnZWMAsMjfgFFhMQiC8g0JcATvpXRY35sKRYWnbui8YLkFXxGtI3N7x8TYIL+DBiNBd3cwrSxAJFVPMvNT9cUMTdZIyeYRCxHcum0NKthCwbQDpQU9EVOClhuFEvhOL4Mu51ybVPBpoPRMps3Kd1p+3JfWBE0wFvLQbhbxtfripZYX8SoapkiFLcQjssprySqdnLp1Nju15Kszg7x+uC9RTWEQATFfyPMiMcFzcwJbUVA1IrcDwRUWSsXNY15JbQBrqBrg6hyVqCSKeHNLt9d6LloprWpqdTU1PXitERzoQ+BhrQwktvlh6hzruDy6wNrjXkm0rg8M0cRRoEMOufbc0OHg+tOteSWSriK0JGmhI+tUm2imHB+XMctrVtbT4oVrbBmCGbG2xjPY39nEyQwz2aOyO3iLWgrbQDNySiPAFDWHSjIbg+rqlz+zqLmhBzGw+71S0x3XOZ1Trc1PVEz7znAqaZYdq2/wBNu5IMxY5MeRAg4jKJJMiRHHIB9rFFAXVflbna031LrWpqt5OH3XZIILnQgS3vaiKG1AJqKih8OCVTVmW+8PgoBFNa1NTvqaoNj7eBNdiE41JOLqRIdGAwsjwTR5iFuaprQ1BOmmXqkspKNLiHN/6rW3roe0qPQeSee0zKaltDYmwsTbhfgqs+KanvGvGprbS6U3ZPMcobIx+I3hyMOt2jvdnSzhUvbEJAFe4S5opWvkVDKS2VjHAgRAWv172Quy0y9CHV4FLDENdTrXXeNCvZzxPmvoycY5l6ZtQ0Po+CxzaPOZuZprCLyW0qfdbQ86HioP56h/8Atv8A7D+ipgeeJ3+ous0RfM8VbR1E5xP/2Q==">
            <a:extLst>
              <a:ext uri="{FF2B5EF4-FFF2-40B4-BE49-F238E27FC236}">
                <a16:creationId xmlns:a16="http://schemas.microsoft.com/office/drawing/2014/main" id="{CBBC235B-EF34-49D5-9F5B-E5DF5E0B4A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03713" y="-1155700"/>
            <a:ext cx="19145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ES" sz="1800" b="1">
              <a:cs typeface="Arial" panose="020B0604020202020204" pitchFamily="34" charset="0"/>
            </a:endParaRPr>
          </a:p>
        </p:txBody>
      </p:sp>
      <p:pic>
        <p:nvPicPr>
          <p:cNvPr id="38919" name="Picture 2">
            <a:extLst>
              <a:ext uri="{FF2B5EF4-FFF2-40B4-BE49-F238E27FC236}">
                <a16:creationId xmlns:a16="http://schemas.microsoft.com/office/drawing/2014/main" id="{315029C8-457E-4887-90A8-B7A1A1C3F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492375"/>
            <a:ext cx="3024187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4">
            <a:extLst>
              <a:ext uri="{FF2B5EF4-FFF2-40B4-BE49-F238E27FC236}">
                <a16:creationId xmlns:a16="http://schemas.microsoft.com/office/drawing/2014/main" id="{29DF1202-6CEE-44A1-B957-F3603D173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286250"/>
            <a:ext cx="7924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s-ES" altLang="es-ES" sz="2400" b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Orienta 	          	Infección por patógeno 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s-ES" altLang="es-ES" sz="2400" b="1">
                <a:solidFill>
                  <a:schemeClr val="accent2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Bacteriano	 	</a:t>
            </a:r>
            <a:r>
              <a:rPr lang="es-ES" altLang="es-ES" sz="2400" b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Segmentados neutrófilos </a:t>
            </a:r>
            <a:endParaRPr lang="es-MX" altLang="es-ES" sz="2400" b="1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s-ES" altLang="es-ES" sz="2400" b="1">
                <a:solidFill>
                  <a:srgbClr val="0066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Viral 			</a:t>
            </a:r>
            <a:r>
              <a:rPr lang="es-ES" altLang="es-ES" sz="2400" b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Mononucleares</a:t>
            </a:r>
          </a:p>
        </p:txBody>
      </p:sp>
      <p:sp>
        <p:nvSpPr>
          <p:cNvPr id="39939" name="Text Box 31">
            <a:extLst>
              <a:ext uri="{FF2B5EF4-FFF2-40B4-BE49-F238E27FC236}">
                <a16:creationId xmlns:a16="http://schemas.microsoft.com/office/drawing/2014/main" id="{594192A7-58F5-46DB-9EB2-19FF932B9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2795"/>
            <a:ext cx="6875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" altLang="es-ES" sz="3600" b="1" dirty="0"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MX" altLang="es-ES" sz="3600" b="1" dirty="0">
                <a:latin typeface="Verdana" panose="020B0604030504040204" pitchFamily="34" charset="0"/>
                <a:cs typeface="Arial" panose="020B0604020202020204" pitchFamily="34" charset="0"/>
              </a:rPr>
              <a:t>Leucocitos Fecales</a:t>
            </a:r>
          </a:p>
        </p:txBody>
      </p:sp>
      <p:sp>
        <p:nvSpPr>
          <p:cNvPr id="39940" name="Text Box 61">
            <a:extLst>
              <a:ext uri="{FF2B5EF4-FFF2-40B4-BE49-F238E27FC236}">
                <a16:creationId xmlns:a16="http://schemas.microsoft.com/office/drawing/2014/main" id="{0A6E9019-9EAA-48A2-A79E-35985F0D6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0" y="2565400"/>
            <a:ext cx="32861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MX" altLang="es-ES" sz="2400">
                <a:latin typeface="Calisto MT" panose="02040603050505030304" pitchFamily="18" charset="0"/>
                <a:cs typeface="Arial" panose="020B0604020202020204" pitchFamily="34" charset="0"/>
              </a:rPr>
              <a:t> Azul de Metileno 1%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MX" altLang="es-ES" sz="2400">
                <a:latin typeface="Calisto MT" panose="02040603050505030304" pitchFamily="18" charset="0"/>
                <a:cs typeface="Arial" panose="020B0604020202020204" pitchFamily="34" charset="0"/>
              </a:rPr>
              <a:t>Cuantificar por campo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MX" altLang="es-ES" sz="2400">
                <a:latin typeface="Calisto MT" panose="02040603050505030304" pitchFamily="18" charset="0"/>
                <a:cs typeface="Arial" panose="020B0604020202020204" pitchFamily="34" charset="0"/>
              </a:rPr>
              <a:t>hasta contar 100 células</a:t>
            </a:r>
            <a:endParaRPr lang="es-ES" altLang="es-ES" sz="2400"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  <p:sp>
        <p:nvSpPr>
          <p:cNvPr id="39942" name="AutoShape 10">
            <a:extLst>
              <a:ext uri="{FF2B5EF4-FFF2-40B4-BE49-F238E27FC236}">
                <a16:creationId xmlns:a16="http://schemas.microsoft.com/office/drawing/2014/main" id="{55056673-9236-4AD8-914F-E49E10617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357688"/>
            <a:ext cx="657225" cy="647700"/>
          </a:xfrm>
          <a:prstGeom prst="rightArrow">
            <a:avLst>
              <a:gd name="adj1" fmla="val 50000"/>
              <a:gd name="adj2" fmla="val 25001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ES" sz="1800" b="1">
              <a:cs typeface="Arial" panose="020B0604020202020204" pitchFamily="34" charset="0"/>
            </a:endParaRPr>
          </a:p>
        </p:txBody>
      </p:sp>
      <p:sp>
        <p:nvSpPr>
          <p:cNvPr id="53255" name="AutoShape 11">
            <a:extLst>
              <a:ext uri="{FF2B5EF4-FFF2-40B4-BE49-F238E27FC236}">
                <a16:creationId xmlns:a16="http://schemas.microsoft.com/office/drawing/2014/main" id="{581D240C-C63A-47A0-BBFB-2EBA06FBE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1412875"/>
            <a:ext cx="4305300" cy="658813"/>
          </a:xfrm>
          <a:prstGeom prst="cube">
            <a:avLst>
              <a:gd name="adj" fmla="val 76997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s-VE" b="1">
              <a:latin typeface="Arial" charset="0"/>
              <a:cs typeface="Arial" charset="0"/>
            </a:endParaRPr>
          </a:p>
        </p:txBody>
      </p:sp>
      <p:sp>
        <p:nvSpPr>
          <p:cNvPr id="53256" name="AutoShape 12">
            <a:extLst>
              <a:ext uri="{FF2B5EF4-FFF2-40B4-BE49-F238E27FC236}">
                <a16:creationId xmlns:a16="http://schemas.microsoft.com/office/drawing/2014/main" id="{F6B174D6-F0D1-43C9-9F90-720EF2859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0" y="1428736"/>
            <a:ext cx="1216033" cy="428628"/>
          </a:xfrm>
          <a:prstGeom prst="parallelogram">
            <a:avLst>
              <a:gd name="adj" fmla="val 58364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s-VE" b="1">
              <a:latin typeface="Arial" charset="0"/>
              <a:cs typeface="Arial" charset="0"/>
            </a:endParaRPr>
          </a:p>
        </p:txBody>
      </p:sp>
      <p:sp>
        <p:nvSpPr>
          <p:cNvPr id="39947" name="AutoShape 10">
            <a:extLst>
              <a:ext uri="{FF2B5EF4-FFF2-40B4-BE49-F238E27FC236}">
                <a16:creationId xmlns:a16="http://schemas.microsoft.com/office/drawing/2014/main" id="{D17F55AE-1C26-4BCC-92A2-80654D4E2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067300"/>
            <a:ext cx="657225" cy="647700"/>
          </a:xfrm>
          <a:prstGeom prst="rightArrow">
            <a:avLst>
              <a:gd name="adj1" fmla="val 50000"/>
              <a:gd name="adj2" fmla="val 25001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ES" sz="1800" b="1">
              <a:cs typeface="Arial" panose="020B0604020202020204" pitchFamily="34" charset="0"/>
            </a:endParaRPr>
          </a:p>
        </p:txBody>
      </p:sp>
      <p:sp>
        <p:nvSpPr>
          <p:cNvPr id="39948" name="AutoShape 10">
            <a:extLst>
              <a:ext uri="{FF2B5EF4-FFF2-40B4-BE49-F238E27FC236}">
                <a16:creationId xmlns:a16="http://schemas.microsoft.com/office/drawing/2014/main" id="{490B2B6E-8732-49EF-BBCA-47691A75E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786438"/>
            <a:ext cx="657225" cy="647700"/>
          </a:xfrm>
          <a:prstGeom prst="rightArrow">
            <a:avLst>
              <a:gd name="adj1" fmla="val 50000"/>
              <a:gd name="adj2" fmla="val 25001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ES" sz="1800" b="1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3">
            <a:extLst>
              <a:ext uri="{FF2B5EF4-FFF2-40B4-BE49-F238E27FC236}">
                <a16:creationId xmlns:a16="http://schemas.microsoft.com/office/drawing/2014/main" id="{1EF0ADB1-2B4A-445E-A0D4-8BCBC9156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1675"/>
            <a:ext cx="903605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s-MX" altLang="es-ES" sz="2400" b="1">
                <a:latin typeface="Verdana" panose="020B0604030504040204" pitchFamily="34" charset="0"/>
                <a:cs typeface="Times New Roman" panose="02020603050405020304" pitchFamily="18" charset="0"/>
              </a:rPr>
              <a:t>Frotis fecal teñido con Giemsa: recuento celular </a:t>
            </a:r>
            <a:endParaRPr lang="es-ES" altLang="es-ES" sz="2400" b="1"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987" name="Text Box 49">
            <a:extLst>
              <a:ext uri="{FF2B5EF4-FFF2-40B4-BE49-F238E27FC236}">
                <a16:creationId xmlns:a16="http://schemas.microsoft.com/office/drawing/2014/main" id="{8B0E7D2D-4328-45F1-8C49-0330753D7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4022725"/>
            <a:ext cx="3286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400" b="1">
                <a:solidFill>
                  <a:srgbClr val="FF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Recuento diferencial</a:t>
            </a:r>
            <a:endParaRPr lang="es-ES" altLang="es-ES" sz="2400" b="1">
              <a:solidFill>
                <a:srgbClr val="FFFF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41988" name="Picture 60">
            <a:extLst>
              <a:ext uri="{FF2B5EF4-FFF2-40B4-BE49-F238E27FC236}">
                <a16:creationId xmlns:a16="http://schemas.microsoft.com/office/drawing/2014/main" id="{D1E768A9-901D-4D6D-B310-8EE7FBB3F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77938"/>
            <a:ext cx="3865562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1989" name="Text Box 31">
            <a:extLst>
              <a:ext uri="{FF2B5EF4-FFF2-40B4-BE49-F238E27FC236}">
                <a16:creationId xmlns:a16="http://schemas.microsoft.com/office/drawing/2014/main" id="{9697A25F-F7D2-4066-A95D-397C873F1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5" y="66675"/>
            <a:ext cx="42291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MX" altLang="es-ES" sz="3000" b="1">
                <a:latin typeface="Verdana" panose="020B0604030504040204" pitchFamily="34" charset="0"/>
                <a:cs typeface="Arial" panose="020B0604020202020204" pitchFamily="34" charset="0"/>
              </a:rPr>
              <a:t>Citología fecal</a:t>
            </a:r>
          </a:p>
        </p:txBody>
      </p:sp>
      <p:pic>
        <p:nvPicPr>
          <p:cNvPr id="41990" name="Picture 2">
            <a:extLst>
              <a:ext uri="{FF2B5EF4-FFF2-40B4-BE49-F238E27FC236}">
                <a16:creationId xmlns:a16="http://schemas.microsoft.com/office/drawing/2014/main" id="{56F6C3BB-EF66-4B42-9D1E-995C4C1FC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348038"/>
            <a:ext cx="403383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1" name="CuadroTexto 1">
            <a:extLst>
              <a:ext uri="{FF2B5EF4-FFF2-40B4-BE49-F238E27FC236}">
                <a16:creationId xmlns:a16="http://schemas.microsoft.com/office/drawing/2014/main" id="{CBAA1F76-FAE1-4081-A911-93D2A3D31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1338" y="5013325"/>
            <a:ext cx="1366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419" altLang="en-US"/>
              <a:t>Eosinófilos</a:t>
            </a:r>
            <a:endParaRPr lang="en-US" altLang="en-US"/>
          </a:p>
        </p:txBody>
      </p:sp>
      <p:sp>
        <p:nvSpPr>
          <p:cNvPr id="41992" name="Flecha: hacia abajo 2">
            <a:extLst>
              <a:ext uri="{FF2B5EF4-FFF2-40B4-BE49-F238E27FC236}">
                <a16:creationId xmlns:a16="http://schemas.microsoft.com/office/drawing/2014/main" id="{2DD5F7EA-865B-4AA2-B5DD-D6100B70FB7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228431" y="4280694"/>
            <a:ext cx="193675" cy="1951038"/>
          </a:xfrm>
          <a:prstGeom prst="downArrow">
            <a:avLst>
              <a:gd name="adj1" fmla="val 50000"/>
              <a:gd name="adj2" fmla="val 49996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G-20130227-01956">
            <a:extLst>
              <a:ext uri="{FF2B5EF4-FFF2-40B4-BE49-F238E27FC236}">
                <a16:creationId xmlns:a16="http://schemas.microsoft.com/office/drawing/2014/main" id="{358DBFF2-FF52-4F4B-A05F-EF5C33DF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0" b="17847"/>
          <a:stretch>
            <a:fillRect/>
          </a:stretch>
        </p:blipFill>
        <p:spPr bwMode="auto">
          <a:xfrm>
            <a:off x="0" y="0"/>
            <a:ext cx="9144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>
            <a:extLst>
              <a:ext uri="{FF2B5EF4-FFF2-40B4-BE49-F238E27FC236}">
                <a16:creationId xmlns:a16="http://schemas.microsoft.com/office/drawing/2014/main" id="{A1C658D9-3BA2-4050-9391-D85825F8F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013" y="5516563"/>
            <a:ext cx="3240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Examen Directo con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solución yodada (400X)</a:t>
            </a: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D43BC83E-5FC4-4950-A50E-458677DB29EA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1011238" y="176212"/>
            <a:ext cx="642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360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►</a:t>
            </a: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C53FCBC3-4239-4966-B54C-9B4AFAD39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838" y="219075"/>
            <a:ext cx="1539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Macrófago</a:t>
            </a:r>
          </a:p>
        </p:txBody>
      </p:sp>
      <p:sp>
        <p:nvSpPr>
          <p:cNvPr id="44038" name="Text Box 6">
            <a:extLst>
              <a:ext uri="{FF2B5EF4-FFF2-40B4-BE49-F238E27FC236}">
                <a16:creationId xmlns:a16="http://schemas.microsoft.com/office/drawing/2014/main" id="{D9B353AF-459B-46DD-B995-C035C1DEF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25" y="0"/>
            <a:ext cx="642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360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►</a:t>
            </a:r>
          </a:p>
        </p:txBody>
      </p:sp>
      <p:sp>
        <p:nvSpPr>
          <p:cNvPr id="44039" name="Text Box 7">
            <a:extLst>
              <a:ext uri="{FF2B5EF4-FFF2-40B4-BE49-F238E27FC236}">
                <a16:creationId xmlns:a16="http://schemas.microsoft.com/office/drawing/2014/main" id="{0C892780-F265-45EA-9B36-6B66DE6E0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763" y="2133600"/>
            <a:ext cx="642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360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►</a:t>
            </a:r>
          </a:p>
        </p:txBody>
      </p:sp>
      <p:sp>
        <p:nvSpPr>
          <p:cNvPr id="44040" name="Text Box 8">
            <a:extLst>
              <a:ext uri="{FF2B5EF4-FFF2-40B4-BE49-F238E27FC236}">
                <a16:creationId xmlns:a16="http://schemas.microsoft.com/office/drawing/2014/main" id="{082058DE-C1C0-436D-B13B-0B23F77CD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0"/>
            <a:ext cx="1703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Macrófago*</a:t>
            </a:r>
          </a:p>
        </p:txBody>
      </p:sp>
      <p:sp>
        <p:nvSpPr>
          <p:cNvPr id="44041" name="Text Box 9">
            <a:extLst>
              <a:ext uri="{FF2B5EF4-FFF2-40B4-BE49-F238E27FC236}">
                <a16:creationId xmlns:a16="http://schemas.microsoft.com/office/drawing/2014/main" id="{0282C1E1-419A-4A5D-B20F-CD38F4A3E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900" y="1985963"/>
            <a:ext cx="187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Linfocito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mononuclear</a:t>
            </a:r>
          </a:p>
        </p:txBody>
      </p:sp>
      <p:sp>
        <p:nvSpPr>
          <p:cNvPr id="44042" name="Text Box 10">
            <a:extLst>
              <a:ext uri="{FF2B5EF4-FFF2-40B4-BE49-F238E27FC236}">
                <a16:creationId xmlns:a16="http://schemas.microsoft.com/office/drawing/2014/main" id="{5AC2B522-2C8A-4F41-B7BB-B17215C71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8" y="6381750"/>
            <a:ext cx="6481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 dirty="0">
                <a:latin typeface="Verdana" panose="020B0604030504040204" pitchFamily="34" charset="0"/>
                <a:cs typeface="Arial" panose="020B0604020202020204" pitchFamily="34" charset="0"/>
              </a:rPr>
              <a:t>*: emisión de pseudópodo en un macrófago</a:t>
            </a:r>
          </a:p>
        </p:txBody>
      </p:sp>
      <p:pic>
        <p:nvPicPr>
          <p:cNvPr id="44043" name="Picture 2" descr="IMG-20130227-01960">
            <a:extLst>
              <a:ext uri="{FF2B5EF4-FFF2-40B4-BE49-F238E27FC236}">
                <a16:creationId xmlns:a16="http://schemas.microsoft.com/office/drawing/2014/main" id="{48695300-34C5-4127-B1B9-5D9CB971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t="46295" r="7202" b="15331"/>
          <a:stretch>
            <a:fillRect/>
          </a:stretch>
        </p:blipFill>
        <p:spPr bwMode="auto">
          <a:xfrm>
            <a:off x="0" y="2852738"/>
            <a:ext cx="91440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4" name="Text Box 3">
            <a:extLst>
              <a:ext uri="{FF2B5EF4-FFF2-40B4-BE49-F238E27FC236}">
                <a16:creationId xmlns:a16="http://schemas.microsoft.com/office/drawing/2014/main" id="{0D7304F7-7912-460A-A99B-00DF3CFEE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221163"/>
            <a:ext cx="169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Macrófago</a:t>
            </a:r>
          </a:p>
        </p:txBody>
      </p:sp>
      <p:sp>
        <p:nvSpPr>
          <p:cNvPr id="44045" name="Text Box 4">
            <a:extLst>
              <a:ext uri="{FF2B5EF4-FFF2-40B4-BE49-F238E27FC236}">
                <a16:creationId xmlns:a16="http://schemas.microsoft.com/office/drawing/2014/main" id="{A178FA49-1F1A-40E6-A793-4467A3AB1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400" y="4148138"/>
            <a:ext cx="642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360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►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Group 1026">
            <a:extLst>
              <a:ext uri="{FF2B5EF4-FFF2-40B4-BE49-F238E27FC236}">
                <a16:creationId xmlns:a16="http://schemas.microsoft.com/office/drawing/2014/main" id="{4F997D16-FD9A-4AA7-B00C-2C622A54624D}"/>
              </a:ext>
            </a:extLst>
          </p:cNvPr>
          <p:cNvGraphicFramePr>
            <a:graphicFrameLocks noGrp="1"/>
          </p:cNvGraphicFramePr>
          <p:nvPr/>
        </p:nvGraphicFramePr>
        <p:xfrm>
          <a:off x="4479925" y="2481263"/>
          <a:ext cx="207964" cy="517690"/>
        </p:xfrm>
        <a:graphic>
          <a:graphicData uri="http://schemas.openxmlformats.org/drawingml/2006/table">
            <a:tbl>
              <a:tblPr/>
              <a:tblGrid>
                <a:gridCol w="207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V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L="91282" marR="91282" marT="45485" marB="4548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5060" name="Picture 1045">
            <a:extLst>
              <a:ext uri="{FF2B5EF4-FFF2-40B4-BE49-F238E27FC236}">
                <a16:creationId xmlns:a16="http://schemas.microsoft.com/office/drawing/2014/main" id="{D085C7FD-915F-440D-AC1F-85CC20B83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052513"/>
            <a:ext cx="2357438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1051">
            <a:extLst>
              <a:ext uri="{FF2B5EF4-FFF2-40B4-BE49-F238E27FC236}">
                <a16:creationId xmlns:a16="http://schemas.microsoft.com/office/drawing/2014/main" id="{0E7BD1FD-07EA-46EA-983D-D2361744D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214313"/>
            <a:ext cx="5416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MX" altLang="es-ES" sz="3600" b="1">
                <a:latin typeface="Verdana" panose="020B0604030504040204" pitchFamily="34" charset="0"/>
                <a:cs typeface="Arial" panose="020B0604020202020204" pitchFamily="34" charset="0"/>
              </a:rPr>
              <a:t>Células epiteliales </a:t>
            </a:r>
          </a:p>
        </p:txBody>
      </p:sp>
      <p:sp>
        <p:nvSpPr>
          <p:cNvPr id="45062" name="Text Box 1053">
            <a:extLst>
              <a:ext uri="{FF2B5EF4-FFF2-40B4-BE49-F238E27FC236}">
                <a16:creationId xmlns:a16="http://schemas.microsoft.com/office/drawing/2014/main" id="{133FEAF9-963D-4A28-9668-C93E04D0A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" y="4508500"/>
            <a:ext cx="7234238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400" b="1">
                <a:latin typeface="Microsoft JhengHei" panose="020B0604030504040204" pitchFamily="34" charset="-120"/>
                <a:cs typeface="Arial" panose="020B0604020202020204" pitchFamily="34" charset="0"/>
              </a:rPr>
              <a:t>Emite pseudópodos, sin movimiento activo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ES" sz="2400" b="1">
              <a:latin typeface="Microsoft JhengHei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400" b="1">
                <a:latin typeface="Microsoft JhengHei" panose="020B0604030504040204" pitchFamily="34" charset="-120"/>
                <a:cs typeface="Arial" panose="020B0604020202020204" pitchFamily="34" charset="0"/>
              </a:rPr>
              <a:t>Tricrómica de Gomori      		 </a:t>
            </a:r>
            <a:r>
              <a:rPr lang="es-ES" altLang="es-ES" sz="2400" b="1">
                <a:latin typeface="Microsoft JhengHei" panose="020B0604030504040204" pitchFamily="34" charset="-120"/>
                <a:cs typeface="Arial" panose="020B0604020202020204" pitchFamily="34" charset="0"/>
              </a:rPr>
              <a:t>verde pálido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ES" sz="2400" b="1">
              <a:latin typeface="Microsoft JhengHei" panose="020B0604030504040204" pitchFamily="34" charset="-12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MX" altLang="es-ES" sz="2400" b="1">
                <a:solidFill>
                  <a:srgbClr val="FF3300"/>
                </a:solidFill>
                <a:latin typeface="Microsoft JhengHei" panose="020B0604030504040204" pitchFamily="34" charset="-120"/>
                <a:cs typeface="Arial" panose="020B0604020202020204" pitchFamily="34" charset="0"/>
              </a:rPr>
              <a:t>Núcleo pignótico, coloreado se diferencia bien</a:t>
            </a:r>
            <a:r>
              <a:rPr lang="es-MX" altLang="es-ES" sz="2400" b="1">
                <a:latin typeface="Microsoft JhengHei" panose="020B0604030504040204" pitchFamily="34" charset="-120"/>
                <a:cs typeface="Arial" panose="020B0604020202020204" pitchFamily="34" charset="0"/>
              </a:rPr>
              <a:t>  </a:t>
            </a:r>
            <a:endParaRPr lang="es-ES" altLang="es-ES" sz="2400" b="1">
              <a:latin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063" name="9 Flecha derecha">
            <a:extLst>
              <a:ext uri="{FF2B5EF4-FFF2-40B4-BE49-F238E27FC236}">
                <a16:creationId xmlns:a16="http://schemas.microsoft.com/office/drawing/2014/main" id="{B418C0AD-2197-437A-A979-D516B482C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9638" y="5229225"/>
            <a:ext cx="500062" cy="57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ES" sz="1800" b="1">
              <a:cs typeface="Arial" panose="020B0604020202020204" pitchFamily="34" charset="0"/>
            </a:endParaRPr>
          </a:p>
        </p:txBody>
      </p:sp>
      <p:pic>
        <p:nvPicPr>
          <p:cNvPr id="45064" name="Picture 11" descr="http://4.bp.blogspot.com/-VmXjpxUHTUU/TaJa20w1x5I/AAAAAAAAACU/eJhw-zj5LkI/s320/cel+de+transicion.gif">
            <a:extLst>
              <a:ext uri="{FF2B5EF4-FFF2-40B4-BE49-F238E27FC236}">
                <a16:creationId xmlns:a16="http://schemas.microsoft.com/office/drawing/2014/main" id="{F064B5CD-B1B1-4225-AA0A-64AF1B3D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33463"/>
            <a:ext cx="23526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3" descr="http://t1.gstatic.com/images?q=tbn:ANd9GcRF-mSFrLf7txRsoImtlkDLsvMxkN6nXFSukszIr093GGCgZWu7_w">
            <a:extLst>
              <a:ext uri="{FF2B5EF4-FFF2-40B4-BE49-F238E27FC236}">
                <a16:creationId xmlns:a16="http://schemas.microsoft.com/office/drawing/2014/main" id="{D14357F5-36ED-4088-9B80-0BD2D7D66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8682"/>
          <a:stretch>
            <a:fillRect/>
          </a:stretch>
        </p:blipFill>
        <p:spPr bwMode="auto">
          <a:xfrm>
            <a:off x="5500688" y="1071563"/>
            <a:ext cx="308927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6" name="9 Rectángulo">
            <a:extLst>
              <a:ext uri="{FF2B5EF4-FFF2-40B4-BE49-F238E27FC236}">
                <a16:creationId xmlns:a16="http://schemas.microsoft.com/office/drawing/2014/main" id="{49E0935B-684B-4489-A563-1E39667A1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052513"/>
            <a:ext cx="7643812" cy="2357437"/>
          </a:xfrm>
          <a:prstGeom prst="rect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ES" sz="1800" b="1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FDAF60A1-4627-4F17-956A-E5A44FE7FD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581400" y="541578"/>
            <a:ext cx="2743200" cy="677622"/>
          </a:xfrm>
        </p:spPr>
        <p:txBody>
          <a:bodyPr/>
          <a:lstStyle/>
          <a:p>
            <a:r>
              <a:rPr lang="es-ES" altLang="es-ES" b="1" dirty="0">
                <a:solidFill>
                  <a:schemeClr val="tx1"/>
                </a:solidFill>
                <a:latin typeface="Verdana" panose="020B0604030504040204" pitchFamily="34" charset="0"/>
              </a:rPr>
              <a:t>Cristales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B46B12D2-E67D-4F9C-BBC9-BD4D5B91FF4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47800" y="2658078"/>
            <a:ext cx="6400800" cy="2462213"/>
          </a:xfrm>
        </p:spPr>
        <p:txBody>
          <a:bodyPr/>
          <a:lstStyle/>
          <a:p>
            <a:r>
              <a:rPr lang="es-ES" altLang="es-ES" dirty="0">
                <a:solidFill>
                  <a:schemeClr val="tx1"/>
                </a:solidFill>
                <a:latin typeface="Verdana" panose="020B0604030504040204" pitchFamily="34" charset="0"/>
              </a:rPr>
              <a:t>Charcot-Leyden</a:t>
            </a:r>
          </a:p>
          <a:p>
            <a:endParaRPr lang="es-ES" altLang="es-ES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endParaRPr lang="es-ES" altLang="es-ES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endParaRPr lang="es-ES" altLang="es-ES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r>
              <a:rPr lang="es-ES" altLang="es-ES" dirty="0">
                <a:solidFill>
                  <a:schemeClr val="tx1"/>
                </a:solidFill>
                <a:latin typeface="Verdana" panose="020B0604030504040204" pitchFamily="34" charset="0"/>
              </a:rPr>
              <a:t>Oxalato de Calcio  </a:t>
            </a:r>
          </a:p>
        </p:txBody>
      </p:sp>
      <p:sp>
        <p:nvSpPr>
          <p:cNvPr id="47108" name="AutoShape 4">
            <a:extLst>
              <a:ext uri="{FF2B5EF4-FFF2-40B4-BE49-F238E27FC236}">
                <a16:creationId xmlns:a16="http://schemas.microsoft.com/office/drawing/2014/main" id="{2BCBE137-74A7-4CEE-9F35-2134704E7C99}"/>
              </a:ext>
            </a:extLst>
          </p:cNvPr>
          <p:cNvSpPr>
            <a:spLocks noChangeArrowheads="1"/>
          </p:cNvSpPr>
          <p:nvPr/>
        </p:nvSpPr>
        <p:spPr bwMode="auto">
          <a:xfrm rot="2077326">
            <a:off x="971550" y="2133600"/>
            <a:ext cx="431800" cy="1728788"/>
          </a:xfrm>
          <a:prstGeom prst="flowChartDecision">
            <a:avLst/>
          </a:prstGeom>
          <a:gradFill rotWithShape="1">
            <a:gsLst>
              <a:gs pos="0">
                <a:srgbClr val="373737"/>
              </a:gs>
              <a:gs pos="100000">
                <a:srgbClr val="77777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AR" altLang="es-ES" sz="1800">
              <a:cs typeface="Arial" panose="020B0604020202020204" pitchFamily="34" charset="0"/>
            </a:endParaRPr>
          </a:p>
        </p:txBody>
      </p:sp>
      <p:grpSp>
        <p:nvGrpSpPr>
          <p:cNvPr id="47109" name="Group 5">
            <a:extLst>
              <a:ext uri="{FF2B5EF4-FFF2-40B4-BE49-F238E27FC236}">
                <a16:creationId xmlns:a16="http://schemas.microsoft.com/office/drawing/2014/main" id="{057740C9-68E6-4F40-A820-7E9FC4C60005}"/>
              </a:ext>
            </a:extLst>
          </p:cNvPr>
          <p:cNvGrpSpPr>
            <a:grpSpLocks/>
          </p:cNvGrpSpPr>
          <p:nvPr/>
        </p:nvGrpSpPr>
        <p:grpSpPr bwMode="auto">
          <a:xfrm rot="2748448">
            <a:off x="756443" y="4364832"/>
            <a:ext cx="792163" cy="863600"/>
            <a:chOff x="476" y="2750"/>
            <a:chExt cx="499" cy="544"/>
          </a:xfrm>
        </p:grpSpPr>
        <p:sp>
          <p:nvSpPr>
            <p:cNvPr id="47110" name="AutoShape 6">
              <a:extLst>
                <a:ext uri="{FF2B5EF4-FFF2-40B4-BE49-F238E27FC236}">
                  <a16:creationId xmlns:a16="http://schemas.microsoft.com/office/drawing/2014/main" id="{88FFA7AE-AF6E-4216-9766-FBE66B0E2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2750"/>
              <a:ext cx="499" cy="544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595959">
                    <a:alpha val="71001"/>
                  </a:srgbClr>
                </a:gs>
                <a:gs pos="100000">
                  <a:srgbClr val="C0C0C0">
                    <a:alpha val="82999"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AR" altLang="es-ES" sz="1800">
                <a:cs typeface="Arial" panose="020B0604020202020204" pitchFamily="34" charset="0"/>
              </a:endParaRPr>
            </a:p>
          </p:txBody>
        </p:sp>
        <p:sp>
          <p:nvSpPr>
            <p:cNvPr id="47111" name="Line 7">
              <a:extLst>
                <a:ext uri="{FF2B5EF4-FFF2-40B4-BE49-F238E27FC236}">
                  <a16:creationId xmlns:a16="http://schemas.microsoft.com/office/drawing/2014/main" id="{5A701CC2-5B79-4254-AB9C-6679391ABA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" y="2795"/>
              <a:ext cx="409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2" name="Line 8">
              <a:extLst>
                <a:ext uri="{FF2B5EF4-FFF2-40B4-BE49-F238E27FC236}">
                  <a16:creationId xmlns:a16="http://schemas.microsoft.com/office/drawing/2014/main" id="{24AFE7B2-3961-4F1E-8D30-8D6CB681FB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" y="2795"/>
              <a:ext cx="409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C1A644-0D51-418A-9CBC-6ECCC14CD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8600"/>
            <a:ext cx="6913880" cy="1107996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1.1.1.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Métodos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Parasitológicos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478A16A-9331-47B7-A4FE-652B9AA5673A}"/>
              </a:ext>
            </a:extLst>
          </p:cNvPr>
          <p:cNvSpPr txBox="1"/>
          <p:nvPr/>
        </p:nvSpPr>
        <p:spPr>
          <a:xfrm>
            <a:off x="3505200" y="751821"/>
            <a:ext cx="246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</a:t>
            </a:r>
            <a:r>
              <a:rPr lang="es-419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3F299F-220A-4F76-BDD1-A1AEA91BEBED}"/>
              </a:ext>
            </a:extLst>
          </p:cNvPr>
          <p:cNvSpPr txBox="1"/>
          <p:nvPr/>
        </p:nvSpPr>
        <p:spPr>
          <a:xfrm>
            <a:off x="392679" y="1381031"/>
            <a:ext cx="795732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dirty="0">
                <a:latin typeface="Arial" panose="020B0604020202020204" pitchFamily="34" charset="0"/>
                <a:cs typeface="Arial" panose="020B0604020202020204" pitchFamily="34" charset="0"/>
              </a:rPr>
              <a:t>1.- </a:t>
            </a:r>
            <a:r>
              <a:rPr lang="es-419" sz="3200" b="1" dirty="0">
                <a:latin typeface="Arial" panose="020B0604020202020204" pitchFamily="34" charset="0"/>
                <a:cs typeface="Arial" panose="020B0604020202020204" pitchFamily="34" charset="0"/>
              </a:rPr>
              <a:t>Examen Directo</a:t>
            </a:r>
          </a:p>
          <a:p>
            <a:endParaRPr lang="es-419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419" sz="3200" dirty="0">
                <a:latin typeface="Arial" panose="020B0604020202020204" pitchFamily="34" charset="0"/>
                <a:cs typeface="Arial" panose="020B0604020202020204" pitchFamily="34" charset="0"/>
              </a:rPr>
              <a:t>2.- </a:t>
            </a:r>
            <a:r>
              <a:rPr lang="es-419" sz="3200" b="1" dirty="0">
                <a:latin typeface="Arial" panose="020B0604020202020204" pitchFamily="34" charset="0"/>
                <a:cs typeface="Arial" panose="020B0604020202020204" pitchFamily="34" charset="0"/>
              </a:rPr>
              <a:t>Kato-Katz</a:t>
            </a:r>
          </a:p>
          <a:p>
            <a:endParaRPr lang="es-419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419" sz="3200" dirty="0">
                <a:latin typeface="Arial" panose="020B0604020202020204" pitchFamily="34" charset="0"/>
                <a:cs typeface="Arial" panose="020B0604020202020204" pitchFamily="34" charset="0"/>
              </a:rPr>
              <a:t>3.- </a:t>
            </a:r>
            <a:r>
              <a:rPr lang="es-419" sz="3200" b="1" dirty="0">
                <a:latin typeface="Arial" panose="020B0604020202020204" pitchFamily="34" charset="0"/>
                <a:cs typeface="Arial" panose="020B0604020202020204" pitchFamily="34" charset="0"/>
              </a:rPr>
              <a:t>Concentración por sedimentación:</a:t>
            </a:r>
          </a:p>
          <a:p>
            <a:r>
              <a:rPr lang="es-419" sz="3200" dirty="0">
                <a:latin typeface="Arial" panose="020B0604020202020204" pitchFamily="34" charset="0"/>
                <a:cs typeface="Arial" panose="020B0604020202020204" pitchFamily="34" charset="0"/>
              </a:rPr>
              <a:t>     3.1. Concentrado Corriente</a:t>
            </a:r>
          </a:p>
          <a:p>
            <a:r>
              <a:rPr lang="es-419" sz="3200" dirty="0">
                <a:latin typeface="Arial" panose="020B0604020202020204" pitchFamily="34" charset="0"/>
                <a:cs typeface="Arial" panose="020B0604020202020204" pitchFamily="34" charset="0"/>
              </a:rPr>
              <a:t>     3.2. Ritchie</a:t>
            </a:r>
          </a:p>
          <a:p>
            <a:endParaRPr lang="es-419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419" sz="3200" dirty="0">
                <a:latin typeface="Arial" panose="020B0604020202020204" pitchFamily="34" charset="0"/>
                <a:cs typeface="Arial" panose="020B0604020202020204" pitchFamily="34" charset="0"/>
              </a:rPr>
              <a:t>4.- </a:t>
            </a:r>
            <a:r>
              <a:rPr lang="es-419" sz="3200" b="1" dirty="0">
                <a:latin typeface="Arial" panose="020B0604020202020204" pitchFamily="34" charset="0"/>
                <a:cs typeface="Arial" panose="020B0604020202020204" pitchFamily="34" charset="0"/>
              </a:rPr>
              <a:t>Concentración por flotación: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4.1. Faust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4.2. Willis</a:t>
            </a:r>
          </a:p>
        </p:txBody>
      </p:sp>
    </p:spTree>
    <p:extLst>
      <p:ext uri="{BB962C8B-B14F-4D97-AF65-F5344CB8AC3E}">
        <p14:creationId xmlns:p14="http://schemas.microsoft.com/office/powerpoint/2010/main" val="39902204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Group 2">
            <a:extLst>
              <a:ext uri="{FF2B5EF4-FFF2-40B4-BE49-F238E27FC236}">
                <a16:creationId xmlns:a16="http://schemas.microsoft.com/office/drawing/2014/main" id="{8011CDCB-2650-496A-945B-4EE0FD1A2DDA}"/>
              </a:ext>
            </a:extLst>
          </p:cNvPr>
          <p:cNvGraphicFramePr>
            <a:graphicFrameLocks noGrp="1"/>
          </p:cNvGraphicFramePr>
          <p:nvPr/>
        </p:nvGraphicFramePr>
        <p:xfrm>
          <a:off x="4479925" y="2481263"/>
          <a:ext cx="207964" cy="517690"/>
        </p:xfrm>
        <a:graphic>
          <a:graphicData uri="http://schemas.openxmlformats.org/drawingml/2006/table">
            <a:tbl>
              <a:tblPr/>
              <a:tblGrid>
                <a:gridCol w="207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V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L="91282" marR="91282" marT="45485" marB="4548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9156" name="Text Box 27">
            <a:extLst>
              <a:ext uri="{FF2B5EF4-FFF2-40B4-BE49-F238E27FC236}">
                <a16:creationId xmlns:a16="http://schemas.microsoft.com/office/drawing/2014/main" id="{7ABCB099-4EA5-4B74-B761-6B9B80DDC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2888"/>
            <a:ext cx="91027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MX" altLang="es-ES" sz="2800" b="1" dirty="0">
                <a:latin typeface="Verdana" panose="020B0604030504040204" pitchFamily="34" charset="0"/>
                <a:cs typeface="Arial" panose="020B0604020202020204" pitchFamily="34" charset="0"/>
              </a:rPr>
              <a:t>Cristales de Charcot-Leyden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s-ES" altLang="es-ES" sz="2400" dirty="0">
                <a:latin typeface="Verdana" panose="020B0604030504040204" pitchFamily="34" charset="0"/>
                <a:cs typeface="Arial" panose="020B0604020202020204" pitchFamily="34" charset="0"/>
              </a:rPr>
              <a:t>Son los productos de degradación de los eosinófilos pueden encontrarse en las heces y esputo de personas con </a:t>
            </a:r>
            <a:r>
              <a:rPr lang="es-ES" altLang="es-ES" sz="2400" dirty="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infecciones parasitarias </a:t>
            </a:r>
            <a:r>
              <a:rPr lang="es-ES" altLang="es-ES" sz="2400" dirty="0">
                <a:latin typeface="Verdana" panose="020B0604030504040204" pitchFamily="34" charset="0"/>
                <a:cs typeface="Arial" panose="020B0604020202020204" pitchFamily="34" charset="0"/>
              </a:rPr>
              <a:t>con invasión de tejidos o en </a:t>
            </a:r>
            <a:r>
              <a:rPr lang="es-ES" altLang="es-ES" sz="2400" dirty="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reacciones alérgicas.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s-MX" altLang="es-ES" sz="2800" b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9157" name="Picture 30">
            <a:extLst>
              <a:ext uri="{FF2B5EF4-FFF2-40B4-BE49-F238E27FC236}">
                <a16:creationId xmlns:a16="http://schemas.microsoft.com/office/drawing/2014/main" id="{8A5FE505-9DD6-4DC5-ABAD-1F247813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552700"/>
            <a:ext cx="29718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9158" name="Text Box 33">
            <a:extLst>
              <a:ext uri="{FF2B5EF4-FFF2-40B4-BE49-F238E27FC236}">
                <a16:creationId xmlns:a16="http://schemas.microsoft.com/office/drawing/2014/main" id="{4024F42F-BC98-4796-A025-C1EB9C8AA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551488"/>
            <a:ext cx="77200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es-MX" altLang="es-ES" sz="2000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Protozoos y Helmintos que invaden tejido intestinal 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es-MX" altLang="es-ES"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Gastropatías eosinofílicas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es-MX" altLang="es-ES"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Alergia intestinal a la proteína de leche de vaca </a:t>
            </a:r>
            <a:endParaRPr lang="es-ES" altLang="es-ES" sz="20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159" name="Rectangle 37">
            <a:extLst>
              <a:ext uri="{FF2B5EF4-FFF2-40B4-BE49-F238E27FC236}">
                <a16:creationId xmlns:a16="http://schemas.microsoft.com/office/drawing/2014/main" id="{F5E2A213-A6E0-43DA-9F7F-58D061F9D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725" y="5105400"/>
            <a:ext cx="8001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VE" altLang="es-ES" sz="28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G-20120927-01181">
            <a:extLst>
              <a:ext uri="{FF2B5EF4-FFF2-40B4-BE49-F238E27FC236}">
                <a16:creationId xmlns:a16="http://schemas.microsoft.com/office/drawing/2014/main" id="{99BCCA33-EF29-414A-9E91-25DD6DB8D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6" r="15158" b="19896"/>
          <a:stretch>
            <a:fillRect/>
          </a:stretch>
        </p:blipFill>
        <p:spPr bwMode="auto">
          <a:xfrm>
            <a:off x="0" y="188913"/>
            <a:ext cx="9144000" cy="62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>
            <a:extLst>
              <a:ext uri="{FF2B5EF4-FFF2-40B4-BE49-F238E27FC236}">
                <a16:creationId xmlns:a16="http://schemas.microsoft.com/office/drawing/2014/main" id="{9D387D2E-8FF2-4053-97BF-8ED2BED3A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Verdana" panose="020B0604030504040204" pitchFamily="34" charset="0"/>
                <a:cs typeface="Arial" panose="020B0604020202020204" pitchFamily="34" charset="0"/>
              </a:rPr>
              <a:t>Cristal de Charcot-Leyden (►)</a:t>
            </a:r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A292C2B3-C4ED-4AB1-8100-28669AFD4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73700"/>
            <a:ext cx="248443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b="1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Examen Directo con solución yodada (100X)</a:t>
            </a:r>
          </a:p>
        </p:txBody>
      </p:sp>
      <p:sp>
        <p:nvSpPr>
          <p:cNvPr id="51205" name="Text Box 5">
            <a:extLst>
              <a:ext uri="{FF2B5EF4-FFF2-40B4-BE49-F238E27FC236}">
                <a16:creationId xmlns:a16="http://schemas.microsoft.com/office/drawing/2014/main" id="{18B6539B-FEBB-4E37-A0C6-B7E241754D6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4787900" y="2528888"/>
            <a:ext cx="636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360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►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harcot-Leyden Crystals">
            <a:extLst>
              <a:ext uri="{FF2B5EF4-FFF2-40B4-BE49-F238E27FC236}">
                <a16:creationId xmlns:a16="http://schemas.microsoft.com/office/drawing/2014/main" id="{8E809D5A-CA52-4733-895B-53A670317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76250"/>
            <a:ext cx="3382963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>
            <a:extLst>
              <a:ext uri="{FF2B5EF4-FFF2-40B4-BE49-F238E27FC236}">
                <a16:creationId xmlns:a16="http://schemas.microsoft.com/office/drawing/2014/main" id="{D84D1D27-128D-4DCB-88F5-1B96446D6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016375"/>
            <a:ext cx="35750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b="1">
                <a:latin typeface="Verdana" panose="020B0604030504040204" pitchFamily="34" charset="0"/>
                <a:cs typeface="Arial" panose="020B0604020202020204" pitchFamily="34" charset="0"/>
              </a:rPr>
              <a:t>Cristales de Charcot-Leyden</a:t>
            </a:r>
            <a:r>
              <a:rPr lang="es-ES" altLang="es-ES" sz="1400" b="1"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altLang="es-ES" sz="1600" b="1">
                <a:latin typeface="Verdana" panose="020B0604030504040204" pitchFamily="34" charset="0"/>
                <a:cs typeface="Arial" panose="020B0604020202020204" pitchFamily="34" charset="0"/>
              </a:rPr>
              <a:t>Examen Directo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b="1">
                <a:latin typeface="Verdana" panose="020B0604030504040204" pitchFamily="34" charset="0"/>
                <a:cs typeface="Arial" panose="020B0604020202020204" pitchFamily="34" charset="0"/>
              </a:rPr>
              <a:t> solución salina</a:t>
            </a:r>
          </a:p>
        </p:txBody>
      </p:sp>
      <p:pic>
        <p:nvPicPr>
          <p:cNvPr id="53252" name="Picture 5" descr="11-ananas-e-kiwi">
            <a:extLst>
              <a:ext uri="{FF2B5EF4-FFF2-40B4-BE49-F238E27FC236}">
                <a16:creationId xmlns:a16="http://schemas.microsoft.com/office/drawing/2014/main" id="{F7C0E096-9DB3-4926-A399-CA9ABD889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327275"/>
            <a:ext cx="50768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6">
            <a:extLst>
              <a:ext uri="{FF2B5EF4-FFF2-40B4-BE49-F238E27FC236}">
                <a16:creationId xmlns:a16="http://schemas.microsoft.com/office/drawing/2014/main" id="{B7091503-77D1-4D6F-9F12-E8A9C02B9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6813" y="5867400"/>
            <a:ext cx="5618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latin typeface="Verdana" panose="020B0604030504040204" pitchFamily="34" charset="0"/>
                <a:cs typeface="Arial" panose="020B0604020202020204" pitchFamily="34" charset="0"/>
              </a:rPr>
              <a:t>A cristales  de piña  B cristales de kiwi</a:t>
            </a:r>
            <a:endParaRPr lang="es-ES" altLang="es-ES" sz="16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3254" name="Text Box 7">
            <a:extLst>
              <a:ext uri="{FF2B5EF4-FFF2-40B4-BE49-F238E27FC236}">
                <a16:creationId xmlns:a16="http://schemas.microsoft.com/office/drawing/2014/main" id="{7C1E8A22-3506-4794-AFF1-571A410DD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6524625"/>
            <a:ext cx="55705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100">
                <a:cs typeface="Arial" panose="020B0604020202020204" pitchFamily="34" charset="0"/>
              </a:rPr>
              <a:t>http://www.dpd.cdc.gov/DPDx/HTML/ImageLibrary/A-F/Artifacts/body_Artifacts_il2.htm</a:t>
            </a:r>
          </a:p>
        </p:txBody>
      </p:sp>
      <p:sp>
        <p:nvSpPr>
          <p:cNvPr id="53255" name="Text Box 8">
            <a:extLst>
              <a:ext uri="{FF2B5EF4-FFF2-40B4-BE49-F238E27FC236}">
                <a16:creationId xmlns:a16="http://schemas.microsoft.com/office/drawing/2014/main" id="{9691E4A9-2D9A-4217-AFD6-DD38AC3B0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163" y="2327275"/>
            <a:ext cx="460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>
                <a:latin typeface="Verdana" panose="020B060403050404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3256" name="Text Box 9">
            <a:extLst>
              <a:ext uri="{FF2B5EF4-FFF2-40B4-BE49-F238E27FC236}">
                <a16:creationId xmlns:a16="http://schemas.microsoft.com/office/drawing/2014/main" id="{27C492F1-C357-4E8A-A3B7-3705B2371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2327275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>
                <a:latin typeface="Verdana" panose="020B0604030504040204" pitchFamily="34" charset="0"/>
                <a:cs typeface="Arial" panose="020B0604020202020204" pitchFamily="34" charset="0"/>
              </a:rPr>
              <a:t>B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7">
            <a:extLst>
              <a:ext uri="{FF2B5EF4-FFF2-40B4-BE49-F238E27FC236}">
                <a16:creationId xmlns:a16="http://schemas.microsoft.com/office/drawing/2014/main" id="{C7618BB6-C680-47D6-A6BE-EEC0F8C0B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5" y="428625"/>
            <a:ext cx="7000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MX" altLang="es-ES" sz="3000" b="1">
                <a:latin typeface="Verdana" panose="020B0604030504040204" pitchFamily="34" charset="0"/>
                <a:cs typeface="Arial" panose="020B0604020202020204" pitchFamily="34" charset="0"/>
              </a:rPr>
              <a:t>Cristales de Oxalato de Calcio</a:t>
            </a:r>
          </a:p>
        </p:txBody>
      </p:sp>
      <p:sp>
        <p:nvSpPr>
          <p:cNvPr id="55299" name="13 CuadroTexto">
            <a:extLst>
              <a:ext uri="{FF2B5EF4-FFF2-40B4-BE49-F238E27FC236}">
                <a16:creationId xmlns:a16="http://schemas.microsoft.com/office/drawing/2014/main" id="{CFC9BEF1-228D-4F6D-9600-46024CAA2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49" y="5589587"/>
            <a:ext cx="8010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VE" altLang="es-ES" sz="2400" dirty="0">
                <a:latin typeface="Verdana" panose="020B0604030504040204" pitchFamily="34" charset="0"/>
                <a:cs typeface="Arial" panose="020B0604020202020204" pitchFamily="34" charset="0"/>
              </a:rPr>
              <a:t>Indican ingesta de calcio (lácteos) disminución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VE" altLang="es-ES" sz="2400" dirty="0">
                <a:latin typeface="Verdana" panose="020B0604030504040204" pitchFamily="34" charset="0"/>
                <a:cs typeface="Arial" panose="020B0604020202020204" pitchFamily="34" charset="0"/>
              </a:rPr>
              <a:t>de la acidez gástrica, predispone a infecciones </a:t>
            </a:r>
            <a:endParaRPr lang="es-ES" altLang="es-ES" sz="240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5300" name="Rectangle 9">
            <a:extLst>
              <a:ext uri="{FF2B5EF4-FFF2-40B4-BE49-F238E27FC236}">
                <a16:creationId xmlns:a16="http://schemas.microsoft.com/office/drawing/2014/main" id="{A4E24CFF-E5F3-4580-A977-BBF0236AB60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3121818" y="3126581"/>
            <a:ext cx="685800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ES" altLang="es-ES" sz="2800" b="1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ANÁLISIS MICROSCÓPICO</a:t>
            </a:r>
          </a:p>
        </p:txBody>
      </p:sp>
      <p:pic>
        <p:nvPicPr>
          <p:cNvPr id="55301" name="Picture 6" descr="http://t3.gstatic.com/images?q=tbn:ANd9GcS7woUfpahk9pvJvWw4nyNTlk5FDPHBvQMxlAKURWBAcYzgoikx6Q">
            <a:extLst>
              <a:ext uri="{FF2B5EF4-FFF2-40B4-BE49-F238E27FC236}">
                <a16:creationId xmlns:a16="http://schemas.microsoft.com/office/drawing/2014/main" id="{6878A8AB-7306-4CE2-880B-E92E43569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r="9508"/>
          <a:stretch>
            <a:fillRect/>
          </a:stretch>
        </p:blipFill>
        <p:spPr bwMode="auto">
          <a:xfrm>
            <a:off x="1885950" y="1268413"/>
            <a:ext cx="5240338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MG-20120913-01092">
            <a:extLst>
              <a:ext uri="{FF2B5EF4-FFF2-40B4-BE49-F238E27FC236}">
                <a16:creationId xmlns:a16="http://schemas.microsoft.com/office/drawing/2014/main" id="{B81BC4D1-7D1C-48DF-97A1-E5A52583A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6536" b="5237"/>
          <a:stretch>
            <a:fillRect/>
          </a:stretch>
        </p:blipFill>
        <p:spPr bwMode="auto">
          <a:xfrm>
            <a:off x="0" y="333375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3">
            <a:extLst>
              <a:ext uri="{FF2B5EF4-FFF2-40B4-BE49-F238E27FC236}">
                <a16:creationId xmlns:a16="http://schemas.microsoft.com/office/drawing/2014/main" id="{ECAB4AF8-C227-45C5-BC5C-1BC211159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Verdana" panose="020B0604030504040204" pitchFamily="34" charset="0"/>
                <a:cs typeface="Arial" panose="020B0604020202020204" pitchFamily="34" charset="0"/>
              </a:rPr>
              <a:t>Cristal de Oxalato de Calcio</a:t>
            </a:r>
          </a:p>
        </p:txBody>
      </p:sp>
      <p:sp>
        <p:nvSpPr>
          <p:cNvPr id="57348" name="Text Box 4">
            <a:extLst>
              <a:ext uri="{FF2B5EF4-FFF2-40B4-BE49-F238E27FC236}">
                <a16:creationId xmlns:a16="http://schemas.microsoft.com/office/drawing/2014/main" id="{201B6DF7-9322-4D3A-920C-42D7322EC17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6372225" y="4076700"/>
            <a:ext cx="636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360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►</a:t>
            </a:r>
          </a:p>
        </p:txBody>
      </p:sp>
      <p:sp>
        <p:nvSpPr>
          <p:cNvPr id="57349" name="Text Box 5">
            <a:extLst>
              <a:ext uri="{FF2B5EF4-FFF2-40B4-BE49-F238E27FC236}">
                <a16:creationId xmlns:a16="http://schemas.microsoft.com/office/drawing/2014/main" id="{433E6AE6-0D99-4328-A67C-92320E875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89588"/>
            <a:ext cx="226853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b="1">
                <a:solidFill>
                  <a:schemeClr val="bg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Examen Directo con solución yodada (400X)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>
            <a:extLst>
              <a:ext uri="{FF2B5EF4-FFF2-40B4-BE49-F238E27FC236}">
                <a16:creationId xmlns:a16="http://schemas.microsoft.com/office/drawing/2014/main" id="{350BB133-6AD0-455D-85CF-A8B93F85C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549275"/>
            <a:ext cx="25352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b="1">
                <a:latin typeface="Verdana" panose="020B0604030504040204" pitchFamily="34" charset="0"/>
                <a:cs typeface="Arial" panose="020B0604020202020204" pitchFamily="34" charset="0"/>
              </a:rPr>
              <a:t>Levaduras</a:t>
            </a:r>
            <a:endParaRPr lang="es-ES" altLang="es-ES" b="1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Text Box 5">
            <a:extLst>
              <a:ext uri="{FF2B5EF4-FFF2-40B4-BE49-F238E27FC236}">
                <a16:creationId xmlns:a16="http://schemas.microsoft.com/office/drawing/2014/main" id="{CDB763FF-A959-428C-8F57-7162609EB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700213"/>
            <a:ext cx="7489825" cy="400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2800" b="1" dirty="0">
                <a:latin typeface="Microsoft JhengHei" panose="020B0604030504040204" pitchFamily="34" charset="-120"/>
                <a:cs typeface="Arial" panose="020B0604020202020204" pitchFamily="34" charset="0"/>
              </a:rPr>
              <a:t>Normal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ES" sz="2800" b="1" dirty="0">
                <a:latin typeface="Microsoft JhengHei" panose="020B0604030504040204" pitchFamily="34" charset="-120"/>
                <a:cs typeface="Arial" panose="020B0604020202020204" pitchFamily="34" charset="0"/>
              </a:rPr>
              <a:t>Aumentan en: </a:t>
            </a:r>
          </a:p>
          <a:p>
            <a:pPr eaLnBrk="1" hangingPunct="1">
              <a:spcBef>
                <a:spcPct val="50000"/>
              </a:spcBef>
            </a:pPr>
            <a:r>
              <a:rPr lang="es-ES_tradnl" altLang="es-ES" sz="2800" dirty="0">
                <a:latin typeface="Microsoft JhengHei" panose="020B0604030504040204" pitchFamily="34" charset="-120"/>
                <a:cs typeface="Arial" panose="020B0604020202020204" pitchFamily="34" charset="0"/>
              </a:rPr>
              <a:t>Desequilibrio de microbiota bacteriana</a:t>
            </a:r>
          </a:p>
          <a:p>
            <a:pPr eaLnBrk="1" hangingPunct="1">
              <a:spcBef>
                <a:spcPct val="50000"/>
              </a:spcBef>
            </a:pPr>
            <a:r>
              <a:rPr lang="es-ES_tradnl" altLang="es-ES" sz="2800" dirty="0">
                <a:latin typeface="Microsoft JhengHei" panose="020B0604030504040204" pitchFamily="34" charset="-120"/>
                <a:cs typeface="Arial" panose="020B0604020202020204" pitchFamily="34" charset="0"/>
              </a:rPr>
              <a:t>Terapia con antibióticos</a:t>
            </a:r>
          </a:p>
          <a:p>
            <a:pPr eaLnBrk="1" hangingPunct="1">
              <a:spcBef>
                <a:spcPct val="50000"/>
              </a:spcBef>
            </a:pPr>
            <a:r>
              <a:rPr lang="es-ES_tradnl" altLang="es-ES" sz="2800" dirty="0">
                <a:latin typeface="Microsoft JhengHei" panose="020B0604030504040204" pitchFamily="34" charset="-120"/>
                <a:cs typeface="Arial" panose="020B0604020202020204" pitchFamily="34" charset="0"/>
              </a:rPr>
              <a:t>Uso de probióticos con levaduras (</a:t>
            </a:r>
            <a:r>
              <a:rPr lang="es-ES_tradnl" altLang="es-ES" sz="2800" i="1" dirty="0" err="1">
                <a:latin typeface="Palatino Linotype" panose="02040502050505030304" pitchFamily="18" charset="0"/>
                <a:cs typeface="Arial" panose="020B0604020202020204" pitchFamily="34" charset="0"/>
              </a:rPr>
              <a:t>Sacharomyces</a:t>
            </a:r>
            <a:r>
              <a:rPr lang="es-ES_tradnl" altLang="es-ES" sz="2800" i="1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es-ES_tradnl" altLang="es-ES" sz="2800" i="1" dirty="0" err="1">
                <a:latin typeface="Palatino Linotype" panose="02040502050505030304" pitchFamily="18" charset="0"/>
                <a:cs typeface="Arial" panose="020B0604020202020204" pitchFamily="34" charset="0"/>
              </a:rPr>
              <a:t>boulardii</a:t>
            </a:r>
            <a:r>
              <a:rPr lang="es-ES_tradnl" altLang="es-ES" sz="2800" dirty="0">
                <a:latin typeface="Microsoft JhengHei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ES_tradnl" altLang="es-ES" sz="2000" dirty="0">
              <a:latin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9396" name="Text Box 6">
            <a:extLst>
              <a:ext uri="{FF2B5EF4-FFF2-40B4-BE49-F238E27FC236}">
                <a16:creationId xmlns:a16="http://schemas.microsoft.com/office/drawing/2014/main" id="{19BB2392-3CC2-4CCC-8546-6E57B92DE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6596063"/>
            <a:ext cx="57959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s-ES" sz="1100" b="1">
                <a:latin typeface="Verdana" panose="020B0604030504040204" pitchFamily="34" charset="0"/>
                <a:cs typeface="Arial" panose="020B0604020202020204" pitchFamily="34" charset="0"/>
              </a:rPr>
              <a:t>Parasitosis intestinal Botero-Restrepo 2005. 4ta edición</a:t>
            </a:r>
            <a:endParaRPr lang="es-ES" altLang="es-ES" sz="1100" b="1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9397" name="Picture 9" descr="ANd9GcQighkDSaDCUpsS7YUFgpKl78xt0ufhqPK8VUfkUo44F8W8tAB0aw">
            <a:extLst>
              <a:ext uri="{FF2B5EF4-FFF2-40B4-BE49-F238E27FC236}">
                <a16:creationId xmlns:a16="http://schemas.microsoft.com/office/drawing/2014/main" id="{99CBFD94-652F-435E-A3B5-0970DF6C4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76250"/>
            <a:ext cx="30956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1" descr="ANd9GcQK71VcpOx7Yh93D-0TWt4P27FGNsFZrO76X4Y_hjJYWfwvb7CqoA">
            <a:extLst>
              <a:ext uri="{FF2B5EF4-FFF2-40B4-BE49-F238E27FC236}">
                <a16:creationId xmlns:a16="http://schemas.microsoft.com/office/drawing/2014/main" id="{8922A93D-F3B8-4D50-9E12-F3CF8C281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826000"/>
            <a:ext cx="24098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Group 1026">
            <a:extLst>
              <a:ext uri="{FF2B5EF4-FFF2-40B4-BE49-F238E27FC236}">
                <a16:creationId xmlns:a16="http://schemas.microsoft.com/office/drawing/2014/main" id="{3689A5F2-89EA-42D8-9DF7-489F97D0CE90}"/>
              </a:ext>
            </a:extLst>
          </p:cNvPr>
          <p:cNvGraphicFramePr>
            <a:graphicFrameLocks noGrp="1"/>
          </p:cNvGraphicFramePr>
          <p:nvPr/>
        </p:nvGraphicFramePr>
        <p:xfrm>
          <a:off x="4479925" y="2481263"/>
          <a:ext cx="207964" cy="517690"/>
        </p:xfrm>
        <a:graphic>
          <a:graphicData uri="http://schemas.openxmlformats.org/drawingml/2006/table">
            <a:tbl>
              <a:tblPr/>
              <a:tblGrid>
                <a:gridCol w="207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V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L="91282" marR="91282" marT="45485" marB="4548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1445" name="Picture 1045" descr="35yeast">
            <a:extLst>
              <a:ext uri="{FF2B5EF4-FFF2-40B4-BE49-F238E27FC236}">
                <a16:creationId xmlns:a16="http://schemas.microsoft.com/office/drawing/2014/main" id="{C6040B86-8B07-4B62-B0A7-068835188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48" y="770630"/>
            <a:ext cx="247332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1047">
            <a:extLst>
              <a:ext uri="{FF2B5EF4-FFF2-40B4-BE49-F238E27FC236}">
                <a16:creationId xmlns:a16="http://schemas.microsoft.com/office/drawing/2014/main" id="{E8F5495D-9DAB-4A70-9385-2827B779C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2"/>
          <a:stretch/>
        </p:blipFill>
        <p:spPr bwMode="auto">
          <a:xfrm>
            <a:off x="5244714" y="823291"/>
            <a:ext cx="2556262" cy="208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1447" name="Text Box 1048">
            <a:extLst>
              <a:ext uri="{FF2B5EF4-FFF2-40B4-BE49-F238E27FC236}">
                <a16:creationId xmlns:a16="http://schemas.microsoft.com/office/drawing/2014/main" id="{7AE8DC7F-207A-436A-B917-50E37E120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87370"/>
            <a:ext cx="3571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ES" sz="2000" b="1" dirty="0">
                <a:latin typeface="Calisto MT" panose="02040603050505030304" pitchFamily="18" charset="0"/>
                <a:cs typeface="Arial" panose="020B0604020202020204" pitchFamily="34" charset="0"/>
              </a:rPr>
              <a:t>Levaduras o Blastoconidias </a:t>
            </a:r>
            <a:r>
              <a:rPr lang="es-MX" altLang="es-ES" sz="2000" b="1" dirty="0" err="1">
                <a:latin typeface="Calisto MT" panose="02040603050505030304" pitchFamily="18" charset="0"/>
                <a:cs typeface="Arial" panose="020B0604020202020204" pitchFamily="34" charset="0"/>
              </a:rPr>
              <a:t>gemadas</a:t>
            </a:r>
            <a:r>
              <a:rPr lang="es-MX" altLang="es-ES" sz="2000" b="1" dirty="0"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endParaRPr lang="es-ES" altLang="es-ES" sz="2000" b="1" dirty="0"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  <p:sp>
        <p:nvSpPr>
          <p:cNvPr id="61448" name="Text Box 1049">
            <a:extLst>
              <a:ext uri="{FF2B5EF4-FFF2-40B4-BE49-F238E27FC236}">
                <a16:creationId xmlns:a16="http://schemas.microsoft.com/office/drawing/2014/main" id="{DEB158C6-240B-42BE-8EDA-B5D791666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846" y="2965591"/>
            <a:ext cx="15359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ES" sz="2000" b="1" dirty="0" err="1">
                <a:latin typeface="Calisto MT" panose="02040603050505030304" pitchFamily="18" charset="0"/>
                <a:cs typeface="Arial" panose="020B0604020202020204" pitchFamily="34" charset="0"/>
              </a:rPr>
              <a:t>Pseudohifas</a:t>
            </a:r>
            <a:endParaRPr lang="es-ES" altLang="es-ES" sz="2000" b="1" dirty="0"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  <p:sp>
        <p:nvSpPr>
          <p:cNvPr id="61450" name="Text Box 1054">
            <a:extLst>
              <a:ext uri="{FF2B5EF4-FFF2-40B4-BE49-F238E27FC236}">
                <a16:creationId xmlns:a16="http://schemas.microsoft.com/office/drawing/2014/main" id="{40ED0698-0DEE-473E-B11B-3CD31A02C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89" y="88839"/>
            <a:ext cx="74402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MX" altLang="es-ES" b="1" dirty="0">
                <a:latin typeface="Verdana" panose="020B0604030504040204" pitchFamily="34" charset="0"/>
                <a:cs typeface="Arial" panose="020B0604020202020204" pitchFamily="34" charset="0"/>
              </a:rPr>
              <a:t>Hongos</a:t>
            </a:r>
          </a:p>
        </p:txBody>
      </p:sp>
      <p:sp>
        <p:nvSpPr>
          <p:cNvPr id="2" name="Text Box 1048">
            <a:extLst>
              <a:ext uri="{FF2B5EF4-FFF2-40B4-BE49-F238E27FC236}">
                <a16:creationId xmlns:a16="http://schemas.microsoft.com/office/drawing/2014/main" id="{28F0383C-657B-2507-87F4-0FBCE040D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3260103"/>
            <a:ext cx="3571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ES" sz="2000" b="1" dirty="0">
                <a:latin typeface="Calisto MT" panose="02040603050505030304" pitchFamily="18" charset="0"/>
                <a:cs typeface="Arial" panose="020B0604020202020204" pitchFamily="34" charset="0"/>
              </a:rPr>
              <a:t>Levaduras o Blastoconidias sin </a:t>
            </a:r>
            <a:r>
              <a:rPr lang="es-MX" altLang="es-ES" sz="2000" b="1" dirty="0" err="1">
                <a:latin typeface="Calisto MT" panose="02040603050505030304" pitchFamily="18" charset="0"/>
                <a:cs typeface="Arial" panose="020B0604020202020204" pitchFamily="34" charset="0"/>
              </a:rPr>
              <a:t>gemar</a:t>
            </a:r>
            <a:r>
              <a:rPr lang="es-MX" altLang="es-ES" sz="2000" b="1" dirty="0">
                <a:latin typeface="Calisto MT" panose="02040603050505030304" pitchFamily="18" charset="0"/>
                <a:cs typeface="Arial" panose="020B0604020202020204" pitchFamily="34" charset="0"/>
              </a:rPr>
              <a:t> </a:t>
            </a:r>
            <a:endParaRPr lang="es-ES" altLang="es-ES" sz="2000" b="1" dirty="0"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 Box 1049">
            <a:extLst>
              <a:ext uri="{FF2B5EF4-FFF2-40B4-BE49-F238E27FC236}">
                <a16:creationId xmlns:a16="http://schemas.microsoft.com/office/drawing/2014/main" id="{58671A4D-C74A-389D-D95B-956E52408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4056" y="6349687"/>
            <a:ext cx="47099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ES" sz="2000" b="1" dirty="0">
                <a:latin typeface="Calisto MT" panose="02040603050505030304" pitchFamily="18" charset="0"/>
                <a:cs typeface="Arial" panose="020B0604020202020204" pitchFamily="34" charset="0"/>
              </a:rPr>
              <a:t>Hifas septadas / </a:t>
            </a:r>
            <a:r>
              <a:rPr lang="es-MX" altLang="es-ES" sz="2000" b="1" dirty="0" err="1">
                <a:latin typeface="Calisto MT" panose="02040603050505030304" pitchFamily="18" charset="0"/>
                <a:cs typeface="Arial" panose="020B0604020202020204" pitchFamily="34" charset="0"/>
              </a:rPr>
              <a:t>aseptadas</a:t>
            </a:r>
            <a:r>
              <a:rPr lang="es-MX" altLang="es-ES" sz="2000" b="1" dirty="0">
                <a:latin typeface="Calisto MT" panose="02040603050505030304" pitchFamily="18" charset="0"/>
                <a:cs typeface="Arial" panose="020B0604020202020204" pitchFamily="34" charset="0"/>
              </a:rPr>
              <a:t> (Cenocíticas)</a:t>
            </a:r>
            <a:endParaRPr lang="es-ES" altLang="es-ES" sz="2000" b="1" dirty="0"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5B7951-530D-C689-BA64-BFA550DEC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567" y="3531776"/>
            <a:ext cx="4288799" cy="28179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A9CBC03-391F-363A-4041-98F88FECD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493" y="4190416"/>
            <a:ext cx="2437979" cy="178299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CuadroTexto">
            <a:extLst>
              <a:ext uri="{FF2B5EF4-FFF2-40B4-BE49-F238E27FC236}">
                <a16:creationId xmlns:a16="http://schemas.microsoft.com/office/drawing/2014/main" id="{63172B1E-D7A5-48DF-AC5E-51B28F154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930" y="5424488"/>
            <a:ext cx="79271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VE" altLang="es-VE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Síndromes de malabsorción intestinal </a:t>
            </a:r>
          </a:p>
        </p:txBody>
      </p:sp>
      <p:pic>
        <p:nvPicPr>
          <p:cNvPr id="1026" name="Picture 2" descr="Hombre gordo comiendo alimentos poco saludables generativo ai | Foto Premium">
            <a:extLst>
              <a:ext uri="{FF2B5EF4-FFF2-40B4-BE49-F238E27FC236}">
                <a16:creationId xmlns:a16="http://schemas.microsoft.com/office/drawing/2014/main" id="{8FFEADF4-9754-CEFA-E150-409B2D414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910292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A95C72D-8F92-4388-99A0-21E227205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158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ES" sz="3000" b="1" kern="0" dirty="0">
                <a:latin typeface="Verdana" pitchFamily="34" charset="0"/>
              </a:rPr>
              <a:t>Azúcares Reductores</a:t>
            </a:r>
          </a:p>
        </p:txBody>
      </p:sp>
      <p:sp>
        <p:nvSpPr>
          <p:cNvPr id="64515" name="Text Box 4">
            <a:extLst>
              <a:ext uri="{FF2B5EF4-FFF2-40B4-BE49-F238E27FC236}">
                <a16:creationId xmlns:a16="http://schemas.microsoft.com/office/drawing/2014/main" id="{40A86955-F599-4797-BD3B-E6329C775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675" y="1181100"/>
            <a:ext cx="61309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Microsoft JhengHei" panose="020B0604030504040204" pitchFamily="34" charset="-120"/>
                <a:cs typeface="Arial" panose="020B0604020202020204" pitchFamily="34" charset="0"/>
              </a:rPr>
              <a:t>Tabletas de Clinitest</a:t>
            </a:r>
            <a:r>
              <a:rPr lang="es-ES" altLang="es-ES" sz="2000" b="1">
                <a:latin typeface="Microsoft JhengHei" panose="020B0604030504040204" pitchFamily="34" charset="-120"/>
                <a:cs typeface="Arial" panose="020B0604020202020204" pitchFamily="34" charset="0"/>
                <a:sym typeface="Symbol" panose="05050102010706020507" pitchFamily="18" charset="2"/>
              </a:rPr>
              <a:t>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latin typeface="Microsoft JhengHei" panose="020B0604030504040204" pitchFamily="34" charset="-120"/>
                <a:cs typeface="Arial" panose="020B0604020202020204" pitchFamily="34" charset="0"/>
              </a:rPr>
              <a:t>Glucosa, fructosa, galactosa, </a:t>
            </a:r>
            <a:r>
              <a:rPr lang="es-ES" altLang="es-ES" sz="2000" b="1">
                <a:solidFill>
                  <a:srgbClr val="FF0000"/>
                </a:solidFill>
                <a:latin typeface="Microsoft JhengHei" panose="020B0604030504040204" pitchFamily="34" charset="-120"/>
                <a:cs typeface="Arial" panose="020B0604020202020204" pitchFamily="34" charset="0"/>
              </a:rPr>
              <a:t>lactosa </a:t>
            </a:r>
            <a:r>
              <a:rPr lang="es-ES" altLang="es-ES" sz="2000" b="1">
                <a:latin typeface="Microsoft JhengHei" panose="020B0604030504040204" pitchFamily="34" charset="-120"/>
                <a:cs typeface="Arial" panose="020B0604020202020204" pitchFamily="34" charset="0"/>
              </a:rPr>
              <a:t>(Disacárido)</a:t>
            </a:r>
          </a:p>
        </p:txBody>
      </p:sp>
      <p:sp>
        <p:nvSpPr>
          <p:cNvPr id="64516" name="Text Box 5">
            <a:extLst>
              <a:ext uri="{FF2B5EF4-FFF2-40B4-BE49-F238E27FC236}">
                <a16:creationId xmlns:a16="http://schemas.microsoft.com/office/drawing/2014/main" id="{23E0999C-1FC7-4ABE-A313-9D0698069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325" y="6553200"/>
            <a:ext cx="4384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b="1">
                <a:cs typeface="Arial" panose="020B0604020202020204" pitchFamily="34" charset="0"/>
              </a:rPr>
              <a:t>Clinitest AMES Bayer; Cortesía del Dr. Javier Díaz</a:t>
            </a:r>
          </a:p>
        </p:txBody>
      </p:sp>
      <p:sp>
        <p:nvSpPr>
          <p:cNvPr id="64517" name="Text Box 10">
            <a:extLst>
              <a:ext uri="{FF2B5EF4-FFF2-40B4-BE49-F238E27FC236}">
                <a16:creationId xmlns:a16="http://schemas.microsoft.com/office/drawing/2014/main" id="{141F2591-72EA-4B2F-86A1-8A13DAFDB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775" y="1989138"/>
            <a:ext cx="68199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>
                <a:solidFill>
                  <a:srgbClr val="FF0000"/>
                </a:solidFill>
                <a:latin typeface="Microsoft JhengHei" panose="020B0604030504040204" pitchFamily="34" charset="-120"/>
                <a:cs typeface="Arial" panose="020B0604020202020204" pitchFamily="34" charset="0"/>
              </a:rPr>
              <a:t>Sacarosa: </a:t>
            </a:r>
            <a:r>
              <a:rPr lang="es-ES" altLang="es-ES" sz="1800" b="1">
                <a:latin typeface="Microsoft JhengHei" panose="020B0604030504040204" pitchFamily="34" charset="-120"/>
                <a:cs typeface="Arial" panose="020B0604020202020204" pitchFamily="34" charset="0"/>
              </a:rPr>
              <a:t>Heces+ 3 gotas HCl </a:t>
            </a:r>
            <a:r>
              <a:rPr lang="es-ES" altLang="es-ES" sz="1800" b="1">
                <a:latin typeface="Microsoft JhengHei" panose="020B0604030504040204" pitchFamily="34" charset="-120"/>
                <a:cs typeface="Arial" panose="020B0604020202020204" pitchFamily="34" charset="0"/>
                <a:sym typeface="Symbol" panose="05050102010706020507" pitchFamily="18" charset="2"/>
              </a:rPr>
              <a:t> Calor  Fructosa+Glucosa</a:t>
            </a:r>
          </a:p>
        </p:txBody>
      </p:sp>
      <p:sp>
        <p:nvSpPr>
          <p:cNvPr id="64518" name="Text Box 12">
            <a:extLst>
              <a:ext uri="{FF2B5EF4-FFF2-40B4-BE49-F238E27FC236}">
                <a16:creationId xmlns:a16="http://schemas.microsoft.com/office/drawing/2014/main" id="{2A511542-9487-400B-8B48-74823A41F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2517775"/>
            <a:ext cx="90725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>
                <a:latin typeface="Verdana" panose="020B0604030504040204" pitchFamily="34" charset="0"/>
                <a:cs typeface="Arial" panose="020B0604020202020204" pitchFamily="34" charset="0"/>
              </a:rPr>
              <a:t>Clinitest</a:t>
            </a:r>
            <a:r>
              <a:rPr lang="es-ES" altLang="es-ES" sz="2000">
                <a:latin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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>
                <a:latin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Utilidad en análisis de Orina, pero puede usarse en heces líquidas o diluidas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>
                <a:latin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(1 g heces + 2 ml de H</a:t>
            </a:r>
            <a:r>
              <a:rPr lang="es-ES" altLang="es-ES" sz="2000" baseline="-25000">
                <a:latin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s-ES" altLang="es-ES" sz="2000">
                <a:latin typeface="Verdan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O)</a:t>
            </a:r>
            <a:endParaRPr lang="es-ES" altLang="es-ES" sz="20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4519" name="Picture 15" descr="racking2tlww">
            <a:extLst>
              <a:ext uri="{FF2B5EF4-FFF2-40B4-BE49-F238E27FC236}">
                <a16:creationId xmlns:a16="http://schemas.microsoft.com/office/drawing/2014/main" id="{14095343-84D1-4435-ABFC-F7B3A09D9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33825"/>
            <a:ext cx="4608512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17" descr="850748?$380X362$">
            <a:extLst>
              <a:ext uri="{FF2B5EF4-FFF2-40B4-BE49-F238E27FC236}">
                <a16:creationId xmlns:a16="http://schemas.microsoft.com/office/drawing/2014/main" id="{EE4FAB66-3BB3-4D99-8DFA-C8E5B532E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3" r="22150" b="3960"/>
          <a:stretch>
            <a:fillRect/>
          </a:stretch>
        </p:blipFill>
        <p:spPr bwMode="auto">
          <a:xfrm>
            <a:off x="7019925" y="3644900"/>
            <a:ext cx="16891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>
            <a:extLst>
              <a:ext uri="{FF2B5EF4-FFF2-40B4-BE49-F238E27FC236}">
                <a16:creationId xmlns:a16="http://schemas.microsoft.com/office/drawing/2014/main" id="{A43BC759-727D-47F0-94E2-7DF6F8ECA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115888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s-ES" altLang="es-VE"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MX" altLang="es-VE"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Azúcares Reductores</a:t>
            </a:r>
            <a:endParaRPr lang="es-ES" altLang="es-VE" sz="28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083" name="Text Box 6">
            <a:extLst>
              <a:ext uri="{FF2B5EF4-FFF2-40B4-BE49-F238E27FC236}">
                <a16:creationId xmlns:a16="http://schemas.microsoft.com/office/drawing/2014/main" id="{D27E5083-B0BA-424A-A1E0-7EB8A2534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6613"/>
            <a:ext cx="9144000" cy="15696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s-MX" altLang="es-VE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Procesar la muestra antes de 20 minutos de emitida</a:t>
            </a:r>
          </a:p>
          <a:p>
            <a:pPr algn="just" eaLnBrk="1" hangingPunct="1">
              <a:defRPr/>
            </a:pPr>
            <a:endParaRPr lang="es-MX" altLang="es-VE" sz="2400" b="1" dirty="0">
              <a:solidFill>
                <a:schemeClr val="accent6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 eaLnBrk="1" hangingPunct="1">
              <a:defRPr/>
            </a:pPr>
            <a:r>
              <a:rPr lang="es-MX" altLang="es-VE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Azucares reductores / Test de Sacarosa: </a:t>
            </a:r>
          </a:p>
          <a:p>
            <a:pPr algn="just" eaLnBrk="1" hangingPunct="1">
              <a:defRPr/>
            </a:pPr>
            <a:r>
              <a:rPr lang="es-MX" altLang="es-VE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        1.000 y 2.000 mg/</a:t>
            </a:r>
            <a:r>
              <a:rPr lang="es-MX" altLang="es-VE" sz="2400" b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dL</a:t>
            </a:r>
            <a:r>
              <a:rPr lang="es-MX" altLang="es-VE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pic>
        <p:nvPicPr>
          <p:cNvPr id="65540" name="Picture 5" descr="E:\DCIM\257PHOTO\SAM_2313.JPG">
            <a:extLst>
              <a:ext uri="{FF2B5EF4-FFF2-40B4-BE49-F238E27FC236}">
                <a16:creationId xmlns:a16="http://schemas.microsoft.com/office/drawing/2014/main" id="{CFA50AB8-CB60-4B6B-B9D5-5ABBAD9A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894013"/>
            <a:ext cx="3976687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2" descr="E:\DCIM\257PHOTO\SAM_2315.JPG">
            <a:extLst>
              <a:ext uri="{FF2B5EF4-FFF2-40B4-BE49-F238E27FC236}">
                <a16:creationId xmlns:a16="http://schemas.microsoft.com/office/drawing/2014/main" id="{FACD3D86-6A7B-4A50-8F78-CB10190B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876550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4">
            <a:extLst>
              <a:ext uri="{FF2B5EF4-FFF2-40B4-BE49-F238E27FC236}">
                <a16:creationId xmlns:a16="http://schemas.microsoft.com/office/drawing/2014/main" id="{6E0BA044-6F6F-4D3C-8887-08CF01732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1738"/>
            <a:ext cx="9275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10C660-3F34-4A61-B5AD-973BE5092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6705600" cy="553998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1.1.2.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Métodos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Inmunológicos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9DC99A-7298-4438-80F3-DD2BB1C43348}"/>
              </a:ext>
            </a:extLst>
          </p:cNvPr>
          <p:cNvSpPr txBox="1"/>
          <p:nvPr/>
        </p:nvSpPr>
        <p:spPr>
          <a:xfrm>
            <a:off x="3489812" y="479912"/>
            <a:ext cx="2164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</a:t>
            </a:r>
            <a:r>
              <a:rPr lang="es-419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ABA838D-68B6-4B03-BE31-0862C720781A}"/>
              </a:ext>
            </a:extLst>
          </p:cNvPr>
          <p:cNvSpPr txBox="1"/>
          <p:nvPr/>
        </p:nvSpPr>
        <p:spPr>
          <a:xfrm>
            <a:off x="304799" y="990600"/>
            <a:ext cx="883920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1.- Aglutinación </a:t>
            </a:r>
          </a:p>
          <a:p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1.1. Ag particulado Ejem: Rosa de Bengala (</a:t>
            </a:r>
            <a:r>
              <a:rPr lang="es-419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Brucella</a:t>
            </a:r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1.2. Ag en Látex</a:t>
            </a:r>
          </a:p>
          <a:p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1.3. Hemaglutinación</a:t>
            </a:r>
          </a:p>
          <a:p>
            <a:endParaRPr lang="es-419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419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2.- Precipitación (Ag soluble) </a:t>
            </a:r>
          </a:p>
          <a:p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Inmunodifusión en gel de agar (IDGA )</a:t>
            </a:r>
            <a:endParaRPr lang="es-419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2.2. Inmunodifusión radial</a:t>
            </a:r>
          </a:p>
          <a:p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2.3. Inmunoelectroforesis</a:t>
            </a:r>
            <a:endParaRPr lang="es-419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419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419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3.- </a:t>
            </a:r>
            <a:r>
              <a:rPr lang="es-419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Inmuno</a:t>
            </a:r>
            <a:r>
              <a:rPr lang="es-419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marcados</a:t>
            </a:r>
          </a:p>
          <a:p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3.1.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Fluoresceina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Inmuno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fluorescencia Directa /Indirecta (IFD/IFI)</a:t>
            </a:r>
            <a:endParaRPr lang="es-419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3.2. Enzimas </a:t>
            </a:r>
          </a:p>
          <a:p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Ensayo </a:t>
            </a:r>
            <a:r>
              <a:rPr lang="es-419" sz="2400" dirty="0" err="1">
                <a:latin typeface="Arial" panose="020B0604020202020204" pitchFamily="34" charset="0"/>
                <a:cs typeface="Arial" panose="020B0604020202020204" pitchFamily="34" charset="0"/>
              </a:rPr>
              <a:t>inmuno</a:t>
            </a:r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-enzimático (ELISA)</a:t>
            </a:r>
          </a:p>
          <a:p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3.3. Radioactividad (RIA)</a:t>
            </a:r>
            <a:endParaRPr lang="es-419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419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9766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D16961A3-A343-422F-B5DB-DAB5D27E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0"/>
            <a:ext cx="4913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EC32786E-ACA4-4351-9138-4F566808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538163"/>
            <a:ext cx="9096375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2 Rectángulo">
            <a:extLst>
              <a:ext uri="{FF2B5EF4-FFF2-40B4-BE49-F238E27FC236}">
                <a16:creationId xmlns:a16="http://schemas.microsoft.com/office/drawing/2014/main" id="{0BEA0582-139A-44E9-8FC1-18EB8D821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3716338"/>
            <a:ext cx="576263" cy="7302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VE" altLang="es-VE" sz="1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>
            <a:extLst>
              <a:ext uri="{FF2B5EF4-FFF2-40B4-BE49-F238E27FC236}">
                <a16:creationId xmlns:a16="http://schemas.microsoft.com/office/drawing/2014/main" id="{D336222D-243E-4927-B99C-C0041E837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513"/>
            <a:ext cx="27622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3 CuadroTexto">
            <a:extLst>
              <a:ext uri="{FF2B5EF4-FFF2-40B4-BE49-F238E27FC236}">
                <a16:creationId xmlns:a16="http://schemas.microsoft.com/office/drawing/2014/main" id="{5F1B473B-E9D3-4CA0-A669-68BD5E618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" y="6207125"/>
            <a:ext cx="7240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VE" altLang="es-VE"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Lesiones piel características de celiaquía</a:t>
            </a:r>
          </a:p>
        </p:txBody>
      </p:sp>
      <p:pic>
        <p:nvPicPr>
          <p:cNvPr id="69636" name="Picture 5">
            <a:extLst>
              <a:ext uri="{FF2B5EF4-FFF2-40B4-BE49-F238E27FC236}">
                <a16:creationId xmlns:a16="http://schemas.microsoft.com/office/drawing/2014/main" id="{1B398EEE-756F-4FF8-829A-12CDDC035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463550"/>
            <a:ext cx="3624262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6">
            <a:extLst>
              <a:ext uri="{FF2B5EF4-FFF2-40B4-BE49-F238E27FC236}">
                <a16:creationId xmlns:a16="http://schemas.microsoft.com/office/drawing/2014/main" id="{3D55DCD4-502F-4E4E-B043-B68540336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14725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2 CuadroTexto">
            <a:extLst>
              <a:ext uri="{FF2B5EF4-FFF2-40B4-BE49-F238E27FC236}">
                <a16:creationId xmlns:a16="http://schemas.microsoft.com/office/drawing/2014/main" id="{33E9C836-F204-4896-BDEA-F45A2F981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3" y="6453188"/>
            <a:ext cx="2211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VE" sz="1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Nalga en paleta</a:t>
            </a:r>
            <a:endParaRPr lang="es-ES" altLang="es-VE" sz="18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EEF485-17AD-4052-B3FE-7C9B4BEBA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312420"/>
            <a:ext cx="8305800" cy="623316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Título">
            <a:extLst>
              <a:ext uri="{FF2B5EF4-FFF2-40B4-BE49-F238E27FC236}">
                <a16:creationId xmlns:a16="http://schemas.microsoft.com/office/drawing/2014/main" id="{4580BF4E-534F-4A5F-8AAC-EEB1A82B3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89822" y="469939"/>
            <a:ext cx="4364356" cy="553998"/>
          </a:xfrm>
        </p:spPr>
        <p:txBody>
          <a:bodyPr/>
          <a:lstStyle/>
          <a:p>
            <a:r>
              <a:rPr lang="es-ES" altLang="es-ES" sz="3600" b="1" dirty="0">
                <a:solidFill>
                  <a:schemeClr val="tx1"/>
                </a:solidFill>
              </a:rPr>
              <a:t>Celiaquía extrema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BFB67D-A771-B09D-E5A0-AEAF09F8F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810" y="1470660"/>
            <a:ext cx="4564380" cy="485394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2 Marcador de contenido">
            <a:extLst>
              <a:ext uri="{FF2B5EF4-FFF2-40B4-BE49-F238E27FC236}">
                <a16:creationId xmlns:a16="http://schemas.microsoft.com/office/drawing/2014/main" id="{4FB52D9B-CD65-452D-89F9-C293AD8E39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5750" y="11723"/>
            <a:ext cx="8858250" cy="8433078"/>
          </a:xfrm>
        </p:spPr>
        <p:txBody>
          <a:bodyPr/>
          <a:lstStyle/>
          <a:p>
            <a:pPr algn="ctr">
              <a:buFontTx/>
              <a:buNone/>
            </a:pPr>
            <a:r>
              <a:rPr lang="es-VE" altLang="es-VE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Perfil Celiaco</a:t>
            </a:r>
          </a:p>
          <a:p>
            <a:pPr algn="ctr">
              <a:buFontTx/>
              <a:buNone/>
            </a:pPr>
            <a:r>
              <a:rPr lang="es-VE" altLang="es-VE" sz="28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Pruebas serológicas</a:t>
            </a:r>
            <a:endParaRPr lang="es-VE" altLang="es-VE" sz="28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FontTx/>
              <a:buNone/>
            </a:pPr>
            <a:endParaRPr lang="es-VE" altLang="es-VE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VE" altLang="es-VE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Anticuerpos Anti-Gliadina IgA /G</a:t>
            </a:r>
          </a:p>
          <a:p>
            <a:pPr>
              <a:buFontTx/>
              <a:buNone/>
            </a:pPr>
            <a:r>
              <a:rPr lang="es-VE" altLang="es-VE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es-VE" altLang="es-VE" sz="20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indican sensibilización al gluten y pueden estar presentes en intolerancia al gluten del tipo no celiaca</a:t>
            </a:r>
            <a:endParaRPr lang="es-VE" altLang="es-VE" sz="24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None/>
            </a:pPr>
            <a:endParaRPr lang="es-VE" altLang="es-VE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VE" altLang="es-VE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Anticuerpos </a:t>
            </a:r>
            <a:r>
              <a:rPr lang="es-VE" altLang="es-VE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Antiendomisiales</a:t>
            </a:r>
            <a:endParaRPr lang="es-VE" altLang="es-VE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VE" altLang="es-VE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VE" altLang="es-VE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Anticuerpos Anti-</a:t>
            </a:r>
            <a:r>
              <a:rPr lang="es-VE" altLang="es-VE" sz="2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Transglutaminas</a:t>
            </a:r>
            <a:r>
              <a:rPr lang="es-VE" altLang="es-VE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VE" altLang="es-VE" sz="2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Ig</a:t>
            </a:r>
            <a:r>
              <a:rPr lang="es-VE" altLang="es-VE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A/G</a:t>
            </a:r>
          </a:p>
          <a:p>
            <a:pPr>
              <a:buFontTx/>
              <a:buNone/>
            </a:pPr>
            <a:r>
              <a:rPr lang="es-VE" altLang="es-VE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es-VE" altLang="es-VE" sz="20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específicos y sensibles, en dietas libres de prolaminas tóxicas se negativizan a los 3 meses</a:t>
            </a:r>
            <a:endParaRPr lang="es-VE" altLang="es-VE" sz="24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VE" altLang="es-VE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VE" altLang="es-VE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Anticuerpos Anti-Gliadina </a:t>
            </a:r>
            <a:r>
              <a:rPr lang="es-VE" altLang="es-VE" sz="2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deaminada</a:t>
            </a:r>
            <a:r>
              <a:rPr lang="es-VE" altLang="es-VE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IgA/G</a:t>
            </a:r>
          </a:p>
          <a:p>
            <a:pPr>
              <a:buFontTx/>
              <a:buNone/>
            </a:pPr>
            <a:r>
              <a:rPr lang="es-VE" altLang="es-VE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es-VE" altLang="es-VE" sz="20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son tan sensibles como los Transglutaminasa tisular,  pero más específicos</a:t>
            </a:r>
          </a:p>
          <a:p>
            <a:endParaRPr lang="es-VE" altLang="es-VE" sz="24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VE" altLang="es-VE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Polimorfismo DQ2 /DQ8</a:t>
            </a:r>
          </a:p>
          <a:p>
            <a:r>
              <a:rPr lang="es-VE" altLang="es-VE" sz="2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</a:t>
            </a:r>
            <a:r>
              <a:rPr lang="es-VE" altLang="es-VE" sz="20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determinan herencia genética</a:t>
            </a:r>
          </a:p>
          <a:p>
            <a:endParaRPr lang="es-VE" altLang="es-VE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VE" altLang="es-VE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VE" altLang="es-VE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VE" altLang="es-VE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842AED0-7A8A-DFBB-863E-98B6147F4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" y="0"/>
            <a:ext cx="913893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6">
            <a:extLst>
              <a:ext uri="{FF2B5EF4-FFF2-40B4-BE49-F238E27FC236}">
                <a16:creationId xmlns:a16="http://schemas.microsoft.com/office/drawing/2014/main" id="{6F6CF250-CBD9-49E0-9C5A-33BFED769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71438"/>
            <a:ext cx="6786562" cy="5540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altLang="es-VE" sz="30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Coproantígenos</a:t>
            </a:r>
            <a:r>
              <a:rPr lang="es-MX" altLang="es-VE" sz="30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Protozoos</a:t>
            </a:r>
            <a:endParaRPr lang="es-ES" altLang="es-VE" sz="30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224DA54-DEFC-C3DB-8859-E89480E82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780" y="712185"/>
            <a:ext cx="5806440" cy="214884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FE0220-715B-78EC-6D53-6AA06F97C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960" y="3119010"/>
            <a:ext cx="3688080" cy="138684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A65B0D-B5F0-691C-E2E6-A2518897D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" y="4632960"/>
            <a:ext cx="7833360" cy="214884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1">
            <a:extLst>
              <a:ext uri="{FF2B5EF4-FFF2-40B4-BE49-F238E27FC236}">
                <a16:creationId xmlns:a16="http://schemas.microsoft.com/office/drawing/2014/main" id="{03914B4B-1300-4026-BEC8-D8E0673C9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878263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>
            <a:extLst>
              <a:ext uri="{FF2B5EF4-FFF2-40B4-BE49-F238E27FC236}">
                <a16:creationId xmlns:a16="http://schemas.microsoft.com/office/drawing/2014/main" id="{7016A58E-0DDA-4481-BAD0-75FCC599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796925"/>
            <a:ext cx="3328988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Text Box 56">
            <a:extLst>
              <a:ext uri="{FF2B5EF4-FFF2-40B4-BE49-F238E27FC236}">
                <a16:creationId xmlns:a16="http://schemas.microsoft.com/office/drawing/2014/main" id="{6F6CF250-CBD9-49E0-9C5A-33BFED769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71438"/>
            <a:ext cx="6786562" cy="5540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altLang="es-VE" sz="30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Coproantígenos</a:t>
            </a:r>
            <a:r>
              <a:rPr lang="es-MX" altLang="es-VE" sz="30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Protozoos</a:t>
            </a:r>
            <a:endParaRPr lang="es-ES" altLang="es-VE" sz="30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4757" name="Picture 8">
            <a:extLst>
              <a:ext uri="{FF2B5EF4-FFF2-40B4-BE49-F238E27FC236}">
                <a16:creationId xmlns:a16="http://schemas.microsoft.com/office/drawing/2014/main" id="{ACFA6AB6-EAF0-4C1C-AF6B-820E35299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414713"/>
            <a:ext cx="12573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9">
            <a:extLst>
              <a:ext uri="{FF2B5EF4-FFF2-40B4-BE49-F238E27FC236}">
                <a16:creationId xmlns:a16="http://schemas.microsoft.com/office/drawing/2014/main" id="{A4BE62D1-ABEB-4595-A283-D1C2903D7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429000"/>
            <a:ext cx="8810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15">
            <a:extLst>
              <a:ext uri="{FF2B5EF4-FFF2-40B4-BE49-F238E27FC236}">
                <a16:creationId xmlns:a16="http://schemas.microsoft.com/office/drawing/2014/main" id="{B2C661A9-6217-478A-BA22-778C9BE13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3500438"/>
            <a:ext cx="714375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3814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6">
            <a:extLst>
              <a:ext uri="{FF2B5EF4-FFF2-40B4-BE49-F238E27FC236}">
                <a16:creationId xmlns:a16="http://schemas.microsoft.com/office/drawing/2014/main" id="{6F6CF250-CBD9-49E0-9C5A-33BFED769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71438"/>
            <a:ext cx="6786562" cy="5540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altLang="es-VE" sz="30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Coproantígenos</a:t>
            </a:r>
            <a:r>
              <a:rPr lang="es-MX" altLang="es-VE" sz="30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Protozoos</a:t>
            </a:r>
            <a:endParaRPr lang="es-ES" altLang="es-VE" sz="30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156D2E-5051-C2DF-4426-9351F2F3D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2548"/>
            <a:ext cx="9144000" cy="393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66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10C660-3F34-4A61-B5AD-973BE5092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0293"/>
            <a:ext cx="6705600" cy="553998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1.1.3.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Métodos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Moleculares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9DC99A-7298-4438-80F3-DD2BB1C43348}"/>
              </a:ext>
            </a:extLst>
          </p:cNvPr>
          <p:cNvSpPr txBox="1"/>
          <p:nvPr/>
        </p:nvSpPr>
        <p:spPr>
          <a:xfrm>
            <a:off x="3489812" y="939225"/>
            <a:ext cx="2164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</a:t>
            </a:r>
            <a:r>
              <a:rPr lang="es-419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ABA838D-68B6-4B03-BE31-0862C720781A}"/>
              </a:ext>
            </a:extLst>
          </p:cNvPr>
          <p:cNvSpPr txBox="1"/>
          <p:nvPr/>
        </p:nvSpPr>
        <p:spPr>
          <a:xfrm>
            <a:off x="445038" y="1792565"/>
            <a:ext cx="6641562" cy="4455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1.- Electroforesis en Gel</a:t>
            </a:r>
          </a:p>
          <a:p>
            <a:pPr>
              <a:lnSpc>
                <a:spcPct val="150000"/>
              </a:lnSpc>
            </a:pPr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2.- Hibridación</a:t>
            </a:r>
          </a:p>
          <a:p>
            <a:pPr>
              <a:lnSpc>
                <a:spcPct val="150000"/>
              </a:lnSpc>
            </a:pPr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3.- </a:t>
            </a:r>
            <a:r>
              <a:rPr lang="es-419" sz="2400" dirty="0" err="1">
                <a:latin typeface="Arial" panose="020B0604020202020204" pitchFamily="34" charset="0"/>
                <a:cs typeface="Arial" panose="020B0604020202020204" pitchFamily="34" charset="0"/>
              </a:rPr>
              <a:t>Microarray</a:t>
            </a:r>
            <a:endParaRPr lang="es-419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4.- Reacción en Cadena de la Polimerasa-PCR</a:t>
            </a:r>
          </a:p>
          <a:p>
            <a:pPr>
              <a:lnSpc>
                <a:spcPct val="150000"/>
              </a:lnSpc>
            </a:pPr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5.- PCR en tiempo real</a:t>
            </a:r>
          </a:p>
          <a:p>
            <a:pPr>
              <a:lnSpc>
                <a:spcPct val="150000"/>
              </a:lnSpc>
            </a:pPr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6.- Transcriptasa inversa-PCR  RT-PCR</a:t>
            </a:r>
          </a:p>
          <a:p>
            <a:pPr>
              <a:lnSpc>
                <a:spcPct val="150000"/>
              </a:lnSpc>
            </a:pPr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7.- Western </a:t>
            </a:r>
            <a:r>
              <a:rPr lang="es-419" sz="2400" dirty="0" err="1">
                <a:latin typeface="Arial" panose="020B0604020202020204" pitchFamily="34" charset="0"/>
                <a:cs typeface="Arial" panose="020B0604020202020204" pitchFamily="34" charset="0"/>
              </a:rPr>
              <a:t>Blot</a:t>
            </a:r>
            <a:endParaRPr lang="es-419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8.- Hibridación </a:t>
            </a:r>
            <a:r>
              <a:rPr lang="es-419" sz="2400" i="1" dirty="0">
                <a:latin typeface="Arial" panose="020B0604020202020204" pitchFamily="34" charset="0"/>
                <a:cs typeface="Arial" panose="020B0604020202020204" pitchFamily="34" charset="0"/>
              </a:rPr>
              <a:t>in situ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440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6">
            <a:extLst>
              <a:ext uri="{FF2B5EF4-FFF2-40B4-BE49-F238E27FC236}">
                <a16:creationId xmlns:a16="http://schemas.microsoft.com/office/drawing/2014/main" id="{6F6CF250-CBD9-49E0-9C5A-33BFED769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71438"/>
            <a:ext cx="6786562" cy="5540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altLang="es-VE" sz="30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Coproantígenos</a:t>
            </a:r>
            <a:r>
              <a:rPr lang="es-MX" altLang="es-VE" sz="30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Protozoos</a:t>
            </a:r>
            <a:endParaRPr lang="es-ES" altLang="es-VE" sz="30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8C1189-3BAE-814C-448C-DF0344233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219200"/>
            <a:ext cx="8610600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039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6">
            <a:extLst>
              <a:ext uri="{FF2B5EF4-FFF2-40B4-BE49-F238E27FC236}">
                <a16:creationId xmlns:a16="http://schemas.microsoft.com/office/drawing/2014/main" id="{6F6CF250-CBD9-49E0-9C5A-33BFED769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71438"/>
            <a:ext cx="6786562" cy="5540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altLang="es-VE" sz="30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Coproantígenos</a:t>
            </a:r>
            <a:r>
              <a:rPr lang="es-MX" altLang="es-VE" sz="30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Protozoos</a:t>
            </a:r>
            <a:endParaRPr lang="es-ES" altLang="es-VE" sz="30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467505-8B0E-7C73-6803-8991AA40E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290" y="1005840"/>
            <a:ext cx="678942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123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6">
            <a:extLst>
              <a:ext uri="{FF2B5EF4-FFF2-40B4-BE49-F238E27FC236}">
                <a16:creationId xmlns:a16="http://schemas.microsoft.com/office/drawing/2014/main" id="{6F6CF250-CBD9-49E0-9C5A-33BFED769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71438"/>
            <a:ext cx="6786562" cy="5540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altLang="es-VE" sz="30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Coproantígenos</a:t>
            </a:r>
            <a:r>
              <a:rPr lang="es-MX" altLang="es-VE" sz="30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Protozoos</a:t>
            </a:r>
            <a:endParaRPr lang="es-ES" altLang="es-VE" sz="30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A789B6F-062B-3BAF-F032-186817873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6" y="712125"/>
            <a:ext cx="4515853" cy="32112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B305AF2-9FDA-3BF2-86A2-11DAD9660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979" y="2209800"/>
            <a:ext cx="47244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414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938DB037-7CBD-43B7-A6F8-F36F12A9C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98550"/>
            <a:ext cx="756285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6">
            <a:extLst>
              <a:ext uri="{FF2B5EF4-FFF2-40B4-BE49-F238E27FC236}">
                <a16:creationId xmlns:a16="http://schemas.microsoft.com/office/drawing/2014/main" id="{DB0F8602-21F4-4E0E-913A-F55DCA334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" y="158750"/>
            <a:ext cx="6796088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altLang="es-VE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Coproantígenos</a:t>
            </a:r>
            <a:r>
              <a:rPr lang="es-MX" altLang="es-VE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s-MX" altLang="es-VE" i="1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Helicobacter</a:t>
            </a:r>
            <a:r>
              <a:rPr lang="es-MX" altLang="es-VE" i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pylori</a:t>
            </a:r>
            <a:endParaRPr lang="es-ES" altLang="es-VE" i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2 Título">
            <a:extLst>
              <a:ext uri="{FF2B5EF4-FFF2-40B4-BE49-F238E27FC236}">
                <a16:creationId xmlns:a16="http://schemas.microsoft.com/office/drawing/2014/main" id="{D31C4E8F-C5AC-49A0-86FB-03AB0F3BF1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315200" cy="861774"/>
          </a:xfrm>
        </p:spPr>
        <p:txBody>
          <a:bodyPr/>
          <a:lstStyle/>
          <a:p>
            <a:pPr algn="ctr"/>
            <a:r>
              <a:rPr lang="es-ES" altLang="es-VE" sz="2800" b="1" dirty="0" err="1">
                <a:solidFill>
                  <a:schemeClr val="tx1"/>
                </a:solidFill>
                <a:latin typeface="Verdana" panose="020B0604030504040204" pitchFamily="34" charset="0"/>
              </a:rPr>
              <a:t>Coproantígenos</a:t>
            </a:r>
            <a:r>
              <a:rPr lang="es-ES" altLang="es-VE" sz="2800" b="1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br>
              <a:rPr lang="es-ES" altLang="es-VE" sz="2800" b="1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es-ES" altLang="es-VE" sz="2800" b="1" dirty="0">
                <a:solidFill>
                  <a:schemeClr val="tx1"/>
                </a:solidFill>
                <a:latin typeface="Verdana" panose="020B0604030504040204" pitchFamily="34" charset="0"/>
              </a:rPr>
              <a:t>Rotavirus, Adenovirus y </a:t>
            </a:r>
            <a:r>
              <a:rPr lang="es-ES" altLang="es-VE" sz="2800" b="1" dirty="0" err="1">
                <a:solidFill>
                  <a:schemeClr val="tx1"/>
                </a:solidFill>
                <a:latin typeface="Verdana" panose="020B0604030504040204" pitchFamily="34" charset="0"/>
              </a:rPr>
              <a:t>Astrovirus</a:t>
            </a:r>
            <a:endParaRPr lang="es-ES" altLang="es-VE" sz="2800" b="1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0BD3C30-D55E-F6A9-28F7-CF8105E4B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52600"/>
            <a:ext cx="8382000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7E7603C-F0C2-48BF-11E6-95FE75D11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" y="678180"/>
            <a:ext cx="7551420" cy="550164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EC00C2A-D9F3-4325-A424-C168EB97CEF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874" name="2 Marcador de contenido">
            <a:extLst>
              <a:ext uri="{FF2B5EF4-FFF2-40B4-BE49-F238E27FC236}">
                <a16:creationId xmlns:a16="http://schemas.microsoft.com/office/drawing/2014/main" id="{21927067-EBE2-41E4-AAA8-325FEE6F7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20712"/>
            <a:ext cx="8763000" cy="387798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s-VE" altLang="es-ES" sz="4800" dirty="0">
                <a:solidFill>
                  <a:schemeClr val="bg1"/>
                </a:solidFill>
              </a:rPr>
              <a:t>El </a:t>
            </a:r>
            <a:r>
              <a:rPr lang="es-VE" altLang="es-ES" sz="4800" b="1" dirty="0">
                <a:solidFill>
                  <a:schemeClr val="bg1"/>
                </a:solidFill>
              </a:rPr>
              <a:t>fracaso nunca me vencerá</a:t>
            </a:r>
            <a:r>
              <a:rPr lang="es-VE" altLang="es-ES" sz="4800" dirty="0">
                <a:solidFill>
                  <a:schemeClr val="bg1"/>
                </a:solidFill>
              </a:rPr>
              <a:t>, sí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VE" altLang="es-ES" sz="4800" dirty="0">
                <a:solidFill>
                  <a:schemeClr val="bg1"/>
                </a:solidFill>
              </a:rPr>
              <a:t>mi </a:t>
            </a:r>
            <a:r>
              <a:rPr lang="es-VE" altLang="es-ES" sz="4800" b="1" dirty="0">
                <a:solidFill>
                  <a:schemeClr val="bg1"/>
                </a:solidFill>
              </a:rPr>
              <a:t>determinación de triunfar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VE" altLang="es-ES" sz="4800" dirty="0">
                <a:solidFill>
                  <a:schemeClr val="bg1"/>
                </a:solidFill>
              </a:rPr>
              <a:t> es lo </a:t>
            </a:r>
            <a:r>
              <a:rPr lang="es-VE" altLang="es-ES" sz="4800" b="1" dirty="0">
                <a:solidFill>
                  <a:schemeClr val="bg1"/>
                </a:solidFill>
              </a:rPr>
              <a:t>suficientemente fuerte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VE" altLang="es-VE" sz="54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VE" altLang="es-VE" sz="5400" dirty="0">
                <a:solidFill>
                  <a:schemeClr val="bg1"/>
                </a:solidFill>
              </a:rPr>
              <a:t>                            </a:t>
            </a:r>
            <a:r>
              <a:rPr lang="es-VE" altLang="es-VE" sz="5400" dirty="0" err="1">
                <a:solidFill>
                  <a:schemeClr val="bg1"/>
                </a:solidFill>
              </a:rPr>
              <a:t>Og</a:t>
            </a:r>
            <a:r>
              <a:rPr lang="es-VE" altLang="es-VE" sz="5400" dirty="0">
                <a:solidFill>
                  <a:schemeClr val="bg1"/>
                </a:solidFill>
              </a:rPr>
              <a:t> Mandino</a:t>
            </a:r>
          </a:p>
        </p:txBody>
      </p:sp>
      <p:pic>
        <p:nvPicPr>
          <p:cNvPr id="79875" name="Picture 5">
            <a:extLst>
              <a:ext uri="{FF2B5EF4-FFF2-40B4-BE49-F238E27FC236}">
                <a16:creationId xmlns:a16="http://schemas.microsoft.com/office/drawing/2014/main" id="{8F4BA626-43B1-4AD9-9EC3-15C2D16B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860800"/>
            <a:ext cx="22145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02AE95-CA72-461A-85F5-A6551BF1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9934" y="152400"/>
            <a:ext cx="9843868" cy="762000"/>
          </a:xfrm>
        </p:spPr>
        <p:txBody>
          <a:bodyPr/>
          <a:lstStyle/>
          <a:p>
            <a:pPr marL="742950" lvl="1" indent="-285750">
              <a:lnSpc>
                <a:spcPct val="107000"/>
              </a:lnSpc>
              <a:spcAft>
                <a:spcPts val="800"/>
              </a:spcAft>
            </a:pPr>
            <a:r>
              <a:rPr lang="es-E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Tipos de Diagnóstico según la detección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3CB0D0E-FE32-4ABD-B361-5223984A5BB6}"/>
              </a:ext>
            </a:extLst>
          </p:cNvPr>
          <p:cNvSpPr txBox="1"/>
          <p:nvPr/>
        </p:nvSpPr>
        <p:spPr>
          <a:xfrm>
            <a:off x="533400" y="15240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1.2.1. Directo</a:t>
            </a:r>
          </a:p>
          <a:p>
            <a:b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s-E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1.2.2.</a:t>
            </a:r>
            <a:r>
              <a:rPr lang="es-E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Indirecto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110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295400" y="1219200"/>
            <a:ext cx="6824980" cy="14888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0"/>
              </a:spcBef>
            </a:pPr>
            <a:r>
              <a:rPr sz="3200" spc="-10" dirty="0">
                <a:latin typeface="Arial" panose="020B0604020202020204" pitchFamily="34" charset="0"/>
                <a:cs typeface="Arial" panose="020B0604020202020204" pitchFamily="34" charset="0"/>
              </a:rPr>
              <a:t>Son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aquellos que </a:t>
            </a:r>
            <a:r>
              <a:rPr sz="3200" spc="-5" dirty="0">
                <a:latin typeface="Arial" panose="020B0604020202020204" pitchFamily="34" charset="0"/>
                <a:cs typeface="Arial" panose="020B0604020202020204" pitchFamily="34" charset="0"/>
              </a:rPr>
              <a:t>ponen </a:t>
            </a:r>
            <a:r>
              <a:rPr sz="3200" spc="5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evidencia  </a:t>
            </a:r>
            <a:r>
              <a:rPr sz="3200" spc="-5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agente</a:t>
            </a:r>
            <a:r>
              <a:rPr lang="es-419" sz="3200" dirty="0">
                <a:latin typeface="Arial" panose="020B0604020202020204" pitchFamily="34" charset="0"/>
                <a:cs typeface="Arial" panose="020B0604020202020204" pitchFamily="34" charset="0"/>
              </a:rPr>
              <a:t> parasitario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3200" spc="-5" dirty="0">
                <a:latin typeface="Arial" panose="020B0604020202020204" pitchFamily="34" charset="0"/>
                <a:cs typeface="Arial" panose="020B0604020202020204" pitchFamily="34" charset="0"/>
              </a:rPr>
              <a:t>en cualquiera de</a:t>
            </a:r>
            <a:r>
              <a:rPr sz="3200" spc="-5" dirty="0">
                <a:latin typeface="Arial" panose="020B0604020202020204" pitchFamily="34" charset="0"/>
                <a:cs typeface="Arial" panose="020B0604020202020204" pitchFamily="34" charset="0"/>
              </a:rPr>
              <a:t> sus </a:t>
            </a:r>
            <a:r>
              <a:rPr lang="es-419" sz="3200" spc="-5" dirty="0" err="1">
                <a:latin typeface="Arial" panose="020B0604020202020204" pitchFamily="34" charset="0"/>
                <a:cs typeface="Arial" panose="020B0604020202020204" pitchFamily="34" charset="0"/>
              </a:rPr>
              <a:t>estadíos</a:t>
            </a:r>
            <a:r>
              <a:rPr lang="es-419" sz="3200" spc="-5" dirty="0">
                <a:latin typeface="Arial" panose="020B0604020202020204" pitchFamily="34" charset="0"/>
                <a:cs typeface="Arial" panose="020B0604020202020204" pitchFamily="34" charset="0"/>
              </a:rPr>
              <a:t> morfológicos</a:t>
            </a:r>
            <a:r>
              <a:rPr sz="3200" spc="-1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AAF1B2-15D4-4FCB-9C59-D725144AF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4288" y="4095750"/>
            <a:ext cx="2619375" cy="17430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27518E3-50C0-4C0E-AEBC-897A19C6D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735" y="4043362"/>
            <a:ext cx="2466975" cy="18478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D0BBEF9-CF94-4185-B9E3-A0CFAB2C5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248" y="4480152"/>
            <a:ext cx="3587891" cy="1133248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223B51F-8BAD-43E0-8D50-FA6A18D7061B}"/>
              </a:ext>
            </a:extLst>
          </p:cNvPr>
          <p:cNvSpPr txBox="1">
            <a:spLocks/>
          </p:cNvSpPr>
          <p:nvPr/>
        </p:nvSpPr>
        <p:spPr>
          <a:xfrm>
            <a:off x="3061811" y="269669"/>
            <a:ext cx="302037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FFFF66"/>
                </a:solidFill>
                <a:latin typeface="Tahoma"/>
                <a:ea typeface="+mj-ea"/>
                <a:cs typeface="Tahoma"/>
              </a:defRPr>
            </a:lvl1pPr>
          </a:lstStyle>
          <a:p>
            <a:r>
              <a:rPr lang="es-ES" sz="3600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1.2.1. Directo</a:t>
            </a:r>
            <a:endParaRPr lang="en-US" sz="3600" kern="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6226"/>
            <a:ext cx="9144000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91440">
              <a:lnSpc>
                <a:spcPct val="100000"/>
              </a:lnSpc>
              <a:spcBef>
                <a:spcPts val="90"/>
              </a:spcBef>
            </a:pPr>
            <a:r>
              <a:rPr sz="32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MÉTODOS DIRECTOS  O</a:t>
            </a:r>
            <a:r>
              <a:rPr sz="3200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PARASITOLÓGICOS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0227" y="1219200"/>
            <a:ext cx="8043545" cy="279403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065" marR="5080">
              <a:lnSpc>
                <a:spcPts val="3460"/>
              </a:lnSpc>
              <a:spcBef>
                <a:spcPts val="525"/>
              </a:spcBef>
              <a:buClr>
                <a:srgbClr val="FFFF66"/>
              </a:buClr>
              <a:tabLst>
                <a:tab pos="357505" algn="l"/>
              </a:tabLst>
            </a:pP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Son los que 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permiten 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visualizar </a:t>
            </a:r>
            <a:r>
              <a:rPr sz="2800" spc="-10" dirty="0" err="1">
                <a:latin typeface="Arial" panose="020B0604020202020204" pitchFamily="34" charset="0"/>
                <a:cs typeface="Arial" panose="020B0604020202020204" pitchFamily="34" charset="0"/>
              </a:rPr>
              <a:t>directamente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2800" spc="-10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 err="1">
                <a:latin typeface="Arial" panose="020B0604020202020204" pitchFamily="34" charset="0"/>
                <a:cs typeface="Arial" panose="020B0604020202020204" pitchFamily="34" charset="0"/>
              </a:rPr>
              <a:t>parásito</a:t>
            </a:r>
            <a:r>
              <a:rPr lang="es-419" sz="2800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6870" marR="5080" indent="-344805">
              <a:lnSpc>
                <a:spcPts val="3460"/>
              </a:lnSpc>
              <a:spcBef>
                <a:spcPts val="525"/>
              </a:spcBef>
              <a:buClr>
                <a:srgbClr val="FFFF66"/>
              </a:buClr>
              <a:buFont typeface="Wingdings"/>
              <a:buChar char=""/>
              <a:tabLst>
                <a:tab pos="357505" algn="l"/>
              </a:tabLst>
            </a:pP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260985">
              <a:lnSpc>
                <a:spcPts val="3460"/>
              </a:lnSpc>
              <a:spcBef>
                <a:spcPts val="5"/>
              </a:spcBef>
              <a:buClr>
                <a:srgbClr val="FFFF66"/>
              </a:buClr>
              <a:tabLst>
                <a:tab pos="357505" algn="l"/>
              </a:tabLst>
            </a:pP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sz="2800" spc="-5" dirty="0" err="1">
                <a:latin typeface="Arial" panose="020B0604020202020204" pitchFamily="34" charset="0"/>
                <a:cs typeface="Arial" panose="020B0604020202020204" pitchFamily="34" charset="0"/>
              </a:rPr>
              <a:t>parásitos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5" dirty="0" err="1">
                <a:latin typeface="Arial" panose="020B0604020202020204" pitchFamily="34" charset="0"/>
                <a:cs typeface="Arial" panose="020B0604020202020204" pitchFamily="34" charset="0"/>
              </a:rPr>
              <a:t>pueden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 ser vistos estudiando el </a:t>
            </a:r>
            <a:r>
              <a:rPr sz="2800" spc="-15" dirty="0"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“en 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fresco” o </a:t>
            </a:r>
            <a:r>
              <a:rPr sz="2800" spc="-10" dirty="0">
                <a:latin typeface="Arial" panose="020B0604020202020204" pitchFamily="34" charset="0"/>
                <a:cs typeface="Arial" panose="020B0604020202020204" pitchFamily="34" charset="0"/>
              </a:rPr>
              <a:t>mediante  </a:t>
            </a:r>
            <a:r>
              <a:rPr sz="2800" spc="-5" dirty="0" err="1">
                <a:latin typeface="Arial" panose="020B0604020202020204" pitchFamily="34" charset="0"/>
                <a:cs typeface="Arial" panose="020B0604020202020204" pitchFamily="34" charset="0"/>
              </a:rPr>
              <a:t>coloraciones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2800" spc="-5" dirty="0">
                <a:latin typeface="Arial" panose="020B0604020202020204" pitchFamily="34" charset="0"/>
                <a:cs typeface="Arial" panose="020B0604020202020204" pitchFamily="34" charset="0"/>
              </a:rPr>
              <a:t>o cortes histológicos</a:t>
            </a:r>
            <a:r>
              <a:rPr sz="2800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63E04C-13FD-46BA-AAC2-E3468A20C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4343400"/>
            <a:ext cx="2466975" cy="18478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3552C4-1A56-4096-8ABE-705B03E22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343400"/>
            <a:ext cx="3010073" cy="203698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2007</TotalTime>
  <Words>2723</Words>
  <Application>Microsoft Office PowerPoint</Application>
  <PresentationFormat>Presentación en pantalla (4:3)</PresentationFormat>
  <Paragraphs>517</Paragraphs>
  <Slides>66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66</vt:i4>
      </vt:variant>
    </vt:vector>
  </HeadingPairs>
  <TitlesOfParts>
    <vt:vector size="81" baseType="lpstr">
      <vt:lpstr>Microsoft JhengHei</vt:lpstr>
      <vt:lpstr>Arial</vt:lpstr>
      <vt:lpstr>Arial Narrow</vt:lpstr>
      <vt:lpstr>Book Antiqua</vt:lpstr>
      <vt:lpstr>Calibri</vt:lpstr>
      <vt:lpstr>Calisto MT</vt:lpstr>
      <vt:lpstr>Comic Sans MS</vt:lpstr>
      <vt:lpstr>Microsoft Sans Serif</vt:lpstr>
      <vt:lpstr>Palatino Linotype</vt:lpstr>
      <vt:lpstr>Symbol</vt:lpstr>
      <vt:lpstr>Tahoma</vt:lpstr>
      <vt:lpstr>Times New Roman</vt:lpstr>
      <vt:lpstr>Verdana</vt:lpstr>
      <vt:lpstr>Wingdings</vt:lpstr>
      <vt:lpstr>Office Theme</vt:lpstr>
      <vt:lpstr>Presentación de PowerPoint</vt:lpstr>
      <vt:lpstr>RESULTADOS DE APRENDIZAJE</vt:lpstr>
      <vt:lpstr>1.1. Métodos de Diagnóstico</vt:lpstr>
      <vt:lpstr>Presentación de PowerPoint</vt:lpstr>
      <vt:lpstr>1.1.2. Métodos Inmunológicos</vt:lpstr>
      <vt:lpstr>1.1.3. Métodos Moleculares</vt:lpstr>
      <vt:lpstr>Tipos de Diagnóstico según la detección</vt:lpstr>
      <vt:lpstr>Presentación de PowerPoint</vt:lpstr>
      <vt:lpstr>MÉTODOS DIRECTOS  O PARASITOLÓGICOS</vt:lpstr>
      <vt:lpstr>Presentación de PowerPoint</vt:lpstr>
      <vt:lpstr>CLASIFICACIÓN Técnicas</vt:lpstr>
      <vt:lpstr>CUIDADOS PARTICULARES</vt:lpstr>
      <vt:lpstr>PREGUNTAS?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Sangre Oculta</vt:lpstr>
      <vt:lpstr>Presentación de PowerPoint</vt:lpstr>
      <vt:lpstr>Sangre Oculta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Cristales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Celiaquía extrema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Coproantígenos  Rotavirus, Adenovirus y Astrovirus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metest.ppt [Modo de compatibilidad]</dc:title>
  <dc:creator>NONI</dc:creator>
  <cp:lastModifiedBy>Carolina</cp:lastModifiedBy>
  <cp:revision>49</cp:revision>
  <dcterms:created xsi:type="dcterms:W3CDTF">2020-11-12T16:34:00Z</dcterms:created>
  <dcterms:modified xsi:type="dcterms:W3CDTF">2024-10-14T02:25:54Z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2011-03-29T00:00:00Z</vt:filetime>
  </property>
  <property fmtid="{D5CDD505-2E9C-101B-9397-08002B2CF9AE}" pid="3" name="Creator">
    <vt:lpwstr>Microsoft PowerPoint - metest.ppt [Modo de compatibilidad]</vt:lpwstr>
  </property>
  <property fmtid="{D5CDD505-2E9C-101B-9397-08002B2CF9AE}" pid="4" name="LastSaved">
    <vt:filetime>2011-03-29T00:00:00Z</vt:filetime>
  </property>
</Properties>
</file>