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362" r:id="rId2"/>
    <p:sldId id="408" r:id="rId3"/>
    <p:sldId id="403" r:id="rId4"/>
    <p:sldId id="404" r:id="rId5"/>
    <p:sldId id="405" r:id="rId6"/>
    <p:sldId id="377" r:id="rId7"/>
    <p:sldId id="379" r:id="rId8"/>
    <p:sldId id="406" r:id="rId9"/>
    <p:sldId id="407" r:id="rId10"/>
    <p:sldId id="371" r:id="rId11"/>
    <p:sldId id="381" r:id="rId12"/>
    <p:sldId id="384" r:id="rId13"/>
    <p:sldId id="385" r:id="rId14"/>
    <p:sldId id="380" r:id="rId15"/>
    <p:sldId id="394" r:id="rId16"/>
    <p:sldId id="395" r:id="rId17"/>
    <p:sldId id="393" r:id="rId18"/>
    <p:sldId id="392" r:id="rId19"/>
    <p:sldId id="396" r:id="rId20"/>
    <p:sldId id="398" r:id="rId21"/>
    <p:sldId id="399" r:id="rId22"/>
    <p:sldId id="400" r:id="rId23"/>
    <p:sldId id="401" r:id="rId24"/>
    <p:sldId id="402" r:id="rId25"/>
    <p:sldId id="397" r:id="rId26"/>
    <p:sldId id="389" r:id="rId27"/>
    <p:sldId id="388" r:id="rId28"/>
    <p:sldId id="390" r:id="rId29"/>
    <p:sldId id="391" r:id="rId30"/>
    <p:sldId id="25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>
        <p:scale>
          <a:sx n="66" d="100"/>
          <a:sy n="66" d="100"/>
        </p:scale>
        <p:origin x="9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C3B-5A57-4822-AA44-3C8B4BAE2542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2FF531-1BA2-477C-B1FF-7CF77B142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11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C3B-5A57-4822-AA44-3C8B4BAE2542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2FF531-1BA2-477C-B1FF-7CF77B142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60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C3B-5A57-4822-AA44-3C8B4BAE2542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2FF531-1BA2-477C-B1FF-7CF77B142FC8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9295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C3B-5A57-4822-AA44-3C8B4BAE2542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2FF531-1BA2-477C-B1FF-7CF77B142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92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C3B-5A57-4822-AA44-3C8B4BAE2542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2FF531-1BA2-477C-B1FF-7CF77B142FC8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25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C3B-5A57-4822-AA44-3C8B4BAE2542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2FF531-1BA2-477C-B1FF-7CF77B142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5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C3B-5A57-4822-AA44-3C8B4BAE2542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F531-1BA2-477C-B1FF-7CF77B142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680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C3B-5A57-4822-AA44-3C8B4BAE2542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F531-1BA2-477C-B1FF-7CF77B142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48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C3B-5A57-4822-AA44-3C8B4BAE2542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F531-1BA2-477C-B1FF-7CF77B142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71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C3B-5A57-4822-AA44-3C8B4BAE2542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2FF531-1BA2-477C-B1FF-7CF77B142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46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C3B-5A57-4822-AA44-3C8B4BAE2542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2FF531-1BA2-477C-B1FF-7CF77B142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74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C3B-5A57-4822-AA44-3C8B4BAE2542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2FF531-1BA2-477C-B1FF-7CF77B142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17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C3B-5A57-4822-AA44-3C8B4BAE2542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F531-1BA2-477C-B1FF-7CF77B142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0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C3B-5A57-4822-AA44-3C8B4BAE2542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F531-1BA2-477C-B1FF-7CF77B142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86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C3B-5A57-4822-AA44-3C8B4BAE2542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F531-1BA2-477C-B1FF-7CF77B142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11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C3B-5A57-4822-AA44-3C8B4BAE2542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2FF531-1BA2-477C-B1FF-7CF77B142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30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BC3B-5A57-4822-AA44-3C8B4BAE2542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2FF531-1BA2-477C-B1FF-7CF77B142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05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/>
          <p:nvPr/>
        </p:nvSpPr>
        <p:spPr>
          <a:xfrm>
            <a:off x="1808689" y="3429000"/>
            <a:ext cx="8574622" cy="1293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VE" sz="2800" b="1" i="1" dirty="0"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D8F9D5-5FD5-E12B-8BCB-4B57933C8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6" r="18791"/>
          <a:stretch>
            <a:fillRect/>
          </a:stretch>
        </p:blipFill>
        <p:spPr>
          <a:xfrm>
            <a:off x="1114328" y="192540"/>
            <a:ext cx="1388721" cy="147275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05AB379-D377-6490-EEDD-074FBCAF88AF}"/>
              </a:ext>
            </a:extLst>
          </p:cNvPr>
          <p:cNvSpPr txBox="1"/>
          <p:nvPr/>
        </p:nvSpPr>
        <p:spPr>
          <a:xfrm>
            <a:off x="1808689" y="3429000"/>
            <a:ext cx="8574622" cy="1293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VE" sz="2800" b="1" i="1" dirty="0"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176A9F-D520-D2DB-9D68-3794A0484AB3}"/>
              </a:ext>
            </a:extLst>
          </p:cNvPr>
          <p:cNvSpPr txBox="1"/>
          <p:nvPr/>
        </p:nvSpPr>
        <p:spPr>
          <a:xfrm>
            <a:off x="2938772" y="695153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UNIVERSIDAD NACIONAL DE CHIMBORAZO</a:t>
            </a:r>
          </a:p>
          <a:p>
            <a:pPr algn="ctr"/>
            <a:r>
              <a:rPr lang="es-EC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FACULTAD DE CIENCIAS DE LA SALUD</a:t>
            </a:r>
          </a:p>
          <a:p>
            <a:pPr algn="ctr"/>
            <a:r>
              <a:rPr lang="es-EC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Carrera  de Laboratorio Clínico</a:t>
            </a:r>
          </a:p>
          <a:p>
            <a:pPr algn="ctr"/>
            <a:r>
              <a:rPr lang="es-EC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Asignatura: Bases de la Investigación</a:t>
            </a:r>
            <a:endParaRPr lang="es-VE" sz="24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6ED5FE-A7CC-45F5-2333-66A1013681B0}"/>
              </a:ext>
            </a:extLst>
          </p:cNvPr>
          <p:cNvSpPr txBox="1"/>
          <p:nvPr/>
        </p:nvSpPr>
        <p:spPr>
          <a:xfrm>
            <a:off x="2938772" y="3891113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C" sz="2800" b="1" dirty="0"/>
          </a:p>
          <a:p>
            <a:pPr algn="ctr"/>
            <a:r>
              <a:rPr lang="es-EC" sz="2800" b="1" dirty="0"/>
              <a:t>VARIABLES</a:t>
            </a:r>
          </a:p>
          <a:p>
            <a:pPr algn="ctr"/>
            <a:endParaRPr lang="es-EC" sz="2800" b="1" dirty="0"/>
          </a:p>
          <a:p>
            <a:pPr algn="ctr"/>
            <a:endParaRPr lang="es-EC" sz="2800" b="1" dirty="0"/>
          </a:p>
          <a:p>
            <a:pPr algn="ctr"/>
            <a:r>
              <a:rPr lang="es-EC" sz="2800" b="1" dirty="0"/>
              <a:t>PhD. María Eugenia Lucena de Ustáriz</a:t>
            </a:r>
            <a:endParaRPr lang="es-VE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75585" y="2456145"/>
            <a:ext cx="10004612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0" i="0" dirty="0">
                <a:effectLst/>
                <a:latin typeface="CaviarDreams"/>
              </a:rPr>
              <a:t>Cuando estas </a:t>
            </a:r>
            <a:r>
              <a:rPr lang="es-ES" sz="2400" b="1" i="0" dirty="0">
                <a:effectLst/>
                <a:latin typeface="CaviarDreams"/>
              </a:rPr>
              <a:t>características</a:t>
            </a:r>
            <a:r>
              <a:rPr lang="es-ES" sz="2400" b="0" i="0" dirty="0">
                <a:effectLst/>
                <a:latin typeface="CaviarDreams"/>
              </a:rPr>
              <a:t> o </a:t>
            </a:r>
            <a:r>
              <a:rPr lang="es-ES" sz="2400" b="1" i="0" dirty="0">
                <a:effectLst/>
                <a:latin typeface="CaviarDreams"/>
              </a:rPr>
              <a:t>atributos </a:t>
            </a:r>
            <a:r>
              <a:rPr lang="es-ES" sz="2400" b="0" i="0" dirty="0">
                <a:effectLst/>
                <a:latin typeface="CaviarDreams"/>
              </a:rPr>
              <a:t>son </a:t>
            </a:r>
            <a:r>
              <a:rPr lang="es-ES" sz="2400" b="1" i="0" dirty="0">
                <a:effectLst/>
                <a:latin typeface="CaviarDreams"/>
              </a:rPr>
              <a:t>manipuladas</a:t>
            </a:r>
            <a:r>
              <a:rPr lang="es-ES" sz="2400" b="0" i="0" dirty="0">
                <a:effectLst/>
                <a:latin typeface="CaviarDreams"/>
              </a:rPr>
              <a:t> o </a:t>
            </a:r>
            <a:r>
              <a:rPr lang="es-ES" sz="2400" b="1" i="0" dirty="0">
                <a:effectLst/>
                <a:latin typeface="CaviarDreams"/>
              </a:rPr>
              <a:t>controladas</a:t>
            </a:r>
            <a:r>
              <a:rPr lang="es-ES" sz="2400" b="0" i="0" dirty="0">
                <a:effectLst/>
                <a:latin typeface="CaviarDreams"/>
              </a:rPr>
              <a:t> por el </a:t>
            </a:r>
            <a:r>
              <a:rPr lang="es-ES" sz="2400" b="1" i="0" dirty="0">
                <a:effectLst/>
                <a:latin typeface="CaviarDreams"/>
              </a:rPr>
              <a:t>investigador</a:t>
            </a:r>
            <a:r>
              <a:rPr lang="es-ES" sz="2400" b="0" i="0" dirty="0">
                <a:effectLst/>
                <a:latin typeface="CaviarDreams"/>
              </a:rPr>
              <a:t> se les llama </a:t>
            </a:r>
            <a:r>
              <a:rPr lang="es-ES" sz="2400" b="1" i="0" dirty="0">
                <a:effectLst/>
                <a:latin typeface="CaviarDreams"/>
              </a:rPr>
              <a:t>variable independiente</a:t>
            </a:r>
            <a:r>
              <a:rPr lang="es-ES" sz="2400" b="0" i="0" dirty="0">
                <a:effectLst/>
                <a:latin typeface="CaviarDreams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ES" sz="2400" b="0" i="0" dirty="0">
                <a:effectLst/>
                <a:latin typeface="CaviarDreams"/>
              </a:rPr>
              <a:t>Por ejemplo, </a:t>
            </a:r>
            <a:r>
              <a:rPr lang="es-ES" sz="2400" b="1" i="0" dirty="0">
                <a:effectLst/>
                <a:latin typeface="CaviarDreams"/>
              </a:rPr>
              <a:t>si quisiéramos saber </a:t>
            </a:r>
            <a:r>
              <a:rPr lang="es-ES" sz="2400" b="0" i="0" dirty="0">
                <a:effectLst/>
                <a:latin typeface="CaviarDreams"/>
              </a:rPr>
              <a:t>si hay </a:t>
            </a:r>
            <a:r>
              <a:rPr lang="es-ES" sz="2400" b="1" i="0" dirty="0">
                <a:effectLst/>
                <a:latin typeface="CaviarDreams"/>
              </a:rPr>
              <a:t>diferencias por sexo </a:t>
            </a:r>
            <a:r>
              <a:rPr lang="es-ES" sz="2400" b="0" i="0" dirty="0">
                <a:effectLst/>
                <a:latin typeface="CaviarDreams"/>
              </a:rPr>
              <a:t>en las </a:t>
            </a:r>
            <a:r>
              <a:rPr lang="es-ES" sz="2400" b="1" i="0" dirty="0">
                <a:effectLst/>
                <a:latin typeface="CaviarDreams"/>
              </a:rPr>
              <a:t>calificaciones</a:t>
            </a:r>
            <a:r>
              <a:rPr lang="es-ES" sz="2400" b="0" i="0" dirty="0">
                <a:effectLst/>
                <a:latin typeface="CaviarDreams"/>
              </a:rPr>
              <a:t> obtenidas en una </a:t>
            </a:r>
            <a:r>
              <a:rPr lang="es-ES" sz="2400" b="1" i="0" dirty="0">
                <a:effectLst/>
                <a:latin typeface="CaviarDreams"/>
              </a:rPr>
              <a:t>escuela primaria</a:t>
            </a:r>
            <a:r>
              <a:rPr lang="es-ES" sz="2400" b="0" i="0" dirty="0">
                <a:effectLst/>
                <a:latin typeface="CaviarDreams"/>
              </a:rPr>
              <a:t>, la </a:t>
            </a:r>
            <a:r>
              <a:rPr lang="es-ES" sz="2400" b="1" i="0" dirty="0">
                <a:effectLst/>
                <a:latin typeface="CaviarDreams"/>
              </a:rPr>
              <a:t>variable independiente</a:t>
            </a:r>
            <a:r>
              <a:rPr lang="es-ES" sz="2400" b="0" i="0" dirty="0">
                <a:effectLst/>
                <a:latin typeface="CaviarDreams"/>
              </a:rPr>
              <a:t> sería </a:t>
            </a:r>
            <a:r>
              <a:rPr lang="es-ES" sz="2400" b="1" i="0" dirty="0">
                <a:effectLst/>
                <a:latin typeface="CaviarDreams"/>
              </a:rPr>
              <a:t>el sexo</a:t>
            </a:r>
            <a:r>
              <a:rPr lang="es-ES" sz="2400" b="0" i="0" dirty="0">
                <a:effectLst/>
                <a:latin typeface="CaviarDreams"/>
              </a:rPr>
              <a:t>, ya que este </a:t>
            </a:r>
            <a:r>
              <a:rPr lang="es-ES" sz="2400" b="1" i="0" dirty="0">
                <a:effectLst/>
                <a:latin typeface="CaviarDreams"/>
              </a:rPr>
              <a:t>no se puede cambiar</a:t>
            </a:r>
            <a:r>
              <a:rPr lang="es-ES" sz="2400" b="0" i="0" dirty="0">
                <a:effectLst/>
                <a:latin typeface="CaviarDreams"/>
              </a:rPr>
              <a:t>, pero el experimentador </a:t>
            </a:r>
            <a:r>
              <a:rPr lang="es-ES" sz="2400" b="1" i="0" dirty="0">
                <a:effectLst/>
                <a:latin typeface="CaviarDreams"/>
              </a:rPr>
              <a:t>puede controlar en su estudio la cantidad de sujetos por sexo</a:t>
            </a:r>
            <a:r>
              <a:rPr lang="es-ES" sz="2400" b="0" i="0" dirty="0">
                <a:effectLst/>
                <a:latin typeface="CaviarDreams"/>
              </a:rPr>
              <a:t>, para que sean </a:t>
            </a:r>
            <a:r>
              <a:rPr lang="es-ES" sz="2400" b="1" i="0" dirty="0">
                <a:effectLst/>
                <a:latin typeface="CaviarDreams"/>
              </a:rPr>
              <a:t>igual número </a:t>
            </a:r>
            <a:r>
              <a:rPr lang="es-ES" sz="2400" b="0" i="0" dirty="0">
                <a:effectLst/>
                <a:latin typeface="CaviarDreams"/>
              </a:rPr>
              <a:t>de </a:t>
            </a:r>
            <a:r>
              <a:rPr lang="es-ES" sz="2400" b="1" i="0" dirty="0">
                <a:effectLst/>
                <a:latin typeface="CaviarDreams"/>
              </a:rPr>
              <a:t>niños</a:t>
            </a:r>
            <a:r>
              <a:rPr lang="es-ES" sz="2400" b="0" i="0" dirty="0">
                <a:effectLst/>
                <a:latin typeface="CaviarDreams"/>
              </a:rPr>
              <a:t> que de </a:t>
            </a:r>
            <a:r>
              <a:rPr lang="es-ES" sz="2400" b="1" i="0" dirty="0">
                <a:effectLst/>
                <a:latin typeface="CaviarDreams"/>
              </a:rPr>
              <a:t>niñas.</a:t>
            </a:r>
            <a:endParaRPr lang="es-E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38517" y="2000053"/>
            <a:ext cx="1005840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0" i="0" dirty="0">
                <a:effectLst/>
                <a:latin typeface="CaviarDreams"/>
              </a:rPr>
              <a:t>La </a:t>
            </a:r>
            <a:r>
              <a:rPr lang="es-ES" sz="2400" b="1" i="0" dirty="0">
                <a:effectLst/>
                <a:latin typeface="CaviarDreams"/>
              </a:rPr>
              <a:t>variable independiente</a:t>
            </a:r>
            <a:r>
              <a:rPr lang="es-ES" sz="2400" b="0" i="0" dirty="0">
                <a:effectLst/>
                <a:latin typeface="CaviarDreams"/>
              </a:rPr>
              <a:t> siempre </a:t>
            </a:r>
            <a:r>
              <a:rPr lang="es-ES" sz="2400" b="1" i="0" dirty="0">
                <a:effectLst/>
                <a:latin typeface="CaviarDreams"/>
              </a:rPr>
              <a:t>se presenta antes </a:t>
            </a:r>
            <a:r>
              <a:rPr lang="es-ES" sz="2400" b="0" i="0" dirty="0">
                <a:effectLst/>
                <a:latin typeface="CaviarDreams"/>
              </a:rPr>
              <a:t>que la </a:t>
            </a:r>
            <a:r>
              <a:rPr lang="es-ES" sz="2400" b="1" i="0" dirty="0">
                <a:effectLst/>
                <a:latin typeface="CaviarDreams"/>
              </a:rPr>
              <a:t>variable dependiente</a:t>
            </a:r>
            <a:r>
              <a:rPr lang="es-ES" sz="2400" b="0" i="0" dirty="0">
                <a:effectLst/>
                <a:latin typeface="CaviarDreams"/>
              </a:rPr>
              <a:t> y causa efectos en la </a:t>
            </a:r>
            <a:r>
              <a:rPr lang="es-ES" sz="2400" b="1" i="0" dirty="0">
                <a:effectLst/>
                <a:latin typeface="CaviarDreams"/>
              </a:rPr>
              <a:t>variable dependiente</a:t>
            </a:r>
            <a:r>
              <a:rPr lang="es-ES" sz="2400" b="0" i="0" dirty="0">
                <a:effectLst/>
                <a:latin typeface="CaviarDreams"/>
              </a:rPr>
              <a:t>, por eso recibe ese nombre, ya que </a:t>
            </a:r>
            <a:r>
              <a:rPr lang="es-ES" sz="2400" b="1" i="0" dirty="0">
                <a:effectLst/>
                <a:latin typeface="CaviarDreams"/>
              </a:rPr>
              <a:t>va a responder a los cambios </a:t>
            </a:r>
            <a:r>
              <a:rPr lang="es-ES" sz="2400" b="0" i="0" dirty="0">
                <a:effectLst/>
                <a:latin typeface="CaviarDreams"/>
              </a:rPr>
              <a:t>que se hagan en </a:t>
            </a:r>
            <a:r>
              <a:rPr lang="es-ES" sz="2400" b="1" i="0" dirty="0">
                <a:effectLst/>
                <a:latin typeface="CaviarDreams"/>
              </a:rPr>
              <a:t>la variable independiente.</a:t>
            </a:r>
            <a:endParaRPr lang="es-ES" sz="2400" b="1" dirty="0"/>
          </a:p>
        </p:txBody>
      </p:sp>
      <p:pic>
        <p:nvPicPr>
          <p:cNvPr id="6146" name="Picture 2" descr="Factores que influyen en la determinación del pre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51149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28165" y="1443841"/>
            <a:ext cx="9287435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i="0" dirty="0">
                <a:effectLst/>
                <a:latin typeface="CaviarDreams"/>
              </a:rPr>
              <a:t>Toda investigación </a:t>
            </a:r>
            <a:r>
              <a:rPr lang="es-ES" sz="2400" b="0" i="0" dirty="0">
                <a:effectLst/>
                <a:latin typeface="CaviarDreams"/>
              </a:rPr>
              <a:t>requiere tener claro </a:t>
            </a:r>
            <a:r>
              <a:rPr lang="es-ES" sz="2400" b="1" i="0" dirty="0">
                <a:effectLst/>
                <a:latin typeface="CaviarDreams"/>
              </a:rPr>
              <a:t>cuáles son las variables de estudio</a:t>
            </a:r>
            <a:r>
              <a:rPr lang="es-ES" sz="2400" b="0" i="0" dirty="0">
                <a:effectLst/>
                <a:latin typeface="CaviarDreams"/>
              </a:rPr>
              <a:t>, </a:t>
            </a:r>
            <a:r>
              <a:rPr lang="es-ES" sz="2400" dirty="0">
                <a:latin typeface="CaviarDreams"/>
              </a:rPr>
              <a:t>las</a:t>
            </a:r>
            <a:r>
              <a:rPr lang="es-ES" sz="2400" b="0" i="0" dirty="0">
                <a:effectLst/>
                <a:latin typeface="CaviarDreams"/>
              </a:rPr>
              <a:t> cuáles </a:t>
            </a:r>
            <a:r>
              <a:rPr lang="es-ES" sz="2400" b="1" i="0" dirty="0">
                <a:effectLst/>
                <a:latin typeface="CaviarDreams"/>
              </a:rPr>
              <a:t>son las variables independiente y dependiente</a:t>
            </a:r>
            <a:r>
              <a:rPr lang="es-ES" sz="2400" b="0" i="0" dirty="0">
                <a:effectLst/>
                <a:latin typeface="CaviarDreams"/>
              </a:rPr>
              <a:t>. Esto permite </a:t>
            </a:r>
            <a:r>
              <a:rPr lang="es-ES" sz="2400" b="1" i="0" dirty="0">
                <a:effectLst/>
                <a:latin typeface="CaviarDreams"/>
              </a:rPr>
              <a:t>saber al investigador </a:t>
            </a:r>
            <a:r>
              <a:rPr lang="es-ES" sz="2400" b="0" i="0" dirty="0">
                <a:effectLst/>
                <a:latin typeface="CaviarDreams"/>
              </a:rPr>
              <a:t>qué </a:t>
            </a:r>
            <a:r>
              <a:rPr lang="es-ES" sz="2400" b="1" i="0" dirty="0">
                <a:effectLst/>
                <a:latin typeface="CaviarDreams"/>
              </a:rPr>
              <a:t>es lo que va a manipular </a:t>
            </a:r>
            <a:r>
              <a:rPr lang="es-ES" sz="2400" b="0" i="0" dirty="0">
                <a:effectLst/>
                <a:latin typeface="CaviarDreams"/>
              </a:rPr>
              <a:t>(</a:t>
            </a:r>
            <a:r>
              <a:rPr lang="es-ES" sz="2400" b="1" i="0" dirty="0">
                <a:effectLst/>
                <a:latin typeface="CaviarDreams"/>
              </a:rPr>
              <a:t>variable independiente</a:t>
            </a:r>
            <a:r>
              <a:rPr lang="es-ES" sz="2400" b="0" i="0" dirty="0">
                <a:effectLst/>
                <a:latin typeface="CaviarDreams"/>
              </a:rPr>
              <a:t>) y cuáles </a:t>
            </a:r>
            <a:r>
              <a:rPr lang="es-ES" sz="2400" b="1" i="0" dirty="0">
                <a:effectLst/>
                <a:latin typeface="CaviarDreams"/>
              </a:rPr>
              <a:t>son los efectos producidos </a:t>
            </a:r>
            <a:r>
              <a:rPr lang="es-ES" sz="2400" b="0" i="0" dirty="0">
                <a:effectLst/>
                <a:latin typeface="CaviarDreams"/>
              </a:rPr>
              <a:t>(</a:t>
            </a:r>
            <a:r>
              <a:rPr lang="es-ES" sz="2400" b="1" i="0" dirty="0">
                <a:effectLst/>
                <a:latin typeface="CaviarDreams"/>
              </a:rPr>
              <a:t>variable dependiente</a:t>
            </a:r>
            <a:r>
              <a:rPr lang="es-ES" sz="2400" b="0" i="0" dirty="0">
                <a:effectLst/>
                <a:latin typeface="CaviarDreams"/>
              </a:rPr>
              <a:t>) con los </a:t>
            </a:r>
            <a:r>
              <a:rPr lang="es-ES" sz="2400" b="1" i="0" dirty="0">
                <a:effectLst/>
                <a:latin typeface="CaviarDreams"/>
              </a:rPr>
              <a:t>cambios provocados</a:t>
            </a:r>
            <a:r>
              <a:rPr lang="es-ES" sz="2400" b="0" i="0" dirty="0">
                <a:effectLst/>
                <a:latin typeface="CaviarDreams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56447" y="1195471"/>
            <a:ext cx="10148047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i="0" dirty="0">
                <a:effectLst/>
                <a:latin typeface="CaviarDreams"/>
              </a:rPr>
              <a:t>Para identificar las variables </a:t>
            </a:r>
            <a:r>
              <a:rPr lang="es-ES" sz="2400" b="0" i="0" dirty="0">
                <a:effectLst/>
                <a:latin typeface="CaviarDreams"/>
              </a:rPr>
              <a:t>podemos </a:t>
            </a:r>
            <a:r>
              <a:rPr lang="es-ES" sz="2400" b="1" i="0" dirty="0">
                <a:effectLst/>
                <a:latin typeface="CaviarDreams"/>
              </a:rPr>
              <a:t>ubicarlas en el tiempo </a:t>
            </a:r>
            <a:r>
              <a:rPr lang="es-ES" sz="2400" b="0" i="0" dirty="0">
                <a:effectLst/>
                <a:latin typeface="CaviarDreams"/>
              </a:rPr>
              <a:t>y notar que la </a:t>
            </a:r>
            <a:r>
              <a:rPr lang="es-ES" sz="2400" b="1" i="0" dirty="0">
                <a:effectLst/>
                <a:latin typeface="CaviarDreams"/>
              </a:rPr>
              <a:t>variable independiente se presenta antes </a:t>
            </a:r>
            <a:r>
              <a:rPr lang="es-ES" sz="2400" b="0" i="0" dirty="0">
                <a:effectLst/>
                <a:latin typeface="CaviarDreams"/>
              </a:rPr>
              <a:t>de presentar </a:t>
            </a:r>
            <a:r>
              <a:rPr lang="es-ES" sz="2400" b="1" i="0" dirty="0">
                <a:effectLst/>
                <a:latin typeface="CaviarDreams"/>
              </a:rPr>
              <a:t>la variable dependiente</a:t>
            </a:r>
            <a:r>
              <a:rPr lang="es-ES" sz="2400" b="0" i="0" dirty="0">
                <a:effectLst/>
                <a:latin typeface="CaviarDreams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ES" sz="2400" b="0" i="0" dirty="0">
                <a:effectLst/>
                <a:latin typeface="CaviarDreams"/>
              </a:rPr>
              <a:t>En el caso del estudio </a:t>
            </a:r>
            <a:r>
              <a:rPr lang="es-ES" sz="2400" b="1" i="0" dirty="0">
                <a:effectLst/>
                <a:latin typeface="CaviarDreams"/>
              </a:rPr>
              <a:t>de las diferencias por sexo </a:t>
            </a:r>
            <a:r>
              <a:rPr lang="es-ES" sz="2400" b="0" i="0" dirty="0">
                <a:effectLst/>
                <a:latin typeface="CaviarDreams"/>
              </a:rPr>
              <a:t>en </a:t>
            </a:r>
            <a:r>
              <a:rPr lang="es-ES" sz="2400" b="1" i="0" dirty="0">
                <a:effectLst/>
                <a:latin typeface="CaviarDreams"/>
              </a:rPr>
              <a:t>las calificaciones obtenidas </a:t>
            </a:r>
            <a:r>
              <a:rPr lang="es-ES" sz="2400" b="0" i="0" dirty="0">
                <a:effectLst/>
                <a:latin typeface="CaviarDreams"/>
              </a:rPr>
              <a:t>en una escuela primaria. </a:t>
            </a:r>
            <a:r>
              <a:rPr lang="es-ES" sz="2400" b="1" i="0" dirty="0">
                <a:effectLst/>
                <a:latin typeface="CaviarDreams"/>
              </a:rPr>
              <a:t>El investigador no manipula las calificaciones</a:t>
            </a:r>
            <a:r>
              <a:rPr lang="es-ES" sz="2400" b="0" i="0" dirty="0">
                <a:effectLst/>
                <a:latin typeface="CaviarDreams"/>
              </a:rPr>
              <a:t>, primero </a:t>
            </a:r>
            <a:r>
              <a:rPr lang="es-ES" sz="2400" b="1" i="0" dirty="0">
                <a:effectLst/>
                <a:latin typeface="CaviarDreams"/>
              </a:rPr>
              <a:t>se seleccionan a los niños y niñas </a:t>
            </a:r>
            <a:r>
              <a:rPr lang="es-ES" sz="2400" b="0" i="0" dirty="0">
                <a:effectLst/>
                <a:latin typeface="CaviarDreams"/>
              </a:rPr>
              <a:t>para </a:t>
            </a:r>
            <a:r>
              <a:rPr lang="es-ES" sz="2400" b="1" i="0" dirty="0">
                <a:effectLst/>
                <a:latin typeface="CaviarDreams"/>
              </a:rPr>
              <a:t>después aplicar el examen</a:t>
            </a:r>
            <a:r>
              <a:rPr lang="es-ES" sz="2400" b="0" i="0" dirty="0">
                <a:effectLst/>
                <a:latin typeface="CaviarDreams"/>
              </a:rPr>
              <a:t>, por </a:t>
            </a:r>
            <a:r>
              <a:rPr lang="es-ES" sz="2400" b="1" i="0" dirty="0">
                <a:effectLst/>
                <a:latin typeface="CaviarDreams"/>
              </a:rPr>
              <a:t>lo que la variable independiente</a:t>
            </a:r>
            <a:r>
              <a:rPr lang="es-ES" sz="2400" b="0" i="0" dirty="0">
                <a:effectLst/>
                <a:latin typeface="CaviarDreams"/>
              </a:rPr>
              <a:t> es el sexo y </a:t>
            </a:r>
            <a:r>
              <a:rPr lang="es-ES" sz="2400" b="1" i="0" dirty="0">
                <a:effectLst/>
                <a:latin typeface="CaviarDreams"/>
              </a:rPr>
              <a:t>la variable dependiente son las calificaciones.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44388" y="1831540"/>
            <a:ext cx="10103223" cy="1697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i="0" dirty="0">
                <a:effectLst/>
                <a:latin typeface="CaviarDreams"/>
              </a:rPr>
              <a:t>Variables moderadoras</a:t>
            </a:r>
          </a:p>
          <a:p>
            <a:pPr algn="just">
              <a:lnSpc>
                <a:spcPct val="150000"/>
              </a:lnSpc>
            </a:pPr>
            <a:r>
              <a:rPr lang="es-ES" sz="2400" b="0" i="0" dirty="0">
                <a:effectLst/>
                <a:latin typeface="CaviarDreams"/>
              </a:rPr>
              <a:t>Este </a:t>
            </a:r>
            <a:r>
              <a:rPr lang="es-ES" sz="2400" b="1" i="0" dirty="0">
                <a:effectLst/>
                <a:latin typeface="CaviarDreams"/>
              </a:rPr>
              <a:t>tipo de variable </a:t>
            </a:r>
            <a:r>
              <a:rPr lang="es-ES" sz="2400" b="0" i="0" dirty="0">
                <a:effectLst/>
                <a:latin typeface="CaviarDreams"/>
              </a:rPr>
              <a:t>se encarga de </a:t>
            </a:r>
            <a:r>
              <a:rPr lang="es-ES" sz="2400" b="1" i="0" dirty="0">
                <a:effectLst/>
                <a:latin typeface="CaviarDreams"/>
              </a:rPr>
              <a:t>cambiar el efecto </a:t>
            </a:r>
            <a:r>
              <a:rPr lang="es-ES" sz="2400" b="0" i="0" dirty="0">
                <a:effectLst/>
                <a:latin typeface="CaviarDreams"/>
              </a:rPr>
              <a:t>o </a:t>
            </a:r>
            <a:r>
              <a:rPr lang="es-ES" sz="2400" b="1" i="0" dirty="0">
                <a:effectLst/>
                <a:latin typeface="CaviarDreams"/>
              </a:rPr>
              <a:t>la relación </a:t>
            </a:r>
            <a:r>
              <a:rPr lang="es-ES" sz="2400" b="0" i="0" dirty="0">
                <a:effectLst/>
                <a:latin typeface="CaviarDreams"/>
              </a:rPr>
              <a:t>que existe entre la </a:t>
            </a:r>
            <a:r>
              <a:rPr lang="es-ES" sz="2400" b="1" i="0" dirty="0">
                <a:effectLst/>
                <a:latin typeface="CaviarDreams"/>
              </a:rPr>
              <a:t>variable dependiente </a:t>
            </a:r>
            <a:r>
              <a:rPr lang="es-ES" sz="2400" b="0" i="0" dirty="0">
                <a:effectLst/>
                <a:latin typeface="CaviarDreams"/>
              </a:rPr>
              <a:t>y </a:t>
            </a:r>
            <a:r>
              <a:rPr lang="es-ES" sz="2400" b="1" i="0" dirty="0">
                <a:effectLst/>
                <a:latin typeface="CaviarDreams"/>
              </a:rPr>
              <a:t>la variable independiente</a:t>
            </a:r>
            <a:r>
              <a:rPr lang="es-ES" sz="2400" b="0" i="0" dirty="0">
                <a:effectLst/>
                <a:latin typeface="CaviarDreams"/>
              </a:rPr>
              <a:t>. </a:t>
            </a:r>
            <a:r>
              <a:rPr lang="es-ES" sz="2400" b="0" i="0" dirty="0">
                <a:effectLst/>
                <a:latin typeface="Fira Sans" panose="020B05030500000200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1200" y="509121"/>
            <a:ext cx="11003280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s-ES" sz="2400" b="1" i="0" dirty="0">
                <a:solidFill>
                  <a:srgbClr val="454545"/>
                </a:solidFill>
                <a:effectLst/>
                <a:latin typeface="CaviarDreams"/>
              </a:rPr>
              <a:t>Propiedades de las variables moderadoras</a:t>
            </a:r>
          </a:p>
          <a:p>
            <a:pPr algn="just" fontAlgn="base">
              <a:lnSpc>
                <a:spcPct val="150000"/>
              </a:lnSpc>
            </a:pP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Las variables moderadoras tienen las siguientes propiedades:</a:t>
            </a:r>
          </a:p>
          <a:p>
            <a:pPr algn="just" fontAlgn="base">
              <a:lnSpc>
                <a:spcPct val="150000"/>
              </a:lnSpc>
            </a:pPr>
            <a:r>
              <a:rPr lang="es-ES" sz="2400" b="1" i="0" dirty="0">
                <a:solidFill>
                  <a:srgbClr val="454545"/>
                </a:solidFill>
                <a:effectLst/>
                <a:latin typeface="CaviarDreams"/>
              </a:rPr>
              <a:t>Pueden ser cualitativas o cuantitativas</a:t>
            </a:r>
          </a:p>
          <a:p>
            <a:pPr algn="just" fontAlgn="base">
              <a:lnSpc>
                <a:spcPct val="150000"/>
              </a:lnSpc>
            </a:pPr>
            <a:r>
              <a:rPr lang="es-ES" sz="2400" b="1" i="0" dirty="0">
                <a:solidFill>
                  <a:srgbClr val="454545"/>
                </a:solidFill>
                <a:effectLst/>
                <a:latin typeface="CaviarDreams"/>
              </a:rPr>
              <a:t>Las variables cualitativas </a:t>
            </a: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son variables que toman </a:t>
            </a:r>
            <a:r>
              <a:rPr lang="es-ES" sz="2400" b="1" i="0" dirty="0">
                <a:solidFill>
                  <a:srgbClr val="454545"/>
                </a:solidFill>
                <a:effectLst/>
                <a:latin typeface="CaviarDreams"/>
              </a:rPr>
              <a:t>nombres o etiquetas</a:t>
            </a: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. </a:t>
            </a:r>
          </a:p>
          <a:p>
            <a:pPr algn="just" fontAlgn="base">
              <a:lnSpc>
                <a:spcPct val="150000"/>
              </a:lnSpc>
            </a:pP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Ejemplos incluyen:</a:t>
            </a:r>
          </a:p>
          <a:p>
            <a:pPr algn="just" fontAlgn="base">
              <a:lnSpc>
                <a:spcPct val="150000"/>
              </a:lnSpc>
            </a:pP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.- Sexo (masculino o femenino)</a:t>
            </a:r>
          </a:p>
          <a:p>
            <a:pPr algn="just" fontAlgn="base">
              <a:lnSpc>
                <a:spcPct val="150000"/>
              </a:lnSpc>
            </a:pP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.- Nivel educativo (bachillerato, licenciatura, maestría, etc.)</a:t>
            </a:r>
          </a:p>
          <a:p>
            <a:pPr algn="just" fontAlgn="base">
              <a:lnSpc>
                <a:spcPct val="150000"/>
              </a:lnSpc>
            </a:pP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.- Estado Civil (Soltero, Casado, Divorciado)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92480" y="1504801"/>
            <a:ext cx="11003280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.- Las variables cuantitativas son variables que toman valores numéricos. Ejemplos incluyen:</a:t>
            </a:r>
          </a:p>
          <a:p>
            <a:pPr algn="just" fontAlgn="base">
              <a:lnSpc>
                <a:spcPct val="150000"/>
              </a:lnSpc>
            </a:pP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.- Edad</a:t>
            </a:r>
          </a:p>
          <a:p>
            <a:pPr algn="just" fontAlgn="base">
              <a:lnSpc>
                <a:spcPct val="150000"/>
              </a:lnSpc>
            </a:pP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.- Altura</a:t>
            </a:r>
          </a:p>
          <a:p>
            <a:pPr algn="just" fontAlgn="base">
              <a:lnSpc>
                <a:spcPct val="150000"/>
              </a:lnSpc>
            </a:pP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.- Tamaño de la población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rco conceptual: variables moderado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60" y="1087120"/>
            <a:ext cx="7244080" cy="43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805680" y="5247124"/>
            <a:ext cx="296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/>
              <a:t>CI: Coeficiente Intelectual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02080" y="1295738"/>
            <a:ext cx="967232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Las variables moderadoras pueden tener los siguientes efectos:</a:t>
            </a:r>
          </a:p>
          <a:p>
            <a:pPr algn="just" fontAlgn="base">
              <a:lnSpc>
                <a:spcPct val="150000"/>
              </a:lnSpc>
            </a:pP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.- Reforzar la relación entre dos variables.</a:t>
            </a:r>
          </a:p>
          <a:p>
            <a:pPr algn="just" fontAlgn="base">
              <a:lnSpc>
                <a:spcPct val="150000"/>
              </a:lnSpc>
            </a:pP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.-Debilitar la relación entre dos variables.</a:t>
            </a:r>
          </a:p>
          <a:p>
            <a:pPr algn="just" fontAlgn="base">
              <a:lnSpc>
                <a:spcPct val="150000"/>
              </a:lnSpc>
            </a:pP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.- Negar la relación entre dos variables.</a:t>
            </a:r>
          </a:p>
          <a:p>
            <a:pPr algn="just" fontAlgn="base">
              <a:lnSpc>
                <a:spcPct val="150000"/>
              </a:lnSpc>
            </a:pP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.- Dependiendo de la situación, una variable moderadora puede moderar la relación entre dos variables de muchas maneras diferentes.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80406" y="1565302"/>
            <a:ext cx="10158153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>
                <a:solidFill>
                  <a:srgbClr val="202124"/>
                </a:solidFill>
                <a:latin typeface="CaviarDreams"/>
              </a:rPr>
              <a:t>V</a:t>
            </a:r>
            <a:r>
              <a:rPr lang="es-ES" sz="2400" b="1" i="0" dirty="0">
                <a:solidFill>
                  <a:srgbClr val="202124"/>
                </a:solidFill>
                <a:effectLst/>
                <a:latin typeface="CaviarDreams"/>
              </a:rPr>
              <a:t>ariable mediadora </a:t>
            </a:r>
          </a:p>
          <a:p>
            <a:pPr algn="just">
              <a:lnSpc>
                <a:spcPct val="150000"/>
              </a:lnSpc>
            </a:pPr>
            <a:r>
              <a:rPr lang="es-ES" sz="2400" b="0" i="0" dirty="0">
                <a:solidFill>
                  <a:srgbClr val="202124"/>
                </a:solidFill>
                <a:effectLst/>
                <a:latin typeface="CaviarDreams"/>
              </a:rPr>
              <a:t>Una variable mediadora </a:t>
            </a:r>
            <a:r>
              <a:rPr lang="es-ES" sz="2400" b="1" i="0" dirty="0">
                <a:solidFill>
                  <a:srgbClr val="040C28"/>
                </a:solidFill>
                <a:effectLst/>
                <a:latin typeface="CaviarDreams"/>
              </a:rPr>
              <a:t>es una parte integral </a:t>
            </a:r>
            <a:r>
              <a:rPr lang="es-ES" sz="2400" b="0" i="0" dirty="0">
                <a:solidFill>
                  <a:srgbClr val="040C28"/>
                </a:solidFill>
                <a:effectLst/>
                <a:latin typeface="CaviarDreams"/>
              </a:rPr>
              <a:t>de una </a:t>
            </a:r>
            <a:r>
              <a:rPr lang="es-ES" sz="2400" b="1" i="0" dirty="0">
                <a:solidFill>
                  <a:srgbClr val="040C28"/>
                </a:solidFill>
                <a:effectLst/>
                <a:latin typeface="CaviarDreams"/>
              </a:rPr>
              <a:t>relación causa-efecto</a:t>
            </a:r>
            <a:r>
              <a:rPr lang="es-ES" sz="2400" b="0" i="0" dirty="0">
                <a:solidFill>
                  <a:srgbClr val="202124"/>
                </a:solidFill>
                <a:effectLst/>
                <a:latin typeface="CaviarDreams"/>
              </a:rPr>
              <a:t>. Esto hace que </a:t>
            </a:r>
            <a:r>
              <a:rPr lang="es-ES" sz="2400" b="1" i="0" dirty="0">
                <a:solidFill>
                  <a:srgbClr val="202124"/>
                </a:solidFill>
                <a:effectLst/>
                <a:latin typeface="CaviarDreams"/>
              </a:rPr>
              <a:t>sea más fácil entender </a:t>
            </a:r>
            <a:r>
              <a:rPr lang="es-ES" sz="2400" b="0" i="0" dirty="0">
                <a:solidFill>
                  <a:srgbClr val="202124"/>
                </a:solidFill>
                <a:effectLst/>
                <a:latin typeface="CaviarDreams"/>
              </a:rPr>
              <a:t>cómo </a:t>
            </a:r>
            <a:r>
              <a:rPr lang="es-ES" sz="2400" b="1" i="0" dirty="0">
                <a:solidFill>
                  <a:srgbClr val="202124"/>
                </a:solidFill>
                <a:effectLst/>
                <a:latin typeface="CaviarDreams"/>
              </a:rPr>
              <a:t>la variable independiente </a:t>
            </a:r>
            <a:r>
              <a:rPr lang="es-ES" sz="2400" b="0" i="0" dirty="0">
                <a:solidFill>
                  <a:srgbClr val="202124"/>
                </a:solidFill>
                <a:effectLst/>
                <a:latin typeface="CaviarDreams"/>
              </a:rPr>
              <a:t>está afectando a la </a:t>
            </a:r>
            <a:r>
              <a:rPr lang="es-ES" sz="2400" b="1" i="0" dirty="0">
                <a:solidFill>
                  <a:srgbClr val="202124"/>
                </a:solidFill>
                <a:effectLst/>
                <a:latin typeface="CaviarDreams"/>
              </a:rPr>
              <a:t>variable dependiente </a:t>
            </a:r>
            <a:r>
              <a:rPr lang="es-ES" sz="2400" b="0" i="0" dirty="0">
                <a:solidFill>
                  <a:srgbClr val="202124"/>
                </a:solidFill>
                <a:effectLst/>
                <a:latin typeface="CaviarDreams"/>
              </a:rPr>
              <a:t>y </a:t>
            </a:r>
            <a:r>
              <a:rPr lang="es-ES" sz="2400" b="1" i="0" dirty="0">
                <a:solidFill>
                  <a:srgbClr val="202124"/>
                </a:solidFill>
                <a:effectLst/>
                <a:latin typeface="CaviarDreams"/>
              </a:rPr>
              <a:t>qué está rigiendo esa relación</a:t>
            </a:r>
            <a:r>
              <a:rPr lang="es-ES" sz="2400" b="0" i="0" dirty="0">
                <a:solidFill>
                  <a:srgbClr val="202124"/>
                </a:solidFill>
                <a:effectLst/>
                <a:latin typeface="CaviarDreams"/>
              </a:rPr>
              <a:t>.</a:t>
            </a:r>
            <a:endParaRPr lang="es-ES" sz="2400" dirty="0">
              <a:latin typeface="CaviarDrea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ses con Pensamientos Positivos">
            <a:extLst>
              <a:ext uri="{FF2B5EF4-FFF2-40B4-BE49-F238E27FC236}">
                <a16:creationId xmlns:a16="http://schemas.microsoft.com/office/drawing/2014/main" id="{62E640FD-E586-6527-3112-754D3A625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05" y="794387"/>
            <a:ext cx="8302630" cy="552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84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13164" y="1604186"/>
            <a:ext cx="91523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Si algo es un mediador:</a:t>
            </a:r>
          </a:p>
          <a:p>
            <a:pPr algn="just" fontAlgn="base"/>
            <a:endParaRPr lang="es-ES" sz="2400" b="0" i="0" dirty="0">
              <a:solidFill>
                <a:srgbClr val="454545"/>
              </a:solidFill>
              <a:effectLst/>
              <a:latin typeface="CaviarDreams"/>
            </a:endParaRPr>
          </a:p>
          <a:p>
            <a:pPr algn="just" fontAlgn="base"/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.-Es causado por la variable independiente.</a:t>
            </a:r>
          </a:p>
          <a:p>
            <a:pPr algn="just" fontAlgn="base"/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.-Influye en la variable dependiente</a:t>
            </a:r>
          </a:p>
          <a:p>
            <a:pPr algn="just" fontAlgn="base"/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.- Cuando se tiene en cuenta, la correlación estadística entre las variables independiente y dependiente es mayor que cuando no se tiene en cuenta.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64522" y="1340996"/>
            <a:ext cx="10099963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s-ES" sz="2400" b="1" i="0" dirty="0">
                <a:solidFill>
                  <a:srgbClr val="454545"/>
                </a:solidFill>
                <a:effectLst/>
                <a:latin typeface="CaviarDreams"/>
              </a:rPr>
              <a:t>Ejemplo: variables mediadoras</a:t>
            </a:r>
          </a:p>
          <a:p>
            <a:pPr algn="just" fontAlgn="base">
              <a:lnSpc>
                <a:spcPct val="150000"/>
              </a:lnSpc>
            </a:pP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En un </a:t>
            </a:r>
            <a:r>
              <a:rPr lang="es-ES" sz="2400" b="1" i="0" dirty="0">
                <a:solidFill>
                  <a:srgbClr val="454545"/>
                </a:solidFill>
                <a:effectLst/>
                <a:latin typeface="CaviarDreams"/>
              </a:rPr>
              <a:t>estudio sobre el nivel socioeconómico </a:t>
            </a: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y </a:t>
            </a:r>
            <a:r>
              <a:rPr lang="es-ES" sz="2400" b="1" i="0" dirty="0">
                <a:solidFill>
                  <a:srgbClr val="454545"/>
                </a:solidFill>
                <a:effectLst/>
                <a:latin typeface="CaviarDreams"/>
              </a:rPr>
              <a:t>la capacidad de lectura de los niños</a:t>
            </a: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, planteas </a:t>
            </a:r>
            <a:r>
              <a:rPr lang="es-ES" sz="2400" b="1" i="0" dirty="0">
                <a:solidFill>
                  <a:srgbClr val="454545"/>
                </a:solidFill>
                <a:effectLst/>
                <a:latin typeface="CaviarDreams"/>
              </a:rPr>
              <a:t>la hipótesis </a:t>
            </a: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de que </a:t>
            </a:r>
            <a:r>
              <a:rPr lang="es-ES" sz="2400" b="1" i="0" dirty="0">
                <a:solidFill>
                  <a:srgbClr val="454545"/>
                </a:solidFill>
                <a:effectLst/>
                <a:latin typeface="CaviarDreams"/>
              </a:rPr>
              <a:t>el nivel de educación de los padres es un mediador.</a:t>
            </a: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 Esto significa que </a:t>
            </a:r>
            <a:r>
              <a:rPr lang="es-ES" sz="2400" b="1" i="0" dirty="0">
                <a:solidFill>
                  <a:srgbClr val="454545"/>
                </a:solidFill>
                <a:effectLst/>
                <a:latin typeface="CaviarDreams"/>
              </a:rPr>
              <a:t>el nivel socioeconómico</a:t>
            </a: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 afecta </a:t>
            </a:r>
            <a:r>
              <a:rPr lang="es-ES" sz="2400" b="1" i="0" dirty="0">
                <a:solidFill>
                  <a:srgbClr val="454545"/>
                </a:solidFill>
                <a:effectLst/>
                <a:latin typeface="CaviarDreams"/>
              </a:rPr>
              <a:t>la capacidad de lectura</a:t>
            </a: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 principalmente </a:t>
            </a:r>
            <a:r>
              <a:rPr lang="es-ES" sz="2400" b="1" i="0" dirty="0">
                <a:solidFill>
                  <a:srgbClr val="454545"/>
                </a:solidFill>
                <a:effectLst/>
                <a:latin typeface="CaviarDreams"/>
              </a:rPr>
              <a:t>a través de su influencia </a:t>
            </a:r>
            <a:r>
              <a:rPr lang="es-ES" sz="2400" b="0" i="0" dirty="0">
                <a:solidFill>
                  <a:srgbClr val="454545"/>
                </a:solidFill>
                <a:effectLst/>
                <a:latin typeface="CaviarDreams"/>
              </a:rPr>
              <a:t>en </a:t>
            </a:r>
            <a:r>
              <a:rPr lang="es-ES" sz="2400" b="1" i="0" dirty="0">
                <a:solidFill>
                  <a:srgbClr val="454545"/>
                </a:solidFill>
                <a:effectLst/>
                <a:latin typeface="CaviarDreams"/>
              </a:rPr>
              <a:t>los niveles de educación de los padres.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89" y="1462869"/>
            <a:ext cx="8786621" cy="393226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39336" y="551424"/>
            <a:ext cx="9700953" cy="557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s-ES" sz="2400" b="1" i="0" dirty="0">
                <a:solidFill>
                  <a:srgbClr val="333333"/>
                </a:solidFill>
                <a:effectLst/>
                <a:latin typeface="CaviarDreams"/>
              </a:rPr>
              <a:t>Ejemplo: Variables moderadoras</a:t>
            </a:r>
            <a:endParaRPr lang="es-ES" sz="2400" b="0" i="0" dirty="0">
              <a:solidFill>
                <a:srgbClr val="333333"/>
              </a:solidFill>
              <a:effectLst/>
              <a:latin typeface="CaviarDreams"/>
            </a:endParaRPr>
          </a:p>
          <a:p>
            <a:pPr algn="just" fontAlgn="base">
              <a:lnSpc>
                <a:spcPct val="150000"/>
              </a:lnSpc>
            </a:pPr>
            <a:r>
              <a:rPr lang="es-ES" sz="2400" b="0" i="0" dirty="0">
                <a:solidFill>
                  <a:srgbClr val="333333"/>
                </a:solidFill>
                <a:effectLst/>
                <a:latin typeface="CaviarDreams"/>
              </a:rPr>
              <a:t>En un estudio sobre la experiencia laboral y el salario, planteas la hipótesis de que:</a:t>
            </a:r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rgbClr val="333333"/>
                </a:solidFill>
                <a:effectLst/>
                <a:latin typeface="CaviarDreams"/>
              </a:rPr>
              <a:t>Años de experiencia laboral predice el salario, cuando se controla por variables relevantes,</a:t>
            </a:r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rgbClr val="333333"/>
                </a:solidFill>
                <a:effectLst/>
                <a:latin typeface="CaviarDreams"/>
              </a:rPr>
              <a:t>La identidad de género modera la relación entre la experiencia laboral y el salario.</a:t>
            </a:r>
          </a:p>
          <a:p>
            <a:pPr algn="just" fontAlgn="base">
              <a:lnSpc>
                <a:spcPct val="150000"/>
              </a:lnSpc>
            </a:pPr>
            <a:r>
              <a:rPr lang="es-ES" sz="2400" b="0" i="0" dirty="0">
                <a:solidFill>
                  <a:srgbClr val="333333"/>
                </a:solidFill>
                <a:effectLst/>
                <a:latin typeface="CaviarDreams"/>
              </a:rPr>
              <a:t>Esto significa que la relación entre años de experiencia y salario sería diferente entre hombres, mujeres y aquellos que no se identifican como hombres o mujeres.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riable mediadora y moderadora – Apuntes para universitar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414463"/>
            <a:ext cx="104013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83023" y="2494928"/>
            <a:ext cx="10103223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0" i="0" dirty="0">
                <a:effectLst/>
                <a:latin typeface="CaviarDreams"/>
              </a:rPr>
              <a:t>Por otra parte, </a:t>
            </a:r>
            <a:r>
              <a:rPr lang="es-ES" sz="2400" b="1" i="0" dirty="0">
                <a:effectLst/>
                <a:latin typeface="CaviarDreams"/>
              </a:rPr>
              <a:t>las</a:t>
            </a:r>
            <a:r>
              <a:rPr lang="es-ES" sz="2400" b="0" i="0" dirty="0">
                <a:effectLst/>
                <a:latin typeface="CaviarDreams"/>
              </a:rPr>
              <a:t> </a:t>
            </a:r>
            <a:r>
              <a:rPr lang="es-ES" sz="2400" b="1" i="0" dirty="0">
                <a:effectLst/>
                <a:latin typeface="CaviarDreams"/>
              </a:rPr>
              <a:t>variables extrañas</a:t>
            </a:r>
            <a:r>
              <a:rPr lang="es-ES" sz="2400" b="0" i="0" dirty="0">
                <a:effectLst/>
                <a:latin typeface="CaviarDreams"/>
              </a:rPr>
              <a:t> son </a:t>
            </a:r>
            <a:r>
              <a:rPr lang="es-ES" sz="2400" b="1" i="0" dirty="0">
                <a:effectLst/>
                <a:latin typeface="CaviarDreams"/>
              </a:rPr>
              <a:t>factores del medio o del propio sujeto </a:t>
            </a:r>
            <a:r>
              <a:rPr lang="es-ES" sz="2400" b="0" i="0" dirty="0">
                <a:effectLst/>
                <a:latin typeface="CaviarDreams"/>
              </a:rPr>
              <a:t>que </a:t>
            </a:r>
            <a:r>
              <a:rPr lang="es-ES" sz="2400" b="1" i="0" dirty="0">
                <a:effectLst/>
                <a:latin typeface="CaviarDreams"/>
              </a:rPr>
              <a:t>pueden afectar los resultados del estudio </a:t>
            </a:r>
            <a:r>
              <a:rPr lang="es-ES" sz="2400" b="0" i="0" dirty="0">
                <a:effectLst/>
                <a:latin typeface="CaviarDreams"/>
              </a:rPr>
              <a:t>(es decir, </a:t>
            </a:r>
            <a:r>
              <a:rPr lang="es-ES" sz="2400" b="1" i="0" dirty="0">
                <a:effectLst/>
                <a:latin typeface="CaviarDreams"/>
              </a:rPr>
              <a:t>pueden influir en la </a:t>
            </a:r>
            <a:r>
              <a:rPr lang="es-ES" sz="2400" i="0" dirty="0">
                <a:effectLst/>
                <a:latin typeface="CaviarDreams"/>
              </a:rPr>
              <a:t>o</a:t>
            </a:r>
            <a:r>
              <a:rPr lang="es-ES" sz="2400" b="1" i="0" dirty="0">
                <a:effectLst/>
                <a:latin typeface="CaviarDreams"/>
              </a:rPr>
              <a:t> las variables dependientes </a:t>
            </a:r>
            <a:r>
              <a:rPr lang="es-ES" sz="2400" i="0" dirty="0">
                <a:effectLst/>
                <a:latin typeface="CaviarDreams"/>
              </a:rPr>
              <a:t>que</a:t>
            </a:r>
            <a:r>
              <a:rPr lang="es-ES" sz="2400" b="1" i="0" dirty="0">
                <a:effectLst/>
                <a:latin typeface="CaviarDreams"/>
              </a:rPr>
              <a:t> estamos midiendo</a:t>
            </a:r>
            <a:r>
              <a:rPr lang="es-ES" sz="2400" b="0" i="0" dirty="0">
                <a:effectLst/>
                <a:latin typeface="CaviarDreams"/>
              </a:rPr>
              <a:t>).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44388" y="1535704"/>
            <a:ext cx="10103223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i="0" dirty="0">
                <a:effectLst/>
                <a:latin typeface="CaviarDreams"/>
              </a:rPr>
              <a:t>Ejemplo: </a:t>
            </a:r>
            <a:r>
              <a:rPr lang="es-ES" sz="2400" b="0" i="0" dirty="0">
                <a:effectLst/>
                <a:latin typeface="CaviarDreams"/>
              </a:rPr>
              <a:t>Los médicos, cuando </a:t>
            </a:r>
            <a:r>
              <a:rPr lang="es-ES" sz="2400" b="1" i="0" dirty="0">
                <a:effectLst/>
                <a:latin typeface="CaviarDreams"/>
              </a:rPr>
              <a:t>investigan el poder curativo </a:t>
            </a:r>
            <a:r>
              <a:rPr lang="es-ES" sz="2400" b="0" i="0" dirty="0">
                <a:effectLst/>
                <a:latin typeface="CaviarDreams"/>
              </a:rPr>
              <a:t>de </a:t>
            </a:r>
            <a:r>
              <a:rPr lang="es-ES" sz="2400" b="1" i="0" dirty="0">
                <a:effectLst/>
                <a:latin typeface="CaviarDreams"/>
              </a:rPr>
              <a:t>una nueva medicina </a:t>
            </a:r>
            <a:r>
              <a:rPr lang="es-ES" sz="2400" b="0" i="0" dirty="0">
                <a:effectLst/>
                <a:latin typeface="CaviarDreams"/>
              </a:rPr>
              <a:t>para </a:t>
            </a:r>
            <a:r>
              <a:rPr lang="es-ES" sz="2400" b="1" i="0" dirty="0">
                <a:effectLst/>
                <a:latin typeface="CaviarDreams"/>
              </a:rPr>
              <a:t>el resfriado</a:t>
            </a:r>
            <a:r>
              <a:rPr lang="es-ES" sz="2400" b="0" i="0" dirty="0">
                <a:effectLst/>
                <a:latin typeface="CaviarDreams"/>
              </a:rPr>
              <a:t>, deben tomar en cuenta </a:t>
            </a:r>
            <a:r>
              <a:rPr lang="es-ES" sz="2400" b="1" i="0" dirty="0">
                <a:effectLst/>
                <a:latin typeface="CaviarDreams"/>
              </a:rPr>
              <a:t>las condiciones de alimentación </a:t>
            </a:r>
            <a:r>
              <a:rPr lang="es-ES" sz="2400" b="0" i="0" dirty="0">
                <a:effectLst/>
                <a:latin typeface="CaviarDreams"/>
              </a:rPr>
              <a:t>e </a:t>
            </a:r>
            <a:r>
              <a:rPr lang="es-ES" sz="2400" b="1" i="0" dirty="0">
                <a:effectLst/>
                <a:latin typeface="CaviarDreams"/>
              </a:rPr>
              <a:t>hidratación de los pacientes </a:t>
            </a:r>
            <a:r>
              <a:rPr lang="es-ES" sz="2400" b="0" i="0" dirty="0">
                <a:effectLst/>
                <a:latin typeface="CaviarDreams"/>
              </a:rPr>
              <a:t>durante la investigación </a:t>
            </a:r>
            <a:r>
              <a:rPr lang="es-ES" sz="2400" b="1" i="0" dirty="0">
                <a:effectLst/>
                <a:latin typeface="CaviarDreams"/>
              </a:rPr>
              <a:t>ya que aquellos </a:t>
            </a:r>
            <a:r>
              <a:rPr lang="es-ES" sz="2400" b="0" i="0" dirty="0">
                <a:effectLst/>
                <a:latin typeface="CaviarDreams"/>
              </a:rPr>
              <a:t>que </a:t>
            </a:r>
            <a:r>
              <a:rPr lang="es-ES" sz="2400" b="1" i="0" dirty="0">
                <a:effectLst/>
                <a:latin typeface="CaviarDreams"/>
              </a:rPr>
              <a:t>consumen más líquidos tienden</a:t>
            </a:r>
            <a:r>
              <a:rPr lang="es-ES" sz="2400" b="0" i="0" dirty="0">
                <a:effectLst/>
                <a:latin typeface="CaviarDreams"/>
              </a:rPr>
              <a:t>, por </a:t>
            </a:r>
            <a:r>
              <a:rPr lang="es-ES" sz="2400" b="1" i="0" dirty="0">
                <a:effectLst/>
                <a:latin typeface="CaviarDreams"/>
              </a:rPr>
              <a:t>esa sola razón</a:t>
            </a:r>
            <a:r>
              <a:rPr lang="es-ES" sz="2400" b="0" i="0" dirty="0">
                <a:effectLst/>
                <a:latin typeface="CaviarDreams"/>
              </a:rPr>
              <a:t>, a </a:t>
            </a:r>
            <a:r>
              <a:rPr lang="es-ES" sz="2400" b="1" i="0" dirty="0">
                <a:effectLst/>
                <a:latin typeface="CaviarDreams"/>
              </a:rPr>
              <a:t>eliminar los síntomas más rápidamente.</a:t>
            </a:r>
            <a:endParaRPr lang="es-ES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51647" y="2067743"/>
            <a:ext cx="10488706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0" i="0" dirty="0">
                <a:effectLst/>
                <a:latin typeface="CaviarDreams"/>
              </a:rPr>
              <a:t>Vemos entonces que identificar las </a:t>
            </a:r>
            <a:r>
              <a:rPr lang="es-ES" sz="2400" b="1" i="1" dirty="0">
                <a:effectLst/>
              </a:rPr>
              <a:t>variables de un estudio</a:t>
            </a:r>
            <a:r>
              <a:rPr lang="es-ES" sz="2400" b="0" i="0" dirty="0">
                <a:effectLst/>
                <a:latin typeface="CaviarDreams"/>
              </a:rPr>
              <a:t>, tanto </a:t>
            </a:r>
            <a:r>
              <a:rPr lang="es-ES" sz="2400" b="1" i="0" dirty="0">
                <a:effectLst/>
                <a:latin typeface="CaviarDreams"/>
              </a:rPr>
              <a:t>la variable independiente como dependiente</a:t>
            </a:r>
            <a:r>
              <a:rPr lang="es-ES" sz="2400" b="0" i="0" dirty="0">
                <a:effectLst/>
                <a:latin typeface="CaviarDreams"/>
              </a:rPr>
              <a:t>, así como </a:t>
            </a:r>
            <a:r>
              <a:rPr lang="es-ES" sz="2400" b="1" i="0" dirty="0">
                <a:effectLst/>
                <a:latin typeface="CaviarDreams"/>
              </a:rPr>
              <a:t>las posibles variables extrañas</a:t>
            </a:r>
            <a:r>
              <a:rPr lang="es-ES" sz="2400" b="0" i="0" dirty="0">
                <a:effectLst/>
                <a:latin typeface="CaviarDreams"/>
              </a:rPr>
              <a:t>, nos permite </a:t>
            </a:r>
            <a:r>
              <a:rPr lang="es-ES" sz="2400" b="1" i="0" dirty="0">
                <a:effectLst/>
                <a:latin typeface="CaviarDreams"/>
              </a:rPr>
              <a:t>tener resultados válidos  </a:t>
            </a:r>
            <a:r>
              <a:rPr lang="es-ES" sz="2400" b="0" i="0" dirty="0">
                <a:effectLst/>
                <a:latin typeface="CaviarDreams"/>
              </a:rPr>
              <a:t>(</a:t>
            </a:r>
            <a:r>
              <a:rPr lang="es-ES" sz="2400" b="1" i="0" dirty="0">
                <a:effectLst/>
                <a:latin typeface="CaviarDreams"/>
              </a:rPr>
              <a:t>que midan lo que pretenden medir</a:t>
            </a:r>
            <a:r>
              <a:rPr lang="es-ES" sz="2400" b="0" i="0" dirty="0">
                <a:effectLst/>
                <a:latin typeface="CaviarDreams"/>
              </a:rPr>
              <a:t>) y </a:t>
            </a:r>
            <a:r>
              <a:rPr lang="es-ES" sz="2400" b="1" i="0" dirty="0">
                <a:effectLst/>
                <a:latin typeface="CaviarDreams"/>
              </a:rPr>
              <a:t>confiables</a:t>
            </a:r>
            <a:r>
              <a:rPr lang="es-ES" sz="2400" b="0" i="0" dirty="0">
                <a:effectLst/>
                <a:latin typeface="CaviarDreams"/>
              </a:rPr>
              <a:t> (que </a:t>
            </a:r>
            <a:r>
              <a:rPr lang="es-ES" sz="2400" b="1" i="0" dirty="0">
                <a:effectLst/>
                <a:latin typeface="CaviarDreams"/>
              </a:rPr>
              <a:t>no varíen de estudio a estudio</a:t>
            </a:r>
            <a:r>
              <a:rPr lang="es-ES" sz="2400" b="0" i="0" dirty="0">
                <a:effectLst/>
                <a:latin typeface="CaviarDreams"/>
              </a:rPr>
              <a:t>, sino </a:t>
            </a:r>
            <a:r>
              <a:rPr lang="es-ES" sz="2400" b="1" i="0" dirty="0">
                <a:effectLst/>
                <a:latin typeface="CaviarDreams"/>
              </a:rPr>
              <a:t>que sean consistentes </a:t>
            </a:r>
            <a:r>
              <a:rPr lang="es-ES" sz="2400" b="0" i="0" dirty="0">
                <a:effectLst/>
                <a:latin typeface="CaviarDreams"/>
              </a:rPr>
              <a:t>en el tiempo).</a:t>
            </a:r>
            <a:endParaRPr lang="es-E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02657" y="892460"/>
            <a:ext cx="10192871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0" i="0" dirty="0">
                <a:effectLst/>
                <a:latin typeface="CaviarDreams"/>
              </a:rPr>
              <a:t>Para </a:t>
            </a:r>
            <a:r>
              <a:rPr lang="es-ES" sz="2400" b="1" i="0" dirty="0">
                <a:effectLst/>
                <a:latin typeface="CaviarDreams"/>
              </a:rPr>
              <a:t>estar </a:t>
            </a:r>
            <a:r>
              <a:rPr lang="es-ES" sz="2400" b="1" dirty="0">
                <a:latin typeface="CaviarDreams"/>
              </a:rPr>
              <a:t>seguros</a:t>
            </a:r>
            <a:r>
              <a:rPr lang="es-ES" sz="2400" b="1" i="0" dirty="0">
                <a:effectLst/>
                <a:latin typeface="CaviarDreams"/>
              </a:rPr>
              <a:t> </a:t>
            </a:r>
            <a:r>
              <a:rPr lang="es-ES" sz="2400" b="0" i="0" dirty="0">
                <a:effectLst/>
                <a:latin typeface="CaviarDreams"/>
              </a:rPr>
              <a:t>de que agotamos </a:t>
            </a:r>
            <a:r>
              <a:rPr lang="es-ES" sz="2400" b="1" i="0" dirty="0">
                <a:effectLst/>
                <a:latin typeface="CaviarDreams"/>
              </a:rPr>
              <a:t>todos los factores </a:t>
            </a:r>
            <a:r>
              <a:rPr lang="es-ES" sz="2400" b="0" i="0" dirty="0">
                <a:effectLst/>
                <a:latin typeface="CaviarDreams"/>
              </a:rPr>
              <a:t>que </a:t>
            </a:r>
            <a:r>
              <a:rPr lang="es-ES" sz="2400" b="1" i="0" dirty="0">
                <a:effectLst/>
                <a:latin typeface="CaviarDreams"/>
              </a:rPr>
              <a:t>pueden influir </a:t>
            </a:r>
            <a:r>
              <a:rPr lang="es-ES" sz="2400" b="0" i="0" dirty="0">
                <a:effectLst/>
                <a:latin typeface="CaviarDreams"/>
              </a:rPr>
              <a:t>(o al menos, los conocidos), </a:t>
            </a:r>
            <a:r>
              <a:rPr lang="es-ES" sz="2400" b="1" i="0" dirty="0">
                <a:effectLst/>
                <a:latin typeface="CaviarDreams"/>
              </a:rPr>
              <a:t>es indispensable </a:t>
            </a:r>
            <a:r>
              <a:rPr lang="es-ES" sz="2400" i="0" dirty="0">
                <a:effectLst/>
                <a:latin typeface="CaviarDreams"/>
              </a:rPr>
              <a:t>que se lea </a:t>
            </a:r>
            <a:r>
              <a:rPr lang="es-ES" sz="2400" b="1" i="0" dirty="0">
                <a:effectLst/>
                <a:latin typeface="CaviarDreams"/>
              </a:rPr>
              <a:t>la literatura científica al respecto, </a:t>
            </a:r>
            <a:r>
              <a:rPr lang="es-ES" sz="2400" i="0" dirty="0">
                <a:effectLst/>
                <a:latin typeface="CaviarDreams"/>
              </a:rPr>
              <a:t>y </a:t>
            </a:r>
            <a:r>
              <a:rPr lang="es-ES" sz="2400" b="1" i="0" dirty="0">
                <a:effectLst/>
                <a:latin typeface="CaviarDreams"/>
              </a:rPr>
              <a:t>se integre como antecedente </a:t>
            </a:r>
            <a:r>
              <a:rPr lang="es-ES" sz="2400" i="0" dirty="0">
                <a:effectLst/>
                <a:latin typeface="CaviarDreams"/>
              </a:rPr>
              <a:t>en el </a:t>
            </a:r>
            <a:r>
              <a:rPr lang="es-ES" sz="2400" b="1" i="0" dirty="0">
                <a:effectLst/>
                <a:latin typeface="CaviarDreams"/>
              </a:rPr>
              <a:t>marco teórico de nuestra investigación</a:t>
            </a:r>
            <a:r>
              <a:rPr lang="es-ES" sz="2400" b="0" i="0" dirty="0">
                <a:effectLst/>
                <a:latin typeface="CaviarDreams"/>
              </a:rPr>
              <a:t>.</a:t>
            </a:r>
            <a:endParaRPr lang="es-ES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048869" y="3429000"/>
            <a:ext cx="10246659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i="0" dirty="0">
                <a:effectLst/>
                <a:latin typeface="CaviarDreams"/>
              </a:rPr>
              <a:t>Al conocer </a:t>
            </a:r>
            <a:r>
              <a:rPr lang="es-ES" sz="2400" b="0" i="0" dirty="0">
                <a:effectLst/>
                <a:latin typeface="CaviarDreams"/>
              </a:rPr>
              <a:t>lo que </a:t>
            </a:r>
            <a:r>
              <a:rPr lang="es-ES" sz="2400" b="1" i="0" dirty="0">
                <a:effectLst/>
                <a:latin typeface="CaviarDreams"/>
              </a:rPr>
              <a:t>otros investigadores </a:t>
            </a:r>
            <a:r>
              <a:rPr lang="es-ES" sz="2400" b="0" i="0" dirty="0">
                <a:effectLst/>
                <a:latin typeface="CaviarDreams"/>
              </a:rPr>
              <a:t>han encontrado </a:t>
            </a:r>
            <a:r>
              <a:rPr lang="es-ES" sz="2400" b="1" i="0" dirty="0">
                <a:effectLst/>
                <a:latin typeface="CaviarDreams"/>
              </a:rPr>
              <a:t>con relación a nuestro objeto de estudio</a:t>
            </a:r>
            <a:r>
              <a:rPr lang="es-ES" sz="2400" b="0" i="0" dirty="0">
                <a:effectLst/>
                <a:latin typeface="CaviarDreams"/>
              </a:rPr>
              <a:t>, podemos hacer </a:t>
            </a:r>
            <a:r>
              <a:rPr lang="es-ES" sz="2400" b="1" i="0" dirty="0">
                <a:effectLst/>
                <a:latin typeface="CaviarDreams"/>
              </a:rPr>
              <a:t>un listado </a:t>
            </a:r>
            <a:r>
              <a:rPr lang="es-ES" sz="2400" b="0" i="0" dirty="0">
                <a:effectLst/>
                <a:latin typeface="CaviarDreams"/>
              </a:rPr>
              <a:t>que </a:t>
            </a:r>
            <a:r>
              <a:rPr lang="es-ES" sz="2400" b="1" i="0" dirty="0">
                <a:effectLst/>
                <a:latin typeface="CaviarDreams"/>
              </a:rPr>
              <a:t>nos permita </a:t>
            </a:r>
            <a:r>
              <a:rPr lang="es-ES" sz="2400" b="0" i="0" dirty="0">
                <a:effectLst/>
                <a:latin typeface="CaviarDreams"/>
              </a:rPr>
              <a:t>pasar al </a:t>
            </a:r>
            <a:r>
              <a:rPr lang="es-ES" sz="2400" b="1" i="0" dirty="0">
                <a:effectLst/>
                <a:latin typeface="CaviarDreams"/>
              </a:rPr>
              <a:t>control de las variables extrañas</a:t>
            </a:r>
            <a:r>
              <a:rPr lang="es-ES" sz="2400" b="0" i="0" dirty="0">
                <a:effectLst/>
                <a:latin typeface="CaviarDreams"/>
              </a:rPr>
              <a:t>.</a:t>
            </a:r>
            <a:endParaRPr lang="es-E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87505" y="532964"/>
            <a:ext cx="10354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0" i="0" dirty="0">
                <a:solidFill>
                  <a:srgbClr val="383D39"/>
                </a:solidFill>
                <a:effectLst/>
                <a:latin typeface="CaviarDreams"/>
              </a:rPr>
              <a:t>Las formas más comunes en que podemos controlar las variables extrañas se agrupan en los siguientes rubros:</a:t>
            </a:r>
            <a:endParaRPr lang="es-ES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776" y="1687679"/>
            <a:ext cx="9565342" cy="45517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7B2582A-53C2-0008-899A-5D43637A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720" y="617342"/>
            <a:ext cx="8148135" cy="59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20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05B421-8D08-5539-3B0B-B2FA34A43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213" y="194686"/>
            <a:ext cx="8963132" cy="68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0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D74A92-8798-9A6B-914B-6B1C223B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10" y="265166"/>
            <a:ext cx="8795580" cy="65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0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59977" y="2040848"/>
            <a:ext cx="9556377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VE" sz="4000" b="1" dirty="0"/>
              <a:t>Determinación de variables </a:t>
            </a:r>
            <a:endParaRPr lang="es-ES" sz="4000" b="1" dirty="0"/>
          </a:p>
        </p:txBody>
      </p:sp>
      <p:pic>
        <p:nvPicPr>
          <p:cNvPr id="5122" name="Picture 2" descr="Crees que la determinación de variables y sustitución numérica permite  abordar una variedad más grande de - Brainly.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1" y="672353"/>
            <a:ext cx="3251946" cy="501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65412" y="1216095"/>
            <a:ext cx="9556377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0" i="0" dirty="0">
                <a:effectLst/>
                <a:latin typeface="CaviarDreams"/>
              </a:rPr>
              <a:t>Una </a:t>
            </a:r>
            <a:r>
              <a:rPr lang="es-ES" sz="2400" b="1" i="0" dirty="0">
                <a:effectLst/>
                <a:latin typeface="CaviarDreams"/>
              </a:rPr>
              <a:t>variable</a:t>
            </a:r>
            <a:r>
              <a:rPr lang="es-ES" sz="2400" b="0" i="0" dirty="0">
                <a:effectLst/>
                <a:latin typeface="CaviarDreams"/>
              </a:rPr>
              <a:t> es una forma de </a:t>
            </a:r>
            <a:r>
              <a:rPr lang="es-ES" sz="2400" b="1" i="0" dirty="0">
                <a:effectLst/>
                <a:latin typeface="CaviarDreams"/>
              </a:rPr>
              <a:t>expresar las características</a:t>
            </a:r>
            <a:r>
              <a:rPr lang="es-ES" sz="2400" b="0" i="0" dirty="0">
                <a:effectLst/>
                <a:latin typeface="CaviarDreams"/>
              </a:rPr>
              <a:t> o </a:t>
            </a:r>
            <a:r>
              <a:rPr lang="es-ES" sz="2400" b="1" i="0" dirty="0">
                <a:effectLst/>
                <a:latin typeface="CaviarDreams"/>
              </a:rPr>
              <a:t>atributos</a:t>
            </a:r>
            <a:r>
              <a:rPr lang="es-ES" sz="2400" b="0" i="0" dirty="0">
                <a:effectLst/>
                <a:latin typeface="CaviarDreams"/>
              </a:rPr>
              <a:t> que tienen </a:t>
            </a:r>
            <a:r>
              <a:rPr lang="es-ES" sz="2400" b="1" i="0" dirty="0">
                <a:effectLst/>
                <a:latin typeface="CaviarDreams"/>
              </a:rPr>
              <a:t>en común los sujetos </a:t>
            </a:r>
            <a:r>
              <a:rPr lang="es-ES" sz="2400" b="0" i="0" dirty="0">
                <a:effectLst/>
                <a:latin typeface="CaviarDreams"/>
              </a:rPr>
              <a:t>que participan en </a:t>
            </a:r>
            <a:r>
              <a:rPr lang="es-ES" sz="2400" b="1" i="0" dirty="0">
                <a:effectLst/>
                <a:latin typeface="CaviarDreams"/>
              </a:rPr>
              <a:t>una investigación </a:t>
            </a:r>
            <a:r>
              <a:rPr lang="es-ES" sz="2400" b="0" i="0" dirty="0">
                <a:effectLst/>
                <a:latin typeface="CaviarDreams"/>
              </a:rPr>
              <a:t>o </a:t>
            </a:r>
            <a:r>
              <a:rPr lang="es-ES" sz="2400" b="1" i="0" dirty="0">
                <a:effectLst/>
                <a:latin typeface="CaviarDreams"/>
              </a:rPr>
              <a:t>experimento</a:t>
            </a:r>
            <a:r>
              <a:rPr lang="es-ES" sz="2400" b="0" i="0" dirty="0">
                <a:effectLst/>
                <a:latin typeface="CaviarDreams"/>
              </a:rPr>
              <a:t> y </a:t>
            </a:r>
            <a:r>
              <a:rPr lang="es-ES" sz="2400" b="1" i="0" dirty="0">
                <a:effectLst/>
                <a:latin typeface="CaviarDreams"/>
              </a:rPr>
              <a:t>pueden presentarse </a:t>
            </a:r>
            <a:r>
              <a:rPr lang="es-ES" sz="2400" b="0" i="0" dirty="0">
                <a:effectLst/>
                <a:latin typeface="CaviarDreams"/>
              </a:rPr>
              <a:t>en </a:t>
            </a:r>
            <a:r>
              <a:rPr lang="es-ES" sz="2400" b="1" i="0" dirty="0">
                <a:effectLst/>
                <a:latin typeface="CaviarDreams"/>
              </a:rPr>
              <a:t>modalidades diferentes </a:t>
            </a:r>
            <a:r>
              <a:rPr lang="es-ES" sz="2400" b="0" i="0" dirty="0">
                <a:effectLst/>
                <a:latin typeface="CaviarDreams"/>
              </a:rPr>
              <a:t>o </a:t>
            </a:r>
            <a:r>
              <a:rPr lang="es-ES" sz="2400" b="1" i="0" dirty="0">
                <a:effectLst/>
                <a:latin typeface="CaviarDreams"/>
              </a:rPr>
              <a:t>por grados</a:t>
            </a:r>
            <a:r>
              <a:rPr lang="es-ES" sz="2400" b="0" i="0" dirty="0">
                <a:effectLst/>
                <a:latin typeface="CaviarDreams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ES" sz="2400" b="1" i="0" dirty="0">
                <a:effectLst/>
                <a:latin typeface="CaviarDreams"/>
              </a:rPr>
              <a:t>Por ejemplo: </a:t>
            </a:r>
            <a:r>
              <a:rPr lang="es-ES" sz="2400" b="0" i="0" dirty="0">
                <a:effectLst/>
                <a:latin typeface="CaviarDreams"/>
              </a:rPr>
              <a:t>el peso de una persona, su estatura, el número de aciertos de un examen, el género, etc.</a:t>
            </a:r>
            <a:endParaRPr lang="es-E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E023F95-FC96-A387-D9A2-D65DA5EBE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37" y="342370"/>
            <a:ext cx="8562108" cy="65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2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AE1652F-F595-37E4-110C-1B133B553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222" y="460475"/>
            <a:ext cx="8719639" cy="651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8436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</TotalTime>
  <Words>978</Words>
  <Application>Microsoft Office PowerPoint</Application>
  <PresentationFormat>Panorámica</PresentationFormat>
  <Paragraphs>58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CaviarDreams</vt:lpstr>
      <vt:lpstr>Century Gothic</vt:lpstr>
      <vt:lpstr>Fira Sans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Revisor Externo</dc:creator>
  <cp:lastModifiedBy>Revisor</cp:lastModifiedBy>
  <cp:revision>15</cp:revision>
  <dcterms:created xsi:type="dcterms:W3CDTF">2023-07-07T22:12:00Z</dcterms:created>
  <dcterms:modified xsi:type="dcterms:W3CDTF">2025-06-04T03:20:15Z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D9060FC8CAC34811827AE601C60BC164_13</vt:lpwstr>
  </property>
  <property fmtid="{D5CDD505-2E9C-101B-9397-08002B2CF9AE}" pid="3" name="KSOProductBuildVer">
    <vt:lpwstr>1033-12.2.0.21179</vt:lpwstr>
  </property>
</Properties>
</file>