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9" r:id="rId2"/>
  </p:sldMasterIdLst>
  <p:notesMasterIdLst>
    <p:notesMasterId r:id="rId32"/>
  </p:notesMasterIdLst>
  <p:sldIdLst>
    <p:sldId id="256" r:id="rId3"/>
    <p:sldId id="283" r:id="rId4"/>
    <p:sldId id="284" r:id="rId5"/>
    <p:sldId id="269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72" r:id="rId16"/>
    <p:sldId id="273" r:id="rId17"/>
    <p:sldId id="285" r:id="rId18"/>
    <p:sldId id="288" r:id="rId19"/>
    <p:sldId id="295" r:id="rId20"/>
    <p:sldId id="274" r:id="rId21"/>
    <p:sldId id="275" r:id="rId22"/>
    <p:sldId id="276" r:id="rId23"/>
    <p:sldId id="277" r:id="rId24"/>
    <p:sldId id="293" r:id="rId25"/>
    <p:sldId id="291" r:id="rId26"/>
    <p:sldId id="292" r:id="rId27"/>
    <p:sldId id="294" r:id="rId28"/>
    <p:sldId id="279" r:id="rId29"/>
    <p:sldId id="280" r:id="rId30"/>
    <p:sldId id="286" r:id="rId3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7" d="100"/>
          <a:sy n="27" d="100"/>
        </p:scale>
        <p:origin x="2120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634235-873E-4731-983A-FC7ECF38F70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07B76C4-FB68-49F0-B7EB-190D6B8B3AEC}">
      <dgm:prSet phldrT="[Texto]"/>
      <dgm:spPr/>
      <dgm:t>
        <a:bodyPr/>
        <a:lstStyle/>
        <a:p>
          <a:r>
            <a:rPr lang="es-MX" dirty="0" smtClean="0"/>
            <a:t>ANALISIS QUIMICO CUALITATIVO</a:t>
          </a:r>
          <a:endParaRPr lang="es-ES" dirty="0"/>
        </a:p>
      </dgm:t>
    </dgm:pt>
    <dgm:pt modelId="{9D08272A-BB5C-4FDD-B29C-BAB09D2714AC}" type="parTrans" cxnId="{D4B25C4D-998F-4849-9E80-F70A8B4F9362}">
      <dgm:prSet/>
      <dgm:spPr/>
      <dgm:t>
        <a:bodyPr/>
        <a:lstStyle/>
        <a:p>
          <a:endParaRPr lang="es-ES"/>
        </a:p>
      </dgm:t>
    </dgm:pt>
    <dgm:pt modelId="{99637694-A5A2-4657-9363-E29B04AE58DD}" type="sibTrans" cxnId="{D4B25C4D-998F-4849-9E80-F70A8B4F9362}">
      <dgm:prSet/>
      <dgm:spPr/>
      <dgm:t>
        <a:bodyPr/>
        <a:lstStyle/>
        <a:p>
          <a:endParaRPr lang="es-ES"/>
        </a:p>
      </dgm:t>
    </dgm:pt>
    <dgm:pt modelId="{004BAD78-AB42-4A01-BB3D-2F78DF7FCADE}">
      <dgm:prSet phldrT="[Texto]"/>
      <dgm:spPr/>
      <dgm:t>
        <a:bodyPr/>
        <a:lstStyle/>
        <a:p>
          <a:r>
            <a:rPr lang="es-ES" dirty="0" smtClean="0"/>
            <a:t>Qué existe</a:t>
          </a:r>
          <a:endParaRPr lang="es-ES" dirty="0"/>
        </a:p>
      </dgm:t>
    </dgm:pt>
    <dgm:pt modelId="{92F8E526-5DE5-4BEC-8017-9CC6B0022AA7}" type="parTrans" cxnId="{0DCBDC39-98F7-46BA-B615-A978469501CA}">
      <dgm:prSet/>
      <dgm:spPr/>
      <dgm:t>
        <a:bodyPr/>
        <a:lstStyle/>
        <a:p>
          <a:endParaRPr lang="es-ES"/>
        </a:p>
      </dgm:t>
    </dgm:pt>
    <dgm:pt modelId="{B9BCA576-5CD0-451A-AEC5-D1D0590645C9}" type="sibTrans" cxnId="{0DCBDC39-98F7-46BA-B615-A978469501CA}">
      <dgm:prSet/>
      <dgm:spPr/>
      <dgm:t>
        <a:bodyPr/>
        <a:lstStyle/>
        <a:p>
          <a:endParaRPr lang="es-ES"/>
        </a:p>
      </dgm:t>
    </dgm:pt>
    <dgm:pt modelId="{2E1AB0E0-D4E2-4BDB-89A1-C5A1998546C2}">
      <dgm:prSet phldrT="[Texto]"/>
      <dgm:spPr/>
      <dgm:t>
        <a:bodyPr/>
        <a:lstStyle/>
        <a:p>
          <a:r>
            <a:rPr lang="es-MX" dirty="0" smtClean="0"/>
            <a:t>ANALISIS QUIMICO CUANTITATIVO</a:t>
          </a:r>
          <a:endParaRPr lang="es-ES" dirty="0"/>
        </a:p>
      </dgm:t>
    </dgm:pt>
    <dgm:pt modelId="{3B2CAB4B-E814-4F1E-B4FD-7D71374C4DB4}" type="parTrans" cxnId="{C2AA8FE8-E957-45F5-8762-B79CA35B2A0C}">
      <dgm:prSet/>
      <dgm:spPr/>
      <dgm:t>
        <a:bodyPr/>
        <a:lstStyle/>
        <a:p>
          <a:endParaRPr lang="es-ES"/>
        </a:p>
      </dgm:t>
    </dgm:pt>
    <dgm:pt modelId="{4D44D15E-F595-4661-8229-6CE23285AEA3}" type="sibTrans" cxnId="{C2AA8FE8-E957-45F5-8762-B79CA35B2A0C}">
      <dgm:prSet/>
      <dgm:spPr/>
      <dgm:t>
        <a:bodyPr/>
        <a:lstStyle/>
        <a:p>
          <a:endParaRPr lang="es-ES"/>
        </a:p>
      </dgm:t>
    </dgm:pt>
    <dgm:pt modelId="{232C4914-D3AD-4A3D-A86F-CB2528D5A12F}">
      <dgm:prSet phldrT="[Texto]"/>
      <dgm:spPr/>
      <dgm:t>
        <a:bodyPr/>
        <a:lstStyle/>
        <a:p>
          <a:r>
            <a:rPr lang="es-ES" dirty="0" smtClean="0"/>
            <a:t>Cuanto.. </a:t>
          </a:r>
          <a:endParaRPr lang="es-ES" dirty="0"/>
        </a:p>
      </dgm:t>
    </dgm:pt>
    <dgm:pt modelId="{A9C46D15-D0D1-4829-B06B-13F947EADD4B}" type="parTrans" cxnId="{2443054D-4965-4BEF-A050-DBB931F3D621}">
      <dgm:prSet/>
      <dgm:spPr/>
      <dgm:t>
        <a:bodyPr/>
        <a:lstStyle/>
        <a:p>
          <a:endParaRPr lang="es-ES"/>
        </a:p>
      </dgm:t>
    </dgm:pt>
    <dgm:pt modelId="{E69B4C40-E650-42ED-A921-B85A75D1E2AF}" type="sibTrans" cxnId="{2443054D-4965-4BEF-A050-DBB931F3D621}">
      <dgm:prSet/>
      <dgm:spPr/>
      <dgm:t>
        <a:bodyPr/>
        <a:lstStyle/>
        <a:p>
          <a:endParaRPr lang="es-ES"/>
        </a:p>
      </dgm:t>
    </dgm:pt>
    <dgm:pt modelId="{175BA2B9-0E9A-46B8-A84B-E743175D81D2}" type="pres">
      <dgm:prSet presAssocID="{0E634235-873E-4731-983A-FC7ECF38F70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89FB3DF-EC22-4EE8-8FBE-0AC3A8F649D1}" type="pres">
      <dgm:prSet presAssocID="{307B76C4-FB68-49F0-B7EB-190D6B8B3AEC}" presName="linNode" presStyleCnt="0"/>
      <dgm:spPr/>
    </dgm:pt>
    <dgm:pt modelId="{4C9458E2-3670-4DD7-8780-ED14E3059C8C}" type="pres">
      <dgm:prSet presAssocID="{307B76C4-FB68-49F0-B7EB-190D6B8B3AEC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9407E9-3D01-4B76-BBAD-4C045B9FAEB9}" type="pres">
      <dgm:prSet presAssocID="{307B76C4-FB68-49F0-B7EB-190D6B8B3AEC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8CE07B-78D4-439E-B027-2D467EAE3B73}" type="pres">
      <dgm:prSet presAssocID="{99637694-A5A2-4657-9363-E29B04AE58DD}" presName="spacing" presStyleCnt="0"/>
      <dgm:spPr/>
    </dgm:pt>
    <dgm:pt modelId="{5F820B71-9902-42E3-8E1D-E4AE07A5B48B}" type="pres">
      <dgm:prSet presAssocID="{2E1AB0E0-D4E2-4BDB-89A1-C5A1998546C2}" presName="linNode" presStyleCnt="0"/>
      <dgm:spPr/>
    </dgm:pt>
    <dgm:pt modelId="{89547CC5-42E2-49BA-8474-4D054C593868}" type="pres">
      <dgm:prSet presAssocID="{2E1AB0E0-D4E2-4BDB-89A1-C5A1998546C2}" presName="parentShp" presStyleLbl="node1" presStyleIdx="1" presStyleCnt="2" custLinFactNeighborX="232" custLinFactNeighborY="370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7261AB-40C8-439D-A336-115F7BDAB311}" type="pres">
      <dgm:prSet presAssocID="{2E1AB0E0-D4E2-4BDB-89A1-C5A1998546C2}" presName="childShp" presStyleLbl="bgAccFollowNode1" presStyleIdx="1" presStyleCnt="2" custLinFactNeighborX="10781" custLinFactNeighborY="5555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421576C-D6B8-4F06-B7C1-0730A7FF1ACD}" type="presOf" srcId="{004BAD78-AB42-4A01-BB3D-2F78DF7FCADE}" destId="{7E9407E9-3D01-4B76-BBAD-4C045B9FAEB9}" srcOrd="0" destOrd="0" presId="urn:microsoft.com/office/officeart/2005/8/layout/vList6"/>
    <dgm:cxn modelId="{2443054D-4965-4BEF-A050-DBB931F3D621}" srcId="{2E1AB0E0-D4E2-4BDB-89A1-C5A1998546C2}" destId="{232C4914-D3AD-4A3D-A86F-CB2528D5A12F}" srcOrd="0" destOrd="0" parTransId="{A9C46D15-D0D1-4829-B06B-13F947EADD4B}" sibTransId="{E69B4C40-E650-42ED-A921-B85A75D1E2AF}"/>
    <dgm:cxn modelId="{B9EB0B15-6AE9-45A0-B20A-50ABEA7847A4}" type="presOf" srcId="{232C4914-D3AD-4A3D-A86F-CB2528D5A12F}" destId="{057261AB-40C8-439D-A336-115F7BDAB311}" srcOrd="0" destOrd="0" presId="urn:microsoft.com/office/officeart/2005/8/layout/vList6"/>
    <dgm:cxn modelId="{A586DF57-25D1-4470-B177-CD6C8909AF17}" type="presOf" srcId="{2E1AB0E0-D4E2-4BDB-89A1-C5A1998546C2}" destId="{89547CC5-42E2-49BA-8474-4D054C593868}" srcOrd="0" destOrd="0" presId="urn:microsoft.com/office/officeart/2005/8/layout/vList6"/>
    <dgm:cxn modelId="{C2AA8FE8-E957-45F5-8762-B79CA35B2A0C}" srcId="{0E634235-873E-4731-983A-FC7ECF38F707}" destId="{2E1AB0E0-D4E2-4BDB-89A1-C5A1998546C2}" srcOrd="1" destOrd="0" parTransId="{3B2CAB4B-E814-4F1E-B4FD-7D71374C4DB4}" sibTransId="{4D44D15E-F595-4661-8229-6CE23285AEA3}"/>
    <dgm:cxn modelId="{0DCBDC39-98F7-46BA-B615-A978469501CA}" srcId="{307B76C4-FB68-49F0-B7EB-190D6B8B3AEC}" destId="{004BAD78-AB42-4A01-BB3D-2F78DF7FCADE}" srcOrd="0" destOrd="0" parTransId="{92F8E526-5DE5-4BEC-8017-9CC6B0022AA7}" sibTransId="{B9BCA576-5CD0-451A-AEC5-D1D0590645C9}"/>
    <dgm:cxn modelId="{D4B25C4D-998F-4849-9E80-F70A8B4F9362}" srcId="{0E634235-873E-4731-983A-FC7ECF38F707}" destId="{307B76C4-FB68-49F0-B7EB-190D6B8B3AEC}" srcOrd="0" destOrd="0" parTransId="{9D08272A-BB5C-4FDD-B29C-BAB09D2714AC}" sibTransId="{99637694-A5A2-4657-9363-E29B04AE58DD}"/>
    <dgm:cxn modelId="{D0BFFD40-3C74-472C-B303-F949CFA579EB}" type="presOf" srcId="{0E634235-873E-4731-983A-FC7ECF38F707}" destId="{175BA2B9-0E9A-46B8-A84B-E743175D81D2}" srcOrd="0" destOrd="0" presId="urn:microsoft.com/office/officeart/2005/8/layout/vList6"/>
    <dgm:cxn modelId="{91427488-D1E5-4543-9ED7-2D4465DC1EDE}" type="presOf" srcId="{307B76C4-FB68-49F0-B7EB-190D6B8B3AEC}" destId="{4C9458E2-3670-4DD7-8780-ED14E3059C8C}" srcOrd="0" destOrd="0" presId="urn:microsoft.com/office/officeart/2005/8/layout/vList6"/>
    <dgm:cxn modelId="{0D37C651-2058-4B5D-8FCA-51BB41F8FD66}" type="presParOf" srcId="{175BA2B9-0E9A-46B8-A84B-E743175D81D2}" destId="{989FB3DF-EC22-4EE8-8FBE-0AC3A8F649D1}" srcOrd="0" destOrd="0" presId="urn:microsoft.com/office/officeart/2005/8/layout/vList6"/>
    <dgm:cxn modelId="{B4D97999-4D92-42F5-924A-FCAAF4B2164D}" type="presParOf" srcId="{989FB3DF-EC22-4EE8-8FBE-0AC3A8F649D1}" destId="{4C9458E2-3670-4DD7-8780-ED14E3059C8C}" srcOrd="0" destOrd="0" presId="urn:microsoft.com/office/officeart/2005/8/layout/vList6"/>
    <dgm:cxn modelId="{06C29CB3-D868-4ABC-86DA-D1AE96FDA20F}" type="presParOf" srcId="{989FB3DF-EC22-4EE8-8FBE-0AC3A8F649D1}" destId="{7E9407E9-3D01-4B76-BBAD-4C045B9FAEB9}" srcOrd="1" destOrd="0" presId="urn:microsoft.com/office/officeart/2005/8/layout/vList6"/>
    <dgm:cxn modelId="{230934A2-B784-4195-ACE9-426CAD65CECC}" type="presParOf" srcId="{175BA2B9-0E9A-46B8-A84B-E743175D81D2}" destId="{208CE07B-78D4-439E-B027-2D467EAE3B73}" srcOrd="1" destOrd="0" presId="urn:microsoft.com/office/officeart/2005/8/layout/vList6"/>
    <dgm:cxn modelId="{3DCA7AA0-7693-4E54-A3A5-790E07B98D7F}" type="presParOf" srcId="{175BA2B9-0E9A-46B8-A84B-E743175D81D2}" destId="{5F820B71-9902-42E3-8E1D-E4AE07A5B48B}" srcOrd="2" destOrd="0" presId="urn:microsoft.com/office/officeart/2005/8/layout/vList6"/>
    <dgm:cxn modelId="{E125196E-383C-48E9-8089-4D04F68CE564}" type="presParOf" srcId="{5F820B71-9902-42E3-8E1D-E4AE07A5B48B}" destId="{89547CC5-42E2-49BA-8474-4D054C593868}" srcOrd="0" destOrd="0" presId="urn:microsoft.com/office/officeart/2005/8/layout/vList6"/>
    <dgm:cxn modelId="{23C0AD6D-0185-49FD-BECF-B9226C6C6B40}" type="presParOf" srcId="{5F820B71-9902-42E3-8E1D-E4AE07A5B48B}" destId="{057261AB-40C8-439D-A336-115F7BDAB31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1A4A07-3D24-483F-B268-113BA351311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43002F65-E7E0-4A01-B880-D9138D42CF9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Muestra</a:t>
          </a:r>
          <a:endParaRPr kumimoji="0" lang="es-ES" altLang="es-MX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gm:t>
    </dgm:pt>
    <dgm:pt modelId="{F0394536-2EFC-4F4E-BE37-506BC6A506CC}" type="parTrans" cxnId="{7FACFCA0-29DB-45DD-B021-A6E972BB090F}">
      <dgm:prSet/>
      <dgm:spPr/>
      <dgm:t>
        <a:bodyPr/>
        <a:lstStyle/>
        <a:p>
          <a:endParaRPr lang="es-ES"/>
        </a:p>
      </dgm:t>
    </dgm:pt>
    <dgm:pt modelId="{DF2F2F0A-620C-4B73-83E3-2E4EA8648953}" type="sibTrans" cxnId="{7FACFCA0-29DB-45DD-B021-A6E972BB090F}">
      <dgm:prSet/>
      <dgm:spPr/>
      <dgm:t>
        <a:bodyPr/>
        <a:lstStyle/>
        <a:p>
          <a:endParaRPr lang="es-ES"/>
        </a:p>
      </dgm:t>
    </dgm:pt>
    <dgm:pt modelId="{5F77622B-156B-4CA0-9494-45FC00AB00D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altLang="es-MX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REPRESENTATIVA</a:t>
          </a:r>
          <a:endParaRPr kumimoji="0" lang="es-ES" altLang="es-MX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gm:t>
    </dgm:pt>
    <dgm:pt modelId="{CD6E169B-AC82-4313-A4EF-9FA06E86F2F2}" type="parTrans" cxnId="{9928F085-2A97-4D80-A22C-217126F43816}">
      <dgm:prSet/>
      <dgm:spPr/>
      <dgm:t>
        <a:bodyPr/>
        <a:lstStyle/>
        <a:p>
          <a:endParaRPr lang="es-ES"/>
        </a:p>
      </dgm:t>
    </dgm:pt>
    <dgm:pt modelId="{27DDEEFA-BF6B-4865-8796-82EFBE473ADA}" type="sibTrans" cxnId="{9928F085-2A97-4D80-A22C-217126F43816}">
      <dgm:prSet/>
      <dgm:spPr/>
      <dgm:t>
        <a:bodyPr/>
        <a:lstStyle/>
        <a:p>
          <a:endParaRPr lang="es-ES"/>
        </a:p>
      </dgm:t>
    </dgm:pt>
    <dgm:pt modelId="{3DC9E449-289A-4E87-8065-D98652A7ED2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altLang="es-MX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HOMOG</a:t>
          </a:r>
          <a:r>
            <a:rPr kumimoji="0" lang="es-ES_tradnl" altLang="es-MX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rPr>
            <a:t>É</a:t>
          </a:r>
          <a:r>
            <a:rPr kumimoji="0" lang="es-ES_tradnl" altLang="es-MX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NEA</a:t>
          </a:r>
          <a:endParaRPr kumimoji="0" lang="es-ES" altLang="es-MX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gm:t>
    </dgm:pt>
    <dgm:pt modelId="{0A7B731C-366C-4045-8E5F-7ABD7EC5D718}" type="parTrans" cxnId="{C3E73650-BBF3-42DD-AB50-359D785B2EBA}">
      <dgm:prSet/>
      <dgm:spPr/>
      <dgm:t>
        <a:bodyPr/>
        <a:lstStyle/>
        <a:p>
          <a:endParaRPr lang="es-ES"/>
        </a:p>
      </dgm:t>
    </dgm:pt>
    <dgm:pt modelId="{E907333C-D986-4BB2-98ED-5FBAA017F169}" type="sibTrans" cxnId="{C3E73650-BBF3-42DD-AB50-359D785B2EBA}">
      <dgm:prSet/>
      <dgm:spPr/>
      <dgm:t>
        <a:bodyPr/>
        <a:lstStyle/>
        <a:p>
          <a:endParaRPr lang="es-ES"/>
        </a:p>
      </dgm:t>
    </dgm:pt>
    <dgm:pt modelId="{968B440C-D428-4254-A4C6-5A0C560861AC}" type="pres">
      <dgm:prSet presAssocID="{171A4A07-3D24-483F-B268-113BA351311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42FFFC9-CFE2-48B9-8FE2-DBEB4BC61B60}" type="pres">
      <dgm:prSet presAssocID="{43002F65-E7E0-4A01-B880-D9138D42CF9D}" presName="hierRoot1" presStyleCnt="0">
        <dgm:presLayoutVars>
          <dgm:hierBranch/>
        </dgm:presLayoutVars>
      </dgm:prSet>
      <dgm:spPr/>
    </dgm:pt>
    <dgm:pt modelId="{B3EF995E-30BA-4AAF-A54B-48B51CC7DD16}" type="pres">
      <dgm:prSet presAssocID="{43002F65-E7E0-4A01-B880-D9138D42CF9D}" presName="rootComposite1" presStyleCnt="0"/>
      <dgm:spPr/>
    </dgm:pt>
    <dgm:pt modelId="{F7B2E3A3-E466-4C36-9C15-7BBE36616315}" type="pres">
      <dgm:prSet presAssocID="{43002F65-E7E0-4A01-B880-D9138D42CF9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5A407A-4D06-4FE1-8903-361D1E4E639A}" type="pres">
      <dgm:prSet presAssocID="{43002F65-E7E0-4A01-B880-D9138D42CF9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DEE0ABEA-34F4-4965-869D-41D8A1DE8FF9}" type="pres">
      <dgm:prSet presAssocID="{43002F65-E7E0-4A01-B880-D9138D42CF9D}" presName="hierChild2" presStyleCnt="0"/>
      <dgm:spPr/>
    </dgm:pt>
    <dgm:pt modelId="{D525B654-9840-4676-BCFC-1424E0E2E6A5}" type="pres">
      <dgm:prSet presAssocID="{CD6E169B-AC82-4313-A4EF-9FA06E86F2F2}" presName="Name35" presStyleLbl="parChTrans1D2" presStyleIdx="0" presStyleCnt="2"/>
      <dgm:spPr/>
      <dgm:t>
        <a:bodyPr/>
        <a:lstStyle/>
        <a:p>
          <a:endParaRPr lang="es-ES"/>
        </a:p>
      </dgm:t>
    </dgm:pt>
    <dgm:pt modelId="{67384631-6D80-41D4-9CEF-ACF98E340BDD}" type="pres">
      <dgm:prSet presAssocID="{5F77622B-156B-4CA0-9494-45FC00AB00DD}" presName="hierRoot2" presStyleCnt="0">
        <dgm:presLayoutVars>
          <dgm:hierBranch/>
        </dgm:presLayoutVars>
      </dgm:prSet>
      <dgm:spPr/>
    </dgm:pt>
    <dgm:pt modelId="{8617E034-9E89-4BD4-A2C7-DCD5C7C58F77}" type="pres">
      <dgm:prSet presAssocID="{5F77622B-156B-4CA0-9494-45FC00AB00DD}" presName="rootComposite" presStyleCnt="0"/>
      <dgm:spPr/>
    </dgm:pt>
    <dgm:pt modelId="{5A4F2418-6E34-4320-91B5-04E52479ED06}" type="pres">
      <dgm:prSet presAssocID="{5F77622B-156B-4CA0-9494-45FC00AB00DD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5679EA-094D-485E-8D3B-42A15403EC98}" type="pres">
      <dgm:prSet presAssocID="{5F77622B-156B-4CA0-9494-45FC00AB00DD}" presName="rootConnector" presStyleLbl="node2" presStyleIdx="0" presStyleCnt="2"/>
      <dgm:spPr/>
      <dgm:t>
        <a:bodyPr/>
        <a:lstStyle/>
        <a:p>
          <a:endParaRPr lang="es-ES"/>
        </a:p>
      </dgm:t>
    </dgm:pt>
    <dgm:pt modelId="{0E121F41-E8D1-44A3-BF60-01942F4380A6}" type="pres">
      <dgm:prSet presAssocID="{5F77622B-156B-4CA0-9494-45FC00AB00DD}" presName="hierChild4" presStyleCnt="0"/>
      <dgm:spPr/>
    </dgm:pt>
    <dgm:pt modelId="{F1A63805-B292-408B-B8EB-8D5B0C522971}" type="pres">
      <dgm:prSet presAssocID="{5F77622B-156B-4CA0-9494-45FC00AB00DD}" presName="hierChild5" presStyleCnt="0"/>
      <dgm:spPr/>
    </dgm:pt>
    <dgm:pt modelId="{059809BE-2E05-46E7-845E-C54F967D2E93}" type="pres">
      <dgm:prSet presAssocID="{0A7B731C-366C-4045-8E5F-7ABD7EC5D718}" presName="Name35" presStyleLbl="parChTrans1D2" presStyleIdx="1" presStyleCnt="2"/>
      <dgm:spPr/>
      <dgm:t>
        <a:bodyPr/>
        <a:lstStyle/>
        <a:p>
          <a:endParaRPr lang="es-ES"/>
        </a:p>
      </dgm:t>
    </dgm:pt>
    <dgm:pt modelId="{C8F053EC-4820-44F8-83E0-6B87E7D264EE}" type="pres">
      <dgm:prSet presAssocID="{3DC9E449-289A-4E87-8065-D98652A7ED21}" presName="hierRoot2" presStyleCnt="0">
        <dgm:presLayoutVars>
          <dgm:hierBranch/>
        </dgm:presLayoutVars>
      </dgm:prSet>
      <dgm:spPr/>
    </dgm:pt>
    <dgm:pt modelId="{67E08D13-0064-441C-9921-835AB73AA50C}" type="pres">
      <dgm:prSet presAssocID="{3DC9E449-289A-4E87-8065-D98652A7ED21}" presName="rootComposite" presStyleCnt="0"/>
      <dgm:spPr/>
    </dgm:pt>
    <dgm:pt modelId="{1D21C683-FC22-4D17-84A6-97ED4C3A43C6}" type="pres">
      <dgm:prSet presAssocID="{3DC9E449-289A-4E87-8065-D98652A7ED2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B8F555-08AC-4811-8505-AD2FE2EE95DE}" type="pres">
      <dgm:prSet presAssocID="{3DC9E449-289A-4E87-8065-D98652A7ED21}" presName="rootConnector" presStyleLbl="node2" presStyleIdx="1" presStyleCnt="2"/>
      <dgm:spPr/>
      <dgm:t>
        <a:bodyPr/>
        <a:lstStyle/>
        <a:p>
          <a:endParaRPr lang="es-ES"/>
        </a:p>
      </dgm:t>
    </dgm:pt>
    <dgm:pt modelId="{C8116038-9B7A-440B-8477-1DC6ADAD84F3}" type="pres">
      <dgm:prSet presAssocID="{3DC9E449-289A-4E87-8065-D98652A7ED21}" presName="hierChild4" presStyleCnt="0"/>
      <dgm:spPr/>
    </dgm:pt>
    <dgm:pt modelId="{DB1ECA0D-18F8-42FE-A029-B1EC355DA464}" type="pres">
      <dgm:prSet presAssocID="{3DC9E449-289A-4E87-8065-D98652A7ED21}" presName="hierChild5" presStyleCnt="0"/>
      <dgm:spPr/>
    </dgm:pt>
    <dgm:pt modelId="{56CB5153-EC0A-4CA7-B1B7-C32D9A2521D3}" type="pres">
      <dgm:prSet presAssocID="{43002F65-E7E0-4A01-B880-D9138D42CF9D}" presName="hierChild3" presStyleCnt="0"/>
      <dgm:spPr/>
    </dgm:pt>
  </dgm:ptLst>
  <dgm:cxnLst>
    <dgm:cxn modelId="{24E7EB33-F1A0-4217-9B71-7CB72FA0BDAC}" type="presOf" srcId="{5F77622B-156B-4CA0-9494-45FC00AB00DD}" destId="{B35679EA-094D-485E-8D3B-42A15403EC98}" srcOrd="1" destOrd="0" presId="urn:microsoft.com/office/officeart/2005/8/layout/orgChart1"/>
    <dgm:cxn modelId="{F511D2A5-CD04-41FE-AC6E-93F7C7F1D6EB}" type="presOf" srcId="{3DC9E449-289A-4E87-8065-D98652A7ED21}" destId="{14B8F555-08AC-4811-8505-AD2FE2EE95DE}" srcOrd="1" destOrd="0" presId="urn:microsoft.com/office/officeart/2005/8/layout/orgChart1"/>
    <dgm:cxn modelId="{9928F085-2A97-4D80-A22C-217126F43816}" srcId="{43002F65-E7E0-4A01-B880-D9138D42CF9D}" destId="{5F77622B-156B-4CA0-9494-45FC00AB00DD}" srcOrd="0" destOrd="0" parTransId="{CD6E169B-AC82-4313-A4EF-9FA06E86F2F2}" sibTransId="{27DDEEFA-BF6B-4865-8796-82EFBE473ADA}"/>
    <dgm:cxn modelId="{B402B57D-BE7C-41DE-9417-C9D7783314D5}" type="presOf" srcId="{5F77622B-156B-4CA0-9494-45FC00AB00DD}" destId="{5A4F2418-6E34-4320-91B5-04E52479ED06}" srcOrd="0" destOrd="0" presId="urn:microsoft.com/office/officeart/2005/8/layout/orgChart1"/>
    <dgm:cxn modelId="{7FACFCA0-29DB-45DD-B021-A6E972BB090F}" srcId="{171A4A07-3D24-483F-B268-113BA3513111}" destId="{43002F65-E7E0-4A01-B880-D9138D42CF9D}" srcOrd="0" destOrd="0" parTransId="{F0394536-2EFC-4F4E-BE37-506BC6A506CC}" sibTransId="{DF2F2F0A-620C-4B73-83E3-2E4EA8648953}"/>
    <dgm:cxn modelId="{A2CEA1D1-4404-46EC-87C8-F81A97DDAEB6}" type="presOf" srcId="{CD6E169B-AC82-4313-A4EF-9FA06E86F2F2}" destId="{D525B654-9840-4676-BCFC-1424E0E2E6A5}" srcOrd="0" destOrd="0" presId="urn:microsoft.com/office/officeart/2005/8/layout/orgChart1"/>
    <dgm:cxn modelId="{2FC0C43D-9D81-4BFB-89AE-14C80A20F4E9}" type="presOf" srcId="{171A4A07-3D24-483F-B268-113BA3513111}" destId="{968B440C-D428-4254-A4C6-5A0C560861AC}" srcOrd="0" destOrd="0" presId="urn:microsoft.com/office/officeart/2005/8/layout/orgChart1"/>
    <dgm:cxn modelId="{C3E73650-BBF3-42DD-AB50-359D785B2EBA}" srcId="{43002F65-E7E0-4A01-B880-D9138D42CF9D}" destId="{3DC9E449-289A-4E87-8065-D98652A7ED21}" srcOrd="1" destOrd="0" parTransId="{0A7B731C-366C-4045-8E5F-7ABD7EC5D718}" sibTransId="{E907333C-D986-4BB2-98ED-5FBAA017F169}"/>
    <dgm:cxn modelId="{37AE7606-9983-4946-9F6B-AC85D3BEED32}" type="presOf" srcId="{43002F65-E7E0-4A01-B880-D9138D42CF9D}" destId="{195A407A-4D06-4FE1-8903-361D1E4E639A}" srcOrd="1" destOrd="0" presId="urn:microsoft.com/office/officeart/2005/8/layout/orgChart1"/>
    <dgm:cxn modelId="{7A405712-A85F-4D11-A272-E64D0403D99F}" type="presOf" srcId="{3DC9E449-289A-4E87-8065-D98652A7ED21}" destId="{1D21C683-FC22-4D17-84A6-97ED4C3A43C6}" srcOrd="0" destOrd="0" presId="urn:microsoft.com/office/officeart/2005/8/layout/orgChart1"/>
    <dgm:cxn modelId="{1FA51FCD-2BCE-4E15-ADE0-25F3D69F7CC2}" type="presOf" srcId="{0A7B731C-366C-4045-8E5F-7ABD7EC5D718}" destId="{059809BE-2E05-46E7-845E-C54F967D2E93}" srcOrd="0" destOrd="0" presId="urn:microsoft.com/office/officeart/2005/8/layout/orgChart1"/>
    <dgm:cxn modelId="{5BFFC005-72EF-4A8E-BEF7-139326BF764B}" type="presOf" srcId="{43002F65-E7E0-4A01-B880-D9138D42CF9D}" destId="{F7B2E3A3-E466-4C36-9C15-7BBE36616315}" srcOrd="0" destOrd="0" presId="urn:microsoft.com/office/officeart/2005/8/layout/orgChart1"/>
    <dgm:cxn modelId="{C0D7AEEF-04CB-48E6-947B-5BDD5F7E71C2}" type="presParOf" srcId="{968B440C-D428-4254-A4C6-5A0C560861AC}" destId="{142FFFC9-CFE2-48B9-8FE2-DBEB4BC61B60}" srcOrd="0" destOrd="0" presId="urn:microsoft.com/office/officeart/2005/8/layout/orgChart1"/>
    <dgm:cxn modelId="{DCD2E7B0-F4CB-4221-9151-50ED8944995B}" type="presParOf" srcId="{142FFFC9-CFE2-48B9-8FE2-DBEB4BC61B60}" destId="{B3EF995E-30BA-4AAF-A54B-48B51CC7DD16}" srcOrd="0" destOrd="0" presId="urn:microsoft.com/office/officeart/2005/8/layout/orgChart1"/>
    <dgm:cxn modelId="{FC157D6D-9E29-460F-AB7A-44ED83796E77}" type="presParOf" srcId="{B3EF995E-30BA-4AAF-A54B-48B51CC7DD16}" destId="{F7B2E3A3-E466-4C36-9C15-7BBE36616315}" srcOrd="0" destOrd="0" presId="urn:microsoft.com/office/officeart/2005/8/layout/orgChart1"/>
    <dgm:cxn modelId="{6739CF58-E92E-43A7-9F03-32A28387E9DF}" type="presParOf" srcId="{B3EF995E-30BA-4AAF-A54B-48B51CC7DD16}" destId="{195A407A-4D06-4FE1-8903-361D1E4E639A}" srcOrd="1" destOrd="0" presId="urn:microsoft.com/office/officeart/2005/8/layout/orgChart1"/>
    <dgm:cxn modelId="{43981C5C-1B1A-4911-9285-7D9465F432B6}" type="presParOf" srcId="{142FFFC9-CFE2-48B9-8FE2-DBEB4BC61B60}" destId="{DEE0ABEA-34F4-4965-869D-41D8A1DE8FF9}" srcOrd="1" destOrd="0" presId="urn:microsoft.com/office/officeart/2005/8/layout/orgChart1"/>
    <dgm:cxn modelId="{099B1AD0-5FD0-47D4-A931-A33E63EEA424}" type="presParOf" srcId="{DEE0ABEA-34F4-4965-869D-41D8A1DE8FF9}" destId="{D525B654-9840-4676-BCFC-1424E0E2E6A5}" srcOrd="0" destOrd="0" presId="urn:microsoft.com/office/officeart/2005/8/layout/orgChart1"/>
    <dgm:cxn modelId="{D104B927-C9AC-4801-BDC6-CBF0E7A5D02A}" type="presParOf" srcId="{DEE0ABEA-34F4-4965-869D-41D8A1DE8FF9}" destId="{67384631-6D80-41D4-9CEF-ACF98E340BDD}" srcOrd="1" destOrd="0" presId="urn:microsoft.com/office/officeart/2005/8/layout/orgChart1"/>
    <dgm:cxn modelId="{7A0E4266-C029-4322-B2DA-BC6C339A771C}" type="presParOf" srcId="{67384631-6D80-41D4-9CEF-ACF98E340BDD}" destId="{8617E034-9E89-4BD4-A2C7-DCD5C7C58F77}" srcOrd="0" destOrd="0" presId="urn:microsoft.com/office/officeart/2005/8/layout/orgChart1"/>
    <dgm:cxn modelId="{E394328C-0241-46E9-9896-49F53AA4F435}" type="presParOf" srcId="{8617E034-9E89-4BD4-A2C7-DCD5C7C58F77}" destId="{5A4F2418-6E34-4320-91B5-04E52479ED06}" srcOrd="0" destOrd="0" presId="urn:microsoft.com/office/officeart/2005/8/layout/orgChart1"/>
    <dgm:cxn modelId="{3523CFBF-57DC-47A2-94B2-2253F410C350}" type="presParOf" srcId="{8617E034-9E89-4BD4-A2C7-DCD5C7C58F77}" destId="{B35679EA-094D-485E-8D3B-42A15403EC98}" srcOrd="1" destOrd="0" presId="urn:microsoft.com/office/officeart/2005/8/layout/orgChart1"/>
    <dgm:cxn modelId="{700A07DF-E783-4A68-BC4B-AE852A176E1E}" type="presParOf" srcId="{67384631-6D80-41D4-9CEF-ACF98E340BDD}" destId="{0E121F41-E8D1-44A3-BF60-01942F4380A6}" srcOrd="1" destOrd="0" presId="urn:microsoft.com/office/officeart/2005/8/layout/orgChart1"/>
    <dgm:cxn modelId="{0CEB93CA-DF6F-4EC7-A21F-59876157B3E8}" type="presParOf" srcId="{67384631-6D80-41D4-9CEF-ACF98E340BDD}" destId="{F1A63805-B292-408B-B8EB-8D5B0C522971}" srcOrd="2" destOrd="0" presId="urn:microsoft.com/office/officeart/2005/8/layout/orgChart1"/>
    <dgm:cxn modelId="{53929B83-B1CC-4648-9EF0-728748138D85}" type="presParOf" srcId="{DEE0ABEA-34F4-4965-869D-41D8A1DE8FF9}" destId="{059809BE-2E05-46E7-845E-C54F967D2E93}" srcOrd="2" destOrd="0" presId="urn:microsoft.com/office/officeart/2005/8/layout/orgChart1"/>
    <dgm:cxn modelId="{B1C8492A-F160-4865-9753-99F6278A473D}" type="presParOf" srcId="{DEE0ABEA-34F4-4965-869D-41D8A1DE8FF9}" destId="{C8F053EC-4820-44F8-83E0-6B87E7D264EE}" srcOrd="3" destOrd="0" presId="urn:microsoft.com/office/officeart/2005/8/layout/orgChart1"/>
    <dgm:cxn modelId="{2E413A5D-A32D-4E45-9E26-FBB50BFCACB1}" type="presParOf" srcId="{C8F053EC-4820-44F8-83E0-6B87E7D264EE}" destId="{67E08D13-0064-441C-9921-835AB73AA50C}" srcOrd="0" destOrd="0" presId="urn:microsoft.com/office/officeart/2005/8/layout/orgChart1"/>
    <dgm:cxn modelId="{4BB773F4-838B-4952-B688-296D04667489}" type="presParOf" srcId="{67E08D13-0064-441C-9921-835AB73AA50C}" destId="{1D21C683-FC22-4D17-84A6-97ED4C3A43C6}" srcOrd="0" destOrd="0" presId="urn:microsoft.com/office/officeart/2005/8/layout/orgChart1"/>
    <dgm:cxn modelId="{08E40E84-29C6-4730-9FA7-ADAFEEDAEE90}" type="presParOf" srcId="{67E08D13-0064-441C-9921-835AB73AA50C}" destId="{14B8F555-08AC-4811-8505-AD2FE2EE95DE}" srcOrd="1" destOrd="0" presId="urn:microsoft.com/office/officeart/2005/8/layout/orgChart1"/>
    <dgm:cxn modelId="{6B8A0E9A-8573-472D-8409-9364C27952DA}" type="presParOf" srcId="{C8F053EC-4820-44F8-83E0-6B87E7D264EE}" destId="{C8116038-9B7A-440B-8477-1DC6ADAD84F3}" srcOrd="1" destOrd="0" presId="urn:microsoft.com/office/officeart/2005/8/layout/orgChart1"/>
    <dgm:cxn modelId="{4BB3761B-DBF7-433F-B3F6-5E3F636DD0F1}" type="presParOf" srcId="{C8F053EC-4820-44F8-83E0-6B87E7D264EE}" destId="{DB1ECA0D-18F8-42FE-A029-B1EC355DA464}" srcOrd="2" destOrd="0" presId="urn:microsoft.com/office/officeart/2005/8/layout/orgChart1"/>
    <dgm:cxn modelId="{1F06CD45-E1ED-44EA-BA20-A26BE461F761}" type="presParOf" srcId="{142FFFC9-CFE2-48B9-8FE2-DBEB4BC61B60}" destId="{56CB5153-EC0A-4CA7-B1B7-C32D9A2521D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9CC216-990A-47E5-9950-1347F8C2D83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AF17AD63-38FB-495D-9B67-FBC336129E3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altLang="es-MX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anose="020B0604030504040204" pitchFamily="34" charset="0"/>
            </a:rPr>
            <a:t>Heterogeneidad</a:t>
          </a:r>
          <a:endParaRPr kumimoji="0" lang="es-ES" altLang="es-MX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FFFFFF"/>
              </a:outerShdw>
            </a:effectLst>
            <a:latin typeface="Tahoma" panose="020B0604030504040204" pitchFamily="34" charset="0"/>
          </a:endParaRPr>
        </a:p>
      </dgm:t>
    </dgm:pt>
    <dgm:pt modelId="{43BA3EF2-AD3E-4D38-B39B-283F8BC68393}" type="parTrans" cxnId="{ACCD8CA9-2AE4-4E90-9E2E-DCCF9BD3A9DA}">
      <dgm:prSet/>
      <dgm:spPr/>
    </dgm:pt>
    <dgm:pt modelId="{AF1EC4AB-7AB2-4A37-903F-18B32ECEDAD2}" type="sibTrans" cxnId="{ACCD8CA9-2AE4-4E90-9E2E-DCCF9BD3A9DA}">
      <dgm:prSet/>
      <dgm:spPr/>
    </dgm:pt>
    <dgm:pt modelId="{D6E0B506-1BFB-4796-AEA7-B7A500BAA93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altLang="es-MX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Espacial</a:t>
          </a:r>
          <a:endParaRPr kumimoji="0" lang="es-ES" altLang="es-MX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gm:t>
    </dgm:pt>
    <dgm:pt modelId="{1882C84B-8BE9-400F-B19C-89D27D6F524F}" type="parTrans" cxnId="{88AAFF75-F8E4-4347-8AF1-FD1F01B70073}">
      <dgm:prSet/>
      <dgm:spPr/>
    </dgm:pt>
    <dgm:pt modelId="{B20BD267-3746-478A-98C0-23968369BC5C}" type="sibTrans" cxnId="{88AAFF75-F8E4-4347-8AF1-FD1F01B70073}">
      <dgm:prSet/>
      <dgm:spPr/>
    </dgm:pt>
    <dgm:pt modelId="{51394C64-6AD4-4FB7-9352-1D45E4E0313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altLang="es-MX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Temporal</a:t>
          </a:r>
          <a:endParaRPr kumimoji="0" lang="es-ES" altLang="es-MX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gm:t>
    </dgm:pt>
    <dgm:pt modelId="{302F6612-C344-4D83-BA5E-C877B358AF37}" type="parTrans" cxnId="{F767979E-A501-4007-9F17-8CAB6E72FDF8}">
      <dgm:prSet/>
      <dgm:spPr/>
    </dgm:pt>
    <dgm:pt modelId="{5ED9E0CD-724A-4571-9644-514610C29EBB}" type="sibTrans" cxnId="{F767979E-A501-4007-9F17-8CAB6E72FDF8}">
      <dgm:prSet/>
      <dgm:spPr/>
    </dgm:pt>
    <dgm:pt modelId="{7564A968-2D88-47F9-80D9-33A28B83E03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altLang="es-MX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Espacial/Temporal</a:t>
          </a:r>
          <a:endParaRPr kumimoji="0" lang="es-ES" altLang="es-MX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gm:t>
    </dgm:pt>
    <dgm:pt modelId="{DB5130AF-69DE-415B-A36B-A4CDE528D6E1}" type="parTrans" cxnId="{E6984083-031D-4260-A8A7-855BFDC4D7C7}">
      <dgm:prSet/>
      <dgm:spPr/>
    </dgm:pt>
    <dgm:pt modelId="{D8822AFF-FADC-4E5D-8B78-3423F6381F05}" type="sibTrans" cxnId="{E6984083-031D-4260-A8A7-855BFDC4D7C7}">
      <dgm:prSet/>
      <dgm:spPr/>
    </dgm:pt>
    <dgm:pt modelId="{44F6D30D-14DB-4DB5-B1A9-A72CD6471ED6}" type="pres">
      <dgm:prSet presAssocID="{F79CC216-990A-47E5-9950-1347F8C2D83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CD854B0-5521-4141-BC9D-3F9DDB2000CC}" type="pres">
      <dgm:prSet presAssocID="{AF17AD63-38FB-495D-9B67-FBC336129E3C}" presName="hierRoot1" presStyleCnt="0">
        <dgm:presLayoutVars>
          <dgm:hierBranch/>
        </dgm:presLayoutVars>
      </dgm:prSet>
      <dgm:spPr/>
    </dgm:pt>
    <dgm:pt modelId="{B47E42A3-1733-429D-BF66-04B53191B0B0}" type="pres">
      <dgm:prSet presAssocID="{AF17AD63-38FB-495D-9B67-FBC336129E3C}" presName="rootComposite1" presStyleCnt="0"/>
      <dgm:spPr/>
    </dgm:pt>
    <dgm:pt modelId="{6A57160B-40D5-4FB2-9433-62576DFB7825}" type="pres">
      <dgm:prSet presAssocID="{AF17AD63-38FB-495D-9B67-FBC336129E3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4B6CA-7E48-4808-9561-160192200E3E}" type="pres">
      <dgm:prSet presAssocID="{AF17AD63-38FB-495D-9B67-FBC336129E3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6291D26E-8DA8-4491-A980-82FEF6273006}" type="pres">
      <dgm:prSet presAssocID="{AF17AD63-38FB-495D-9B67-FBC336129E3C}" presName="hierChild2" presStyleCnt="0"/>
      <dgm:spPr/>
    </dgm:pt>
    <dgm:pt modelId="{FCF40202-909F-485C-8424-6AEF85E61CD5}" type="pres">
      <dgm:prSet presAssocID="{1882C84B-8BE9-400F-B19C-89D27D6F524F}" presName="Name35" presStyleLbl="parChTrans1D2" presStyleIdx="0" presStyleCnt="3"/>
      <dgm:spPr/>
    </dgm:pt>
    <dgm:pt modelId="{341B5313-CE53-4223-8FE6-6110DCA6E9FA}" type="pres">
      <dgm:prSet presAssocID="{D6E0B506-1BFB-4796-AEA7-B7A500BAA93F}" presName="hierRoot2" presStyleCnt="0">
        <dgm:presLayoutVars>
          <dgm:hierBranch/>
        </dgm:presLayoutVars>
      </dgm:prSet>
      <dgm:spPr/>
    </dgm:pt>
    <dgm:pt modelId="{A12F13A8-EF78-46A5-9A88-86A4BEFF0C0C}" type="pres">
      <dgm:prSet presAssocID="{D6E0B506-1BFB-4796-AEA7-B7A500BAA93F}" presName="rootComposite" presStyleCnt="0"/>
      <dgm:spPr/>
    </dgm:pt>
    <dgm:pt modelId="{67DFED1C-CD5C-4F54-A062-7ABD529C7CEF}" type="pres">
      <dgm:prSet presAssocID="{D6E0B506-1BFB-4796-AEA7-B7A500BAA93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A39FDA4-91E4-4998-B233-6F16521EA26A}" type="pres">
      <dgm:prSet presAssocID="{D6E0B506-1BFB-4796-AEA7-B7A500BAA93F}" presName="rootConnector" presStyleLbl="node2" presStyleIdx="0" presStyleCnt="3"/>
      <dgm:spPr/>
      <dgm:t>
        <a:bodyPr/>
        <a:lstStyle/>
        <a:p>
          <a:endParaRPr lang="es-ES"/>
        </a:p>
      </dgm:t>
    </dgm:pt>
    <dgm:pt modelId="{B100F961-83A1-4EB9-A560-F441A960DA43}" type="pres">
      <dgm:prSet presAssocID="{D6E0B506-1BFB-4796-AEA7-B7A500BAA93F}" presName="hierChild4" presStyleCnt="0"/>
      <dgm:spPr/>
    </dgm:pt>
    <dgm:pt modelId="{9DF7D8EB-D9CA-4647-BE8F-70ABEA1413C5}" type="pres">
      <dgm:prSet presAssocID="{D6E0B506-1BFB-4796-AEA7-B7A500BAA93F}" presName="hierChild5" presStyleCnt="0"/>
      <dgm:spPr/>
    </dgm:pt>
    <dgm:pt modelId="{0374FA8A-5BB0-481F-ABAF-BEF080AB752C}" type="pres">
      <dgm:prSet presAssocID="{302F6612-C344-4D83-BA5E-C877B358AF37}" presName="Name35" presStyleLbl="parChTrans1D2" presStyleIdx="1" presStyleCnt="3"/>
      <dgm:spPr/>
    </dgm:pt>
    <dgm:pt modelId="{B948D441-C0CA-41C4-91B9-BCD7F94A88D6}" type="pres">
      <dgm:prSet presAssocID="{51394C64-6AD4-4FB7-9352-1D45E4E03139}" presName="hierRoot2" presStyleCnt="0">
        <dgm:presLayoutVars>
          <dgm:hierBranch/>
        </dgm:presLayoutVars>
      </dgm:prSet>
      <dgm:spPr/>
    </dgm:pt>
    <dgm:pt modelId="{BF0D22EA-3004-4059-85AD-AEF24B0C363B}" type="pres">
      <dgm:prSet presAssocID="{51394C64-6AD4-4FB7-9352-1D45E4E03139}" presName="rootComposite" presStyleCnt="0"/>
      <dgm:spPr/>
    </dgm:pt>
    <dgm:pt modelId="{1027FB55-D7CB-40A6-A17F-83219F63948D}" type="pres">
      <dgm:prSet presAssocID="{51394C64-6AD4-4FB7-9352-1D45E4E0313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703DABE-46A8-45A5-9F64-3C092E2A984A}" type="pres">
      <dgm:prSet presAssocID="{51394C64-6AD4-4FB7-9352-1D45E4E03139}" presName="rootConnector" presStyleLbl="node2" presStyleIdx="1" presStyleCnt="3"/>
      <dgm:spPr/>
      <dgm:t>
        <a:bodyPr/>
        <a:lstStyle/>
        <a:p>
          <a:endParaRPr lang="es-ES"/>
        </a:p>
      </dgm:t>
    </dgm:pt>
    <dgm:pt modelId="{2C2BF6D4-29C6-406F-BCDF-07F142A80603}" type="pres">
      <dgm:prSet presAssocID="{51394C64-6AD4-4FB7-9352-1D45E4E03139}" presName="hierChild4" presStyleCnt="0"/>
      <dgm:spPr/>
    </dgm:pt>
    <dgm:pt modelId="{790BC606-6CDB-47C7-9B1F-8B4DE5733898}" type="pres">
      <dgm:prSet presAssocID="{51394C64-6AD4-4FB7-9352-1D45E4E03139}" presName="hierChild5" presStyleCnt="0"/>
      <dgm:spPr/>
    </dgm:pt>
    <dgm:pt modelId="{29D8E1FE-8428-4C54-83D4-51BE52984BB2}" type="pres">
      <dgm:prSet presAssocID="{DB5130AF-69DE-415B-A36B-A4CDE528D6E1}" presName="Name35" presStyleLbl="parChTrans1D2" presStyleIdx="2" presStyleCnt="3"/>
      <dgm:spPr/>
    </dgm:pt>
    <dgm:pt modelId="{455DAFA1-BE30-4E67-837C-FED92403A8FF}" type="pres">
      <dgm:prSet presAssocID="{7564A968-2D88-47F9-80D9-33A28B83E035}" presName="hierRoot2" presStyleCnt="0">
        <dgm:presLayoutVars>
          <dgm:hierBranch/>
        </dgm:presLayoutVars>
      </dgm:prSet>
      <dgm:spPr/>
    </dgm:pt>
    <dgm:pt modelId="{B07C44E7-3058-4E62-92D1-9AD431F6FC9D}" type="pres">
      <dgm:prSet presAssocID="{7564A968-2D88-47F9-80D9-33A28B83E035}" presName="rootComposite" presStyleCnt="0"/>
      <dgm:spPr/>
    </dgm:pt>
    <dgm:pt modelId="{0E0356D9-B213-4E38-8CE3-4B9D90119F02}" type="pres">
      <dgm:prSet presAssocID="{7564A968-2D88-47F9-80D9-33A28B83E03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E13572C-3984-456A-8319-FBB47C6B38FC}" type="pres">
      <dgm:prSet presAssocID="{7564A968-2D88-47F9-80D9-33A28B83E035}" presName="rootConnector" presStyleLbl="node2" presStyleIdx="2" presStyleCnt="3"/>
      <dgm:spPr/>
      <dgm:t>
        <a:bodyPr/>
        <a:lstStyle/>
        <a:p>
          <a:endParaRPr lang="es-ES"/>
        </a:p>
      </dgm:t>
    </dgm:pt>
    <dgm:pt modelId="{E2937DD5-9353-40ED-8C25-7697B890AF08}" type="pres">
      <dgm:prSet presAssocID="{7564A968-2D88-47F9-80D9-33A28B83E035}" presName="hierChild4" presStyleCnt="0"/>
      <dgm:spPr/>
    </dgm:pt>
    <dgm:pt modelId="{5237B213-46D9-42DC-8CB5-70BBAA7354A1}" type="pres">
      <dgm:prSet presAssocID="{7564A968-2D88-47F9-80D9-33A28B83E035}" presName="hierChild5" presStyleCnt="0"/>
      <dgm:spPr/>
    </dgm:pt>
    <dgm:pt modelId="{9EE27EA5-EFB4-4CA4-90CC-338475B1AFE3}" type="pres">
      <dgm:prSet presAssocID="{AF17AD63-38FB-495D-9B67-FBC336129E3C}" presName="hierChild3" presStyleCnt="0"/>
      <dgm:spPr/>
    </dgm:pt>
  </dgm:ptLst>
  <dgm:cxnLst>
    <dgm:cxn modelId="{2CC73BD8-80A4-43C6-9E49-5F120787DDF2}" type="presOf" srcId="{7564A968-2D88-47F9-80D9-33A28B83E035}" destId="{0E0356D9-B213-4E38-8CE3-4B9D90119F02}" srcOrd="0" destOrd="0" presId="urn:microsoft.com/office/officeart/2005/8/layout/orgChart1"/>
    <dgm:cxn modelId="{61D11D24-2800-4DBB-843E-F71ADBB627FF}" type="presOf" srcId="{51394C64-6AD4-4FB7-9352-1D45E4E03139}" destId="{1027FB55-D7CB-40A6-A17F-83219F63948D}" srcOrd="0" destOrd="0" presId="urn:microsoft.com/office/officeart/2005/8/layout/orgChart1"/>
    <dgm:cxn modelId="{9B504874-CD0D-4417-8FDB-9E6CEC5EDD7D}" type="presOf" srcId="{F79CC216-990A-47E5-9950-1347F8C2D830}" destId="{44F6D30D-14DB-4DB5-B1A9-A72CD6471ED6}" srcOrd="0" destOrd="0" presId="urn:microsoft.com/office/officeart/2005/8/layout/orgChart1"/>
    <dgm:cxn modelId="{ACCD8CA9-2AE4-4E90-9E2E-DCCF9BD3A9DA}" srcId="{F79CC216-990A-47E5-9950-1347F8C2D830}" destId="{AF17AD63-38FB-495D-9B67-FBC336129E3C}" srcOrd="0" destOrd="0" parTransId="{43BA3EF2-AD3E-4D38-B39B-283F8BC68393}" sibTransId="{AF1EC4AB-7AB2-4A37-903F-18B32ECEDAD2}"/>
    <dgm:cxn modelId="{88AAFF75-F8E4-4347-8AF1-FD1F01B70073}" srcId="{AF17AD63-38FB-495D-9B67-FBC336129E3C}" destId="{D6E0B506-1BFB-4796-AEA7-B7A500BAA93F}" srcOrd="0" destOrd="0" parTransId="{1882C84B-8BE9-400F-B19C-89D27D6F524F}" sibTransId="{B20BD267-3746-478A-98C0-23968369BC5C}"/>
    <dgm:cxn modelId="{6228E7C6-0AF1-4CA1-8253-25529E673701}" type="presOf" srcId="{D6E0B506-1BFB-4796-AEA7-B7A500BAA93F}" destId="{7A39FDA4-91E4-4998-B233-6F16521EA26A}" srcOrd="1" destOrd="0" presId="urn:microsoft.com/office/officeart/2005/8/layout/orgChart1"/>
    <dgm:cxn modelId="{0296CCD3-9DDA-4146-8630-34D6A139CF34}" type="presOf" srcId="{302F6612-C344-4D83-BA5E-C877B358AF37}" destId="{0374FA8A-5BB0-481F-ABAF-BEF080AB752C}" srcOrd="0" destOrd="0" presId="urn:microsoft.com/office/officeart/2005/8/layout/orgChart1"/>
    <dgm:cxn modelId="{3E5D2832-6023-4746-9F44-DBF160EC5767}" type="presOf" srcId="{DB5130AF-69DE-415B-A36B-A4CDE528D6E1}" destId="{29D8E1FE-8428-4C54-83D4-51BE52984BB2}" srcOrd="0" destOrd="0" presId="urn:microsoft.com/office/officeart/2005/8/layout/orgChart1"/>
    <dgm:cxn modelId="{0279F63A-B8F7-4AEF-B08F-7149A32830B6}" type="presOf" srcId="{AF17AD63-38FB-495D-9B67-FBC336129E3C}" destId="{6A57160B-40D5-4FB2-9433-62576DFB7825}" srcOrd="0" destOrd="0" presId="urn:microsoft.com/office/officeart/2005/8/layout/orgChart1"/>
    <dgm:cxn modelId="{124BF79E-7FC1-4100-80A3-5891DC0D3483}" type="presOf" srcId="{1882C84B-8BE9-400F-B19C-89D27D6F524F}" destId="{FCF40202-909F-485C-8424-6AEF85E61CD5}" srcOrd="0" destOrd="0" presId="urn:microsoft.com/office/officeart/2005/8/layout/orgChart1"/>
    <dgm:cxn modelId="{34D26BB6-ECE5-4B61-BBE5-007FB2E51668}" type="presOf" srcId="{7564A968-2D88-47F9-80D9-33A28B83E035}" destId="{CE13572C-3984-456A-8319-FBB47C6B38FC}" srcOrd="1" destOrd="0" presId="urn:microsoft.com/office/officeart/2005/8/layout/orgChart1"/>
    <dgm:cxn modelId="{4AFF1964-6D1A-4F25-AB49-F7D17A9094B9}" type="presOf" srcId="{AF17AD63-38FB-495D-9B67-FBC336129E3C}" destId="{EAF4B6CA-7E48-4808-9561-160192200E3E}" srcOrd="1" destOrd="0" presId="urn:microsoft.com/office/officeart/2005/8/layout/orgChart1"/>
    <dgm:cxn modelId="{F767979E-A501-4007-9F17-8CAB6E72FDF8}" srcId="{AF17AD63-38FB-495D-9B67-FBC336129E3C}" destId="{51394C64-6AD4-4FB7-9352-1D45E4E03139}" srcOrd="1" destOrd="0" parTransId="{302F6612-C344-4D83-BA5E-C877B358AF37}" sibTransId="{5ED9E0CD-724A-4571-9644-514610C29EBB}"/>
    <dgm:cxn modelId="{2F201447-DA26-43A5-91AA-4A4F5FD65C32}" type="presOf" srcId="{51394C64-6AD4-4FB7-9352-1D45E4E03139}" destId="{E703DABE-46A8-45A5-9F64-3C092E2A984A}" srcOrd="1" destOrd="0" presId="urn:microsoft.com/office/officeart/2005/8/layout/orgChart1"/>
    <dgm:cxn modelId="{E6984083-031D-4260-A8A7-855BFDC4D7C7}" srcId="{AF17AD63-38FB-495D-9B67-FBC336129E3C}" destId="{7564A968-2D88-47F9-80D9-33A28B83E035}" srcOrd="2" destOrd="0" parTransId="{DB5130AF-69DE-415B-A36B-A4CDE528D6E1}" sibTransId="{D8822AFF-FADC-4E5D-8B78-3423F6381F05}"/>
    <dgm:cxn modelId="{618C91D3-4DEE-4FDB-8F20-F0CE05AD62B0}" type="presOf" srcId="{D6E0B506-1BFB-4796-AEA7-B7A500BAA93F}" destId="{67DFED1C-CD5C-4F54-A062-7ABD529C7CEF}" srcOrd="0" destOrd="0" presId="urn:microsoft.com/office/officeart/2005/8/layout/orgChart1"/>
    <dgm:cxn modelId="{153E2D5D-697C-4939-BE18-584DB31D2591}" type="presParOf" srcId="{44F6D30D-14DB-4DB5-B1A9-A72CD6471ED6}" destId="{7CD854B0-5521-4141-BC9D-3F9DDB2000CC}" srcOrd="0" destOrd="0" presId="urn:microsoft.com/office/officeart/2005/8/layout/orgChart1"/>
    <dgm:cxn modelId="{7F7C6334-C3E8-4990-95C6-A3B99369C924}" type="presParOf" srcId="{7CD854B0-5521-4141-BC9D-3F9DDB2000CC}" destId="{B47E42A3-1733-429D-BF66-04B53191B0B0}" srcOrd="0" destOrd="0" presId="urn:microsoft.com/office/officeart/2005/8/layout/orgChart1"/>
    <dgm:cxn modelId="{8E81752C-B3CE-4D31-8328-4DA03572E592}" type="presParOf" srcId="{B47E42A3-1733-429D-BF66-04B53191B0B0}" destId="{6A57160B-40D5-4FB2-9433-62576DFB7825}" srcOrd="0" destOrd="0" presId="urn:microsoft.com/office/officeart/2005/8/layout/orgChart1"/>
    <dgm:cxn modelId="{38D2BEFE-FB8F-424E-838D-74E1AC18D473}" type="presParOf" srcId="{B47E42A3-1733-429D-BF66-04B53191B0B0}" destId="{EAF4B6CA-7E48-4808-9561-160192200E3E}" srcOrd="1" destOrd="0" presId="urn:microsoft.com/office/officeart/2005/8/layout/orgChart1"/>
    <dgm:cxn modelId="{04096B5E-B77B-472D-906E-D2A9B25810D7}" type="presParOf" srcId="{7CD854B0-5521-4141-BC9D-3F9DDB2000CC}" destId="{6291D26E-8DA8-4491-A980-82FEF6273006}" srcOrd="1" destOrd="0" presId="urn:microsoft.com/office/officeart/2005/8/layout/orgChart1"/>
    <dgm:cxn modelId="{97385E94-8F51-4F2B-B085-68C7A43782B7}" type="presParOf" srcId="{6291D26E-8DA8-4491-A980-82FEF6273006}" destId="{FCF40202-909F-485C-8424-6AEF85E61CD5}" srcOrd="0" destOrd="0" presId="urn:microsoft.com/office/officeart/2005/8/layout/orgChart1"/>
    <dgm:cxn modelId="{CA526613-0BB2-498F-A177-E8E1A9C6A3E1}" type="presParOf" srcId="{6291D26E-8DA8-4491-A980-82FEF6273006}" destId="{341B5313-CE53-4223-8FE6-6110DCA6E9FA}" srcOrd="1" destOrd="0" presId="urn:microsoft.com/office/officeart/2005/8/layout/orgChart1"/>
    <dgm:cxn modelId="{96595CDF-2208-41E1-9678-826196FCF525}" type="presParOf" srcId="{341B5313-CE53-4223-8FE6-6110DCA6E9FA}" destId="{A12F13A8-EF78-46A5-9A88-86A4BEFF0C0C}" srcOrd="0" destOrd="0" presId="urn:microsoft.com/office/officeart/2005/8/layout/orgChart1"/>
    <dgm:cxn modelId="{7B8C9B2E-F3BF-48CB-9573-A1FBDEBDB730}" type="presParOf" srcId="{A12F13A8-EF78-46A5-9A88-86A4BEFF0C0C}" destId="{67DFED1C-CD5C-4F54-A062-7ABD529C7CEF}" srcOrd="0" destOrd="0" presId="urn:microsoft.com/office/officeart/2005/8/layout/orgChart1"/>
    <dgm:cxn modelId="{815786C9-618E-4DCA-B14B-B8F10B30FAAD}" type="presParOf" srcId="{A12F13A8-EF78-46A5-9A88-86A4BEFF0C0C}" destId="{7A39FDA4-91E4-4998-B233-6F16521EA26A}" srcOrd="1" destOrd="0" presId="urn:microsoft.com/office/officeart/2005/8/layout/orgChart1"/>
    <dgm:cxn modelId="{59EF0967-FACC-4E46-A6E1-16916F4B13CB}" type="presParOf" srcId="{341B5313-CE53-4223-8FE6-6110DCA6E9FA}" destId="{B100F961-83A1-4EB9-A560-F441A960DA43}" srcOrd="1" destOrd="0" presId="urn:microsoft.com/office/officeart/2005/8/layout/orgChart1"/>
    <dgm:cxn modelId="{1ECBC627-37E5-4D65-AC66-3615FE05006D}" type="presParOf" srcId="{341B5313-CE53-4223-8FE6-6110DCA6E9FA}" destId="{9DF7D8EB-D9CA-4647-BE8F-70ABEA1413C5}" srcOrd="2" destOrd="0" presId="urn:microsoft.com/office/officeart/2005/8/layout/orgChart1"/>
    <dgm:cxn modelId="{7297669F-945D-4400-A326-1703CD8111CD}" type="presParOf" srcId="{6291D26E-8DA8-4491-A980-82FEF6273006}" destId="{0374FA8A-5BB0-481F-ABAF-BEF080AB752C}" srcOrd="2" destOrd="0" presId="urn:microsoft.com/office/officeart/2005/8/layout/orgChart1"/>
    <dgm:cxn modelId="{601BA6D1-5D79-4540-9916-8805EDF9B0CB}" type="presParOf" srcId="{6291D26E-8DA8-4491-A980-82FEF6273006}" destId="{B948D441-C0CA-41C4-91B9-BCD7F94A88D6}" srcOrd="3" destOrd="0" presId="urn:microsoft.com/office/officeart/2005/8/layout/orgChart1"/>
    <dgm:cxn modelId="{A60681F0-4BC5-4FA4-8BD7-64FFC0112A05}" type="presParOf" srcId="{B948D441-C0CA-41C4-91B9-BCD7F94A88D6}" destId="{BF0D22EA-3004-4059-85AD-AEF24B0C363B}" srcOrd="0" destOrd="0" presId="urn:microsoft.com/office/officeart/2005/8/layout/orgChart1"/>
    <dgm:cxn modelId="{C5EDBB56-E0D1-4733-BDC9-B9129524A292}" type="presParOf" srcId="{BF0D22EA-3004-4059-85AD-AEF24B0C363B}" destId="{1027FB55-D7CB-40A6-A17F-83219F63948D}" srcOrd="0" destOrd="0" presId="urn:microsoft.com/office/officeart/2005/8/layout/orgChart1"/>
    <dgm:cxn modelId="{448E2C37-DEFA-466B-A39D-F22D6CE55CD3}" type="presParOf" srcId="{BF0D22EA-3004-4059-85AD-AEF24B0C363B}" destId="{E703DABE-46A8-45A5-9F64-3C092E2A984A}" srcOrd="1" destOrd="0" presId="urn:microsoft.com/office/officeart/2005/8/layout/orgChart1"/>
    <dgm:cxn modelId="{3D0645E2-886E-4B00-B4BE-EB7D915F59B0}" type="presParOf" srcId="{B948D441-C0CA-41C4-91B9-BCD7F94A88D6}" destId="{2C2BF6D4-29C6-406F-BCDF-07F142A80603}" srcOrd="1" destOrd="0" presId="urn:microsoft.com/office/officeart/2005/8/layout/orgChart1"/>
    <dgm:cxn modelId="{DA918A62-383E-46C8-884A-1EE44D620BE0}" type="presParOf" srcId="{B948D441-C0CA-41C4-91B9-BCD7F94A88D6}" destId="{790BC606-6CDB-47C7-9B1F-8B4DE5733898}" srcOrd="2" destOrd="0" presId="urn:microsoft.com/office/officeart/2005/8/layout/orgChart1"/>
    <dgm:cxn modelId="{93994907-BD5D-4D01-950B-BF41B3EBED6A}" type="presParOf" srcId="{6291D26E-8DA8-4491-A980-82FEF6273006}" destId="{29D8E1FE-8428-4C54-83D4-51BE52984BB2}" srcOrd="4" destOrd="0" presId="urn:microsoft.com/office/officeart/2005/8/layout/orgChart1"/>
    <dgm:cxn modelId="{69BF43AE-1C5B-411E-A8ED-5041B6EAFDBC}" type="presParOf" srcId="{6291D26E-8DA8-4491-A980-82FEF6273006}" destId="{455DAFA1-BE30-4E67-837C-FED92403A8FF}" srcOrd="5" destOrd="0" presId="urn:microsoft.com/office/officeart/2005/8/layout/orgChart1"/>
    <dgm:cxn modelId="{0BEC73CD-EAB5-4922-A5AE-3E0952D48B79}" type="presParOf" srcId="{455DAFA1-BE30-4E67-837C-FED92403A8FF}" destId="{B07C44E7-3058-4E62-92D1-9AD431F6FC9D}" srcOrd="0" destOrd="0" presId="urn:microsoft.com/office/officeart/2005/8/layout/orgChart1"/>
    <dgm:cxn modelId="{94329C4D-2F10-4693-94C6-FEDF4DB41326}" type="presParOf" srcId="{B07C44E7-3058-4E62-92D1-9AD431F6FC9D}" destId="{0E0356D9-B213-4E38-8CE3-4B9D90119F02}" srcOrd="0" destOrd="0" presId="urn:microsoft.com/office/officeart/2005/8/layout/orgChart1"/>
    <dgm:cxn modelId="{F684319C-2AC9-476F-929F-B081C5DF1BFC}" type="presParOf" srcId="{B07C44E7-3058-4E62-92D1-9AD431F6FC9D}" destId="{CE13572C-3984-456A-8319-FBB47C6B38FC}" srcOrd="1" destOrd="0" presId="urn:microsoft.com/office/officeart/2005/8/layout/orgChart1"/>
    <dgm:cxn modelId="{783F7B9D-D53D-4D4A-98CB-23D0A87293AC}" type="presParOf" srcId="{455DAFA1-BE30-4E67-837C-FED92403A8FF}" destId="{E2937DD5-9353-40ED-8C25-7697B890AF08}" srcOrd="1" destOrd="0" presId="urn:microsoft.com/office/officeart/2005/8/layout/orgChart1"/>
    <dgm:cxn modelId="{1463BC06-4288-459C-8D5B-7A0D2DB62670}" type="presParOf" srcId="{455DAFA1-BE30-4E67-837C-FED92403A8FF}" destId="{5237B213-46D9-42DC-8CB5-70BBAA7354A1}" srcOrd="2" destOrd="0" presId="urn:microsoft.com/office/officeart/2005/8/layout/orgChart1"/>
    <dgm:cxn modelId="{C84E524C-4A19-4A44-9CF8-5D65D573B87D}" type="presParOf" srcId="{7CD854B0-5521-4141-BC9D-3F9DDB2000CC}" destId="{9EE27EA5-EFB4-4CA4-90CC-338475B1AFE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9407E9-3D01-4B76-BBAD-4C045B9FAEB9}">
      <dsp:nvSpPr>
        <dsp:cNvPr id="0" name=""/>
        <dsp:cNvSpPr/>
      </dsp:nvSpPr>
      <dsp:spPr>
        <a:xfrm>
          <a:off x="2464067" y="287"/>
          <a:ext cx="3696101" cy="112267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5100" kern="1200" dirty="0" smtClean="0"/>
            <a:t>Qué existe</a:t>
          </a:r>
          <a:endParaRPr lang="es-ES" sz="5100" kern="1200" dirty="0"/>
        </a:p>
      </dsp:txBody>
      <dsp:txXfrm>
        <a:off x="2464067" y="140621"/>
        <a:ext cx="3275099" cy="842005"/>
      </dsp:txXfrm>
    </dsp:sp>
    <dsp:sp modelId="{4C9458E2-3670-4DD7-8780-ED14E3059C8C}">
      <dsp:nvSpPr>
        <dsp:cNvPr id="0" name=""/>
        <dsp:cNvSpPr/>
      </dsp:nvSpPr>
      <dsp:spPr>
        <a:xfrm>
          <a:off x="0" y="287"/>
          <a:ext cx="2464067" cy="11226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ANALISIS QUIMICO CUALITATIVO</a:t>
          </a:r>
          <a:endParaRPr lang="es-ES" sz="2300" kern="1200" dirty="0"/>
        </a:p>
      </dsp:txBody>
      <dsp:txXfrm>
        <a:off x="54804" y="55091"/>
        <a:ext cx="2354459" cy="1013065"/>
      </dsp:txXfrm>
    </dsp:sp>
    <dsp:sp modelId="{057261AB-40C8-439D-A336-115F7BDAB311}">
      <dsp:nvSpPr>
        <dsp:cNvPr id="0" name=""/>
        <dsp:cNvSpPr/>
      </dsp:nvSpPr>
      <dsp:spPr>
        <a:xfrm>
          <a:off x="2464067" y="1235516"/>
          <a:ext cx="3696101" cy="112267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5100" kern="1200" dirty="0" smtClean="0"/>
            <a:t>Cuanto.. </a:t>
          </a:r>
          <a:endParaRPr lang="es-ES" sz="5100" kern="1200" dirty="0"/>
        </a:p>
      </dsp:txBody>
      <dsp:txXfrm>
        <a:off x="2464067" y="1375850"/>
        <a:ext cx="3275099" cy="842005"/>
      </dsp:txXfrm>
    </dsp:sp>
    <dsp:sp modelId="{89547CC5-42E2-49BA-8474-4D054C593868}">
      <dsp:nvSpPr>
        <dsp:cNvPr id="0" name=""/>
        <dsp:cNvSpPr/>
      </dsp:nvSpPr>
      <dsp:spPr>
        <a:xfrm>
          <a:off x="8574" y="1235516"/>
          <a:ext cx="2464067" cy="11226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ANALISIS QUIMICO CUANTITATIVO</a:t>
          </a:r>
          <a:endParaRPr lang="es-ES" sz="2300" kern="1200" dirty="0"/>
        </a:p>
      </dsp:txBody>
      <dsp:txXfrm>
        <a:off x="63378" y="1290320"/>
        <a:ext cx="2354459" cy="10130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809BE-2E05-46E7-845E-C54F967D2E93}">
      <dsp:nvSpPr>
        <dsp:cNvPr id="0" name=""/>
        <dsp:cNvSpPr/>
      </dsp:nvSpPr>
      <dsp:spPr>
        <a:xfrm>
          <a:off x="2482476" y="1333932"/>
          <a:ext cx="1358528" cy="471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777"/>
              </a:lnTo>
              <a:lnTo>
                <a:pt x="1358528" y="235777"/>
              </a:lnTo>
              <a:lnTo>
                <a:pt x="1358528" y="47155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25B654-9840-4676-BCFC-1424E0E2E6A5}">
      <dsp:nvSpPr>
        <dsp:cNvPr id="0" name=""/>
        <dsp:cNvSpPr/>
      </dsp:nvSpPr>
      <dsp:spPr>
        <a:xfrm>
          <a:off x="1123947" y="1333932"/>
          <a:ext cx="1358528" cy="471555"/>
        </a:xfrm>
        <a:custGeom>
          <a:avLst/>
          <a:gdLst/>
          <a:ahLst/>
          <a:cxnLst/>
          <a:rect l="0" t="0" r="0" b="0"/>
          <a:pathLst>
            <a:path>
              <a:moveTo>
                <a:pt x="1358528" y="0"/>
              </a:moveTo>
              <a:lnTo>
                <a:pt x="1358528" y="235777"/>
              </a:lnTo>
              <a:lnTo>
                <a:pt x="0" y="235777"/>
              </a:lnTo>
              <a:lnTo>
                <a:pt x="0" y="47155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B2E3A3-E466-4C36-9C15-7BBE36616315}">
      <dsp:nvSpPr>
        <dsp:cNvPr id="0" name=""/>
        <dsp:cNvSpPr/>
      </dsp:nvSpPr>
      <dsp:spPr>
        <a:xfrm>
          <a:off x="1359725" y="211181"/>
          <a:ext cx="2245501" cy="1122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altLang="es-MX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Muestra</a:t>
          </a:r>
          <a:endParaRPr kumimoji="0" lang="es-ES" altLang="es-MX" sz="2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sp:txBody>
      <dsp:txXfrm>
        <a:off x="1359725" y="211181"/>
        <a:ext cx="2245501" cy="1122750"/>
      </dsp:txXfrm>
    </dsp:sp>
    <dsp:sp modelId="{5A4F2418-6E34-4320-91B5-04E52479ED06}">
      <dsp:nvSpPr>
        <dsp:cNvPr id="0" name=""/>
        <dsp:cNvSpPr/>
      </dsp:nvSpPr>
      <dsp:spPr>
        <a:xfrm>
          <a:off x="1196" y="1805488"/>
          <a:ext cx="2245501" cy="1122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altLang="es-MX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REPRESENTATIVA</a:t>
          </a:r>
          <a:endParaRPr kumimoji="0" lang="es-ES" altLang="es-MX" sz="2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sp:txBody>
      <dsp:txXfrm>
        <a:off x="1196" y="1805488"/>
        <a:ext cx="2245501" cy="1122750"/>
      </dsp:txXfrm>
    </dsp:sp>
    <dsp:sp modelId="{1D21C683-FC22-4D17-84A6-97ED4C3A43C6}">
      <dsp:nvSpPr>
        <dsp:cNvPr id="0" name=""/>
        <dsp:cNvSpPr/>
      </dsp:nvSpPr>
      <dsp:spPr>
        <a:xfrm>
          <a:off x="2718254" y="1805488"/>
          <a:ext cx="2245501" cy="1122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altLang="es-MX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HOMOG</a:t>
          </a:r>
          <a:r>
            <a:rPr kumimoji="0" lang="es-ES_tradnl" altLang="es-MX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rPr>
            <a:t>É</a:t>
          </a:r>
          <a:r>
            <a:rPr kumimoji="0" lang="es-ES_tradnl" altLang="es-MX" sz="2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NEA</a:t>
          </a:r>
          <a:endParaRPr kumimoji="0" lang="es-ES" altLang="es-MX" sz="2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sp:txBody>
      <dsp:txXfrm>
        <a:off x="2718254" y="1805488"/>
        <a:ext cx="2245501" cy="11227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D8E1FE-8428-4C54-83D4-51BE52984BB2}">
      <dsp:nvSpPr>
        <dsp:cNvPr id="0" name=""/>
        <dsp:cNvSpPr/>
      </dsp:nvSpPr>
      <dsp:spPr>
        <a:xfrm>
          <a:off x="4104480" y="1312485"/>
          <a:ext cx="2903950" cy="503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995"/>
              </a:lnTo>
              <a:lnTo>
                <a:pt x="2903950" y="251995"/>
              </a:lnTo>
              <a:lnTo>
                <a:pt x="2903950" y="50399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74FA8A-5BB0-481F-ABAF-BEF080AB752C}">
      <dsp:nvSpPr>
        <dsp:cNvPr id="0" name=""/>
        <dsp:cNvSpPr/>
      </dsp:nvSpPr>
      <dsp:spPr>
        <a:xfrm>
          <a:off x="4058760" y="1312485"/>
          <a:ext cx="91440" cy="5039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99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F40202-909F-485C-8424-6AEF85E61CD5}">
      <dsp:nvSpPr>
        <dsp:cNvPr id="0" name=""/>
        <dsp:cNvSpPr/>
      </dsp:nvSpPr>
      <dsp:spPr>
        <a:xfrm>
          <a:off x="1200530" y="1312485"/>
          <a:ext cx="2903950" cy="503991"/>
        </a:xfrm>
        <a:custGeom>
          <a:avLst/>
          <a:gdLst/>
          <a:ahLst/>
          <a:cxnLst/>
          <a:rect l="0" t="0" r="0" b="0"/>
          <a:pathLst>
            <a:path>
              <a:moveTo>
                <a:pt x="2903950" y="0"/>
              </a:moveTo>
              <a:lnTo>
                <a:pt x="2903950" y="251995"/>
              </a:lnTo>
              <a:lnTo>
                <a:pt x="0" y="251995"/>
              </a:lnTo>
              <a:lnTo>
                <a:pt x="0" y="50399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57160B-40D5-4FB2-9433-62576DFB7825}">
      <dsp:nvSpPr>
        <dsp:cNvPr id="0" name=""/>
        <dsp:cNvSpPr/>
      </dsp:nvSpPr>
      <dsp:spPr>
        <a:xfrm>
          <a:off x="2904501" y="112505"/>
          <a:ext cx="2399958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altLang="es-MX" sz="2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anose="020B0604030504040204" pitchFamily="34" charset="0"/>
            </a:rPr>
            <a:t>Heterogeneidad</a:t>
          </a:r>
          <a:endParaRPr kumimoji="0" lang="es-ES" altLang="es-MX" sz="2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FFFFFF"/>
              </a:outerShdw>
            </a:effectLst>
            <a:latin typeface="Tahoma" panose="020B0604030504040204" pitchFamily="34" charset="0"/>
          </a:endParaRPr>
        </a:p>
      </dsp:txBody>
      <dsp:txXfrm>
        <a:off x="2904501" y="112505"/>
        <a:ext cx="2399958" cy="1199979"/>
      </dsp:txXfrm>
    </dsp:sp>
    <dsp:sp modelId="{67DFED1C-CD5C-4F54-A062-7ABD529C7CEF}">
      <dsp:nvSpPr>
        <dsp:cNvPr id="0" name=""/>
        <dsp:cNvSpPr/>
      </dsp:nvSpPr>
      <dsp:spPr>
        <a:xfrm>
          <a:off x="551" y="1816476"/>
          <a:ext cx="2399958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altLang="es-MX" sz="2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Espacial</a:t>
          </a:r>
          <a:endParaRPr kumimoji="0" lang="es-ES" altLang="es-MX" sz="2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sp:txBody>
      <dsp:txXfrm>
        <a:off x="551" y="1816476"/>
        <a:ext cx="2399958" cy="1199979"/>
      </dsp:txXfrm>
    </dsp:sp>
    <dsp:sp modelId="{1027FB55-D7CB-40A6-A17F-83219F63948D}">
      <dsp:nvSpPr>
        <dsp:cNvPr id="0" name=""/>
        <dsp:cNvSpPr/>
      </dsp:nvSpPr>
      <dsp:spPr>
        <a:xfrm>
          <a:off x="2904501" y="1816476"/>
          <a:ext cx="2399958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altLang="es-MX" sz="2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Temporal</a:t>
          </a:r>
          <a:endParaRPr kumimoji="0" lang="es-ES" altLang="es-MX" sz="2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sp:txBody>
      <dsp:txXfrm>
        <a:off x="2904501" y="1816476"/>
        <a:ext cx="2399958" cy="1199979"/>
      </dsp:txXfrm>
    </dsp:sp>
    <dsp:sp modelId="{0E0356D9-B213-4E38-8CE3-4B9D90119F02}">
      <dsp:nvSpPr>
        <dsp:cNvPr id="0" name=""/>
        <dsp:cNvSpPr/>
      </dsp:nvSpPr>
      <dsp:spPr>
        <a:xfrm>
          <a:off x="5808451" y="1816476"/>
          <a:ext cx="2399958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_tradnl" altLang="es-MX" sz="2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Espacial/Temporal</a:t>
          </a:r>
          <a:endParaRPr kumimoji="0" lang="es-ES" altLang="es-MX" sz="2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endParaRPr>
        </a:p>
      </dsp:txBody>
      <dsp:txXfrm>
        <a:off x="5808451" y="1816476"/>
        <a:ext cx="2399958" cy="1199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9A585-90D2-45A4-9419-2AE6226D09C5}" type="datetimeFigureOut">
              <a:rPr lang="es-MX" smtClean="0"/>
              <a:t>29/01/2020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39927-82DF-4EF0-8DFF-8E4EF3F031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713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37390351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AE2D773-24D9-4BF5-AD18-36BA7073AD77}" type="slidenum">
              <a:rPr lang="es-ES" altLang="es-ES"/>
              <a:pPr>
                <a:spcBef>
                  <a:spcPct val="0"/>
                </a:spcBef>
              </a:pPr>
              <a:t>19</a:t>
            </a:fld>
            <a:endParaRPr lang="es-ES" altLang="es-E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s-ES" smtClean="0"/>
          </a:p>
        </p:txBody>
      </p:sp>
    </p:spTree>
    <p:extLst>
      <p:ext uri="{BB962C8B-B14F-4D97-AF65-F5344CB8AC3E}">
        <p14:creationId xmlns:p14="http://schemas.microsoft.com/office/powerpoint/2010/main" val="31673056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C3726AA-1580-44A3-A9D5-4E855ABE1FC6}" type="slidenum">
              <a:rPr lang="es-ES" altLang="es-ES"/>
              <a:pPr>
                <a:spcBef>
                  <a:spcPct val="0"/>
                </a:spcBef>
              </a:pPr>
              <a:t>20</a:t>
            </a:fld>
            <a:endParaRPr lang="es-ES" altLang="es-E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s-ES" smtClean="0"/>
          </a:p>
        </p:txBody>
      </p:sp>
    </p:spTree>
    <p:extLst>
      <p:ext uri="{BB962C8B-B14F-4D97-AF65-F5344CB8AC3E}">
        <p14:creationId xmlns:p14="http://schemas.microsoft.com/office/powerpoint/2010/main" val="37891960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E767785-DE5A-439D-83F1-68679313A2F0}" type="slidenum">
              <a:rPr lang="es-ES" altLang="es-ES"/>
              <a:pPr>
                <a:spcBef>
                  <a:spcPct val="0"/>
                </a:spcBef>
              </a:pPr>
              <a:t>21</a:t>
            </a:fld>
            <a:endParaRPr lang="es-ES" altLang="es-E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s-ES" smtClean="0"/>
          </a:p>
        </p:txBody>
      </p:sp>
    </p:spTree>
    <p:extLst>
      <p:ext uri="{BB962C8B-B14F-4D97-AF65-F5344CB8AC3E}">
        <p14:creationId xmlns:p14="http://schemas.microsoft.com/office/powerpoint/2010/main" val="1314655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A97AD34-7C00-46FB-BBC6-04363F59F411}" type="slidenum">
              <a:rPr lang="es-ES" altLang="es-ES"/>
              <a:pPr>
                <a:spcBef>
                  <a:spcPct val="0"/>
                </a:spcBef>
              </a:pPr>
              <a:t>22</a:t>
            </a:fld>
            <a:endParaRPr lang="es-ES" altLang="es-E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s-ES" smtClean="0"/>
          </a:p>
        </p:txBody>
      </p:sp>
    </p:spTree>
    <p:extLst>
      <p:ext uri="{BB962C8B-B14F-4D97-AF65-F5344CB8AC3E}">
        <p14:creationId xmlns:p14="http://schemas.microsoft.com/office/powerpoint/2010/main" val="1733909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DEDA391-075E-4185-9299-D3E46D942E56}" type="slidenum">
              <a:rPr lang="es-ES" altLang="es-ES"/>
              <a:pPr>
                <a:spcBef>
                  <a:spcPct val="0"/>
                </a:spcBef>
              </a:pPr>
              <a:t>26</a:t>
            </a:fld>
            <a:endParaRPr lang="es-ES" altLang="es-E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s-ES" smtClean="0"/>
          </a:p>
        </p:txBody>
      </p:sp>
    </p:spTree>
    <p:extLst>
      <p:ext uri="{BB962C8B-B14F-4D97-AF65-F5344CB8AC3E}">
        <p14:creationId xmlns:p14="http://schemas.microsoft.com/office/powerpoint/2010/main" val="4199524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8A5C995-0435-48DF-91D7-C209AB9014EF}" type="slidenum">
              <a:rPr lang="es-ES" altLang="es-ES"/>
              <a:pPr>
                <a:spcBef>
                  <a:spcPct val="0"/>
                </a:spcBef>
              </a:pPr>
              <a:t>27</a:t>
            </a:fld>
            <a:endParaRPr lang="es-ES" altLang="es-E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s-ES" smtClean="0"/>
          </a:p>
        </p:txBody>
      </p:sp>
    </p:spTree>
    <p:extLst>
      <p:ext uri="{BB962C8B-B14F-4D97-AF65-F5344CB8AC3E}">
        <p14:creationId xmlns:p14="http://schemas.microsoft.com/office/powerpoint/2010/main" val="3830937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F1ADA85-E898-4141-BC87-59ABD79B2EDE}" type="slidenum">
              <a:rPr lang="es-ES" altLang="es-ES"/>
              <a:pPr>
                <a:spcBef>
                  <a:spcPct val="0"/>
                </a:spcBef>
              </a:pPr>
              <a:t>28</a:t>
            </a:fld>
            <a:endParaRPr lang="es-ES" altLang="es-E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s-ES" smtClean="0"/>
          </a:p>
        </p:txBody>
      </p:sp>
    </p:spTree>
    <p:extLst>
      <p:ext uri="{BB962C8B-B14F-4D97-AF65-F5344CB8AC3E}">
        <p14:creationId xmlns:p14="http://schemas.microsoft.com/office/powerpoint/2010/main" val="1574116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6485457-C53A-466E-B787-C043341B66BD}" type="slidenum">
              <a:rPr lang="es-ES" altLang="es-ES"/>
              <a:pPr>
                <a:spcBef>
                  <a:spcPct val="0"/>
                </a:spcBef>
              </a:pPr>
              <a:t>8</a:t>
            </a:fld>
            <a:endParaRPr lang="es-ES" altLang="es-E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s-ES" smtClean="0"/>
          </a:p>
        </p:txBody>
      </p:sp>
    </p:spTree>
    <p:extLst>
      <p:ext uri="{BB962C8B-B14F-4D97-AF65-F5344CB8AC3E}">
        <p14:creationId xmlns:p14="http://schemas.microsoft.com/office/powerpoint/2010/main" val="1318013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3564343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374400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72CFF5F-3C85-4669-A28D-505C649FFA66}" type="slidenum">
              <a:rPr lang="es-ES" altLang="es-ES"/>
              <a:pPr>
                <a:spcBef>
                  <a:spcPct val="0"/>
                </a:spcBef>
              </a:pPr>
              <a:t>11</a:t>
            </a:fld>
            <a:endParaRPr lang="es-ES" altLang="es-E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s-ES" smtClean="0"/>
          </a:p>
        </p:txBody>
      </p:sp>
    </p:spTree>
    <p:extLst>
      <p:ext uri="{BB962C8B-B14F-4D97-AF65-F5344CB8AC3E}">
        <p14:creationId xmlns:p14="http://schemas.microsoft.com/office/powerpoint/2010/main" val="1319947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134143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EB9FFF8-8BE3-4CDD-978E-556C6F11FBF9}" type="slidenum">
              <a:rPr lang="es-ES" altLang="es-ES"/>
              <a:pPr>
                <a:spcBef>
                  <a:spcPct val="0"/>
                </a:spcBef>
              </a:pPr>
              <a:t>13</a:t>
            </a:fld>
            <a:endParaRPr lang="es-ES" altLang="es-E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s-ES" smtClean="0"/>
          </a:p>
        </p:txBody>
      </p:sp>
    </p:spTree>
    <p:extLst>
      <p:ext uri="{BB962C8B-B14F-4D97-AF65-F5344CB8AC3E}">
        <p14:creationId xmlns:p14="http://schemas.microsoft.com/office/powerpoint/2010/main" val="688797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A96489-E177-4CC1-BB08-17DFD3D9E74A}" type="slidenum">
              <a:rPr lang="es-ES" altLang="es-ES"/>
              <a:pPr>
                <a:spcBef>
                  <a:spcPct val="0"/>
                </a:spcBef>
              </a:pPr>
              <a:t>14</a:t>
            </a:fld>
            <a:endParaRPr lang="es-ES" altLang="es-E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s-ES" smtClean="0"/>
          </a:p>
        </p:txBody>
      </p:sp>
    </p:spTree>
    <p:extLst>
      <p:ext uri="{BB962C8B-B14F-4D97-AF65-F5344CB8AC3E}">
        <p14:creationId xmlns:p14="http://schemas.microsoft.com/office/powerpoint/2010/main" val="1994789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F576F0D-68AE-4A7A-8EB3-3B9FB6767282}" type="slidenum">
              <a:rPr lang="es-ES" altLang="es-ES"/>
              <a:pPr>
                <a:spcBef>
                  <a:spcPct val="0"/>
                </a:spcBef>
              </a:pPr>
              <a:t>15</a:t>
            </a:fld>
            <a:endParaRPr lang="es-ES" altLang="es-E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s-ES" smtClean="0"/>
          </a:p>
        </p:txBody>
      </p:sp>
    </p:spTree>
    <p:extLst>
      <p:ext uri="{BB962C8B-B14F-4D97-AF65-F5344CB8AC3E}">
        <p14:creationId xmlns:p14="http://schemas.microsoft.com/office/powerpoint/2010/main" val="226065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5225-A510-43A9-BA99-944E1F31D2FB}" type="datetimeFigureOut">
              <a:rPr lang="es-MX" smtClean="0"/>
              <a:t>29/01/2020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C214885-3975-4F6A-8692-74B7D7EC6129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553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5225-A510-43A9-BA99-944E1F31D2FB}" type="datetimeFigureOut">
              <a:rPr lang="es-MX" smtClean="0"/>
              <a:t>29/01/2020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14885-3975-4F6A-8692-74B7D7EC6129}" type="slidenum">
              <a:rPr lang="es-MX" smtClean="0"/>
              <a:t>‹Nº›</a:t>
            </a:fld>
            <a:endParaRPr lang="es-MX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84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5225-A510-43A9-BA99-944E1F31D2FB}" type="datetimeFigureOut">
              <a:rPr lang="es-MX" smtClean="0"/>
              <a:t>29/01/2020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14885-3975-4F6A-8692-74B7D7EC6129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198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1" y="457200"/>
            <a:ext cx="103632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914401" y="1981200"/>
            <a:ext cx="5082073" cy="4114800"/>
          </a:xfrm>
        </p:spPr>
        <p:txBody>
          <a:bodyPr/>
          <a:lstStyle/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195527" y="1981200"/>
            <a:ext cx="5082075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463AD-9DB7-4744-B9C0-E8E75E30FF8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570090"/>
      </p:ext>
    </p:extLst>
  </p:cSld>
  <p:clrMapOvr>
    <a:masterClrMapping/>
  </p:clrMapOvr>
  <p:transition spd="slow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29DB1-182D-4C8B-86D9-29EB7879FF2A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3273793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914400" y="1981200"/>
            <a:ext cx="10363200" cy="4114800"/>
          </a:xfrm>
        </p:spPr>
        <p:txBody>
          <a:bodyPr rtlCol="0">
            <a:normAutofit/>
          </a:bodyPr>
          <a:lstStyle/>
          <a:p>
            <a:pPr lvl="0"/>
            <a:endParaRPr lang="es-MX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FAC0E-C2BF-4B10-BBAB-6098B286823F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1646205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500E72-0A66-4AD3-BB80-00F82FDD6496}" type="slidenum">
              <a:rPr lang="es-ES" altLang="es-MX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MX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612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0831A4F-9C19-440F-8D18-6915EC2D63B3}" type="slidenum">
              <a:rPr lang="es-ES" altLang="es-MX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MX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159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489914-5108-4292-B412-73267CDC6A9C}" type="slidenum">
              <a:rPr lang="es-ES" altLang="es-MX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MX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233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798A51-A8B3-40BB-AEB5-E7522CF50AAD}" type="slidenum">
              <a:rPr lang="es-ES" altLang="es-MX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MX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5406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1D17EA-D20E-4EFE-B9FB-6EAF4ED1C8E9}" type="slidenum">
              <a:rPr lang="es-ES" altLang="es-MX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MX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334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5225-A510-43A9-BA99-944E1F31D2FB}" type="datetimeFigureOut">
              <a:rPr lang="es-MX" smtClean="0"/>
              <a:t>29/01/2020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14885-3975-4F6A-8692-74B7D7EC6129}" type="slidenum">
              <a:rPr lang="es-MX" smtClean="0"/>
              <a:t>‹Nº›</a:t>
            </a:fld>
            <a:endParaRPr lang="es-MX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3389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B8A13D-3CEF-4A90-91FE-22AE6A97866A}" type="slidenum">
              <a:rPr lang="es-ES" altLang="es-MX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MX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031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024AFBD-E316-46F0-B495-6B79893C8A50}" type="slidenum">
              <a:rPr lang="es-ES" altLang="es-MX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MX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7874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59AA9C-EDC4-4D38-90BE-683564CC07F0}" type="slidenum">
              <a:rPr lang="es-ES" altLang="es-MX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MX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5154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62179D2-C59B-4548-B666-5F2B5D36B38E}" type="slidenum">
              <a:rPr lang="es-ES" altLang="es-MX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MX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9707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66CAD2A-C506-45DB-A9BC-227E561AFCEA}" type="slidenum">
              <a:rPr lang="es-ES" altLang="es-MX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MX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6095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1AE82C5-2683-4D75-9C1A-DBC3D6DB89CE}" type="slidenum">
              <a:rPr lang="es-ES" altLang="es-MX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MX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8174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5080000" cy="1981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914400" y="4114800"/>
            <a:ext cx="5080000" cy="1981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26DA19B-630B-4874-BAAE-835131214102}" type="slidenum">
              <a:rPr lang="es-ES" altLang="es-MX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MX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823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2B19684-CB13-4A17-9C4F-D2067FF638D5}" type="slidenum">
              <a:rPr lang="es-ES" altLang="es-MX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MX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258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5225-A510-43A9-BA99-944E1F31D2FB}" type="datetimeFigureOut">
              <a:rPr lang="es-MX" smtClean="0"/>
              <a:t>29/01/2020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14885-3975-4F6A-8692-74B7D7EC6129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96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5225-A510-43A9-BA99-944E1F31D2FB}" type="datetimeFigureOut">
              <a:rPr lang="es-MX" smtClean="0"/>
              <a:t>29/01/2020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14885-3975-4F6A-8692-74B7D7EC6129}" type="slidenum">
              <a:rPr lang="es-MX" smtClean="0"/>
              <a:t>‹Nº›</a:t>
            </a:fld>
            <a:endParaRPr lang="es-MX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254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5225-A510-43A9-BA99-944E1F31D2FB}" type="datetimeFigureOut">
              <a:rPr lang="es-MX" smtClean="0"/>
              <a:t>29/01/2020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14885-3975-4F6A-8692-74B7D7EC6129}" type="slidenum">
              <a:rPr lang="es-MX" smtClean="0"/>
              <a:t>‹Nº›</a:t>
            </a:fld>
            <a:endParaRPr lang="es-MX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388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5225-A510-43A9-BA99-944E1F31D2FB}" type="datetimeFigureOut">
              <a:rPr lang="es-MX" smtClean="0"/>
              <a:t>29/01/2020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14885-3975-4F6A-8692-74B7D7EC6129}" type="slidenum">
              <a:rPr lang="es-MX" smtClean="0"/>
              <a:t>‹Nº›</a:t>
            </a:fld>
            <a:endParaRPr lang="es-MX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05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5225-A510-43A9-BA99-944E1F31D2FB}" type="datetimeFigureOut">
              <a:rPr lang="es-MX" smtClean="0"/>
              <a:t>29/01/2020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14885-3975-4F6A-8692-74B7D7EC61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995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5225-A510-43A9-BA99-944E1F31D2FB}" type="datetimeFigureOut">
              <a:rPr lang="es-MX" smtClean="0"/>
              <a:t>29/01/2020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14885-3975-4F6A-8692-74B7D7EC6129}" type="slidenum">
              <a:rPr lang="es-MX" smtClean="0"/>
              <a:t>‹Nº›</a:t>
            </a:fld>
            <a:endParaRPr lang="es-MX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256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1275225-A510-43A9-BA99-944E1F31D2FB}" type="datetimeFigureOut">
              <a:rPr lang="es-MX" smtClean="0"/>
              <a:t>29/01/2020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14885-3975-4F6A-8692-74B7D7EC6129}" type="slidenum">
              <a:rPr lang="es-MX" smtClean="0"/>
              <a:t>‹Nº›</a:t>
            </a:fld>
            <a:endParaRPr lang="es-MX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500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75225-A510-43A9-BA99-944E1F31D2FB}" type="datetimeFigureOut">
              <a:rPr lang="es-MX" smtClean="0"/>
              <a:t>29/01/2020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C214885-3975-4F6A-8692-74B7D7EC6129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16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texto del patrón</a:t>
            </a:r>
          </a:p>
          <a:p>
            <a:pPr lvl="1"/>
            <a:r>
              <a:rPr lang="es-ES" altLang="es-MX" smtClean="0"/>
              <a:t>Segundo nivel</a:t>
            </a:r>
          </a:p>
          <a:p>
            <a:pPr lvl="2"/>
            <a:r>
              <a:rPr lang="es-ES" altLang="es-MX" smtClean="0"/>
              <a:t>Tercer nivel</a:t>
            </a:r>
          </a:p>
          <a:p>
            <a:pPr lvl="3"/>
            <a:r>
              <a:rPr lang="es-ES" altLang="es-MX" smtClean="0"/>
              <a:t>Cuarto nivel</a:t>
            </a:r>
          </a:p>
          <a:p>
            <a:pPr lvl="4"/>
            <a:r>
              <a:rPr lang="es-ES" altLang="es-MX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altLang="es-MX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459B1BC-D674-4706-A988-D9296DAA2881}" type="slidenum">
              <a:rPr lang="es-ES" altLang="es-MX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MX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18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ANALISIS QUÍMICO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8533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2" descr="Papel seda azul"/>
          <p:cNvSpPr>
            <a:spLocks noChangeArrowheads="1"/>
          </p:cNvSpPr>
          <p:nvPr/>
        </p:nvSpPr>
        <p:spPr bwMode="auto">
          <a:xfrm>
            <a:off x="4191000" y="2057400"/>
            <a:ext cx="4114800" cy="1447800"/>
          </a:xfrm>
          <a:prstGeom prst="ellips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MX" altLang="es-ES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648200" y="2514601"/>
            <a:ext cx="350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">
                <a:solidFill>
                  <a:schemeClr val="accent2"/>
                </a:solidFill>
                <a:latin typeface="Times New Roman" panose="02020603050405020304" pitchFamily="18" charset="0"/>
              </a:rPr>
              <a:t>QUÍMICA ANALÍTICA</a:t>
            </a:r>
            <a:endParaRPr lang="es-ES" altLang="es-ES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057400" y="1447801"/>
            <a:ext cx="2667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">
                <a:solidFill>
                  <a:schemeClr val="tx1"/>
                </a:solidFill>
                <a:latin typeface="Times New Roman" panose="02020603050405020304" pitchFamily="18" charset="0"/>
              </a:rPr>
              <a:t>Análisis Clínicos</a:t>
            </a:r>
            <a:endParaRPr lang="es-ES" altLang="es-E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029200" y="990601"/>
            <a:ext cx="1905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">
                <a:solidFill>
                  <a:schemeClr val="tx1"/>
                </a:solidFill>
                <a:latin typeface="Times New Roman" panose="02020603050405020304" pitchFamily="18" charset="0"/>
              </a:rPr>
              <a:t>Alimentación</a:t>
            </a:r>
            <a:endParaRPr lang="es-ES" altLang="es-E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7162800" y="1219201"/>
            <a:ext cx="1600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">
                <a:solidFill>
                  <a:schemeClr val="tx1"/>
                </a:solidFill>
                <a:latin typeface="Times New Roman" panose="02020603050405020304" pitchFamily="18" charset="0"/>
              </a:rPr>
              <a:t>Geología</a:t>
            </a:r>
            <a:endParaRPr lang="es-ES" altLang="es-E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8610600" y="1828801"/>
            <a:ext cx="2057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">
                <a:solidFill>
                  <a:schemeClr val="tx1"/>
                </a:solidFill>
                <a:latin typeface="Times New Roman" panose="02020603050405020304" pitchFamily="18" charset="0"/>
              </a:rPr>
              <a:t>Medio ambiente</a:t>
            </a:r>
            <a:endParaRPr lang="es-ES" altLang="es-E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8686800" y="3048001"/>
            <a:ext cx="1676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">
                <a:solidFill>
                  <a:schemeClr val="tx1"/>
                </a:solidFill>
                <a:latin typeface="Times New Roman" panose="02020603050405020304" pitchFamily="18" charset="0"/>
              </a:rPr>
              <a:t>Toxicología</a:t>
            </a:r>
            <a:endParaRPr lang="es-ES" altLang="es-E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438400" y="3200401"/>
            <a:ext cx="1752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">
                <a:solidFill>
                  <a:schemeClr val="tx1"/>
                </a:solidFill>
                <a:latin typeface="Times New Roman" panose="02020603050405020304" pitchFamily="18" charset="0"/>
              </a:rPr>
              <a:t>Agricultura</a:t>
            </a:r>
            <a:endParaRPr lang="es-ES" altLang="es-E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2057400" y="2286001"/>
            <a:ext cx="1981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">
                <a:solidFill>
                  <a:schemeClr val="tx1"/>
                </a:solidFill>
                <a:latin typeface="Times New Roman" panose="02020603050405020304" pitchFamily="18" charset="0"/>
              </a:rPr>
              <a:t>Restauración</a:t>
            </a:r>
            <a:endParaRPr lang="es-ES" altLang="es-E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5638800" y="3962401"/>
            <a:ext cx="1676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">
                <a:solidFill>
                  <a:schemeClr val="tx1"/>
                </a:solidFill>
                <a:latin typeface="Times New Roman" panose="02020603050405020304" pitchFamily="18" charset="0"/>
              </a:rPr>
              <a:t>Deporte</a:t>
            </a:r>
            <a:endParaRPr lang="es-ES" altLang="es-E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4419600" y="17526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6248400" y="1447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7315200" y="1600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3810000" y="2590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V="1">
            <a:off x="3962400" y="32766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V="1">
            <a:off x="6324600" y="3505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 flipV="1">
            <a:off x="8305800" y="28956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 flipH="1">
            <a:off x="8229600" y="22098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793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359275" y="104391"/>
            <a:ext cx="483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AR" altLang="es-ES" u="sng" dirty="0">
                <a:solidFill>
                  <a:schemeClr val="tx1"/>
                </a:solidFill>
                <a:latin typeface="Arial" panose="020B0604020202020204" pitchFamily="34" charset="0"/>
              </a:rPr>
              <a:t>Definiciones </a:t>
            </a:r>
            <a:r>
              <a:rPr lang="es-AR" altLang="es-ES" dirty="0">
                <a:solidFill>
                  <a:schemeClr val="tx1"/>
                </a:solidFill>
                <a:latin typeface="Arial" panose="020B0604020202020204" pitchFamily="34" charset="0"/>
              </a:rPr>
              <a:t>(que debemos saber)</a:t>
            </a:r>
            <a:endParaRPr lang="es-ES" altLang="es-E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1517" name="Text Box 17"/>
          <p:cNvSpPr txBox="1">
            <a:spLocks noChangeArrowheads="1"/>
          </p:cNvSpPr>
          <p:nvPr/>
        </p:nvSpPr>
        <p:spPr bwMode="auto">
          <a:xfrm>
            <a:off x="2043114" y="31476"/>
            <a:ext cx="1749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MX" altLang="es-ES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1275658" y="717928"/>
            <a:ext cx="9401968" cy="5163727"/>
            <a:chOff x="1266033" y="1401321"/>
            <a:chExt cx="9401968" cy="5163727"/>
          </a:xfrm>
        </p:grpSpPr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 rot="10825269" flipV="1">
              <a:off x="1266033" y="1588219"/>
              <a:ext cx="15541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es-ES" u="sng" dirty="0">
                  <a:solidFill>
                    <a:schemeClr val="tx1"/>
                  </a:solidFill>
                  <a:latin typeface="Arial" panose="020B0604020202020204" pitchFamily="34" charset="0"/>
                </a:rPr>
                <a:t>Muestra</a:t>
              </a:r>
              <a:r>
                <a:rPr lang="es-ES" altLang="es-ES" dirty="0">
                  <a:solidFill>
                    <a:schemeClr val="tx1"/>
                  </a:solidFill>
                  <a:latin typeface="Arial" panose="020B0604020202020204" pitchFamily="34" charset="0"/>
                </a:rPr>
                <a:t>:</a:t>
              </a:r>
              <a:r>
                <a:rPr lang="es-ES" altLang="es-ES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2917826" y="1401321"/>
              <a:ext cx="6911975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es-ES" dirty="0">
                  <a:solidFill>
                    <a:schemeClr val="tx1"/>
                  </a:solidFill>
                  <a:latin typeface="Arial" panose="020B0604020202020204" pitchFamily="34" charset="0"/>
                </a:rPr>
                <a:t>Parte representativa del material a analizar 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es-ES" dirty="0">
                  <a:solidFill>
                    <a:schemeClr val="tx1"/>
                  </a:solidFill>
                  <a:latin typeface="Arial" panose="020B0604020202020204" pitchFamily="34" charset="0"/>
                </a:rPr>
                <a:t>(agua, alimento, materias primas, efluentes, </a:t>
              </a:r>
              <a:r>
                <a:rPr lang="es-ES" altLang="es-ES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etc</a:t>
              </a:r>
              <a:r>
                <a:rPr lang="es-ES" altLang="es-ES" dirty="0">
                  <a:solidFill>
                    <a:schemeClr val="tx1"/>
                  </a:solidFill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1524000" y="2781300"/>
              <a:ext cx="12017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es-ES" u="sng">
                  <a:solidFill>
                    <a:schemeClr val="tx1"/>
                  </a:solidFill>
                  <a:latin typeface="Arial" panose="020B0604020202020204" pitchFamily="34" charset="0"/>
                </a:rPr>
                <a:t>Analito</a:t>
              </a:r>
              <a:r>
                <a:rPr lang="es-ES" altLang="es-ES">
                  <a:solidFill>
                    <a:schemeClr val="tx1"/>
                  </a:solidFill>
                  <a:latin typeface="Arial" panose="020B0604020202020204" pitchFamily="34" charset="0"/>
                </a:rPr>
                <a:t>:</a:t>
              </a:r>
            </a:p>
          </p:txBody>
        </p:sp>
        <p:sp>
          <p:nvSpPr>
            <p:cNvPr id="21510" name="Text Box 8"/>
            <p:cNvSpPr txBox="1">
              <a:spLocks noChangeArrowheads="1"/>
            </p:cNvSpPr>
            <p:nvPr/>
          </p:nvSpPr>
          <p:spPr bwMode="auto">
            <a:xfrm>
              <a:off x="3863975" y="2708275"/>
              <a:ext cx="1841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2711450" y="2781300"/>
              <a:ext cx="62436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es-ES">
                  <a:solidFill>
                    <a:schemeClr val="tx1"/>
                  </a:solidFill>
                  <a:latin typeface="Arial" panose="020B0604020202020204" pitchFamily="34" charset="0"/>
                </a:rPr>
                <a:t>Especie química a determinar en el análisis.</a:t>
              </a:r>
              <a:r>
                <a:rPr lang="es-ES" altLang="es-ES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</a:p>
          </p:txBody>
        </p:sp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1524000" y="4502150"/>
              <a:ext cx="23193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es-ES" u="sng">
                  <a:solidFill>
                    <a:schemeClr val="tx1"/>
                  </a:solidFill>
                  <a:latin typeface="Arial" panose="020B0604020202020204" pitchFamily="34" charset="0"/>
                </a:rPr>
                <a:t>Interferencia</a:t>
              </a:r>
              <a:r>
                <a:rPr lang="es-ES" altLang="es-ES">
                  <a:solidFill>
                    <a:schemeClr val="tx1"/>
                  </a:solidFill>
                  <a:latin typeface="Arial" panose="020B0604020202020204" pitchFamily="34" charset="0"/>
                </a:rPr>
                <a:t>(s):</a:t>
              </a:r>
            </a:p>
          </p:txBody>
        </p:sp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4043364" y="4508501"/>
              <a:ext cx="6624637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es-ES">
                  <a:solidFill>
                    <a:schemeClr val="tx1"/>
                  </a:solidFill>
                  <a:latin typeface="Arial" panose="020B0604020202020204" pitchFamily="34" charset="0"/>
                </a:rPr>
                <a:t>Especies presentes en la matriz que </a:t>
              </a:r>
              <a:r>
                <a:rPr lang="es-ES_tradnl" altLang="es-ES">
                  <a:solidFill>
                    <a:schemeClr val="tx1"/>
                  </a:solidFill>
                  <a:latin typeface="Arial" panose="020B0604020202020204" pitchFamily="34" charset="0"/>
                </a:rPr>
                <a:t>causan resultados erróneos en la determinación del analito.</a:t>
              </a:r>
              <a:endParaRPr lang="es-ES" altLang="es-E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514" name="Text Box 13"/>
            <p:cNvSpPr txBox="1">
              <a:spLocks noChangeArrowheads="1"/>
            </p:cNvSpPr>
            <p:nvPr/>
          </p:nvSpPr>
          <p:spPr bwMode="auto">
            <a:xfrm>
              <a:off x="4175125" y="5380038"/>
              <a:ext cx="1841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1524001" y="5654675"/>
              <a:ext cx="25066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es-ES" u="sng">
                  <a:solidFill>
                    <a:schemeClr val="tx1"/>
                  </a:solidFill>
                  <a:latin typeface="Arial" panose="020B0604020202020204" pitchFamily="34" charset="0"/>
                </a:rPr>
                <a:t>Método analítico</a:t>
              </a:r>
              <a:r>
                <a:rPr lang="es-ES" altLang="es-ES">
                  <a:solidFill>
                    <a:schemeClr val="tx1"/>
                  </a:solidFill>
                  <a:latin typeface="Arial" panose="020B0604020202020204" pitchFamily="34" charset="0"/>
                </a:rPr>
                <a:t>:</a:t>
              </a:r>
            </a:p>
          </p:txBody>
        </p:sp>
        <p:sp>
          <p:nvSpPr>
            <p:cNvPr id="3088" name="Text Box 16"/>
            <p:cNvSpPr txBox="1">
              <a:spLocks noChangeArrowheads="1"/>
            </p:cNvSpPr>
            <p:nvPr/>
          </p:nvSpPr>
          <p:spPr bwMode="auto">
            <a:xfrm>
              <a:off x="4079876" y="5734051"/>
              <a:ext cx="6264275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es-ES">
                  <a:solidFill>
                    <a:schemeClr val="tx1"/>
                  </a:solidFill>
                  <a:latin typeface="Arial" panose="020B0604020202020204" pitchFamily="34" charset="0"/>
                </a:rPr>
                <a:t>Secuencia fija de acciones que se llevan a cabo en un procedimiento analítico.</a:t>
              </a:r>
            </a:p>
          </p:txBody>
        </p:sp>
        <p:sp>
          <p:nvSpPr>
            <p:cNvPr id="3090" name="Text Box 18"/>
            <p:cNvSpPr txBox="1">
              <a:spLocks noChangeArrowheads="1"/>
            </p:cNvSpPr>
            <p:nvPr/>
          </p:nvSpPr>
          <p:spPr bwMode="auto">
            <a:xfrm>
              <a:off x="1524001" y="3716338"/>
              <a:ext cx="154781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_tradnl" altLang="es-ES" u="sng">
                  <a:solidFill>
                    <a:schemeClr val="tx1"/>
                  </a:solidFill>
                  <a:latin typeface="Arial" panose="020B0604020202020204" pitchFamily="34" charset="0"/>
                </a:rPr>
                <a:t>Matriz</a:t>
              </a:r>
              <a:r>
                <a:rPr lang="es-ES_tradnl" altLang="es-ES">
                  <a:solidFill>
                    <a:schemeClr val="tx1"/>
                  </a:solidFill>
                  <a:latin typeface="Arial" panose="020B0604020202020204" pitchFamily="34" charset="0"/>
                </a:rPr>
                <a:t>:</a:t>
              </a:r>
              <a:endParaRPr lang="es-ES" altLang="es-E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91" name="Text Box 19"/>
            <p:cNvSpPr txBox="1">
              <a:spLocks noChangeArrowheads="1"/>
            </p:cNvSpPr>
            <p:nvPr/>
          </p:nvSpPr>
          <p:spPr bwMode="auto">
            <a:xfrm>
              <a:off x="2566988" y="3716338"/>
              <a:ext cx="525621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_tradnl" altLang="es-ES">
                  <a:solidFill>
                    <a:schemeClr val="tx1"/>
                  </a:solidFill>
                  <a:latin typeface="Arial" panose="020B0604020202020204" pitchFamily="34" charset="0"/>
                </a:rPr>
                <a:t>Entorno que contiene al analito.</a:t>
              </a:r>
              <a:endParaRPr lang="es-ES" altLang="es-E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585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8442325" y="6019800"/>
            <a:ext cx="219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>
                <a:solidFill>
                  <a:schemeClr val="tx1"/>
                </a:solidFill>
                <a:latin typeface="Comic Sans MS" panose="030F0702030302020204" pitchFamily="66" charset="0"/>
              </a:rPr>
              <a:t>Procedimiento</a:t>
            </a:r>
          </a:p>
        </p:txBody>
      </p:sp>
      <p:sp>
        <p:nvSpPr>
          <p:cNvPr id="23569" name="Freeform 22"/>
          <p:cNvSpPr>
            <a:spLocks/>
          </p:cNvSpPr>
          <p:nvPr/>
        </p:nvSpPr>
        <p:spPr bwMode="auto">
          <a:xfrm>
            <a:off x="3127376" y="941389"/>
            <a:ext cx="3489325" cy="3787775"/>
          </a:xfrm>
          <a:custGeom>
            <a:avLst/>
            <a:gdLst>
              <a:gd name="T0" fmla="*/ 2147483646 w 2198"/>
              <a:gd name="T1" fmla="*/ 2147483646 h 2386"/>
              <a:gd name="T2" fmla="*/ 2147483646 w 2198"/>
              <a:gd name="T3" fmla="*/ 2147483646 h 2386"/>
              <a:gd name="T4" fmla="*/ 2147483646 w 2198"/>
              <a:gd name="T5" fmla="*/ 2147483646 h 2386"/>
              <a:gd name="T6" fmla="*/ 2147483646 w 2198"/>
              <a:gd name="T7" fmla="*/ 2147483646 h 2386"/>
              <a:gd name="T8" fmla="*/ 2147483646 w 2198"/>
              <a:gd name="T9" fmla="*/ 2147483646 h 2386"/>
              <a:gd name="T10" fmla="*/ 2147483646 w 2198"/>
              <a:gd name="T11" fmla="*/ 2147483646 h 2386"/>
              <a:gd name="T12" fmla="*/ 2147483646 w 2198"/>
              <a:gd name="T13" fmla="*/ 2147483646 h 2386"/>
              <a:gd name="T14" fmla="*/ 2147483646 w 2198"/>
              <a:gd name="T15" fmla="*/ 2147483646 h 2386"/>
              <a:gd name="T16" fmla="*/ 2147483646 w 2198"/>
              <a:gd name="T17" fmla="*/ 2147483646 h 2386"/>
              <a:gd name="T18" fmla="*/ 2147483646 w 2198"/>
              <a:gd name="T19" fmla="*/ 2147483646 h 2386"/>
              <a:gd name="T20" fmla="*/ 2147483646 w 2198"/>
              <a:gd name="T21" fmla="*/ 2147483646 h 2386"/>
              <a:gd name="T22" fmla="*/ 2147483646 w 2198"/>
              <a:gd name="T23" fmla="*/ 2147483646 h 2386"/>
              <a:gd name="T24" fmla="*/ 2147483646 w 2198"/>
              <a:gd name="T25" fmla="*/ 2147483646 h 2386"/>
              <a:gd name="T26" fmla="*/ 2147483646 w 2198"/>
              <a:gd name="T27" fmla="*/ 2147483646 h 2386"/>
              <a:gd name="T28" fmla="*/ 2147483646 w 2198"/>
              <a:gd name="T29" fmla="*/ 2147483646 h 2386"/>
              <a:gd name="T30" fmla="*/ 2147483646 w 2198"/>
              <a:gd name="T31" fmla="*/ 2147483646 h 2386"/>
              <a:gd name="T32" fmla="*/ 2147483646 w 2198"/>
              <a:gd name="T33" fmla="*/ 2147483646 h 2386"/>
              <a:gd name="T34" fmla="*/ 2147483646 w 2198"/>
              <a:gd name="T35" fmla="*/ 2147483646 h 2386"/>
              <a:gd name="T36" fmla="*/ 2147483646 w 2198"/>
              <a:gd name="T37" fmla="*/ 2147483646 h 2386"/>
              <a:gd name="T38" fmla="*/ 2147483646 w 2198"/>
              <a:gd name="T39" fmla="*/ 2147483646 h 2386"/>
              <a:gd name="T40" fmla="*/ 2147483646 w 2198"/>
              <a:gd name="T41" fmla="*/ 2147483646 h 2386"/>
              <a:gd name="T42" fmla="*/ 2147483646 w 2198"/>
              <a:gd name="T43" fmla="*/ 2147483646 h 2386"/>
              <a:gd name="T44" fmla="*/ 2147483646 w 2198"/>
              <a:gd name="T45" fmla="*/ 2147483646 h 2386"/>
              <a:gd name="T46" fmla="*/ 2147483646 w 2198"/>
              <a:gd name="T47" fmla="*/ 2147483646 h 2386"/>
              <a:gd name="T48" fmla="*/ 2147483646 w 2198"/>
              <a:gd name="T49" fmla="*/ 2147483646 h 2386"/>
              <a:gd name="T50" fmla="*/ 2147483646 w 2198"/>
              <a:gd name="T51" fmla="*/ 2147483646 h 2386"/>
              <a:gd name="T52" fmla="*/ 2147483646 w 2198"/>
              <a:gd name="T53" fmla="*/ 2147483646 h 2386"/>
              <a:gd name="T54" fmla="*/ 2147483646 w 2198"/>
              <a:gd name="T55" fmla="*/ 2147483646 h 2386"/>
              <a:gd name="T56" fmla="*/ 2147483646 w 2198"/>
              <a:gd name="T57" fmla="*/ 2147483646 h 2386"/>
              <a:gd name="T58" fmla="*/ 2147483646 w 2198"/>
              <a:gd name="T59" fmla="*/ 2147483646 h 2386"/>
              <a:gd name="T60" fmla="*/ 2147483646 w 2198"/>
              <a:gd name="T61" fmla="*/ 2147483646 h 2386"/>
              <a:gd name="T62" fmla="*/ 2147483646 w 2198"/>
              <a:gd name="T63" fmla="*/ 2147483646 h 2386"/>
              <a:gd name="T64" fmla="*/ 2147483646 w 2198"/>
              <a:gd name="T65" fmla="*/ 2147483646 h 2386"/>
              <a:gd name="T66" fmla="*/ 2147483646 w 2198"/>
              <a:gd name="T67" fmla="*/ 2147483646 h 2386"/>
              <a:gd name="T68" fmla="*/ 2147483646 w 2198"/>
              <a:gd name="T69" fmla="*/ 2147483646 h 2386"/>
              <a:gd name="T70" fmla="*/ 2147483646 w 2198"/>
              <a:gd name="T71" fmla="*/ 2147483646 h 2386"/>
              <a:gd name="T72" fmla="*/ 2147483646 w 2198"/>
              <a:gd name="T73" fmla="*/ 2147483646 h 2386"/>
              <a:gd name="T74" fmla="*/ 2147483646 w 2198"/>
              <a:gd name="T75" fmla="*/ 2147483646 h 2386"/>
              <a:gd name="T76" fmla="*/ 2147483646 w 2198"/>
              <a:gd name="T77" fmla="*/ 2147483646 h 2386"/>
              <a:gd name="T78" fmla="*/ 2147483646 w 2198"/>
              <a:gd name="T79" fmla="*/ 2147483646 h 2386"/>
              <a:gd name="T80" fmla="*/ 2147483646 w 2198"/>
              <a:gd name="T81" fmla="*/ 2147483646 h 2386"/>
              <a:gd name="T82" fmla="*/ 2147483646 w 2198"/>
              <a:gd name="T83" fmla="*/ 2147483646 h 2386"/>
              <a:gd name="T84" fmla="*/ 2147483646 w 2198"/>
              <a:gd name="T85" fmla="*/ 2147483646 h 2386"/>
              <a:gd name="T86" fmla="*/ 2147483646 w 2198"/>
              <a:gd name="T87" fmla="*/ 2147483646 h 2386"/>
              <a:gd name="T88" fmla="*/ 2147483646 w 2198"/>
              <a:gd name="T89" fmla="*/ 2147483646 h 2386"/>
              <a:gd name="T90" fmla="*/ 2147483646 w 2198"/>
              <a:gd name="T91" fmla="*/ 2147483646 h 238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2198"/>
              <a:gd name="T139" fmla="*/ 0 h 2386"/>
              <a:gd name="T140" fmla="*/ 2198 w 2198"/>
              <a:gd name="T141" fmla="*/ 2386 h 238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2198" h="2386">
                <a:moveTo>
                  <a:pt x="468" y="396"/>
                </a:moveTo>
                <a:cubicBezTo>
                  <a:pt x="410" y="415"/>
                  <a:pt x="396" y="459"/>
                  <a:pt x="363" y="511"/>
                </a:cubicBezTo>
                <a:cubicBezTo>
                  <a:pt x="348" y="534"/>
                  <a:pt x="328" y="554"/>
                  <a:pt x="315" y="578"/>
                </a:cubicBezTo>
                <a:cubicBezTo>
                  <a:pt x="299" y="608"/>
                  <a:pt x="292" y="643"/>
                  <a:pt x="276" y="674"/>
                </a:cubicBezTo>
                <a:cubicBezTo>
                  <a:pt x="262" y="701"/>
                  <a:pt x="241" y="724"/>
                  <a:pt x="228" y="751"/>
                </a:cubicBezTo>
                <a:cubicBezTo>
                  <a:pt x="216" y="775"/>
                  <a:pt x="212" y="804"/>
                  <a:pt x="200" y="828"/>
                </a:cubicBezTo>
                <a:cubicBezTo>
                  <a:pt x="171" y="887"/>
                  <a:pt x="175" y="844"/>
                  <a:pt x="152" y="895"/>
                </a:cubicBezTo>
                <a:cubicBezTo>
                  <a:pt x="144" y="914"/>
                  <a:pt x="139" y="934"/>
                  <a:pt x="132" y="953"/>
                </a:cubicBezTo>
                <a:cubicBezTo>
                  <a:pt x="129" y="962"/>
                  <a:pt x="123" y="981"/>
                  <a:pt x="123" y="981"/>
                </a:cubicBezTo>
                <a:cubicBezTo>
                  <a:pt x="86" y="1318"/>
                  <a:pt x="0" y="1784"/>
                  <a:pt x="353" y="1961"/>
                </a:cubicBezTo>
                <a:cubicBezTo>
                  <a:pt x="423" y="1996"/>
                  <a:pt x="339" y="1962"/>
                  <a:pt x="411" y="2009"/>
                </a:cubicBezTo>
                <a:cubicBezTo>
                  <a:pt x="428" y="2020"/>
                  <a:pt x="449" y="2021"/>
                  <a:pt x="468" y="2028"/>
                </a:cubicBezTo>
                <a:cubicBezTo>
                  <a:pt x="525" y="2085"/>
                  <a:pt x="494" y="2071"/>
                  <a:pt x="555" y="2085"/>
                </a:cubicBezTo>
                <a:cubicBezTo>
                  <a:pt x="623" y="2132"/>
                  <a:pt x="670" y="2210"/>
                  <a:pt x="728" y="2268"/>
                </a:cubicBezTo>
                <a:cubicBezTo>
                  <a:pt x="755" y="2295"/>
                  <a:pt x="734" y="2303"/>
                  <a:pt x="776" y="2306"/>
                </a:cubicBezTo>
                <a:cubicBezTo>
                  <a:pt x="849" y="2312"/>
                  <a:pt x="923" y="2313"/>
                  <a:pt x="996" y="2316"/>
                </a:cubicBezTo>
                <a:cubicBezTo>
                  <a:pt x="1102" y="2386"/>
                  <a:pt x="1031" y="2353"/>
                  <a:pt x="1227" y="2364"/>
                </a:cubicBezTo>
                <a:cubicBezTo>
                  <a:pt x="1284" y="2382"/>
                  <a:pt x="1334" y="2357"/>
                  <a:pt x="1390" y="2354"/>
                </a:cubicBezTo>
                <a:cubicBezTo>
                  <a:pt x="1502" y="2348"/>
                  <a:pt x="1614" y="2348"/>
                  <a:pt x="1726" y="2345"/>
                </a:cubicBezTo>
                <a:cubicBezTo>
                  <a:pt x="1761" y="2330"/>
                  <a:pt x="1796" y="2318"/>
                  <a:pt x="1832" y="2306"/>
                </a:cubicBezTo>
                <a:cubicBezTo>
                  <a:pt x="1842" y="2274"/>
                  <a:pt x="1847" y="2253"/>
                  <a:pt x="1870" y="2229"/>
                </a:cubicBezTo>
                <a:cubicBezTo>
                  <a:pt x="1883" y="2193"/>
                  <a:pt x="1895" y="2072"/>
                  <a:pt x="1899" y="2066"/>
                </a:cubicBezTo>
                <a:cubicBezTo>
                  <a:pt x="1920" y="2037"/>
                  <a:pt x="1963" y="2034"/>
                  <a:pt x="1995" y="2018"/>
                </a:cubicBezTo>
                <a:cubicBezTo>
                  <a:pt x="2066" y="1982"/>
                  <a:pt x="2132" y="1939"/>
                  <a:pt x="2196" y="1893"/>
                </a:cubicBezTo>
                <a:cubicBezTo>
                  <a:pt x="2193" y="1842"/>
                  <a:pt x="2198" y="1790"/>
                  <a:pt x="2187" y="1740"/>
                </a:cubicBezTo>
                <a:cubicBezTo>
                  <a:pt x="2182" y="1717"/>
                  <a:pt x="2161" y="1701"/>
                  <a:pt x="2148" y="1682"/>
                </a:cubicBezTo>
                <a:cubicBezTo>
                  <a:pt x="2121" y="1642"/>
                  <a:pt x="2108" y="1602"/>
                  <a:pt x="2062" y="1586"/>
                </a:cubicBezTo>
                <a:cubicBezTo>
                  <a:pt x="2059" y="1551"/>
                  <a:pt x="2059" y="1515"/>
                  <a:pt x="2052" y="1481"/>
                </a:cubicBezTo>
                <a:cubicBezTo>
                  <a:pt x="2045" y="1450"/>
                  <a:pt x="2002" y="1420"/>
                  <a:pt x="1985" y="1394"/>
                </a:cubicBezTo>
                <a:cubicBezTo>
                  <a:pt x="1971" y="1348"/>
                  <a:pt x="1956" y="1307"/>
                  <a:pt x="1947" y="1260"/>
                </a:cubicBezTo>
                <a:cubicBezTo>
                  <a:pt x="1950" y="1100"/>
                  <a:pt x="1942" y="939"/>
                  <a:pt x="1956" y="780"/>
                </a:cubicBezTo>
                <a:cubicBezTo>
                  <a:pt x="1958" y="757"/>
                  <a:pt x="1995" y="722"/>
                  <a:pt x="1995" y="722"/>
                </a:cubicBezTo>
                <a:cubicBezTo>
                  <a:pt x="2010" y="672"/>
                  <a:pt x="1990" y="678"/>
                  <a:pt x="1947" y="665"/>
                </a:cubicBezTo>
                <a:cubicBezTo>
                  <a:pt x="1918" y="621"/>
                  <a:pt x="1869" y="596"/>
                  <a:pt x="1832" y="559"/>
                </a:cubicBezTo>
                <a:cubicBezTo>
                  <a:pt x="1782" y="440"/>
                  <a:pt x="1742" y="319"/>
                  <a:pt x="1707" y="194"/>
                </a:cubicBezTo>
                <a:cubicBezTo>
                  <a:pt x="1703" y="179"/>
                  <a:pt x="1676" y="51"/>
                  <a:pt x="1649" y="41"/>
                </a:cubicBezTo>
                <a:cubicBezTo>
                  <a:pt x="1622" y="31"/>
                  <a:pt x="1592" y="34"/>
                  <a:pt x="1563" y="31"/>
                </a:cubicBezTo>
                <a:cubicBezTo>
                  <a:pt x="1550" y="28"/>
                  <a:pt x="1536" y="26"/>
                  <a:pt x="1524" y="21"/>
                </a:cubicBezTo>
                <a:cubicBezTo>
                  <a:pt x="1514" y="17"/>
                  <a:pt x="1507" y="3"/>
                  <a:pt x="1496" y="2"/>
                </a:cubicBezTo>
                <a:cubicBezTo>
                  <a:pt x="1470" y="0"/>
                  <a:pt x="1445" y="9"/>
                  <a:pt x="1419" y="12"/>
                </a:cubicBezTo>
                <a:cubicBezTo>
                  <a:pt x="1326" y="57"/>
                  <a:pt x="1269" y="163"/>
                  <a:pt x="1169" y="194"/>
                </a:cubicBezTo>
                <a:cubicBezTo>
                  <a:pt x="1051" y="271"/>
                  <a:pt x="934" y="238"/>
                  <a:pt x="785" y="242"/>
                </a:cubicBezTo>
                <a:cubicBezTo>
                  <a:pt x="716" y="260"/>
                  <a:pt x="701" y="279"/>
                  <a:pt x="622" y="290"/>
                </a:cubicBezTo>
                <a:cubicBezTo>
                  <a:pt x="616" y="292"/>
                  <a:pt x="512" y="325"/>
                  <a:pt x="507" y="329"/>
                </a:cubicBezTo>
                <a:cubicBezTo>
                  <a:pt x="470" y="354"/>
                  <a:pt x="489" y="345"/>
                  <a:pt x="449" y="357"/>
                </a:cubicBezTo>
                <a:cubicBezTo>
                  <a:pt x="424" y="383"/>
                  <a:pt x="420" y="398"/>
                  <a:pt x="420" y="43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MX"/>
          </a:p>
        </p:txBody>
      </p:sp>
      <p:grpSp>
        <p:nvGrpSpPr>
          <p:cNvPr id="2" name="Grupo 1"/>
          <p:cNvGrpSpPr/>
          <p:nvPr/>
        </p:nvGrpSpPr>
        <p:grpSpPr>
          <a:xfrm>
            <a:off x="3622675" y="677728"/>
            <a:ext cx="7010400" cy="5024438"/>
            <a:chOff x="3432175" y="1219200"/>
            <a:chExt cx="7010400" cy="5024438"/>
          </a:xfrm>
        </p:grpSpPr>
        <p:sp>
          <p:nvSpPr>
            <p:cNvPr id="35844" name="CurvedRibbon3"/>
            <p:cNvSpPr>
              <a:spLocks noEditPoints="1" noChangeArrowheads="1"/>
            </p:cNvSpPr>
            <p:nvPr/>
          </p:nvSpPr>
          <p:spPr bwMode="auto">
            <a:xfrm>
              <a:off x="3733801" y="2057401"/>
              <a:ext cx="2447925" cy="2447925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0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163 w 21600"/>
                <a:gd name="T13" fmla="*/ 3163 h 21600"/>
                <a:gd name="T14" fmla="*/ 18437 w 21600"/>
                <a:gd name="T15" fmla="*/ 1843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9749" y="14119"/>
                  </a:moveTo>
                  <a:lnTo>
                    <a:pt x="6103" y="15556"/>
                  </a:lnTo>
                  <a:lnTo>
                    <a:pt x="7816" y="20223"/>
                  </a:lnTo>
                  <a:cubicBezTo>
                    <a:pt x="4791" y="19266"/>
                    <a:pt x="2409" y="16914"/>
                    <a:pt x="1414" y="13901"/>
                  </a:cubicBezTo>
                  <a:lnTo>
                    <a:pt x="545" y="14188"/>
                  </a:lnTo>
                  <a:cubicBezTo>
                    <a:pt x="184" y="13095"/>
                    <a:pt x="0" y="11951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1951"/>
                    <a:pt x="21415" y="13095"/>
                    <a:pt x="21054" y="14188"/>
                  </a:cubicBezTo>
                  <a:lnTo>
                    <a:pt x="20185" y="13901"/>
                  </a:lnTo>
                  <a:cubicBezTo>
                    <a:pt x="19190" y="16914"/>
                    <a:pt x="16808" y="19266"/>
                    <a:pt x="13783" y="20223"/>
                  </a:cubicBezTo>
                  <a:lnTo>
                    <a:pt x="15497" y="15556"/>
                  </a:lnTo>
                  <a:lnTo>
                    <a:pt x="11851" y="14119"/>
                  </a:lnTo>
                  <a:cubicBezTo>
                    <a:pt x="13298" y="13661"/>
                    <a:pt x="14282" y="12318"/>
                    <a:pt x="14282" y="10800"/>
                  </a:cubicBezTo>
                  <a:cubicBezTo>
                    <a:pt x="14282" y="10621"/>
                    <a:pt x="14268" y="10444"/>
                    <a:pt x="14241" y="10268"/>
                  </a:cubicBezTo>
                  <a:lnTo>
                    <a:pt x="15145" y="10128"/>
                  </a:lnTo>
                  <a:cubicBezTo>
                    <a:pt x="14813" y="7984"/>
                    <a:pt x="12968" y="6403"/>
                    <a:pt x="10800" y="6403"/>
                  </a:cubicBezTo>
                  <a:cubicBezTo>
                    <a:pt x="8631" y="6402"/>
                    <a:pt x="6786" y="7984"/>
                    <a:pt x="6454" y="10128"/>
                  </a:cubicBezTo>
                  <a:lnTo>
                    <a:pt x="7358" y="10268"/>
                  </a:lnTo>
                  <a:cubicBezTo>
                    <a:pt x="7331" y="10444"/>
                    <a:pt x="7318" y="10621"/>
                    <a:pt x="7318" y="10799"/>
                  </a:cubicBezTo>
                  <a:cubicBezTo>
                    <a:pt x="7317" y="12318"/>
                    <a:pt x="8301" y="13661"/>
                    <a:pt x="9748" y="14119"/>
                  </a:cubicBezTo>
                  <a:lnTo>
                    <a:pt x="9749" y="14119"/>
                  </a:lnTo>
                  <a:close/>
                </a:path>
                <a:path w="21600" h="21600" fill="none" extrusionOk="0">
                  <a:moveTo>
                    <a:pt x="1414" y="13902"/>
                  </a:moveTo>
                  <a:lnTo>
                    <a:pt x="6624" y="12179"/>
                  </a:lnTo>
                  <a:cubicBezTo>
                    <a:pt x="6477" y="11734"/>
                    <a:pt x="6403" y="11268"/>
                    <a:pt x="6403" y="10800"/>
                  </a:cubicBezTo>
                  <a:cubicBezTo>
                    <a:pt x="6402" y="10575"/>
                    <a:pt x="6420" y="10350"/>
                    <a:pt x="6454" y="10128"/>
                  </a:cubicBezTo>
                </a:path>
                <a:path w="21600" h="21600" fill="none" extrusionOk="0">
                  <a:moveTo>
                    <a:pt x="6625" y="12179"/>
                  </a:moveTo>
                  <a:lnTo>
                    <a:pt x="7358" y="10268"/>
                  </a:lnTo>
                </a:path>
                <a:path w="21600" h="21600" fill="none" extrusionOk="0">
                  <a:moveTo>
                    <a:pt x="20186" y="13902"/>
                  </a:moveTo>
                  <a:lnTo>
                    <a:pt x="14975" y="12179"/>
                  </a:lnTo>
                  <a:cubicBezTo>
                    <a:pt x="15122" y="11734"/>
                    <a:pt x="15197" y="11268"/>
                    <a:pt x="15197" y="10800"/>
                  </a:cubicBezTo>
                  <a:cubicBezTo>
                    <a:pt x="15197" y="10575"/>
                    <a:pt x="15179" y="10350"/>
                    <a:pt x="15145" y="10128"/>
                  </a:cubicBezTo>
                </a:path>
                <a:path w="21600" h="21600" fill="none" extrusionOk="0">
                  <a:moveTo>
                    <a:pt x="14975" y="12179"/>
                  </a:moveTo>
                  <a:lnTo>
                    <a:pt x="14242" y="10268"/>
                  </a:lnTo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s-MX"/>
            </a:p>
          </p:txBody>
        </p:sp>
        <p:sp>
          <p:nvSpPr>
            <p:cNvPr id="35845" name="Oval 5"/>
            <p:cNvSpPr>
              <a:spLocks noChangeArrowheads="1"/>
            </p:cNvSpPr>
            <p:nvPr/>
          </p:nvSpPr>
          <p:spPr bwMode="auto">
            <a:xfrm>
              <a:off x="4495800" y="2819400"/>
              <a:ext cx="1066800" cy="914400"/>
            </a:xfrm>
            <a:prstGeom prst="ellipse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5846" name="Text Box 6"/>
            <p:cNvSpPr txBox="1">
              <a:spLocks noChangeArrowheads="1"/>
            </p:cNvSpPr>
            <p:nvPr/>
          </p:nvSpPr>
          <p:spPr bwMode="auto">
            <a:xfrm>
              <a:off x="4419601" y="2971800"/>
              <a:ext cx="112871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es-ES">
                  <a:solidFill>
                    <a:schemeClr val="tx1"/>
                  </a:solidFill>
                  <a:latin typeface="Comic Sans MS" panose="030F0702030302020204" pitchFamily="66" charset="0"/>
                </a:rPr>
                <a:t>analito</a:t>
              </a:r>
            </a:p>
          </p:txBody>
        </p:sp>
        <p:sp>
          <p:nvSpPr>
            <p:cNvPr id="35847" name="Text Box 7"/>
            <p:cNvSpPr txBox="1">
              <a:spLocks noChangeArrowheads="1"/>
            </p:cNvSpPr>
            <p:nvPr/>
          </p:nvSpPr>
          <p:spPr bwMode="auto">
            <a:xfrm>
              <a:off x="3886201" y="2362200"/>
              <a:ext cx="22272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es-ES">
                  <a:solidFill>
                    <a:schemeClr val="tx1"/>
                  </a:solidFill>
                  <a:latin typeface="Comic Sans MS" panose="030F0702030302020204" pitchFamily="66" charset="0"/>
                </a:rPr>
                <a:t>interferencias</a:t>
              </a:r>
            </a:p>
          </p:txBody>
        </p:sp>
        <p:sp>
          <p:nvSpPr>
            <p:cNvPr id="35848" name="Text Box 8"/>
            <p:cNvSpPr txBox="1">
              <a:spLocks noChangeArrowheads="1"/>
            </p:cNvSpPr>
            <p:nvPr/>
          </p:nvSpPr>
          <p:spPr bwMode="auto">
            <a:xfrm>
              <a:off x="4238625" y="5786438"/>
              <a:ext cx="1371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es-ES">
                  <a:solidFill>
                    <a:schemeClr val="tx1"/>
                  </a:solidFill>
                  <a:latin typeface="Comic Sans MS" panose="030F0702030302020204" pitchFamily="66" charset="0"/>
                </a:rPr>
                <a:t>Muestra</a:t>
              </a:r>
            </a:p>
          </p:txBody>
        </p:sp>
        <p:sp>
          <p:nvSpPr>
            <p:cNvPr id="35849" name="Text Box 9"/>
            <p:cNvSpPr txBox="1">
              <a:spLocks noChangeArrowheads="1"/>
            </p:cNvSpPr>
            <p:nvPr/>
          </p:nvSpPr>
          <p:spPr bwMode="auto">
            <a:xfrm>
              <a:off x="8213725" y="1219200"/>
              <a:ext cx="22034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es-ES">
                  <a:solidFill>
                    <a:schemeClr val="tx1"/>
                  </a:solidFill>
                  <a:latin typeface="Comic Sans MS" panose="030F0702030302020204" pitchFamily="66" charset="0"/>
                </a:rPr>
                <a:t>Identificación</a:t>
              </a:r>
            </a:p>
          </p:txBody>
        </p:sp>
        <p:sp>
          <p:nvSpPr>
            <p:cNvPr id="35850" name="Text Box 10"/>
            <p:cNvSpPr txBox="1">
              <a:spLocks noChangeArrowheads="1"/>
            </p:cNvSpPr>
            <p:nvPr/>
          </p:nvSpPr>
          <p:spPr bwMode="auto">
            <a:xfrm>
              <a:off x="8382000" y="1828800"/>
              <a:ext cx="17462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es-ES">
                  <a:solidFill>
                    <a:schemeClr val="tx1"/>
                  </a:solidFill>
                  <a:latin typeface="Comic Sans MS" panose="030F0702030302020204" pitchFamily="66" charset="0"/>
                </a:rPr>
                <a:t>Separación</a:t>
              </a:r>
            </a:p>
          </p:txBody>
        </p:sp>
        <p:sp>
          <p:nvSpPr>
            <p:cNvPr id="35851" name="Text Box 11"/>
            <p:cNvSpPr txBox="1">
              <a:spLocks noChangeArrowheads="1"/>
            </p:cNvSpPr>
            <p:nvPr/>
          </p:nvSpPr>
          <p:spPr bwMode="auto">
            <a:xfrm>
              <a:off x="8213725" y="2438400"/>
              <a:ext cx="22288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es-ES">
                  <a:solidFill>
                    <a:schemeClr val="tx1"/>
                  </a:solidFill>
                  <a:latin typeface="Comic Sans MS" panose="030F0702030302020204" pitchFamily="66" charset="0"/>
                </a:rPr>
                <a:t>Determinación</a:t>
              </a:r>
            </a:p>
          </p:txBody>
        </p:sp>
        <p:sp>
          <p:nvSpPr>
            <p:cNvPr id="35852" name="AutoShape 12"/>
            <p:cNvSpPr>
              <a:spLocks noChangeArrowheads="1"/>
            </p:cNvSpPr>
            <p:nvPr/>
          </p:nvSpPr>
          <p:spPr bwMode="auto">
            <a:xfrm>
              <a:off x="6324600" y="2286000"/>
              <a:ext cx="1447800" cy="1066800"/>
            </a:xfrm>
            <a:prstGeom prst="leftArrow">
              <a:avLst>
                <a:gd name="adj1" fmla="val 50000"/>
                <a:gd name="adj2" fmla="val 3392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5853" name="Text Box 13"/>
            <p:cNvSpPr txBox="1">
              <a:spLocks noChangeArrowheads="1"/>
            </p:cNvSpPr>
            <p:nvPr/>
          </p:nvSpPr>
          <p:spPr bwMode="auto">
            <a:xfrm>
              <a:off x="8610600" y="2971800"/>
              <a:ext cx="14287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es-ES">
                  <a:solidFill>
                    <a:schemeClr val="tx1"/>
                  </a:solidFill>
                  <a:latin typeface="Comic Sans MS" panose="030F0702030302020204" pitchFamily="66" charset="0"/>
                </a:rPr>
                <a:t>(análisis)</a:t>
              </a:r>
            </a:p>
          </p:txBody>
        </p:sp>
        <p:sp>
          <p:nvSpPr>
            <p:cNvPr id="35854" name="Text Box 14"/>
            <p:cNvSpPr txBox="1">
              <a:spLocks noChangeArrowheads="1"/>
            </p:cNvSpPr>
            <p:nvPr/>
          </p:nvSpPr>
          <p:spPr bwMode="auto">
            <a:xfrm>
              <a:off x="8686800" y="5029200"/>
              <a:ext cx="12636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es-ES">
                  <a:solidFill>
                    <a:schemeClr val="tx1"/>
                  </a:solidFill>
                  <a:latin typeface="Comic Sans MS" panose="030F0702030302020204" pitchFamily="66" charset="0"/>
                </a:rPr>
                <a:t>Método</a:t>
              </a:r>
            </a:p>
          </p:txBody>
        </p:sp>
        <p:sp>
          <p:nvSpPr>
            <p:cNvPr id="35855" name="Text Box 15"/>
            <p:cNvSpPr txBox="1">
              <a:spLocks noChangeArrowheads="1"/>
            </p:cNvSpPr>
            <p:nvPr/>
          </p:nvSpPr>
          <p:spPr bwMode="auto">
            <a:xfrm>
              <a:off x="8763000" y="5562600"/>
              <a:ext cx="11572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ES" altLang="es-ES">
                  <a:solidFill>
                    <a:schemeClr val="tx1"/>
                  </a:solidFill>
                  <a:latin typeface="Comic Sans MS" panose="030F0702030302020204" pitchFamily="66" charset="0"/>
                </a:rPr>
                <a:t>Ensayo</a:t>
              </a:r>
            </a:p>
          </p:txBody>
        </p:sp>
        <p:sp>
          <p:nvSpPr>
            <p:cNvPr id="35857" name="AutoShape 17"/>
            <p:cNvSpPr>
              <a:spLocks noChangeArrowheads="1"/>
            </p:cNvSpPr>
            <p:nvPr/>
          </p:nvSpPr>
          <p:spPr bwMode="auto">
            <a:xfrm>
              <a:off x="8915400" y="3733800"/>
              <a:ext cx="838200" cy="1295400"/>
            </a:xfrm>
            <a:prstGeom prst="upArrow">
              <a:avLst>
                <a:gd name="adj1" fmla="val 50000"/>
                <a:gd name="adj2" fmla="val 3863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5858" name="AutoShape 18"/>
            <p:cNvSpPr>
              <a:spLocks noChangeArrowheads="1"/>
            </p:cNvSpPr>
            <p:nvPr/>
          </p:nvSpPr>
          <p:spPr bwMode="auto">
            <a:xfrm>
              <a:off x="4953000" y="4667250"/>
              <a:ext cx="76200" cy="1066800"/>
            </a:xfrm>
            <a:prstGeom prst="upArrow">
              <a:avLst>
                <a:gd name="adj1" fmla="val 50000"/>
                <a:gd name="adj2" fmla="val 350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3570" name="Freeform 24"/>
            <p:cNvSpPr>
              <a:spLocks/>
            </p:cNvSpPr>
            <p:nvPr/>
          </p:nvSpPr>
          <p:spPr bwMode="auto">
            <a:xfrm>
              <a:off x="3432175" y="2492376"/>
              <a:ext cx="215900" cy="576263"/>
            </a:xfrm>
            <a:custGeom>
              <a:avLst/>
              <a:gdLst>
                <a:gd name="T0" fmla="*/ 2147483646 w 136"/>
                <a:gd name="T1" fmla="*/ 0 h 363"/>
                <a:gd name="T2" fmla="*/ 2147483646 w 136"/>
                <a:gd name="T3" fmla="*/ 2147483646 h 363"/>
                <a:gd name="T4" fmla="*/ 0 w 136"/>
                <a:gd name="T5" fmla="*/ 2147483646 h 363"/>
                <a:gd name="T6" fmla="*/ 0 60000 65536"/>
                <a:gd name="T7" fmla="*/ 0 60000 65536"/>
                <a:gd name="T8" fmla="*/ 0 60000 65536"/>
                <a:gd name="T9" fmla="*/ 0 w 136"/>
                <a:gd name="T10" fmla="*/ 0 h 363"/>
                <a:gd name="T11" fmla="*/ 136 w 136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6" h="363">
                  <a:moveTo>
                    <a:pt x="136" y="0"/>
                  </a:moveTo>
                  <a:cubicBezTo>
                    <a:pt x="124" y="38"/>
                    <a:pt x="113" y="76"/>
                    <a:pt x="90" y="136"/>
                  </a:cubicBezTo>
                  <a:cubicBezTo>
                    <a:pt x="67" y="196"/>
                    <a:pt x="0" y="295"/>
                    <a:pt x="0" y="36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3571" name="Line 25"/>
            <p:cNvSpPr>
              <a:spLocks noChangeShapeType="1"/>
            </p:cNvSpPr>
            <p:nvPr/>
          </p:nvSpPr>
          <p:spPr bwMode="auto">
            <a:xfrm>
              <a:off x="5448301" y="1628776"/>
              <a:ext cx="360363" cy="360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3572" name="Line 26"/>
            <p:cNvSpPr>
              <a:spLocks noChangeShapeType="1"/>
            </p:cNvSpPr>
            <p:nvPr/>
          </p:nvSpPr>
          <p:spPr bwMode="auto">
            <a:xfrm flipH="1">
              <a:off x="5232400" y="1341439"/>
              <a:ext cx="215900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3573" name="Line 27"/>
            <p:cNvSpPr>
              <a:spLocks noChangeShapeType="1"/>
            </p:cNvSpPr>
            <p:nvPr/>
          </p:nvSpPr>
          <p:spPr bwMode="auto">
            <a:xfrm>
              <a:off x="3575051" y="3573464"/>
              <a:ext cx="73025" cy="142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3574" name="Line 28"/>
            <p:cNvSpPr>
              <a:spLocks noChangeShapeType="1"/>
            </p:cNvSpPr>
            <p:nvPr/>
          </p:nvSpPr>
          <p:spPr bwMode="auto">
            <a:xfrm flipH="1">
              <a:off x="5880100" y="4005263"/>
              <a:ext cx="21590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3575" name="Line 29"/>
            <p:cNvSpPr>
              <a:spLocks noChangeShapeType="1"/>
            </p:cNvSpPr>
            <p:nvPr/>
          </p:nvSpPr>
          <p:spPr bwMode="auto">
            <a:xfrm>
              <a:off x="4800600" y="3933825"/>
              <a:ext cx="431800" cy="71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23576" name="Text Box 30"/>
          <p:cNvSpPr txBox="1">
            <a:spLocks noChangeArrowheads="1"/>
          </p:cNvSpPr>
          <p:nvPr/>
        </p:nvSpPr>
        <p:spPr bwMode="auto">
          <a:xfrm>
            <a:off x="511183" y="60703"/>
            <a:ext cx="4598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TERMINOLOGÍA ANALÍTICA</a:t>
            </a:r>
          </a:p>
        </p:txBody>
      </p:sp>
    </p:spTree>
    <p:extLst>
      <p:ext uri="{BB962C8B-B14F-4D97-AF65-F5344CB8AC3E}">
        <p14:creationId xmlns:p14="http://schemas.microsoft.com/office/powerpoint/2010/main" val="99907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1928830" y="259882"/>
            <a:ext cx="8242154" cy="5351957"/>
            <a:chOff x="1928830" y="259882"/>
            <a:chExt cx="8242154" cy="5351957"/>
          </a:xfrm>
        </p:grpSpPr>
        <p:sp>
          <p:nvSpPr>
            <p:cNvPr id="82950" name="Text Box 6"/>
            <p:cNvSpPr txBox="1">
              <a:spLocks noChangeArrowheads="1"/>
            </p:cNvSpPr>
            <p:nvPr/>
          </p:nvSpPr>
          <p:spPr bwMode="auto">
            <a:xfrm>
              <a:off x="1928830" y="1104643"/>
              <a:ext cx="8242154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1600" b="1">
                  <a:solidFill>
                    <a:schemeClr val="accent2"/>
                  </a:solidFill>
                  <a:latin typeface="Arial" panose="020B0604020202020204" pitchFamily="34" charset="0"/>
                </a:rPr>
                <a:t>Toma y preparación de la muestra</a:t>
              </a:r>
              <a:endParaRPr lang="es-ES" altLang="es-ES" sz="1600" b="1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951" name="Text Box 7"/>
            <p:cNvSpPr txBox="1">
              <a:spLocks noChangeArrowheads="1"/>
            </p:cNvSpPr>
            <p:nvPr/>
          </p:nvSpPr>
          <p:spPr bwMode="auto">
            <a:xfrm>
              <a:off x="2352307" y="681930"/>
              <a:ext cx="6984197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1600">
                  <a:solidFill>
                    <a:schemeClr val="tx1"/>
                  </a:solidFill>
                  <a:latin typeface="Arial" panose="020B0604020202020204" pitchFamily="34" charset="0"/>
                </a:rPr>
                <a:t>Elegir el método analítico</a:t>
              </a:r>
              <a:endParaRPr lang="es-ES" altLang="es-ES" sz="16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952" name="Text Box 8"/>
            <p:cNvSpPr txBox="1">
              <a:spLocks noChangeArrowheads="1"/>
            </p:cNvSpPr>
            <p:nvPr/>
          </p:nvSpPr>
          <p:spPr bwMode="auto">
            <a:xfrm>
              <a:off x="2352307" y="1526027"/>
              <a:ext cx="6984197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1600" dirty="0">
                  <a:solidFill>
                    <a:schemeClr val="tx1"/>
                  </a:solidFill>
                  <a:latin typeface="Arial" panose="020B0604020202020204" pitchFamily="34" charset="0"/>
                </a:rPr>
                <a:t>Recoger una muestra representativa</a:t>
              </a:r>
              <a:endParaRPr lang="es-ES" altLang="es-ES" sz="160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953" name="Text Box 9"/>
            <p:cNvSpPr txBox="1">
              <a:spLocks noChangeArrowheads="1"/>
            </p:cNvSpPr>
            <p:nvPr/>
          </p:nvSpPr>
          <p:spPr bwMode="auto">
            <a:xfrm>
              <a:off x="2352307" y="1948740"/>
              <a:ext cx="6984197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1600" dirty="0">
                  <a:solidFill>
                    <a:schemeClr val="tx1"/>
                  </a:solidFill>
                  <a:latin typeface="Arial" panose="020B0604020202020204" pitchFamily="34" charset="0"/>
                </a:rPr>
                <a:t>Preparar la muestra para que esté en forma correcta para el análisis.</a:t>
              </a:r>
              <a:endParaRPr lang="es-ES" altLang="es-ES" sz="1600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954" name="Text Box 10"/>
            <p:cNvSpPr txBox="1">
              <a:spLocks noChangeArrowheads="1"/>
            </p:cNvSpPr>
            <p:nvPr/>
          </p:nvSpPr>
          <p:spPr bwMode="auto">
            <a:xfrm>
              <a:off x="2352307" y="2370124"/>
              <a:ext cx="6984197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1600">
                  <a:solidFill>
                    <a:schemeClr val="tx1"/>
                  </a:solidFill>
                  <a:latin typeface="Arial" panose="020B0604020202020204" pitchFamily="34" charset="0"/>
                </a:rPr>
                <a:t>Eliminar las interferencias</a:t>
              </a:r>
              <a:endParaRPr lang="es-ES" altLang="es-ES" sz="16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955" name="Text Box 11"/>
            <p:cNvSpPr txBox="1">
              <a:spLocks noChangeArrowheads="1"/>
            </p:cNvSpPr>
            <p:nvPr/>
          </p:nvSpPr>
          <p:spPr bwMode="auto">
            <a:xfrm>
              <a:off x="2050013" y="2792837"/>
              <a:ext cx="8031211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1600" b="1">
                  <a:solidFill>
                    <a:schemeClr val="accent2"/>
                  </a:solidFill>
                  <a:latin typeface="Arial" panose="020B0604020202020204" pitchFamily="34" charset="0"/>
                </a:rPr>
                <a:t>Proceso de medida</a:t>
              </a:r>
              <a:endParaRPr lang="es-ES" altLang="es-ES" sz="1600" b="1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956" name="Text Box 12"/>
            <p:cNvSpPr txBox="1">
              <a:spLocks noChangeArrowheads="1"/>
            </p:cNvSpPr>
            <p:nvPr/>
          </p:nvSpPr>
          <p:spPr bwMode="auto">
            <a:xfrm>
              <a:off x="2352307" y="3215550"/>
              <a:ext cx="6984197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1600">
                  <a:solidFill>
                    <a:schemeClr val="tx1"/>
                  </a:solidFill>
                  <a:latin typeface="Arial" panose="020B0604020202020204" pitchFamily="34" charset="0"/>
                </a:rPr>
                <a:t>Puesta a punto de la metodológica analítica</a:t>
              </a:r>
              <a:endParaRPr lang="es-ES" altLang="es-ES" sz="16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957" name="Text Box 13"/>
            <p:cNvSpPr txBox="1">
              <a:spLocks noChangeArrowheads="1"/>
            </p:cNvSpPr>
            <p:nvPr/>
          </p:nvSpPr>
          <p:spPr bwMode="auto">
            <a:xfrm>
              <a:off x="1928830" y="259882"/>
              <a:ext cx="8242154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1600" b="1">
                  <a:solidFill>
                    <a:schemeClr val="accent2"/>
                  </a:solidFill>
                  <a:latin typeface="Arial" panose="020B0604020202020204" pitchFamily="34" charset="0"/>
                </a:rPr>
                <a:t>Definir el problema</a:t>
              </a:r>
              <a:endParaRPr lang="es-ES" altLang="es-ES" sz="1600" b="1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958" name="Text Box 14"/>
            <p:cNvSpPr txBox="1">
              <a:spLocks noChangeArrowheads="1"/>
            </p:cNvSpPr>
            <p:nvPr/>
          </p:nvSpPr>
          <p:spPr bwMode="auto">
            <a:xfrm>
              <a:off x="2352307" y="3636934"/>
              <a:ext cx="6984197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1600">
                  <a:solidFill>
                    <a:schemeClr val="tx1"/>
                  </a:solidFill>
                  <a:latin typeface="Arial" panose="020B0604020202020204" pitchFamily="34" charset="0"/>
                </a:rPr>
                <a:t>Medición de las muestras</a:t>
              </a:r>
              <a:endParaRPr lang="es-ES" altLang="es-ES" sz="16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959" name="Text Box 15"/>
            <p:cNvSpPr txBox="1">
              <a:spLocks noChangeArrowheads="1"/>
            </p:cNvSpPr>
            <p:nvPr/>
          </p:nvSpPr>
          <p:spPr bwMode="auto">
            <a:xfrm>
              <a:off x="2352307" y="4059647"/>
              <a:ext cx="6984197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1600">
                  <a:solidFill>
                    <a:schemeClr val="tx1"/>
                  </a:solidFill>
                  <a:latin typeface="Arial" panose="020B0604020202020204" pitchFamily="34" charset="0"/>
                </a:rPr>
                <a:t>Tratamiento de datos: Reducir los datos a una respuesta numérica</a:t>
              </a:r>
              <a:endParaRPr lang="es-ES" altLang="es-ES" sz="16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960" name="Text Box 16"/>
            <p:cNvSpPr txBox="1">
              <a:spLocks noChangeArrowheads="1"/>
            </p:cNvSpPr>
            <p:nvPr/>
          </p:nvSpPr>
          <p:spPr bwMode="auto">
            <a:xfrm>
              <a:off x="2050013" y="4481030"/>
              <a:ext cx="7961923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1600" b="1">
                  <a:solidFill>
                    <a:schemeClr val="accent2"/>
                  </a:solidFill>
                  <a:latin typeface="Arial" panose="020B0604020202020204" pitchFamily="34" charset="0"/>
                </a:rPr>
                <a:t>Tratamiento estadístico de datos</a:t>
              </a:r>
              <a:endParaRPr lang="es-ES" altLang="es-ES" sz="1600" b="1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961" name="Text Box 17"/>
            <p:cNvSpPr txBox="1">
              <a:spLocks noChangeArrowheads="1"/>
            </p:cNvSpPr>
            <p:nvPr/>
          </p:nvSpPr>
          <p:spPr bwMode="auto">
            <a:xfrm>
              <a:off x="2292382" y="4903743"/>
              <a:ext cx="7053485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1600">
                  <a:solidFill>
                    <a:schemeClr val="tx1"/>
                  </a:solidFill>
                  <a:latin typeface="Arial" panose="020B0604020202020204" pitchFamily="34" charset="0"/>
                </a:rPr>
                <a:t>Análisis estadístico – respuestas numéricas con límite de error</a:t>
              </a:r>
              <a:r>
                <a:rPr lang="es-ES_tradnl" altLang="es-ES" sz="1600" b="1">
                  <a:solidFill>
                    <a:schemeClr val="tx1"/>
                  </a:solidFill>
                  <a:latin typeface="Arial" panose="020B0604020202020204" pitchFamily="34" charset="0"/>
                </a:rPr>
                <a:t> </a:t>
              </a:r>
              <a:endParaRPr lang="es-ES" altLang="es-ES" sz="16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962" name="Text Box 18"/>
            <p:cNvSpPr txBox="1">
              <a:spLocks noChangeArrowheads="1"/>
            </p:cNvSpPr>
            <p:nvPr/>
          </p:nvSpPr>
          <p:spPr bwMode="auto">
            <a:xfrm>
              <a:off x="2050014" y="5273285"/>
              <a:ext cx="8102039" cy="3385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1600" b="1">
                  <a:solidFill>
                    <a:schemeClr val="accent2"/>
                  </a:solidFill>
                  <a:latin typeface="Arial" panose="020B0604020202020204" pitchFamily="34" charset="0"/>
                </a:rPr>
                <a:t>Interpretación del resultado para obtener la solución al problema planteado</a:t>
              </a:r>
              <a:endParaRPr lang="es-ES" altLang="es-ES" sz="1600" b="1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28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 flipH="1">
            <a:off x="246822" y="45244"/>
            <a:ext cx="4084672" cy="7921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AR" altLang="es-ES" sz="3000" dirty="0">
                <a:solidFill>
                  <a:srgbClr val="0066FF"/>
                </a:solidFill>
              </a:rPr>
              <a:t>Definir el problema analítico</a:t>
            </a:r>
            <a:endParaRPr lang="es-ES" altLang="es-ES" sz="3000" dirty="0">
              <a:solidFill>
                <a:srgbClr val="0066FF"/>
              </a:solidFill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3546125" y="441325"/>
            <a:ext cx="7772400" cy="381635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s-AR" altLang="es-ES" sz="1900" dirty="0"/>
              <a:t>1. ¿Cual es el </a:t>
            </a:r>
            <a:r>
              <a:rPr lang="es-AR" altLang="es-ES" sz="1900" dirty="0" err="1"/>
              <a:t>analito</a:t>
            </a:r>
            <a:r>
              <a:rPr lang="es-AR" altLang="es-ES" sz="1900" dirty="0"/>
              <a:t> a determinar?</a:t>
            </a:r>
          </a:p>
          <a:p>
            <a:pPr algn="just" eaLnBrk="1" hangingPunct="1">
              <a:lnSpc>
                <a:spcPct val="80000"/>
              </a:lnSpc>
            </a:pPr>
            <a:r>
              <a:rPr lang="es-AR" altLang="es-ES" sz="1900" dirty="0"/>
              <a:t>2. ¿Qué exactitud y precisión se requieren?</a:t>
            </a:r>
          </a:p>
          <a:p>
            <a:pPr algn="just" eaLnBrk="1" hangingPunct="1">
              <a:lnSpc>
                <a:spcPct val="80000"/>
              </a:lnSpc>
            </a:pPr>
            <a:r>
              <a:rPr lang="es-AR" altLang="es-ES" sz="1900" dirty="0"/>
              <a:t>3. ¿De que metodologías analíticas se dispone para su determinación?</a:t>
            </a:r>
          </a:p>
          <a:p>
            <a:pPr algn="just" eaLnBrk="1" hangingPunct="1">
              <a:lnSpc>
                <a:spcPct val="80000"/>
              </a:lnSpc>
            </a:pPr>
            <a:r>
              <a:rPr lang="es-AR" altLang="es-ES" sz="1900" dirty="0"/>
              <a:t>4. ¿Cuál es la muestra en que se encuentra el </a:t>
            </a:r>
            <a:r>
              <a:rPr lang="es-AR" altLang="es-ES" sz="1900" dirty="0" err="1"/>
              <a:t>analito</a:t>
            </a:r>
            <a:r>
              <a:rPr lang="es-AR" altLang="es-ES" sz="1900" dirty="0"/>
              <a:t>?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s-AR" altLang="es-ES" sz="1900" dirty="0"/>
              <a:t>         ¿De cuanta muestra se dispone?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s-AR" altLang="es-ES" sz="1900" dirty="0"/>
              <a:t>         ¿Cuál es el intervalo de concentraciones en que puede encontrarse del </a:t>
            </a:r>
            <a:r>
              <a:rPr lang="es-AR" altLang="es-ES" sz="1900" dirty="0" err="1"/>
              <a:t>analito</a:t>
            </a:r>
            <a:r>
              <a:rPr lang="es-AR" altLang="es-ES" sz="1900" dirty="0"/>
              <a:t> en la muestra?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s-AR" altLang="es-ES" sz="1900" dirty="0"/>
              <a:t>         ¿Qué componentes de la muestra interferirán en la determinación?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s-AR" altLang="es-ES" sz="1900" dirty="0"/>
              <a:t>         ¿Cuáles son las propiedades físicas y químicas de la matriz de la muestra?</a:t>
            </a:r>
          </a:p>
          <a:p>
            <a:pPr algn="just" eaLnBrk="1" hangingPunct="1">
              <a:lnSpc>
                <a:spcPct val="80000"/>
              </a:lnSpc>
            </a:pPr>
            <a:r>
              <a:rPr lang="es-AR" altLang="es-ES" sz="1900" dirty="0"/>
              <a:t>6. ¿Cuántas muestras deben analizarse?</a:t>
            </a:r>
          </a:p>
          <a:p>
            <a:pPr algn="just" eaLnBrk="1" hangingPunct="1">
              <a:lnSpc>
                <a:spcPct val="80000"/>
              </a:lnSpc>
            </a:pPr>
            <a:endParaRPr lang="es-ES" altLang="es-ES" sz="1900" dirty="0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836470" y="4380137"/>
            <a:ext cx="5976937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es-AR" altLang="es-ES" sz="2000" dirty="0">
                <a:solidFill>
                  <a:srgbClr val="006600"/>
                </a:solidFill>
                <a:latin typeface="Comic Sans MS" panose="030F0702030302020204" pitchFamily="66" charset="0"/>
              </a:rPr>
              <a:t>Costo y disponibilidad de equipos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es-AR" altLang="es-ES" sz="2000" dirty="0">
                <a:solidFill>
                  <a:srgbClr val="006600"/>
                </a:solidFill>
                <a:latin typeface="Comic Sans MS" panose="030F0702030302020204" pitchFamily="66" charset="0"/>
              </a:rPr>
              <a:t>Costo por muestra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es-AR" altLang="es-ES" sz="2000" dirty="0">
                <a:solidFill>
                  <a:srgbClr val="006600"/>
                </a:solidFill>
                <a:latin typeface="Comic Sans MS" panose="030F0702030302020204" pitchFamily="66" charset="0"/>
              </a:rPr>
              <a:t>Tiempo requerido para el análisis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es-AR" altLang="es-ES" sz="2000" dirty="0">
                <a:solidFill>
                  <a:srgbClr val="006600"/>
                </a:solidFill>
                <a:latin typeface="Comic Sans MS" panose="030F0702030302020204" pitchFamily="66" charset="0"/>
              </a:rPr>
              <a:t>Complejidad del método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es-AR" altLang="es-ES" sz="2000" dirty="0">
                <a:solidFill>
                  <a:srgbClr val="006600"/>
                </a:solidFill>
                <a:latin typeface="Comic Sans MS" panose="030F0702030302020204" pitchFamily="66" charset="0"/>
              </a:rPr>
              <a:t>Habilidad del operador</a:t>
            </a:r>
            <a:endParaRPr lang="es-ES" altLang="es-ES" sz="2000" dirty="0">
              <a:solidFill>
                <a:srgbClr val="00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587968" y="4784002"/>
            <a:ext cx="22320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AR" altLang="es-ES" dirty="0">
                <a:solidFill>
                  <a:srgbClr val="006600"/>
                </a:solidFill>
                <a:latin typeface="Comic Sans MS" panose="030F0702030302020204" pitchFamily="66" charset="0"/>
              </a:rPr>
              <a:t>También debe considerarse:</a:t>
            </a:r>
            <a:endParaRPr lang="es-ES" altLang="es-ES" dirty="0">
              <a:solidFill>
                <a:srgbClr val="00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774" name="AutoShape 6"/>
          <p:cNvSpPr>
            <a:spLocks/>
          </p:cNvSpPr>
          <p:nvPr/>
        </p:nvSpPr>
        <p:spPr bwMode="auto">
          <a:xfrm>
            <a:off x="4345374" y="4487997"/>
            <a:ext cx="360362" cy="1584325"/>
          </a:xfrm>
          <a:prstGeom prst="leftBrace">
            <a:avLst>
              <a:gd name="adj1" fmla="val 36637"/>
              <a:gd name="adj2" fmla="val 2120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s-MX" altLang="es-ES">
              <a:solidFill>
                <a:srgbClr val="0066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2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61724" y="-55422"/>
            <a:ext cx="4968875" cy="685800"/>
            <a:chOff x="1932" y="120"/>
            <a:chExt cx="1956" cy="432"/>
          </a:xfrm>
        </p:grpSpPr>
        <p:sp>
          <p:nvSpPr>
            <p:cNvPr id="34852" name="Oval 3"/>
            <p:cNvSpPr>
              <a:spLocks noChangeArrowheads="1"/>
            </p:cNvSpPr>
            <p:nvPr/>
          </p:nvSpPr>
          <p:spPr bwMode="auto">
            <a:xfrm>
              <a:off x="1932" y="120"/>
              <a:ext cx="1788" cy="43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4853" name="Text Box 4"/>
            <p:cNvSpPr txBox="1">
              <a:spLocks noChangeArrowheads="1"/>
            </p:cNvSpPr>
            <p:nvPr/>
          </p:nvSpPr>
          <p:spPr bwMode="auto">
            <a:xfrm>
              <a:off x="1968" y="186"/>
              <a:ext cx="19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>
                  <a:solidFill>
                    <a:schemeClr val="tx1"/>
                  </a:solidFill>
                  <a:latin typeface="Arial" panose="020B0604020202020204" pitchFamily="34" charset="0"/>
                </a:rPr>
                <a:t>Métodos Analíticos</a:t>
              </a:r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1560774" y="604801"/>
            <a:ext cx="9144000" cy="5278438"/>
            <a:chOff x="1524001" y="1068388"/>
            <a:chExt cx="9144000" cy="5278438"/>
          </a:xfrm>
        </p:grpSpPr>
        <p:sp>
          <p:nvSpPr>
            <p:cNvPr id="229381" name="AutoShape 5"/>
            <p:cNvSpPr>
              <a:spLocks noChangeArrowheads="1"/>
            </p:cNvSpPr>
            <p:nvPr/>
          </p:nvSpPr>
          <p:spPr bwMode="auto">
            <a:xfrm>
              <a:off x="2635250" y="4459288"/>
              <a:ext cx="228600" cy="914400"/>
            </a:xfrm>
            <a:prstGeom prst="downArrow">
              <a:avLst>
                <a:gd name="adj1" fmla="val 50000"/>
                <a:gd name="adj2" fmla="val 10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9382" name="AutoShape 6"/>
            <p:cNvSpPr>
              <a:spLocks noChangeArrowheads="1"/>
            </p:cNvSpPr>
            <p:nvPr/>
          </p:nvSpPr>
          <p:spPr bwMode="auto">
            <a:xfrm>
              <a:off x="9942513" y="4468813"/>
              <a:ext cx="228600" cy="914400"/>
            </a:xfrm>
            <a:prstGeom prst="downArrow">
              <a:avLst>
                <a:gd name="adj1" fmla="val 50000"/>
                <a:gd name="adj2" fmla="val 10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9383" name="AutoShape 7"/>
            <p:cNvSpPr>
              <a:spLocks noChangeArrowheads="1"/>
            </p:cNvSpPr>
            <p:nvPr/>
          </p:nvSpPr>
          <p:spPr bwMode="auto">
            <a:xfrm>
              <a:off x="8183563" y="4483100"/>
              <a:ext cx="228600" cy="914400"/>
            </a:xfrm>
            <a:prstGeom prst="downArrow">
              <a:avLst>
                <a:gd name="adj1" fmla="val 50000"/>
                <a:gd name="adj2" fmla="val 10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9384" name="AutoShape 8"/>
            <p:cNvSpPr>
              <a:spLocks noChangeArrowheads="1"/>
            </p:cNvSpPr>
            <p:nvPr/>
          </p:nvSpPr>
          <p:spPr bwMode="auto">
            <a:xfrm>
              <a:off x="6421438" y="4808538"/>
              <a:ext cx="228600" cy="609600"/>
            </a:xfrm>
            <a:prstGeom prst="downArrow">
              <a:avLst>
                <a:gd name="adj1" fmla="val 50000"/>
                <a:gd name="adj2" fmla="val 6666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9385" name="AutoShape 9"/>
            <p:cNvSpPr>
              <a:spLocks noChangeArrowheads="1"/>
            </p:cNvSpPr>
            <p:nvPr/>
          </p:nvSpPr>
          <p:spPr bwMode="auto">
            <a:xfrm>
              <a:off x="4602163" y="4864100"/>
              <a:ext cx="228600" cy="609600"/>
            </a:xfrm>
            <a:prstGeom prst="downArrow">
              <a:avLst>
                <a:gd name="adj1" fmla="val 50000"/>
                <a:gd name="adj2" fmla="val 6666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9386" name="Text Box 10"/>
            <p:cNvSpPr txBox="1">
              <a:spLocks noChangeArrowheads="1"/>
            </p:cNvSpPr>
            <p:nvPr/>
          </p:nvSpPr>
          <p:spPr bwMode="auto">
            <a:xfrm>
              <a:off x="2501900" y="1936751"/>
              <a:ext cx="2743200" cy="86042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>
                  <a:solidFill>
                    <a:schemeClr val="tx1"/>
                  </a:solidFill>
                  <a:latin typeface="Arial" panose="020B0604020202020204" pitchFamily="34" charset="0"/>
                </a:rPr>
                <a:t>Métodos químicos por vía húmeda</a:t>
              </a:r>
            </a:p>
          </p:txBody>
        </p:sp>
        <p:sp>
          <p:nvSpPr>
            <p:cNvPr id="229387" name="Text Box 11"/>
            <p:cNvSpPr txBox="1">
              <a:spLocks noChangeArrowheads="1"/>
            </p:cNvSpPr>
            <p:nvPr/>
          </p:nvSpPr>
          <p:spPr bwMode="auto">
            <a:xfrm>
              <a:off x="6616700" y="1944689"/>
              <a:ext cx="3505200" cy="46166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dirty="0">
                  <a:solidFill>
                    <a:schemeClr val="tx1"/>
                  </a:solidFill>
                  <a:latin typeface="Arial" panose="020B0604020202020204" pitchFamily="34" charset="0"/>
                </a:rPr>
                <a:t>Métodos instrumentales</a:t>
              </a:r>
            </a:p>
          </p:txBody>
        </p:sp>
        <p:sp>
          <p:nvSpPr>
            <p:cNvPr id="229388" name="Text Box 12"/>
            <p:cNvSpPr txBox="1">
              <a:spLocks noChangeArrowheads="1"/>
            </p:cNvSpPr>
            <p:nvPr/>
          </p:nvSpPr>
          <p:spPr bwMode="auto">
            <a:xfrm>
              <a:off x="3575050" y="4005263"/>
              <a:ext cx="1828800" cy="70788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2000">
                  <a:solidFill>
                    <a:schemeClr val="tx1"/>
                  </a:solidFill>
                  <a:latin typeface="Arial" panose="020B0604020202020204" pitchFamily="34" charset="0"/>
                </a:rPr>
                <a:t>Análisis volumétrico</a:t>
              </a:r>
            </a:p>
          </p:txBody>
        </p:sp>
        <p:sp>
          <p:nvSpPr>
            <p:cNvPr id="229389" name="Text Box 13"/>
            <p:cNvSpPr txBox="1">
              <a:spLocks noChangeArrowheads="1"/>
            </p:cNvSpPr>
            <p:nvPr/>
          </p:nvSpPr>
          <p:spPr bwMode="auto">
            <a:xfrm>
              <a:off x="7824789" y="4005263"/>
              <a:ext cx="1584325" cy="40011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2000">
                  <a:solidFill>
                    <a:schemeClr val="tx1"/>
                  </a:solidFill>
                  <a:latin typeface="Arial" panose="020B0604020202020204" pitchFamily="34" charset="0"/>
                </a:rPr>
                <a:t>Separación</a:t>
              </a:r>
            </a:p>
          </p:txBody>
        </p:sp>
        <p:sp>
          <p:nvSpPr>
            <p:cNvPr id="229390" name="Text Box 14"/>
            <p:cNvSpPr txBox="1">
              <a:spLocks noChangeArrowheads="1"/>
            </p:cNvSpPr>
            <p:nvPr/>
          </p:nvSpPr>
          <p:spPr bwMode="auto">
            <a:xfrm>
              <a:off x="5519739" y="4005263"/>
              <a:ext cx="2160587" cy="40011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2000">
                  <a:solidFill>
                    <a:schemeClr val="tx1"/>
                  </a:solidFill>
                  <a:latin typeface="Arial" panose="020B0604020202020204" pitchFamily="34" charset="0"/>
                </a:rPr>
                <a:t>Electroquímicos</a:t>
              </a:r>
            </a:p>
          </p:txBody>
        </p:sp>
        <p:sp>
          <p:nvSpPr>
            <p:cNvPr id="229391" name="Text Box 15"/>
            <p:cNvSpPr txBox="1">
              <a:spLocks noChangeArrowheads="1"/>
            </p:cNvSpPr>
            <p:nvPr/>
          </p:nvSpPr>
          <p:spPr bwMode="auto">
            <a:xfrm>
              <a:off x="4079875" y="5445126"/>
              <a:ext cx="15240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2000">
                  <a:solidFill>
                    <a:schemeClr val="tx1"/>
                  </a:solidFill>
                  <a:latin typeface="Arial" panose="020B0604020202020204" pitchFamily="34" charset="0"/>
                </a:rPr>
                <a:t>Titulación</a:t>
              </a:r>
            </a:p>
          </p:txBody>
        </p:sp>
        <p:sp>
          <p:nvSpPr>
            <p:cNvPr id="229392" name="Text Box 16"/>
            <p:cNvSpPr txBox="1">
              <a:spLocks noChangeArrowheads="1"/>
            </p:cNvSpPr>
            <p:nvPr/>
          </p:nvSpPr>
          <p:spPr bwMode="auto">
            <a:xfrm>
              <a:off x="7302500" y="5411789"/>
              <a:ext cx="22098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2000">
                  <a:solidFill>
                    <a:schemeClr val="tx1"/>
                  </a:solidFill>
                  <a:latin typeface="Arial" panose="020B0604020202020204" pitchFamily="34" charset="0"/>
                </a:rPr>
                <a:t>Cromatografía</a:t>
              </a:r>
            </a:p>
          </p:txBody>
        </p:sp>
        <p:sp>
          <p:nvSpPr>
            <p:cNvPr id="229393" name="Text Box 17"/>
            <p:cNvSpPr txBox="1">
              <a:spLocks noChangeArrowheads="1"/>
            </p:cNvSpPr>
            <p:nvPr/>
          </p:nvSpPr>
          <p:spPr bwMode="auto">
            <a:xfrm>
              <a:off x="5735638" y="5376864"/>
              <a:ext cx="22860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2000">
                  <a:solidFill>
                    <a:schemeClr val="tx1"/>
                  </a:solidFill>
                  <a:latin typeface="Arial" panose="020B0604020202020204" pitchFamily="34" charset="0"/>
                </a:rPr>
                <a:t>Electrólisis</a:t>
              </a:r>
            </a:p>
          </p:txBody>
        </p:sp>
        <p:sp>
          <p:nvSpPr>
            <p:cNvPr id="229394" name="Text Box 18"/>
            <p:cNvSpPr txBox="1">
              <a:spLocks noChangeArrowheads="1"/>
            </p:cNvSpPr>
            <p:nvPr/>
          </p:nvSpPr>
          <p:spPr bwMode="auto">
            <a:xfrm>
              <a:off x="5702300" y="5915026"/>
              <a:ext cx="22860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2000">
                  <a:solidFill>
                    <a:schemeClr val="tx1"/>
                  </a:solidFill>
                  <a:latin typeface="Arial" panose="020B0604020202020204" pitchFamily="34" charset="0"/>
                </a:rPr>
                <a:t>conductimetría</a:t>
              </a:r>
            </a:p>
          </p:txBody>
        </p:sp>
        <p:sp>
          <p:nvSpPr>
            <p:cNvPr id="229395" name="AutoShape 19"/>
            <p:cNvSpPr>
              <a:spLocks noChangeArrowheads="1"/>
            </p:cNvSpPr>
            <p:nvPr/>
          </p:nvSpPr>
          <p:spPr bwMode="auto">
            <a:xfrm>
              <a:off x="2654300" y="3340100"/>
              <a:ext cx="228600" cy="609600"/>
            </a:xfrm>
            <a:prstGeom prst="downArrow">
              <a:avLst>
                <a:gd name="adj1" fmla="val 50000"/>
                <a:gd name="adj2" fmla="val 6666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9396" name="AutoShape 20"/>
            <p:cNvSpPr>
              <a:spLocks noChangeArrowheads="1"/>
            </p:cNvSpPr>
            <p:nvPr/>
          </p:nvSpPr>
          <p:spPr bwMode="auto">
            <a:xfrm>
              <a:off x="4583113" y="3357563"/>
              <a:ext cx="228600" cy="609600"/>
            </a:xfrm>
            <a:prstGeom prst="downArrow">
              <a:avLst>
                <a:gd name="adj1" fmla="val 50000"/>
                <a:gd name="adj2" fmla="val 6666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9397" name="AutoShape 21"/>
            <p:cNvSpPr>
              <a:spLocks noChangeArrowheads="1"/>
            </p:cNvSpPr>
            <p:nvPr/>
          </p:nvSpPr>
          <p:spPr bwMode="auto">
            <a:xfrm>
              <a:off x="6240463" y="3357563"/>
              <a:ext cx="228600" cy="609600"/>
            </a:xfrm>
            <a:prstGeom prst="downArrow">
              <a:avLst>
                <a:gd name="adj1" fmla="val 50000"/>
                <a:gd name="adj2" fmla="val 6666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9398" name="AutoShape 22"/>
            <p:cNvSpPr>
              <a:spLocks noChangeArrowheads="1"/>
            </p:cNvSpPr>
            <p:nvPr/>
          </p:nvSpPr>
          <p:spPr bwMode="auto">
            <a:xfrm>
              <a:off x="9696450" y="3357563"/>
              <a:ext cx="228600" cy="609600"/>
            </a:xfrm>
            <a:prstGeom prst="downArrow">
              <a:avLst>
                <a:gd name="adj1" fmla="val 50000"/>
                <a:gd name="adj2" fmla="val 6666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9399" name="AutoShape 23"/>
            <p:cNvSpPr>
              <a:spLocks noChangeArrowheads="1"/>
            </p:cNvSpPr>
            <p:nvPr/>
          </p:nvSpPr>
          <p:spPr bwMode="auto">
            <a:xfrm>
              <a:off x="3702050" y="1320800"/>
              <a:ext cx="228600" cy="609600"/>
            </a:xfrm>
            <a:prstGeom prst="downArrow">
              <a:avLst>
                <a:gd name="adj1" fmla="val 50000"/>
                <a:gd name="adj2" fmla="val 6666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9400" name="AutoShape 24"/>
            <p:cNvSpPr>
              <a:spLocks noChangeArrowheads="1"/>
            </p:cNvSpPr>
            <p:nvPr/>
          </p:nvSpPr>
          <p:spPr bwMode="auto">
            <a:xfrm flipH="1">
              <a:off x="8174038" y="1320800"/>
              <a:ext cx="228600" cy="609600"/>
            </a:xfrm>
            <a:prstGeom prst="downArrow">
              <a:avLst>
                <a:gd name="adj1" fmla="val 50000"/>
                <a:gd name="adj2" fmla="val 6666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9401" name="AutoShape 25"/>
            <p:cNvSpPr>
              <a:spLocks noChangeArrowheads="1"/>
            </p:cNvSpPr>
            <p:nvPr/>
          </p:nvSpPr>
          <p:spPr bwMode="auto">
            <a:xfrm>
              <a:off x="3721100" y="2806700"/>
              <a:ext cx="228600" cy="609600"/>
            </a:xfrm>
            <a:prstGeom prst="downArrow">
              <a:avLst>
                <a:gd name="adj1" fmla="val 50000"/>
                <a:gd name="adj2" fmla="val 6666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9402" name="Rectangle 26"/>
            <p:cNvSpPr>
              <a:spLocks noChangeArrowheads="1"/>
            </p:cNvSpPr>
            <p:nvPr/>
          </p:nvSpPr>
          <p:spPr bwMode="auto">
            <a:xfrm>
              <a:off x="2711450" y="3263900"/>
              <a:ext cx="2057400" cy="1524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9403" name="AutoShape 27"/>
            <p:cNvSpPr>
              <a:spLocks noChangeArrowheads="1"/>
            </p:cNvSpPr>
            <p:nvPr/>
          </p:nvSpPr>
          <p:spPr bwMode="auto">
            <a:xfrm>
              <a:off x="8178800" y="2425700"/>
              <a:ext cx="266700" cy="1066800"/>
            </a:xfrm>
            <a:prstGeom prst="downArrow">
              <a:avLst>
                <a:gd name="adj1" fmla="val 50000"/>
                <a:gd name="adj2" fmla="val 10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9404" name="Rectangle 28"/>
            <p:cNvSpPr>
              <a:spLocks noChangeArrowheads="1"/>
            </p:cNvSpPr>
            <p:nvPr/>
          </p:nvSpPr>
          <p:spPr bwMode="auto">
            <a:xfrm>
              <a:off x="6240463" y="3213100"/>
              <a:ext cx="3657600" cy="1524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9405" name="AutoShape 29"/>
            <p:cNvSpPr>
              <a:spLocks noChangeArrowheads="1"/>
            </p:cNvSpPr>
            <p:nvPr/>
          </p:nvSpPr>
          <p:spPr bwMode="auto">
            <a:xfrm>
              <a:off x="8183563" y="3357563"/>
              <a:ext cx="228600" cy="609600"/>
            </a:xfrm>
            <a:prstGeom prst="downArrow">
              <a:avLst>
                <a:gd name="adj1" fmla="val 50000"/>
                <a:gd name="adj2" fmla="val 6666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9406" name="AutoShape 30"/>
            <p:cNvSpPr>
              <a:spLocks noChangeArrowheads="1"/>
            </p:cNvSpPr>
            <p:nvPr/>
          </p:nvSpPr>
          <p:spPr bwMode="auto">
            <a:xfrm>
              <a:off x="6178550" y="1068388"/>
              <a:ext cx="133350" cy="400050"/>
            </a:xfrm>
            <a:prstGeom prst="downArrow">
              <a:avLst>
                <a:gd name="adj1" fmla="val 100000"/>
                <a:gd name="adj2" fmla="val 75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9407" name="Rectangle 31"/>
            <p:cNvSpPr>
              <a:spLocks noChangeArrowheads="1"/>
            </p:cNvSpPr>
            <p:nvPr/>
          </p:nvSpPr>
          <p:spPr bwMode="auto">
            <a:xfrm>
              <a:off x="3754438" y="1320800"/>
              <a:ext cx="4591050" cy="1524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s-MX" altLang="es-ES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9408" name="Text Box 32"/>
            <p:cNvSpPr txBox="1">
              <a:spLocks noChangeArrowheads="1"/>
            </p:cNvSpPr>
            <p:nvPr/>
          </p:nvSpPr>
          <p:spPr bwMode="auto">
            <a:xfrm>
              <a:off x="1524001" y="3933825"/>
              <a:ext cx="1763713" cy="40011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2000">
                  <a:solidFill>
                    <a:schemeClr val="tx1"/>
                  </a:solidFill>
                  <a:latin typeface="Arial" panose="020B0604020202020204" pitchFamily="34" charset="0"/>
                </a:rPr>
                <a:t>Gravimetría</a:t>
              </a:r>
            </a:p>
          </p:txBody>
        </p:sp>
        <p:sp>
          <p:nvSpPr>
            <p:cNvPr id="229409" name="Text Box 33"/>
            <p:cNvSpPr txBox="1">
              <a:spLocks noChangeArrowheads="1"/>
            </p:cNvSpPr>
            <p:nvPr/>
          </p:nvSpPr>
          <p:spPr bwMode="auto">
            <a:xfrm>
              <a:off x="1992313" y="5445126"/>
              <a:ext cx="1981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2000">
                  <a:solidFill>
                    <a:schemeClr val="tx1"/>
                  </a:solidFill>
                  <a:latin typeface="Arial" panose="020B0604020202020204" pitchFamily="34" charset="0"/>
                </a:rPr>
                <a:t>Precipitación</a:t>
              </a:r>
            </a:p>
          </p:txBody>
        </p:sp>
        <p:sp>
          <p:nvSpPr>
            <p:cNvPr id="229410" name="Text Box 34"/>
            <p:cNvSpPr txBox="1">
              <a:spLocks noChangeArrowheads="1"/>
            </p:cNvSpPr>
            <p:nvPr/>
          </p:nvSpPr>
          <p:spPr bwMode="auto">
            <a:xfrm>
              <a:off x="2208213" y="5949951"/>
              <a:ext cx="1219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2000">
                  <a:solidFill>
                    <a:schemeClr val="tx1"/>
                  </a:solidFill>
                  <a:latin typeface="Arial" panose="020B0604020202020204" pitchFamily="34" charset="0"/>
                </a:rPr>
                <a:t>Pesada</a:t>
              </a:r>
            </a:p>
          </p:txBody>
        </p:sp>
        <p:sp>
          <p:nvSpPr>
            <p:cNvPr id="229411" name="Text Box 35"/>
            <p:cNvSpPr txBox="1">
              <a:spLocks noChangeArrowheads="1"/>
            </p:cNvSpPr>
            <p:nvPr/>
          </p:nvSpPr>
          <p:spPr bwMode="auto">
            <a:xfrm>
              <a:off x="9480550" y="4005263"/>
              <a:ext cx="1187450" cy="40011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2000">
                  <a:solidFill>
                    <a:schemeClr val="tx1"/>
                  </a:solidFill>
                  <a:latin typeface="Arial" panose="020B0604020202020204" pitchFamily="34" charset="0"/>
                </a:rPr>
                <a:t>Opticos</a:t>
              </a:r>
            </a:p>
          </p:txBody>
        </p:sp>
        <p:sp>
          <p:nvSpPr>
            <p:cNvPr id="229412" name="Text Box 36"/>
            <p:cNvSpPr txBox="1">
              <a:spLocks noChangeArrowheads="1"/>
            </p:cNvSpPr>
            <p:nvPr/>
          </p:nvSpPr>
          <p:spPr bwMode="auto">
            <a:xfrm>
              <a:off x="9324975" y="5411789"/>
              <a:ext cx="12954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2000">
                  <a:solidFill>
                    <a:schemeClr val="tx1"/>
                  </a:solidFill>
                  <a:latin typeface="Arial" panose="020B0604020202020204" pitchFamily="34" charset="0"/>
                </a:rPr>
                <a:t>Emisión</a:t>
              </a:r>
            </a:p>
          </p:txBody>
        </p:sp>
        <p:sp>
          <p:nvSpPr>
            <p:cNvPr id="229413" name="Text Box 37"/>
            <p:cNvSpPr txBox="1">
              <a:spLocks noChangeArrowheads="1"/>
            </p:cNvSpPr>
            <p:nvPr/>
          </p:nvSpPr>
          <p:spPr bwMode="auto">
            <a:xfrm>
              <a:off x="9191626" y="5949951"/>
              <a:ext cx="14763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400">
                  <a:solidFill>
                    <a:srgbClr val="262626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"/>
                <a:defRPr sz="2200">
                  <a:solidFill>
                    <a:srgbClr val="262626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2000">
                  <a:solidFill>
                    <a:srgbClr val="262626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>
                  <a:solidFill>
                    <a:srgbClr val="262626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"/>
                <a:defRPr sz="1600">
                  <a:solidFill>
                    <a:srgbClr val="262626"/>
                  </a:solidFill>
                  <a:latin typeface="Book Antiqua" panose="0204060205030503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s-ES_tradnl" altLang="es-ES" sz="2000">
                  <a:solidFill>
                    <a:schemeClr val="tx1"/>
                  </a:solidFill>
                  <a:latin typeface="Arial" panose="020B0604020202020204" pitchFamily="34" charset="0"/>
                </a:rPr>
                <a:t>Absorción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786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27529" y="1161401"/>
            <a:ext cx="1111623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i="0" dirty="0" smtClean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Métodos Gravimétricos: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0" i="0" dirty="0" smtClean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Medición final es la pesada de un compuesto sólido que contiene la especie buscada.</a:t>
            </a:r>
          </a:p>
          <a:p>
            <a:r>
              <a:rPr lang="es-MX" sz="2000" b="0" i="0" dirty="0" smtClean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1.- Métodos por precipitación</a:t>
            </a:r>
          </a:p>
          <a:p>
            <a:r>
              <a:rPr lang="es-MX" sz="2000" b="0" i="0" dirty="0" smtClean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2.- Métodos por </a:t>
            </a:r>
            <a:r>
              <a:rPr lang="es-MX" sz="2000" b="0" i="0" dirty="0" err="1" smtClean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Electrodeposicion</a:t>
            </a:r>
            <a:r>
              <a:rPr lang="es-MX" sz="2000" b="0" i="0" dirty="0" smtClean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27529" y="3161437"/>
            <a:ext cx="1052456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i="0" dirty="0" smtClean="0">
                <a:solidFill>
                  <a:srgbClr val="444444"/>
                </a:solidFill>
                <a:effectLst/>
                <a:latin typeface="Open Sans"/>
              </a:rPr>
              <a:t> Métodos Volumétricos:</a:t>
            </a: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b="0" i="0" dirty="0" smtClean="0">
                <a:solidFill>
                  <a:srgbClr val="444444"/>
                </a:solidFill>
                <a:effectLst/>
                <a:latin typeface="Open Sans"/>
              </a:rPr>
              <a:t>Medición final, es la medida de un volumen</a:t>
            </a:r>
          </a:p>
          <a:p>
            <a:r>
              <a:rPr lang="es-MX" sz="2000" b="0" i="0" dirty="0" smtClean="0">
                <a:solidFill>
                  <a:srgbClr val="444444"/>
                </a:solidFill>
                <a:effectLst/>
                <a:latin typeface="Open Sans"/>
              </a:rPr>
              <a:t>1.- Métodos con Indicadores: Medida de un volumen de solución reactivo que equivale a la sustancia buscada.</a:t>
            </a:r>
          </a:p>
          <a:p>
            <a:r>
              <a:rPr lang="es-MX" sz="2000" b="0" i="0" dirty="0" smtClean="0">
                <a:solidFill>
                  <a:srgbClr val="444444"/>
                </a:solidFill>
                <a:effectLst/>
                <a:latin typeface="Open Sans"/>
              </a:rPr>
              <a:t>2.- Métodos gasométricos: Medida de un volumen de gas resultante de reacciones químicas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4159913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68443" y="413086"/>
            <a:ext cx="11694694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defTabSz="4762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85750" algn="l" defTabSz="4762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76250" algn="l" defTabSz="4762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 defTabSz="4762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 defTabSz="4762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4762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4762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4762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4762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s-ES_tradnl" altLang="es-MX" u="sng" dirty="0">
                <a:latin typeface="Arial" panose="020B0604020202020204" pitchFamily="34" charset="0"/>
                <a:cs typeface="Times New Roman" panose="02020603050405020304" pitchFamily="18" charset="0"/>
              </a:rPr>
              <a:t>Concreción de la información analítica requerida</a:t>
            </a:r>
          </a:p>
          <a:p>
            <a:pPr algn="just">
              <a:spcBef>
                <a:spcPct val="50000"/>
              </a:spcBef>
            </a:pPr>
            <a:r>
              <a:rPr lang="es-ES_tradnl" altLang="es-MX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s-ES_tradnl" altLang="es-MX" i="1" dirty="0">
                <a:latin typeface="Arial" panose="020B0604020202020204" pitchFamily="34" charset="0"/>
                <a:cs typeface="Times New Roman" panose="02020603050405020304" pitchFamily="18" charset="0"/>
              </a:rPr>
              <a:t>En esta etapa hay que concretar los siguientes aspectos:</a:t>
            </a:r>
          </a:p>
          <a:p>
            <a:pPr algn="just">
              <a:spcBef>
                <a:spcPct val="50000"/>
              </a:spcBef>
            </a:pPr>
            <a:r>
              <a:rPr lang="es-ES_tradnl" altLang="es-MX" dirty="0">
                <a:latin typeface="Arial" panose="020B0604020202020204" pitchFamily="34" charset="0"/>
                <a:cs typeface="Times New Roman" panose="02020603050405020304" pitchFamily="18" charset="0"/>
              </a:rPr>
              <a:t>  a) El objeto y el plan de muestreo.</a:t>
            </a:r>
          </a:p>
          <a:p>
            <a:pPr>
              <a:spcBef>
                <a:spcPct val="50000"/>
              </a:spcBef>
            </a:pPr>
            <a:r>
              <a:rPr lang="es-ES_tradnl" altLang="es-MX" dirty="0">
                <a:latin typeface="Arial" panose="020B0604020202020204" pitchFamily="34" charset="0"/>
                <a:cs typeface="Times New Roman" panose="02020603050405020304" pitchFamily="18" charset="0"/>
              </a:rPr>
              <a:t>  b) Definir los (</a:t>
            </a:r>
            <a:r>
              <a:rPr lang="es-ES_tradnl" altLang="es-MX" dirty="0" err="1">
                <a:latin typeface="Arial" panose="020B0604020202020204" pitchFamily="34" charset="0"/>
                <a:cs typeface="Times New Roman" panose="02020603050405020304" pitchFamily="18" charset="0"/>
              </a:rPr>
              <a:t>analitos</a:t>
            </a:r>
            <a:r>
              <a:rPr lang="es-ES_tradnl" altLang="es-MX" dirty="0">
                <a:latin typeface="Arial" panose="020B0604020202020204" pitchFamily="34" charset="0"/>
                <a:cs typeface="Times New Roman" panose="02020603050405020304" pitchFamily="18" charset="0"/>
              </a:rPr>
              <a:t>) cuya presencia/concentración desea </a:t>
            </a:r>
            <a:r>
              <a:rPr lang="es-ES_tradnl" altLang="es-MX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conocerse</a:t>
            </a:r>
            <a:r>
              <a:rPr lang="es-ES_tradnl" altLang="es-MX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s-ES_tradnl" altLang="es-MX" dirty="0">
                <a:latin typeface="Arial" panose="020B0604020202020204" pitchFamily="34" charset="0"/>
                <a:cs typeface="Times New Roman" panose="02020603050405020304" pitchFamily="18" charset="0"/>
              </a:rPr>
              <a:t>  c) Caracterizar los tipos de análisis que deben efectuarse:</a:t>
            </a:r>
          </a:p>
          <a:p>
            <a:pPr lvl="2">
              <a:spcBef>
                <a:spcPct val="50000"/>
              </a:spcBef>
            </a:pPr>
            <a:r>
              <a:rPr lang="es-ES_tradnl" altLang="es-MX" dirty="0"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s-ES_tradnl" altLang="es-MX" dirty="0" err="1">
                <a:latin typeface="Arial" panose="020B0604020202020204" pitchFamily="34" charset="0"/>
                <a:cs typeface="Times New Roman" panose="02020603050405020304" pitchFamily="18" charset="0"/>
              </a:rPr>
              <a:t>Cuali</a:t>
            </a:r>
            <a:r>
              <a:rPr lang="es-ES_tradnl" altLang="es-MX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s-ES_tradnl" altLang="es-MX" dirty="0" err="1">
                <a:latin typeface="Arial" panose="020B0604020202020204" pitchFamily="34" charset="0"/>
                <a:cs typeface="Times New Roman" panose="02020603050405020304" pitchFamily="18" charset="0"/>
              </a:rPr>
              <a:t>cuanti</a:t>
            </a:r>
            <a:r>
              <a:rPr lang="es-ES_tradnl" altLang="es-MX" dirty="0">
                <a:latin typeface="Arial" panose="020B0604020202020204" pitchFamily="34" charset="0"/>
                <a:cs typeface="Times New Roman" panose="02020603050405020304" pitchFamily="18" charset="0"/>
              </a:rPr>
              <a:t>, estructural.</a:t>
            </a:r>
          </a:p>
          <a:p>
            <a:pPr lvl="2">
              <a:spcBef>
                <a:spcPct val="50000"/>
              </a:spcBef>
            </a:pPr>
            <a:r>
              <a:rPr lang="es-ES_tradnl" altLang="es-MX" dirty="0">
                <a:latin typeface="Arial" panose="020B0604020202020204" pitchFamily="34" charset="0"/>
                <a:cs typeface="Times New Roman" panose="02020603050405020304" pitchFamily="18" charset="0"/>
              </a:rPr>
              <a:t>. Global (contenido total),  discriminado(especiación).</a:t>
            </a:r>
          </a:p>
          <a:p>
            <a:pPr>
              <a:spcBef>
                <a:spcPct val="50000"/>
              </a:spcBef>
            </a:pPr>
            <a:r>
              <a:rPr lang="es-ES_tradnl" altLang="es-MX" dirty="0">
                <a:latin typeface="Arial" panose="020B0604020202020204" pitchFamily="34" charset="0"/>
                <a:cs typeface="Times New Roman" panose="02020603050405020304" pitchFamily="18" charset="0"/>
              </a:rPr>
              <a:t> d) Exigencias de calidad de la información analítica:</a:t>
            </a:r>
          </a:p>
          <a:p>
            <a:pPr lvl="2">
              <a:spcBef>
                <a:spcPct val="50000"/>
              </a:spcBef>
            </a:pPr>
            <a:r>
              <a:rPr lang="es-ES_tradnl" altLang="es-MX" dirty="0">
                <a:latin typeface="Arial" panose="020B0604020202020204" pitchFamily="34" charset="0"/>
                <a:cs typeface="Times New Roman" panose="02020603050405020304" pitchFamily="18" charset="0"/>
              </a:rPr>
              <a:t>. Exactitud.</a:t>
            </a:r>
          </a:p>
          <a:p>
            <a:pPr lvl="2">
              <a:spcBef>
                <a:spcPct val="50000"/>
              </a:spcBef>
            </a:pPr>
            <a:r>
              <a:rPr lang="es-ES_tradnl" altLang="es-MX" dirty="0">
                <a:latin typeface="Arial" panose="020B0604020202020204" pitchFamily="34" charset="0"/>
                <a:cs typeface="Times New Roman" panose="02020603050405020304" pitchFamily="18" charset="0"/>
              </a:rPr>
              <a:t>. Productividad (rapidez, costes, factores personales).</a:t>
            </a:r>
          </a:p>
          <a:p>
            <a:pPr lvl="2">
              <a:spcBef>
                <a:spcPct val="50000"/>
              </a:spcBef>
            </a:pPr>
            <a:endParaRPr lang="es-ES" altLang="es-MX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14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41" name="Group 121"/>
          <p:cNvGraphicFramePr>
            <a:graphicFrameLocks noGrp="1"/>
          </p:cNvGraphicFramePr>
          <p:nvPr/>
        </p:nvGraphicFramePr>
        <p:xfrm>
          <a:off x="211756" y="228600"/>
          <a:ext cx="11348184" cy="5638024"/>
        </p:xfrm>
        <a:graphic>
          <a:graphicData uri="http://schemas.openxmlformats.org/drawingml/2006/table">
            <a:tbl>
              <a:tblPr/>
              <a:tblGrid>
                <a:gridCol w="1534545">
                  <a:extLst>
                    <a:ext uri="{9D8B030D-6E8A-4147-A177-3AD203B41FA5}">
                      <a16:colId xmlns:a16="http://schemas.microsoft.com/office/drawing/2014/main" val="2680314543"/>
                    </a:ext>
                  </a:extLst>
                </a:gridCol>
                <a:gridCol w="2620326">
                  <a:extLst>
                    <a:ext uri="{9D8B030D-6E8A-4147-A177-3AD203B41FA5}">
                      <a16:colId xmlns:a16="http://schemas.microsoft.com/office/drawing/2014/main" val="1925148450"/>
                    </a:ext>
                  </a:extLst>
                </a:gridCol>
                <a:gridCol w="2359827">
                  <a:extLst>
                    <a:ext uri="{9D8B030D-6E8A-4147-A177-3AD203B41FA5}">
                      <a16:colId xmlns:a16="http://schemas.microsoft.com/office/drawing/2014/main" val="1278807687"/>
                    </a:ext>
                  </a:extLst>
                </a:gridCol>
                <a:gridCol w="2416743">
                  <a:extLst>
                    <a:ext uri="{9D8B030D-6E8A-4147-A177-3AD203B41FA5}">
                      <a16:colId xmlns:a16="http://schemas.microsoft.com/office/drawing/2014/main" val="3335276982"/>
                    </a:ext>
                  </a:extLst>
                </a:gridCol>
                <a:gridCol w="2416743">
                  <a:extLst>
                    <a:ext uri="{9D8B030D-6E8A-4147-A177-3AD203B41FA5}">
                      <a16:colId xmlns:a16="http://schemas.microsoft.com/office/drawing/2014/main" val="954802574"/>
                    </a:ext>
                  </a:extLst>
                </a:gridCol>
              </a:tblGrid>
              <a:tr h="36252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Problema</a:t>
                      </a:r>
                      <a:endParaRPr kumimoji="0" lang="es-ES" altLang="es-MX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Objeto</a:t>
                      </a:r>
                      <a:endParaRPr kumimoji="0" lang="es-ES" altLang="es-MX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Muestra(s)</a:t>
                      </a:r>
                      <a:endParaRPr kumimoji="0" lang="es-ES" altLang="es-MX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Analito(s)</a:t>
                      </a:r>
                      <a:endParaRPr kumimoji="0" lang="es-ES" altLang="es-MX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9995806"/>
                  </a:ext>
                </a:extLst>
              </a:tr>
              <a:tr h="1338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Ejemplo 1</a:t>
                      </a:r>
                      <a:endParaRPr kumimoji="0" lang="es-ES" alt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Contaminación de un río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El río con sus características geográficas y temporales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Alícuotas del objeto tomadas en diferentes lugares y tiempos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Especies contaminantes orgánicas e inorgánicas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756823"/>
                  </a:ext>
                </a:extLst>
              </a:tr>
              <a:tr h="64051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Ejemplo 2</a:t>
                      </a:r>
                      <a:endParaRPr kumimoji="0" lang="es-ES" alt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Doping en JJOO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Atletas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Orina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Anfetaminas, Hormonas, etc.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299907"/>
                  </a:ext>
                </a:extLst>
              </a:tr>
              <a:tr h="108757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Ejemplo 3</a:t>
                      </a:r>
                      <a:endParaRPr kumimoji="0" lang="es-ES" altLang="es-MX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Adulteración de aceite de oliva con otras grasas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Producción de una factoría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Alícuotas representativas de la producción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Grasas vegetales y animales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100638"/>
                  </a:ext>
                </a:extLst>
              </a:tr>
              <a:tr h="108757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Ejemplo 4</a:t>
                      </a:r>
                      <a:endParaRPr kumimoji="0" lang="es-ES" altLang="es-MX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Toxicidad de los juguetes amarillos (pintura con Cd)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Juguetes de una partida importada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Limaduras superficiales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Cadmio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75959"/>
                  </a:ext>
                </a:extLst>
              </a:tr>
              <a:tr h="108757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Ejemplo 5</a:t>
                      </a:r>
                      <a:endParaRPr kumimoji="0" lang="es-ES" altLang="es-MX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Viabilidad económica de una escombrera para extraer oro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Escombrera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Muestras tomadas según plan de muestreo</a:t>
                      </a:r>
                      <a:endParaRPr kumimoji="0" lang="es-ES" altLang="es-MX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22567"/>
                          </a:solidFill>
                          <a:effectLst/>
                          <a:latin typeface="Arial" panose="020B0604020202020204" pitchFamily="34" charset="0"/>
                        </a:rPr>
                        <a:t>Oro</a:t>
                      </a:r>
                      <a:endParaRPr kumimoji="0" lang="es-ES" altLang="es-MX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22567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221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753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/>
          <p:cNvSpPr txBox="1">
            <a:spLocks noChangeArrowheads="1"/>
          </p:cNvSpPr>
          <p:nvPr/>
        </p:nvSpPr>
        <p:spPr bwMode="auto">
          <a:xfrm>
            <a:off x="4656139" y="476250"/>
            <a:ext cx="2701925" cy="10429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s-ES_tradnl" altLang="es-ES">
                <a:solidFill>
                  <a:schemeClr val="tx1"/>
                </a:solidFill>
                <a:latin typeface="Arial" panose="020B0604020202020204" pitchFamily="34" charset="0"/>
              </a:rPr>
              <a:t>Muestreo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s-ES_tradnl" altLang="es-ES">
                <a:solidFill>
                  <a:schemeClr val="tx1"/>
                </a:solidFill>
                <a:latin typeface="Arial" panose="020B0604020202020204" pitchFamily="34" charset="0"/>
              </a:rPr>
              <a:t>Toma de muestra</a:t>
            </a: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2135188" y="1628775"/>
            <a:ext cx="80010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it-IT" altLang="es-ES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Selección </a:t>
            </a:r>
            <a:r>
              <a:rPr lang="it-IT" altLang="es-ES" dirty="0">
                <a:solidFill>
                  <a:srgbClr val="002060"/>
                </a:solidFill>
                <a:latin typeface="Comic Sans MS" panose="030F0702030302020204" pitchFamily="66" charset="0"/>
              </a:rPr>
              <a:t>de una o varias porciones o alícuotas del material a ensayar, como primera parte de un procedimiento analítico </a:t>
            </a:r>
            <a:r>
              <a:rPr lang="it-IT" altLang="es-ES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r>
              <a:rPr lang="en-US" altLang="es-ES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·.</a:t>
            </a:r>
            <a:r>
              <a:rPr lang="it-IT" altLang="es-ES" dirty="0">
                <a:solidFill>
                  <a:srgbClr val="002060"/>
                </a:solidFill>
                <a:latin typeface="Comic Sans MS" panose="030F0702030302020204" pitchFamily="66" charset="0"/>
              </a:rPr>
              <a:t> El método de muestreo y la preparación de la muestra están intimamente relacionados con el procedimiento analítico a realizar.</a:t>
            </a:r>
            <a:endParaRPr lang="es-ES_tradnl" altLang="es-ES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14336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03838" y="549275"/>
            <a:ext cx="838200" cy="838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MX" altLang="es-ES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2785725" y="42370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it-IT" altLang="es-ES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4203701" y="4437063"/>
            <a:ext cx="3979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MX" altLang="es-ES" sz="1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43367" name="Rectangle 7"/>
          <p:cNvSpPr>
            <a:spLocks noChangeArrowheads="1"/>
          </p:cNvSpPr>
          <p:nvPr/>
        </p:nvSpPr>
        <p:spPr bwMode="auto">
          <a:xfrm rot="10800000" flipV="1">
            <a:off x="2206626" y="4518026"/>
            <a:ext cx="79232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it-IT" altLang="es-ES" sz="2000">
                <a:solidFill>
                  <a:schemeClr val="tx1"/>
                </a:solidFill>
                <a:latin typeface="Tahoma" panose="020B0604030504040204" pitchFamily="34" charset="0"/>
              </a:rPr>
              <a:t>La estrategia se basa en el balance entre el número de muestras a analizar y los costos que esto implica, es decir: se debe compatibilizar el máximo nivel de exactitud y precisión deseadas, minimizando el número de muestras a tomar</a:t>
            </a:r>
            <a:r>
              <a:rPr lang="es-ES" altLang="es-ES" sz="2000">
                <a:solidFill>
                  <a:schemeClr val="tx1"/>
                </a:solidFill>
                <a:latin typeface="Tahoma" panose="020B0604030504040204" pitchFamily="34" charset="0"/>
              </a:rPr>
              <a:t> .</a:t>
            </a:r>
            <a:endParaRPr lang="es-ES_tradnl" altLang="es-ES" sz="20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978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4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 animBg="1" autoUpdateAnimBg="0"/>
      <p:bldP spid="143363" grpId="0" autoUpdateAnimBg="0"/>
      <p:bldP spid="143364" grpId="0" animBg="1"/>
      <p:bldP spid="1433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431873966"/>
              </p:ext>
            </p:extLst>
          </p:nvPr>
        </p:nvGraphicFramePr>
        <p:xfrm>
          <a:off x="3195587" y="2136808"/>
          <a:ext cx="6160169" cy="2358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4"/>
          <p:cNvSpPr/>
          <p:nvPr/>
        </p:nvSpPr>
        <p:spPr>
          <a:xfrm>
            <a:off x="1796715" y="102753"/>
            <a:ext cx="793442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0" i="0" dirty="0" smtClean="0">
                <a:solidFill>
                  <a:srgbClr val="444444"/>
                </a:solidFill>
                <a:effectLst/>
                <a:latin typeface="Open Sans"/>
              </a:rPr>
              <a:t>Según el tipo de información que se busque en el </a:t>
            </a:r>
            <a:r>
              <a:rPr lang="es-MX" sz="2400" b="0" i="0" dirty="0" smtClean="0">
                <a:solidFill>
                  <a:srgbClr val="444444"/>
                </a:solidFill>
                <a:effectLst/>
                <a:latin typeface="Open Sans"/>
              </a:rPr>
              <a:t>análisis</a:t>
            </a:r>
            <a:r>
              <a:rPr lang="es-MX" sz="2000" b="0" i="0" dirty="0" smtClean="0">
                <a:solidFill>
                  <a:srgbClr val="444444"/>
                </a:solidFill>
                <a:effectLst/>
                <a:latin typeface="Open Sans"/>
              </a:rPr>
              <a:t>, a la química analítica se le divide en: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422211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188913"/>
            <a:ext cx="7772400" cy="1143000"/>
          </a:xfrm>
        </p:spPr>
        <p:txBody>
          <a:bodyPr/>
          <a:lstStyle/>
          <a:p>
            <a:pPr eaLnBrk="1" hangingPunct="1"/>
            <a:r>
              <a:rPr lang="es-ES_tradnl" altLang="es-ES" smtClean="0"/>
              <a:t>Muestreo</a:t>
            </a:r>
            <a:endParaRPr lang="es-ES" altLang="es-ES" smtClean="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7224" y="1268414"/>
            <a:ext cx="5538415" cy="496887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it-IT" altLang="es-ES" sz="2400" dirty="0">
                <a:latin typeface="Arial" panose="020B0604020202020204" pitchFamily="34" charset="0"/>
              </a:rPr>
              <a:t>Una muestra adecuada debe ser </a:t>
            </a:r>
            <a:r>
              <a:rPr lang="it-IT" altLang="es-ES" sz="2400" b="1" dirty="0">
                <a:latin typeface="Arial" panose="020B0604020202020204" pitchFamily="34" charset="0"/>
              </a:rPr>
              <a:t>representativa</a:t>
            </a:r>
            <a:r>
              <a:rPr lang="it-IT" altLang="es-ES" sz="2400" dirty="0">
                <a:latin typeface="Arial" panose="020B0604020202020204" pitchFamily="34" charset="0"/>
              </a:rPr>
              <a:t> del material a analizar.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es-ES" sz="2400" dirty="0">
                <a:latin typeface="Arial" panose="020B0604020202020204" pitchFamily="34" charset="0"/>
              </a:rPr>
              <a:t>	</a:t>
            </a:r>
            <a:endParaRPr lang="es-ES" altLang="es-ES" sz="2400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r>
              <a:rPr lang="it-IT" altLang="es-ES" sz="2400" dirty="0">
                <a:latin typeface="Arial" panose="020B0604020202020204" pitchFamily="34" charset="0"/>
              </a:rPr>
              <a:t>Además la muestra a analizar debe ser </a:t>
            </a:r>
            <a:r>
              <a:rPr lang="it-IT" altLang="es-ES" sz="2400" b="1" dirty="0">
                <a:latin typeface="Arial" panose="020B0604020202020204" pitchFamily="34" charset="0"/>
              </a:rPr>
              <a:t>homogénea, </a:t>
            </a:r>
            <a:r>
              <a:rPr lang="it-IT" altLang="es-ES" sz="2400" dirty="0">
                <a:latin typeface="Arial" panose="020B0604020202020204" pitchFamily="34" charset="0"/>
              </a:rPr>
              <a:t>lo que significa que debe ser igual en todas sus partes. 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it-IT" altLang="es-ES" sz="2400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it-IT" altLang="es-ES" sz="2400" dirty="0">
                <a:latin typeface="Arial" panose="020B0604020202020204" pitchFamily="34" charset="0"/>
              </a:rPr>
              <a:t>En la medida que esto se logra el error de muestreo se reduce.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it-IT" altLang="es-ES" sz="2400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it-IT" altLang="es-ES" sz="2400" dirty="0">
                <a:latin typeface="Arial" panose="020B0604020202020204" pitchFamily="34" charset="0"/>
              </a:rPr>
              <a:t>Muchas veces el muestreo es el factor limitante en la precisión y en la exactitud de los resultados obtenidos.</a:t>
            </a:r>
            <a:endParaRPr lang="es-ES" altLang="es-ES" sz="24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es-ES" sz="24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s-ES" altLang="es-ES" sz="24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it-IT" altLang="es-ES" sz="2400" dirty="0" smtClean="0"/>
          </a:p>
          <a:p>
            <a:pPr eaLnBrk="1" hangingPunct="1">
              <a:lnSpc>
                <a:spcPct val="80000"/>
              </a:lnSpc>
            </a:pPr>
            <a:endParaRPr lang="es-ES" altLang="es-ES" sz="2400" dirty="0" smtClean="0"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452117139"/>
              </p:ext>
            </p:extLst>
          </p:nvPr>
        </p:nvGraphicFramePr>
        <p:xfrm>
          <a:off x="6527799" y="1773237"/>
          <a:ext cx="4964953" cy="3139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5645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/>
      <p:bldP spid="145411" grpId="0" build="p"/>
      <p:bldGraphic spid="2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-620980" y="2847894"/>
            <a:ext cx="3937536" cy="1143000"/>
          </a:xfrm>
        </p:spPr>
        <p:txBody>
          <a:bodyPr/>
          <a:lstStyle/>
          <a:p>
            <a:pPr eaLnBrk="1" hangingPunct="1"/>
            <a:r>
              <a:rPr lang="es-ES_tradnl" altLang="es-ES" sz="3200" dirty="0"/>
              <a:t>Heterogeneidad</a:t>
            </a:r>
            <a:endParaRPr lang="es-ES" altLang="es-ES" sz="3200" dirty="0"/>
          </a:p>
        </p:txBody>
      </p:sp>
      <p:graphicFrame>
        <p:nvGraphicFramePr>
          <p:cNvPr id="2" name="Diagrama 1"/>
          <p:cNvGraphicFramePr/>
          <p:nvPr/>
        </p:nvGraphicFramePr>
        <p:xfrm>
          <a:off x="1919288" y="2312988"/>
          <a:ext cx="8208962" cy="3128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64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347788" y="123826"/>
            <a:ext cx="10360118" cy="2189162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es-ES" sz="2400" dirty="0" smtClean="0"/>
              <a:t>La </a:t>
            </a:r>
            <a:r>
              <a:rPr lang="it-IT" altLang="es-ES" sz="2800" dirty="0" smtClean="0"/>
              <a:t>problemática</a:t>
            </a:r>
            <a:r>
              <a:rPr lang="it-IT" altLang="es-ES" sz="2400" dirty="0" smtClean="0"/>
              <a:t> principal del muestreo se origina en la heterogeneidad del material a analizar.</a:t>
            </a:r>
          </a:p>
          <a:p>
            <a:pPr eaLnBrk="1" hangingPunct="1"/>
            <a:r>
              <a:rPr lang="it-IT" altLang="es-ES" sz="2400" dirty="0" smtClean="0"/>
              <a:t>La heterogeneidad siempre existe y podemos considerarla como </a:t>
            </a:r>
            <a:r>
              <a:rPr lang="it-IT" altLang="es-ES" sz="2400" b="1" dirty="0" smtClean="0"/>
              <a:t>espacial, temporal o ambas</a:t>
            </a:r>
            <a:r>
              <a:rPr lang="it-IT" altLang="es-ES" sz="2400" dirty="0" smtClean="0"/>
              <a:t>.</a:t>
            </a:r>
            <a:endParaRPr lang="es-ES" alt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40840631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/>
      <p:bldGraphic spid="2" grpId="0">
        <p:bldAsOne/>
      </p:bldGraphic>
      <p:bldP spid="14643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"/>
            <a:ext cx="8229600" cy="981075"/>
          </a:xfrm>
        </p:spPr>
        <p:txBody>
          <a:bodyPr/>
          <a:lstStyle/>
          <a:p>
            <a:pPr eaLnBrk="1" hangingPunct="1"/>
            <a:r>
              <a:rPr lang="es-ES_tradnl" altLang="es-ES" dirty="0" smtClean="0"/>
              <a:t>Heterogeneidad</a:t>
            </a:r>
            <a:endParaRPr lang="es-ES" altLang="es-ES" dirty="0" smtClean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xfrm>
            <a:off x="144379" y="1196975"/>
            <a:ext cx="11636943" cy="489585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it-IT" altLang="es-ES" sz="3200" b="1" dirty="0">
                <a:solidFill>
                  <a:srgbClr val="0066FF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</a:t>
            </a:r>
            <a:r>
              <a:rPr lang="it-IT" altLang="es-ES" sz="3200" b="1" dirty="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it-IT" altLang="es-ES" sz="3200" b="1" dirty="0">
                <a:latin typeface="Arial" panose="020B0604020202020204" pitchFamily="34" charset="0"/>
              </a:rPr>
              <a:t>Espacial</a:t>
            </a:r>
            <a:r>
              <a:rPr lang="it-IT" altLang="es-ES" sz="3200" dirty="0">
                <a:latin typeface="Arial" panose="020B0604020202020204" pitchFamily="34" charset="0"/>
              </a:rPr>
              <a:t>: significa que el material es diferente en extención, profundidad, etc. Ej: una lámina de acero, una pila de un mineral extraído de una mina o un contenedor colmado de cereales.</a:t>
            </a:r>
            <a:endParaRPr lang="it-IT" altLang="es-ES" sz="3200" b="1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þ"/>
            </a:pPr>
            <a:r>
              <a:rPr lang="it-IT" altLang="es-ES" sz="3200" b="1" dirty="0" smtClean="0">
                <a:latin typeface="Arial" panose="020B0604020202020204" pitchFamily="34" charset="0"/>
              </a:rPr>
              <a:t>Temporal</a:t>
            </a:r>
            <a:r>
              <a:rPr lang="it-IT" altLang="es-ES" sz="3200" dirty="0">
                <a:latin typeface="Arial" panose="020B0604020202020204" pitchFamily="34" charset="0"/>
              </a:rPr>
              <a:t>:  el material presenta cambios a lo largo del </a:t>
            </a:r>
            <a:r>
              <a:rPr lang="it-IT" altLang="es-ES" sz="3200" dirty="0" smtClean="0">
                <a:latin typeface="Arial" panose="020B0604020202020204" pitchFamily="34" charset="0"/>
              </a:rPr>
              <a:t>tiempo Ej. La leche cruda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þ"/>
            </a:pPr>
            <a:r>
              <a:rPr lang="it-IT" altLang="es-ES" sz="3200" b="1" dirty="0" smtClean="0">
                <a:latin typeface="Arial" panose="020B0604020202020204" pitchFamily="34" charset="0"/>
              </a:rPr>
              <a:t> </a:t>
            </a:r>
            <a:r>
              <a:rPr lang="it-IT" altLang="es-ES" sz="3200" b="1" dirty="0">
                <a:latin typeface="Arial" panose="020B0604020202020204" pitchFamily="34" charset="0"/>
              </a:rPr>
              <a:t>Espacial/Temporal</a:t>
            </a:r>
            <a:r>
              <a:rPr lang="it-IT" altLang="es-ES" sz="3200" dirty="0">
                <a:latin typeface="Arial" panose="020B0604020202020204" pitchFamily="34" charset="0"/>
              </a:rPr>
              <a:t>: es cuando el material varía simultáneamente en espacio y tiempo. Ej: un río cambia desde su nacimiento hasta su desembocadura y además en las distintas épocas del año.</a:t>
            </a:r>
            <a:endParaRPr lang="es-ES" altLang="es-ES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3293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DSC016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1600200"/>
            <a:ext cx="188595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69" name="Picture 5" descr="DSC0164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600200"/>
            <a:ext cx="188595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1" name="Picture 7" descr="DSC0164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600200"/>
            <a:ext cx="18288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3648075" y="232298"/>
            <a:ext cx="5761038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</a:pPr>
            <a:r>
              <a:rPr lang="es-ES" altLang="es-MX" b="1">
                <a:solidFill>
                  <a:srgbClr val="000000"/>
                </a:solidFill>
                <a:latin typeface="Arial" panose="020B0604020202020204" pitchFamily="34" charset="0"/>
              </a:rPr>
              <a:t>Forma de muestreo: profundidad</a:t>
            </a:r>
          </a:p>
        </p:txBody>
      </p:sp>
      <p:sp>
        <p:nvSpPr>
          <p:cNvPr id="36874" name="AutoShape 10"/>
          <p:cNvSpPr>
            <a:spLocks noChangeArrowheads="1"/>
          </p:cNvSpPr>
          <p:nvPr/>
        </p:nvSpPr>
        <p:spPr bwMode="auto">
          <a:xfrm>
            <a:off x="4419600" y="2438400"/>
            <a:ext cx="533400" cy="533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MX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75" name="AutoShape 11"/>
          <p:cNvSpPr>
            <a:spLocks noChangeArrowheads="1"/>
          </p:cNvSpPr>
          <p:nvPr/>
        </p:nvSpPr>
        <p:spPr bwMode="auto">
          <a:xfrm>
            <a:off x="7239000" y="2438400"/>
            <a:ext cx="533400" cy="457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MX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1524000" y="7651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MX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6888" name="Group 24"/>
          <p:cNvGrpSpPr>
            <a:grpSpLocks/>
          </p:cNvGrpSpPr>
          <p:nvPr/>
        </p:nvGrpSpPr>
        <p:grpSpPr bwMode="auto">
          <a:xfrm>
            <a:off x="3309938" y="4343400"/>
            <a:ext cx="3554412" cy="2133600"/>
            <a:chOff x="405" y="2784"/>
            <a:chExt cx="2239" cy="1344"/>
          </a:xfrm>
        </p:grpSpPr>
        <p:pic>
          <p:nvPicPr>
            <p:cNvPr id="36881" name="Picture 17" descr="DSC0164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2784"/>
              <a:ext cx="1156" cy="13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6882" name="Line 18"/>
            <p:cNvSpPr>
              <a:spLocks noChangeShapeType="1"/>
            </p:cNvSpPr>
            <p:nvPr/>
          </p:nvSpPr>
          <p:spPr bwMode="auto">
            <a:xfrm flipH="1">
              <a:off x="1008" y="3696"/>
              <a:ext cx="1056" cy="0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s-MX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6883" name="Text Box 19"/>
            <p:cNvSpPr txBox="1">
              <a:spLocks noChangeArrowheads="1"/>
            </p:cNvSpPr>
            <p:nvPr/>
          </p:nvSpPr>
          <p:spPr bwMode="auto">
            <a:xfrm>
              <a:off x="470" y="3530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s-AR" altLang="es-MX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6884" name="Line 20"/>
            <p:cNvSpPr>
              <a:spLocks noChangeShapeType="1"/>
            </p:cNvSpPr>
            <p:nvPr/>
          </p:nvSpPr>
          <p:spPr bwMode="auto">
            <a:xfrm flipH="1">
              <a:off x="1008" y="3120"/>
              <a:ext cx="1248" cy="0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s-MX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6886" name="Text Box 22"/>
            <p:cNvSpPr txBox="1">
              <a:spLocks noChangeArrowheads="1"/>
            </p:cNvSpPr>
            <p:nvPr/>
          </p:nvSpPr>
          <p:spPr bwMode="auto">
            <a:xfrm>
              <a:off x="583" y="2951"/>
              <a:ext cx="4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altLang="es-MX">
                  <a:solidFill>
                    <a:srgbClr val="000000"/>
                  </a:solidFill>
                  <a:latin typeface="Arial" panose="020B0604020202020204" pitchFamily="34" charset="0"/>
                </a:rPr>
                <a:t>0 cm.</a:t>
              </a:r>
            </a:p>
          </p:txBody>
        </p:sp>
        <p:sp>
          <p:nvSpPr>
            <p:cNvPr id="36887" name="Text Box 23"/>
            <p:cNvSpPr txBox="1">
              <a:spLocks noChangeArrowheads="1"/>
            </p:cNvSpPr>
            <p:nvPr/>
          </p:nvSpPr>
          <p:spPr bwMode="auto">
            <a:xfrm>
              <a:off x="405" y="3597"/>
              <a:ext cx="5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altLang="es-MX">
                  <a:solidFill>
                    <a:srgbClr val="000000"/>
                  </a:solidFill>
                  <a:latin typeface="Arial" panose="020B0604020202020204" pitchFamily="34" charset="0"/>
                </a:rPr>
                <a:t>20 cm.</a:t>
              </a:r>
            </a:p>
          </p:txBody>
        </p:sp>
      </p:grpSp>
      <p:sp>
        <p:nvSpPr>
          <p:cNvPr id="36889" name="AutoShape 25"/>
          <p:cNvSpPr>
            <a:spLocks noChangeArrowheads="1"/>
          </p:cNvSpPr>
          <p:nvPr/>
        </p:nvSpPr>
        <p:spPr bwMode="auto">
          <a:xfrm rot="5406573" flipV="1">
            <a:off x="7534275" y="4291013"/>
            <a:ext cx="1657350" cy="1657350"/>
          </a:xfrm>
          <a:custGeom>
            <a:avLst/>
            <a:gdLst>
              <a:gd name="G0" fmla="+- 13913 0 0"/>
              <a:gd name="G1" fmla="+- 19006 0 0"/>
              <a:gd name="G2" fmla="+- 7506 0 0"/>
              <a:gd name="G3" fmla="*/ 13913 1 2"/>
              <a:gd name="G4" fmla="+- G3 10800 0"/>
              <a:gd name="G5" fmla="+- 21600 13913 19006"/>
              <a:gd name="G6" fmla="+- 19006 7506 0"/>
              <a:gd name="G7" fmla="*/ G6 1 2"/>
              <a:gd name="G8" fmla="*/ 19006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9006 1 2"/>
              <a:gd name="G15" fmla="+- G5 0 G4"/>
              <a:gd name="G16" fmla="+- G0 0 G4"/>
              <a:gd name="G17" fmla="*/ G2 G15 G16"/>
              <a:gd name="T0" fmla="*/ 17757 w 21600"/>
              <a:gd name="T1" fmla="*/ 0 h 21600"/>
              <a:gd name="T2" fmla="*/ 13913 w 21600"/>
              <a:gd name="T3" fmla="*/ 7506 h 21600"/>
              <a:gd name="T4" fmla="*/ 0 w 21600"/>
              <a:gd name="T5" fmla="*/ 20181 h 21600"/>
              <a:gd name="T6" fmla="*/ 9503 w 21600"/>
              <a:gd name="T7" fmla="*/ 21600 h 21600"/>
              <a:gd name="T8" fmla="*/ 19006 w 21600"/>
              <a:gd name="T9" fmla="*/ 15065 h 21600"/>
              <a:gd name="T10" fmla="*/ 21600 w 21600"/>
              <a:gd name="T11" fmla="*/ 750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757" y="0"/>
                </a:moveTo>
                <a:lnTo>
                  <a:pt x="13913" y="7506"/>
                </a:lnTo>
                <a:lnTo>
                  <a:pt x="16507" y="7506"/>
                </a:lnTo>
                <a:lnTo>
                  <a:pt x="16507" y="18760"/>
                </a:lnTo>
                <a:lnTo>
                  <a:pt x="0" y="18760"/>
                </a:lnTo>
                <a:lnTo>
                  <a:pt x="0" y="21600"/>
                </a:lnTo>
                <a:lnTo>
                  <a:pt x="19006" y="21600"/>
                </a:lnTo>
                <a:lnTo>
                  <a:pt x="19006" y="7506"/>
                </a:lnTo>
                <a:lnTo>
                  <a:pt x="21600" y="750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MX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25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1"/>
            <a:ext cx="7772400" cy="765175"/>
          </a:xfrm>
        </p:spPr>
        <p:txBody>
          <a:bodyPr/>
          <a:lstStyle/>
          <a:p>
            <a:r>
              <a:rPr lang="es-ES" altLang="es-MX" sz="2400" b="1">
                <a:latin typeface="Arial" panose="020B0604020202020204" pitchFamily="34" charset="0"/>
              </a:rPr>
              <a:t>Acondicionamiento de las submuestras</a:t>
            </a:r>
          </a:p>
        </p:txBody>
      </p:sp>
      <p:pic>
        <p:nvPicPr>
          <p:cNvPr id="37893" name="Picture 5" descr="DSC016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5" y="1268413"/>
            <a:ext cx="22288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5" name="Picture 7" descr="DSC016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25" y="1628775"/>
            <a:ext cx="2667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8" name="Picture 10" descr="DSC0166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267200"/>
            <a:ext cx="25908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901" name="AutoShape 13"/>
          <p:cNvSpPr>
            <a:spLocks noChangeArrowheads="1"/>
          </p:cNvSpPr>
          <p:nvPr/>
        </p:nvSpPr>
        <p:spPr bwMode="auto">
          <a:xfrm flipH="1">
            <a:off x="5791200" y="2209800"/>
            <a:ext cx="533400" cy="5334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1524000" y="7651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grpSp>
        <p:nvGrpSpPr>
          <p:cNvPr id="37906" name="Group 18"/>
          <p:cNvGrpSpPr>
            <a:grpSpLocks/>
          </p:cNvGrpSpPr>
          <p:nvPr/>
        </p:nvGrpSpPr>
        <p:grpSpPr bwMode="auto">
          <a:xfrm>
            <a:off x="1785938" y="2663826"/>
            <a:ext cx="2481262" cy="366713"/>
            <a:chOff x="165" y="1678"/>
            <a:chExt cx="1563" cy="231"/>
          </a:xfrm>
        </p:grpSpPr>
        <p:sp>
          <p:nvSpPr>
            <p:cNvPr id="37904" name="Line 16"/>
            <p:cNvSpPr>
              <a:spLocks noChangeShapeType="1"/>
            </p:cNvSpPr>
            <p:nvPr/>
          </p:nvSpPr>
          <p:spPr bwMode="auto">
            <a:xfrm flipH="1">
              <a:off x="768" y="1776"/>
              <a:ext cx="960" cy="0"/>
            </a:xfrm>
            <a:prstGeom prst="line">
              <a:avLst/>
            </a:prstGeom>
            <a:noFill/>
            <a:ln w="9525">
              <a:solidFill>
                <a:srgbClr val="66FF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37905" name="Text Box 17"/>
            <p:cNvSpPr txBox="1">
              <a:spLocks noChangeArrowheads="1"/>
            </p:cNvSpPr>
            <p:nvPr/>
          </p:nvSpPr>
          <p:spPr bwMode="auto">
            <a:xfrm>
              <a:off x="165" y="1678"/>
              <a:ext cx="5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ES" altLang="es-MX">
                  <a:cs typeface="Times New Roman" panose="02020603050405020304" pitchFamily="18" charset="0"/>
                </a:rPr>
                <a:t>~</a:t>
              </a:r>
              <a:r>
                <a:rPr lang="es-ES" altLang="es-MX"/>
                <a:t>200 g.</a:t>
              </a:r>
            </a:p>
          </p:txBody>
        </p:sp>
      </p:grpSp>
      <p:sp>
        <p:nvSpPr>
          <p:cNvPr id="37908" name="AutoShape 20"/>
          <p:cNvSpPr>
            <a:spLocks noChangeArrowheads="1"/>
          </p:cNvSpPr>
          <p:nvPr/>
        </p:nvSpPr>
        <p:spPr bwMode="auto">
          <a:xfrm rot="5339592" flipV="1">
            <a:off x="7364413" y="4141788"/>
            <a:ext cx="1806575" cy="990600"/>
          </a:xfrm>
          <a:custGeom>
            <a:avLst/>
            <a:gdLst>
              <a:gd name="G0" fmla="+- 12583 0 0"/>
              <a:gd name="G1" fmla="+- 18911 0 0"/>
              <a:gd name="G2" fmla="+- 7849 0 0"/>
              <a:gd name="G3" fmla="*/ 12583 1 2"/>
              <a:gd name="G4" fmla="+- G3 10800 0"/>
              <a:gd name="G5" fmla="+- 21600 12583 18911"/>
              <a:gd name="G6" fmla="+- 18911 7849 0"/>
              <a:gd name="G7" fmla="*/ G6 1 2"/>
              <a:gd name="G8" fmla="*/ 18911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911 1 2"/>
              <a:gd name="G15" fmla="+- G5 0 G4"/>
              <a:gd name="G16" fmla="+- G0 0 G4"/>
              <a:gd name="G17" fmla="*/ G2 G15 G16"/>
              <a:gd name="T0" fmla="*/ 17092 w 21600"/>
              <a:gd name="T1" fmla="*/ 0 h 21600"/>
              <a:gd name="T2" fmla="*/ 12583 w 21600"/>
              <a:gd name="T3" fmla="*/ 7849 h 21600"/>
              <a:gd name="T4" fmla="*/ 0 w 21600"/>
              <a:gd name="T5" fmla="*/ 19522 h 21600"/>
              <a:gd name="T6" fmla="*/ 9456 w 21600"/>
              <a:gd name="T7" fmla="*/ 21600 h 21600"/>
              <a:gd name="T8" fmla="*/ 18911 w 21600"/>
              <a:gd name="T9" fmla="*/ 15283 h 21600"/>
              <a:gd name="T10" fmla="*/ 21600 w 21600"/>
              <a:gd name="T11" fmla="*/ 7849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092" y="0"/>
                </a:moveTo>
                <a:lnTo>
                  <a:pt x="12583" y="7849"/>
                </a:lnTo>
                <a:lnTo>
                  <a:pt x="15272" y="7849"/>
                </a:lnTo>
                <a:lnTo>
                  <a:pt x="15272" y="17444"/>
                </a:lnTo>
                <a:lnTo>
                  <a:pt x="0" y="17444"/>
                </a:lnTo>
                <a:lnTo>
                  <a:pt x="0" y="21600"/>
                </a:lnTo>
                <a:lnTo>
                  <a:pt x="18911" y="21600"/>
                </a:lnTo>
                <a:lnTo>
                  <a:pt x="18911" y="7849"/>
                </a:lnTo>
                <a:lnTo>
                  <a:pt x="21600" y="784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4" descr="DSC016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762001"/>
            <a:ext cx="1981200" cy="151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071813" y="351909"/>
            <a:ext cx="66976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s-ES" altLang="es-MX" b="1">
                <a:latin typeface="Arial" panose="020B0604020202020204" pitchFamily="34" charset="0"/>
              </a:rPr>
              <a:t>Preparación de las muestras en laboratorio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3287713" y="1341438"/>
            <a:ext cx="1752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altLang="es-MX">
                <a:latin typeface="Arial" panose="020B0604020202020204" pitchFamily="34" charset="0"/>
              </a:rPr>
              <a:t>Oreado</a:t>
            </a:r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1524000" y="7651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pic>
        <p:nvPicPr>
          <p:cNvPr id="38920" name="Picture 8" descr="DSC016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590800"/>
            <a:ext cx="2057400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1774826" y="3213101"/>
            <a:ext cx="1476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altLang="es-MX">
                <a:latin typeface="Arial" panose="020B0604020202020204" pitchFamily="34" charset="0"/>
              </a:rPr>
              <a:t>Tamizado</a:t>
            </a:r>
          </a:p>
        </p:txBody>
      </p:sp>
      <p:pic>
        <p:nvPicPr>
          <p:cNvPr id="38923" name="Picture 11" descr="DSC0165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590800"/>
            <a:ext cx="2057400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5" name="Picture 13" descr="DSC0165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2590800"/>
            <a:ext cx="19812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9" name="Picture 17" descr="DSC0165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572000"/>
            <a:ext cx="154305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30" name="Picture 18" descr="DSC0166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4800600"/>
            <a:ext cx="2133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1524000" y="4800601"/>
            <a:ext cx="2057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altLang="es-MX" b="1">
                <a:latin typeface="Arial" panose="020B0604020202020204" pitchFamily="34" charset="0"/>
              </a:rPr>
              <a:t> </a:t>
            </a:r>
            <a:r>
              <a:rPr lang="es-ES" altLang="es-MX">
                <a:latin typeface="Arial" panose="020B0604020202020204" pitchFamily="34" charset="0"/>
              </a:rPr>
              <a:t>Embolsado y Rotulado</a:t>
            </a: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6383338" y="5445126"/>
            <a:ext cx="158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s-MX">
                <a:latin typeface="Arial" panose="020B0604020202020204" pitchFamily="34" charset="0"/>
              </a:rPr>
              <a:t>Conservación</a:t>
            </a:r>
          </a:p>
        </p:txBody>
      </p:sp>
      <p:sp>
        <p:nvSpPr>
          <p:cNvPr id="38933" name="AutoShape 21"/>
          <p:cNvSpPr>
            <a:spLocks noChangeArrowheads="1"/>
          </p:cNvSpPr>
          <p:nvPr/>
        </p:nvSpPr>
        <p:spPr bwMode="auto">
          <a:xfrm>
            <a:off x="5486400" y="3200400"/>
            <a:ext cx="304800" cy="381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8935" name="AutoShape 23"/>
          <p:cNvSpPr>
            <a:spLocks noChangeArrowheads="1"/>
          </p:cNvSpPr>
          <p:nvPr/>
        </p:nvSpPr>
        <p:spPr bwMode="auto">
          <a:xfrm>
            <a:off x="8001000" y="3200400"/>
            <a:ext cx="304800" cy="381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38937" name="Text Box 25"/>
          <p:cNvSpPr txBox="1">
            <a:spLocks noChangeArrowheads="1"/>
          </p:cNvSpPr>
          <p:nvPr/>
        </p:nvSpPr>
        <p:spPr bwMode="auto">
          <a:xfrm>
            <a:off x="3143251" y="1628776"/>
            <a:ext cx="1920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_tradnl" altLang="es-MX">
                <a:latin typeface="Arial" panose="020B0604020202020204" pitchFamily="34" charset="0"/>
              </a:rPr>
              <a:t>Mínimo 24 hs.</a:t>
            </a:r>
            <a:endParaRPr lang="es-AR" altLang="es-MX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6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188913"/>
            <a:ext cx="77724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it-IT" altLang="es-ES" sz="3200" dirty="0" smtClean="0"/>
              <a:t>Reducción del tamaño de la muestra</a:t>
            </a:r>
            <a:r>
              <a:rPr lang="it-IT" altLang="es-ES" sz="3200" dirty="0"/>
              <a:t/>
            </a:r>
            <a:br>
              <a:rPr lang="it-IT" altLang="es-ES" sz="3200" dirty="0"/>
            </a:br>
            <a:endParaRPr lang="es-ES" altLang="es-ES" sz="32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36884" y="1757362"/>
            <a:ext cx="10162549" cy="4114800"/>
          </a:xfrm>
        </p:spPr>
        <p:txBody>
          <a:bodyPr rtlCol="0">
            <a:noAutofit/>
          </a:bodyPr>
          <a:lstStyle/>
          <a:p>
            <a:pPr marL="365760" indent="-365760" algn="just">
              <a:lnSpc>
                <a:spcPct val="80000"/>
              </a:lnSpc>
              <a:buNone/>
              <a:defRPr/>
            </a:pPr>
            <a:endParaRPr lang="it-IT" altLang="es-E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</a:endParaRPr>
          </a:p>
          <a:p>
            <a:pPr marL="365760" indent="-365760" algn="just">
              <a:lnSpc>
                <a:spcPct val="80000"/>
              </a:lnSpc>
              <a:buNone/>
              <a:defRPr/>
            </a:pPr>
            <a:endParaRPr lang="it-IT" altLang="es-ES" sz="11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</a:endParaRPr>
          </a:p>
          <a:p>
            <a:pPr marL="365760" indent="-365760" algn="just">
              <a:lnSpc>
                <a:spcPct val="80000"/>
              </a:lnSpc>
              <a:defRPr/>
            </a:pPr>
            <a:r>
              <a:rPr lang="it-IT" altLang="es-E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</a:rPr>
              <a:t>Pila cónica</a:t>
            </a:r>
            <a:r>
              <a:rPr lang="it-IT" altLang="es-E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</a:rPr>
              <a:t>: Se utiliza el método de conificación y división en cuartos.</a:t>
            </a:r>
          </a:p>
          <a:p>
            <a:pPr marL="365760" indent="-365760" algn="just">
              <a:lnSpc>
                <a:spcPct val="80000"/>
              </a:lnSpc>
              <a:buNone/>
              <a:defRPr/>
            </a:pPr>
            <a:r>
              <a:rPr lang="it-IT" altLang="es-E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</a:rPr>
              <a:t>	Se toma la </a:t>
            </a:r>
            <a:r>
              <a:rPr lang="it-IT" altLang="es-E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</a:rPr>
              <a:t>muestra, </a:t>
            </a:r>
            <a:r>
              <a:rPr lang="it-IT" altLang="es-E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</a:rPr>
              <a:t>se trituran y se forma con ella una pila cónica mas pequeña, se aplana y se divide en cuartos iguales, se eligen al azar dos cuartos opuestos y se mezclan, trituran y se forma otra pila. Se repite el procedimiento hasta obtener el tamaño de muestra necesario para las réplicas del análisis de laboratorio</a:t>
            </a:r>
            <a:r>
              <a:rPr lang="it-IT" altLang="es-E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</a:rPr>
              <a:t>.</a:t>
            </a:r>
            <a:endParaRPr lang="es-ES" altLang="es-ES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</a:endParaRPr>
          </a:p>
        </p:txBody>
      </p:sp>
      <p:pic>
        <p:nvPicPr>
          <p:cNvPr id="43012" name="Picture 4" descr="PH02178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19" y="0"/>
            <a:ext cx="1828800" cy="175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8908319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ext Box 2"/>
          <p:cNvSpPr txBox="1">
            <a:spLocks noChangeArrowheads="1"/>
          </p:cNvSpPr>
          <p:nvPr/>
        </p:nvSpPr>
        <p:spPr bwMode="auto">
          <a:xfrm>
            <a:off x="2782889" y="195264"/>
            <a:ext cx="60912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ES_tradnl" altLang="es-ES" sz="3200" b="1" i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Almacenamiento de muestras</a:t>
            </a:r>
            <a:r>
              <a:rPr lang="es-ES_tradnl" altLang="es-ES" sz="3200" b="1" i="1" u="sng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endParaRPr lang="es-ES_tradnl" altLang="es-ES" sz="3200" i="1" u="sng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895600" y="1600201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s-ES_tradnl" altLang="es-ES" sz="2800" i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2711451" y="1341438"/>
            <a:ext cx="611187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s-ES_tradnl" altLang="es-ES">
                <a:solidFill>
                  <a:schemeClr val="tx1"/>
                </a:solidFill>
                <a:latin typeface="Times New Roman" panose="02020603050405020304" pitchFamily="18" charset="0"/>
              </a:rPr>
              <a:t>	DESHIDRATACION</a:t>
            </a:r>
            <a:r>
              <a:rPr lang="es-ES_tradnl" altLang="es-ES" sz="28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s-ES_tradnl" altLang="es-ES">
                <a:solidFill>
                  <a:schemeClr val="tx1"/>
                </a:solidFill>
                <a:latin typeface="Times New Roman" panose="02020603050405020304" pitchFamily="18" charset="0"/>
              </a:rPr>
              <a:t>	HIDRATACION</a:t>
            </a:r>
          </a:p>
          <a:p>
            <a:pPr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s-ES_tradnl" altLang="es-ES">
                <a:solidFill>
                  <a:schemeClr val="tx1"/>
                </a:solidFill>
                <a:latin typeface="Times New Roman" panose="02020603050405020304" pitchFamily="18" charset="0"/>
              </a:rPr>
              <a:t>	OXIDACION</a:t>
            </a:r>
          </a:p>
          <a:p>
            <a:pPr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s-ES_tradnl" altLang="es-ES">
                <a:solidFill>
                  <a:schemeClr val="tx1"/>
                </a:solidFill>
                <a:latin typeface="Times New Roman" panose="02020603050405020304" pitchFamily="18" charset="0"/>
              </a:rPr>
              <a:t>	EVAPORACION</a:t>
            </a:r>
          </a:p>
          <a:p>
            <a:pPr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s-ES_tradnl" altLang="es-ES">
                <a:solidFill>
                  <a:schemeClr val="tx1"/>
                </a:solidFill>
                <a:latin typeface="Times New Roman" panose="02020603050405020304" pitchFamily="18" charset="0"/>
              </a:rPr>
              <a:t>	CONTAMINACION</a:t>
            </a:r>
            <a:r>
              <a:rPr lang="es-ES_tradnl" altLang="es-ES" sz="28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endParaRPr lang="es-ES_tradnl" altLang="es-ES" sz="28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s-ES_tradnl" altLang="es-ES" sz="18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1847850" y="908050"/>
            <a:ext cx="8332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>
                <a:solidFill>
                  <a:schemeClr val="tx2"/>
                </a:solidFill>
                <a:latin typeface="Comic Sans MS" panose="030F0702030302020204" pitchFamily="66" charset="0"/>
              </a:rPr>
              <a:t>La muestra puede estar sometida a los siguientes riesgos:</a:t>
            </a:r>
          </a:p>
        </p:txBody>
      </p:sp>
      <p:sp>
        <p:nvSpPr>
          <p:cNvPr id="156678" name="Text Box 6"/>
          <p:cNvSpPr txBox="1">
            <a:spLocks noChangeArrowheads="1"/>
          </p:cNvSpPr>
          <p:nvPr/>
        </p:nvSpPr>
        <p:spPr bwMode="auto">
          <a:xfrm>
            <a:off x="1284188" y="3495207"/>
            <a:ext cx="106030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_tradnl" altLang="es-ES" sz="1800" dirty="0">
                <a:solidFill>
                  <a:schemeClr val="tx1"/>
                </a:solidFill>
                <a:latin typeface="Tahoma" panose="020B0604030504040204" pitchFamily="34" charset="0"/>
              </a:rPr>
              <a:t>Los requisitos para un </a:t>
            </a:r>
            <a:r>
              <a:rPr lang="es-ES_tradnl" altLang="es-ES" sz="1800" dirty="0" smtClean="0">
                <a:solidFill>
                  <a:schemeClr val="tx1"/>
                </a:solidFill>
                <a:latin typeface="Tahoma" panose="020B0604030504040204" pitchFamily="34" charset="0"/>
              </a:rPr>
              <a:t>correcto </a:t>
            </a:r>
            <a:r>
              <a:rPr lang="es-ES_tradnl" altLang="es-ES" sz="1800" dirty="0">
                <a:solidFill>
                  <a:schemeClr val="tx1"/>
                </a:solidFill>
                <a:latin typeface="Tahoma" panose="020B0604030504040204" pitchFamily="34" charset="0"/>
              </a:rPr>
              <a:t>almacenamiento de una muestra son: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_tradnl" altLang="es-ES" sz="1800" dirty="0">
                <a:solidFill>
                  <a:schemeClr val="tx1"/>
                </a:solidFill>
                <a:latin typeface="Tahoma" panose="020B0604030504040204" pitchFamily="34" charset="0"/>
              </a:rPr>
              <a:t>ENVASE ADECUADO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_tradnl" altLang="es-ES" sz="1800" dirty="0">
                <a:solidFill>
                  <a:schemeClr val="tx1"/>
                </a:solidFill>
                <a:latin typeface="Tahoma" panose="020B0604030504040204" pitchFamily="34" charset="0"/>
              </a:rPr>
              <a:t> ETIQUETADO CORRECTO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_tradnl" altLang="es-ES" sz="1800" dirty="0">
                <a:solidFill>
                  <a:schemeClr val="tx1"/>
                </a:solidFill>
                <a:latin typeface="Tahoma" panose="020B0604030504040204" pitchFamily="34" charset="0"/>
              </a:rPr>
              <a:t> CONDICIONES ADECUADAS DE CONSERVACIÓN ( TEMPERATURA, HUMEDAD, EXPOSICÓN A LA LUZ)</a:t>
            </a:r>
            <a:endParaRPr lang="es-ES" altLang="es-ES" sz="180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4802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autoRev="1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autoRev="1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autoRev="1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 autoUpdateAnimBg="0"/>
      <p:bldP spid="156676" grpId="0" autoUpdateAnimBg="0"/>
      <p:bldP spid="156676" grpId="1"/>
      <p:bldP spid="156677" grpId="0"/>
      <p:bldP spid="15667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ext Box 2"/>
          <p:cNvSpPr txBox="1">
            <a:spLocks noChangeArrowheads="1"/>
          </p:cNvSpPr>
          <p:nvPr/>
        </p:nvSpPr>
        <p:spPr bwMode="auto">
          <a:xfrm>
            <a:off x="3489325" y="274638"/>
            <a:ext cx="588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i="1" u="sng">
                <a:solidFill>
                  <a:srgbClr val="0066FF"/>
                </a:solidFill>
                <a:latin typeface="Comic Sans MS" panose="030F0702030302020204" pitchFamily="66" charset="0"/>
              </a:rPr>
              <a:t>Preparación y tratamiento de la muestra</a:t>
            </a:r>
          </a:p>
        </p:txBody>
      </p:sp>
      <p:sp>
        <p:nvSpPr>
          <p:cNvPr id="140291" name="Text Box 3"/>
          <p:cNvSpPr txBox="1">
            <a:spLocks noChangeArrowheads="1"/>
          </p:cNvSpPr>
          <p:nvPr/>
        </p:nvSpPr>
        <p:spPr bwMode="auto">
          <a:xfrm>
            <a:off x="2057401" y="762001"/>
            <a:ext cx="82915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>
                <a:solidFill>
                  <a:schemeClr val="tx1"/>
                </a:solidFill>
                <a:latin typeface="Comic Sans MS" panose="030F0702030302020204" pitchFamily="66" charset="0"/>
              </a:rPr>
              <a:t>Son </a:t>
            </a:r>
            <a:r>
              <a:rPr lang="es-ES" altLang="es-ES" u="sng">
                <a:solidFill>
                  <a:schemeClr val="tx1"/>
                </a:solidFill>
                <a:latin typeface="Comic Sans MS" panose="030F0702030302020204" pitchFamily="66" charset="0"/>
              </a:rPr>
              <a:t>escasos</a:t>
            </a:r>
            <a:r>
              <a:rPr lang="es-ES" altLang="es-ES">
                <a:solidFill>
                  <a:schemeClr val="tx1"/>
                </a:solidFill>
                <a:latin typeface="Comic Sans MS" panose="030F0702030302020204" pitchFamily="66" charset="0"/>
              </a:rPr>
              <a:t> los problemas que se resuelven sin necesidad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>
                <a:solidFill>
                  <a:schemeClr val="tx1"/>
                </a:solidFill>
                <a:latin typeface="Comic Sans MS" panose="030F0702030302020204" pitchFamily="66" charset="0"/>
              </a:rPr>
              <a:t>de tratamiento de la muestra. </a:t>
            </a:r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2279650" y="1916114"/>
            <a:ext cx="7556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>
                <a:solidFill>
                  <a:schemeClr val="tx1"/>
                </a:solidFill>
                <a:latin typeface="Comic Sans MS" panose="030F0702030302020204" pitchFamily="66" charset="0"/>
              </a:rPr>
              <a:t>Lo habitual, es que la muestra necesite algún tipo de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u="sng">
                <a:solidFill>
                  <a:schemeClr val="tx1"/>
                </a:solidFill>
                <a:latin typeface="Comic Sans MS" panose="030F0702030302020204" pitchFamily="66" charset="0"/>
              </a:rPr>
              <a:t>tratamiento</a:t>
            </a:r>
            <a:r>
              <a:rPr lang="es-ES" altLang="es-ES">
                <a:solidFill>
                  <a:schemeClr val="tx1"/>
                </a:solidFill>
                <a:latin typeface="Comic Sans MS" panose="030F0702030302020204" pitchFamily="66" charset="0"/>
              </a:rPr>
              <a:t>, con el fin de:</a:t>
            </a:r>
          </a:p>
        </p:txBody>
      </p:sp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3648075" y="5084763"/>
            <a:ext cx="640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es-ES" altLang="es-ES" sz="1800">
                <a:solidFill>
                  <a:schemeClr val="tx1"/>
                </a:solidFill>
                <a:latin typeface="Comic Sans MS" panose="030F0702030302020204" pitchFamily="66" charset="0"/>
              </a:rPr>
              <a:t>   </a:t>
            </a:r>
            <a:r>
              <a:rPr lang="es-ES" altLang="es-ES">
                <a:solidFill>
                  <a:schemeClr val="tx1"/>
                </a:solidFill>
                <a:latin typeface="Comic Sans MS" panose="030F0702030302020204" pitchFamily="66" charset="0"/>
              </a:rPr>
              <a:t>Eliminar interferencias matriciales</a:t>
            </a:r>
          </a:p>
        </p:txBody>
      </p:sp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2782888" y="50133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s-MX" altLang="es-ES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3503614" y="3141664"/>
            <a:ext cx="71643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ClrTx/>
              <a:buFontTx/>
              <a:buChar char="•"/>
            </a:pPr>
            <a:r>
              <a:rPr lang="es-ES" altLang="es-ES">
                <a:solidFill>
                  <a:schemeClr val="tx1"/>
                </a:solidFill>
                <a:latin typeface="Comic Sans MS" panose="030F0702030302020204" pitchFamily="66" charset="0"/>
              </a:rPr>
              <a:t>Preparar la muestra en la forma, tamaño y concentración adecuada del analito(s), más conforme al método (técnica) seleccionado</a:t>
            </a:r>
          </a:p>
        </p:txBody>
      </p:sp>
      <p:sp>
        <p:nvSpPr>
          <p:cNvPr id="47112" name="AutoShape 8"/>
          <p:cNvSpPr>
            <a:spLocks noChangeArrowheads="1"/>
          </p:cNvSpPr>
          <p:nvPr/>
        </p:nvSpPr>
        <p:spPr bwMode="auto">
          <a:xfrm rot="5400000">
            <a:off x="2746376" y="3105151"/>
            <a:ext cx="792162" cy="719137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2001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4400" y="0"/>
                </a:moveTo>
                <a:lnTo>
                  <a:pt x="7200" y="7200"/>
                </a:lnTo>
                <a:lnTo>
                  <a:pt x="10286" y="7200"/>
                </a:lnTo>
                <a:lnTo>
                  <a:pt x="10286" y="12001"/>
                </a:lnTo>
                <a:lnTo>
                  <a:pt x="0" y="12001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44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47113" name="AutoShape 9"/>
          <p:cNvSpPr>
            <a:spLocks noChangeArrowheads="1"/>
          </p:cNvSpPr>
          <p:nvPr/>
        </p:nvSpPr>
        <p:spPr bwMode="auto">
          <a:xfrm rot="5400000">
            <a:off x="2819401" y="4833939"/>
            <a:ext cx="792163" cy="719137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2001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4400" y="0"/>
                </a:moveTo>
                <a:lnTo>
                  <a:pt x="7200" y="7200"/>
                </a:lnTo>
                <a:lnTo>
                  <a:pt x="10286" y="7200"/>
                </a:lnTo>
                <a:lnTo>
                  <a:pt x="10286" y="12001"/>
                </a:lnTo>
                <a:lnTo>
                  <a:pt x="0" y="12001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44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960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 autoUpdateAnimBg="0"/>
      <p:bldP spid="140291" grpId="0" autoUpdateAnimBg="0"/>
      <p:bldP spid="140292" grpId="0" autoUpdateAnimBg="0"/>
      <p:bldP spid="140293" grpId="0" autoUpdateAnimBg="0"/>
      <p:bldP spid="140294" grpId="0" autoUpdateAnimBg="0"/>
      <p:bldP spid="140295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9953" y="335846"/>
            <a:ext cx="1149275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i="0" dirty="0" smtClean="0">
                <a:solidFill>
                  <a:srgbClr val="444444"/>
                </a:solidFill>
                <a:effectLst/>
                <a:latin typeface="Open Sans"/>
              </a:rPr>
              <a:t>PESADA</a:t>
            </a:r>
            <a:r>
              <a:rPr lang="es-MX" sz="2000" b="0" i="0" dirty="0" smtClean="0">
                <a:solidFill>
                  <a:srgbClr val="444444"/>
                </a:solidFill>
                <a:effectLst/>
                <a:latin typeface="Open Sans"/>
              </a:rPr>
              <a:t>: Para esta operación se utiliza la Balanza Analítica, con sensibilidad al décimo miligramo = 0.1 </a:t>
            </a:r>
            <a:r>
              <a:rPr lang="es-MX" sz="2000" b="0" i="0" dirty="0" err="1" smtClean="0">
                <a:solidFill>
                  <a:srgbClr val="444444"/>
                </a:solidFill>
                <a:effectLst/>
                <a:latin typeface="Open Sans"/>
              </a:rPr>
              <a:t>mgr</a:t>
            </a:r>
            <a:r>
              <a:rPr lang="es-MX" sz="2000" b="0" i="0" dirty="0" smtClean="0">
                <a:solidFill>
                  <a:srgbClr val="444444"/>
                </a:solidFill>
                <a:effectLst/>
                <a:latin typeface="Open Sans"/>
              </a:rPr>
              <a:t>. </a:t>
            </a:r>
            <a:r>
              <a:rPr lang="es-MX" sz="2000" b="0" i="0" dirty="0" err="1" smtClean="0">
                <a:solidFill>
                  <a:srgbClr val="444444"/>
                </a:solidFill>
                <a:effectLst/>
                <a:latin typeface="Open Sans"/>
              </a:rPr>
              <a:t>ó</a:t>
            </a:r>
            <a:r>
              <a:rPr lang="es-MX" sz="2000" b="0" i="0" dirty="0" smtClean="0">
                <a:solidFill>
                  <a:srgbClr val="444444"/>
                </a:solidFill>
                <a:effectLst/>
                <a:latin typeface="Open Sans"/>
              </a:rPr>
              <a:t> </a:t>
            </a:r>
            <a:r>
              <a:rPr lang="es-MX" sz="2000" b="0" i="0" dirty="0" err="1" smtClean="0">
                <a:solidFill>
                  <a:srgbClr val="444444"/>
                </a:solidFill>
                <a:effectLst/>
                <a:latin typeface="Open Sans"/>
              </a:rPr>
              <a:t>gr.Los</a:t>
            </a:r>
            <a:r>
              <a:rPr lang="es-MX" sz="2000" b="0" i="0" dirty="0" smtClean="0">
                <a:solidFill>
                  <a:srgbClr val="444444"/>
                </a:solidFill>
                <a:effectLst/>
                <a:latin typeface="Open Sans"/>
              </a:rPr>
              <a:t> resultados analíticos cuantitativos, generalmente se expresan en términos relativos, es decir dando la composición en forma porcentual ya sea en peso por peso P/P </a:t>
            </a:r>
            <a:r>
              <a:rPr lang="es-MX" sz="2000" b="0" i="0" dirty="0" err="1" smtClean="0">
                <a:solidFill>
                  <a:srgbClr val="444444"/>
                </a:solidFill>
                <a:effectLst/>
                <a:latin typeface="Open Sans"/>
              </a:rPr>
              <a:t>ó</a:t>
            </a:r>
            <a:r>
              <a:rPr lang="es-MX" sz="2000" b="0" i="0" dirty="0" smtClean="0">
                <a:solidFill>
                  <a:srgbClr val="444444"/>
                </a:solidFill>
                <a:effectLst/>
                <a:latin typeface="Open Sans"/>
              </a:rPr>
              <a:t> peso por volumen P/V de la muestra.</a:t>
            </a:r>
            <a:br>
              <a:rPr lang="es-MX" sz="2000" b="0" i="0" dirty="0" smtClean="0">
                <a:solidFill>
                  <a:srgbClr val="444444"/>
                </a:solidFill>
                <a:effectLst/>
                <a:latin typeface="Open Sans"/>
              </a:rPr>
            </a:br>
            <a:endParaRPr lang="es-MX" sz="2000" b="0" i="0" dirty="0" smtClean="0">
              <a:solidFill>
                <a:srgbClr val="444444"/>
              </a:solidFill>
              <a:effectLst/>
              <a:latin typeface="Open Sans"/>
            </a:endParaRPr>
          </a:p>
          <a:p>
            <a:pPr algn="just"/>
            <a:r>
              <a:rPr lang="es-MX" sz="2000" b="1" i="0" dirty="0" smtClean="0">
                <a:solidFill>
                  <a:srgbClr val="444444"/>
                </a:solidFill>
                <a:effectLst/>
                <a:latin typeface="Open Sans"/>
              </a:rPr>
              <a:t>DISOLUCIÓN: </a:t>
            </a:r>
            <a:r>
              <a:rPr lang="es-MX" sz="2000" i="0" dirty="0" smtClean="0">
                <a:solidFill>
                  <a:srgbClr val="444444"/>
                </a:solidFill>
                <a:effectLst/>
                <a:latin typeface="Open Sans"/>
              </a:rPr>
              <a:t>La</a:t>
            </a:r>
            <a:r>
              <a:rPr lang="es-MX" sz="2000" b="0" i="0" dirty="0" smtClean="0">
                <a:solidFill>
                  <a:srgbClr val="444444"/>
                </a:solidFill>
                <a:effectLst/>
                <a:latin typeface="Open Sans"/>
              </a:rPr>
              <a:t> mayoría de los análisis químicos, se practican sobre soluciones de la sustancia que se analiza y entonces la elección del disolvente a utilizar adquiere gran importancia, así como la del procedimiento a seguir a fin de obtener la disolución.</a:t>
            </a:r>
            <a:br>
              <a:rPr lang="es-MX" sz="2000" b="0" i="0" dirty="0" smtClean="0">
                <a:solidFill>
                  <a:srgbClr val="444444"/>
                </a:solidFill>
                <a:effectLst/>
                <a:latin typeface="Open Sans"/>
              </a:rPr>
            </a:br>
            <a:endParaRPr lang="es-MX" sz="2000" b="0" i="0" dirty="0" smtClean="0">
              <a:solidFill>
                <a:srgbClr val="444444"/>
              </a:solidFill>
              <a:effectLst/>
              <a:latin typeface="Open Sans"/>
            </a:endParaRPr>
          </a:p>
          <a:p>
            <a:pPr algn="just"/>
            <a:r>
              <a:rPr lang="es-MX" sz="2000" b="1" i="0" dirty="0" smtClean="0">
                <a:solidFill>
                  <a:srgbClr val="444444"/>
                </a:solidFill>
                <a:effectLst/>
                <a:latin typeface="Open Sans"/>
              </a:rPr>
              <a:t>SEPARACIÓN DE SUSTANCIAS INTERFERENTES:</a:t>
            </a:r>
            <a:r>
              <a:rPr lang="es-MX" sz="2000" b="0" i="0" dirty="0" smtClean="0">
                <a:solidFill>
                  <a:srgbClr val="444444"/>
                </a:solidFill>
                <a:effectLst/>
                <a:latin typeface="Open Sans"/>
              </a:rPr>
              <a:t/>
            </a:r>
            <a:br>
              <a:rPr lang="es-MX" sz="2000" b="0" i="0" dirty="0" smtClean="0">
                <a:solidFill>
                  <a:srgbClr val="444444"/>
                </a:solidFill>
                <a:effectLst/>
                <a:latin typeface="Open Sans"/>
              </a:rPr>
            </a:br>
            <a:r>
              <a:rPr lang="es-MX" sz="2000" b="0" i="0" dirty="0" smtClean="0">
                <a:solidFill>
                  <a:srgbClr val="444444"/>
                </a:solidFill>
                <a:effectLst/>
                <a:latin typeface="Open Sans"/>
              </a:rPr>
              <a:t>Se denominan sustancias interferentes a aquellas que en mayor o en menor grado dificultan un proceso analítico. Casi no hay propiedades químicas o físicas sean exclusivas para una especie o sustancia química determinada, por ésta razón las reacciones que se utilizan en el análisis son comunes para un grupo de elementos o sustancias químicas</a:t>
            </a:r>
            <a:endParaRPr lang="es-MX" sz="2000" b="0" i="0" dirty="0">
              <a:solidFill>
                <a:srgbClr val="444444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515063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4577" y="1919479"/>
            <a:ext cx="9603275" cy="3450613"/>
          </a:xfrm>
        </p:spPr>
        <p:txBody>
          <a:bodyPr>
            <a:noAutofit/>
          </a:bodyPr>
          <a:lstStyle/>
          <a:p>
            <a:r>
              <a:rPr lang="es-MX" sz="2400" b="1" dirty="0" smtClean="0"/>
              <a:t>Análisis químico cualitativa</a:t>
            </a:r>
            <a:r>
              <a:rPr lang="es-MX" sz="2400" b="1" dirty="0"/>
              <a:t>.-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>Definición: Es la parte de la química analítica que enseña la manera de descubrir o identificar los componentes que constituyen una muestra dada de una sustancia.</a:t>
            </a:r>
            <a:br>
              <a:rPr lang="es-MX" sz="2400" dirty="0"/>
            </a:br>
            <a:endParaRPr lang="es-MX" sz="2400" dirty="0"/>
          </a:p>
          <a:p>
            <a:r>
              <a:rPr lang="es-MX" sz="2400" b="1" dirty="0"/>
              <a:t>Análisis químico </a:t>
            </a:r>
            <a:r>
              <a:rPr lang="es-MX" sz="2400" b="1" dirty="0" smtClean="0"/>
              <a:t>cuantitativa</a:t>
            </a:r>
            <a:r>
              <a:rPr lang="es-MX" sz="2400" b="1" dirty="0"/>
              <a:t>.-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>Definición: Es la parte de la química analítica que determina la cantidad en que se encuentran presentes los diferentes componentes de una muestra dada de una sustancia.</a:t>
            </a:r>
          </a:p>
          <a:p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568378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Microsoft Editor de ecuaciones 3.0" r:id="rId4" imgW="114151" imgH="215619" progId="Equation.3">
                  <p:embed/>
                </p:oleObj>
              </mc:Choice>
              <mc:Fallback>
                <p:oleObj name="Microsoft Editor de ecuaciones 3.0" r:id="rId4" imgW="114151" imgH="215619" progId="Equation.3">
                  <p:embed/>
                  <p:pic>
                    <p:nvPicPr>
                      <p:cNvPr id="266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4205390" y="114300"/>
            <a:ext cx="2498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Tipos de análisis</a:t>
            </a: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4609306" y="601285"/>
            <a:ext cx="127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Análisis</a:t>
            </a:r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6153150" y="1651720"/>
            <a:ext cx="465383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Cuantitativo: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El </a:t>
            </a:r>
            <a:r>
              <a:rPr lang="es-ES" altLang="es-ES" dirty="0" err="1">
                <a:solidFill>
                  <a:schemeClr val="tx1"/>
                </a:solidFill>
                <a:latin typeface="Comic Sans MS" panose="030F0702030302020204" pitchFamily="66" charset="0"/>
              </a:rPr>
              <a:t>analito</a:t>
            </a: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 se cuantifica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o determina expresando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la fracción de muestra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que lo contiene (determinación)</a:t>
            </a:r>
          </a:p>
        </p:txBody>
      </p:sp>
      <p:sp>
        <p:nvSpPr>
          <p:cNvPr id="99336" name="AutoShape 8"/>
          <p:cNvSpPr>
            <a:spLocks noChangeArrowheads="1"/>
          </p:cNvSpPr>
          <p:nvPr/>
        </p:nvSpPr>
        <p:spPr bwMode="auto">
          <a:xfrm>
            <a:off x="5543550" y="1170806"/>
            <a:ext cx="1219200" cy="457200"/>
          </a:xfrm>
          <a:prstGeom prst="curvedDownArrow">
            <a:avLst>
              <a:gd name="adj1" fmla="val 53333"/>
              <a:gd name="adj2" fmla="val 10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MX" altLang="es-ES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9337" name="AutoShape 9"/>
          <p:cNvSpPr>
            <a:spLocks noChangeArrowheads="1"/>
          </p:cNvSpPr>
          <p:nvPr/>
        </p:nvSpPr>
        <p:spPr bwMode="auto">
          <a:xfrm>
            <a:off x="3848501" y="997555"/>
            <a:ext cx="1143000" cy="685800"/>
          </a:xfrm>
          <a:prstGeom prst="curvedLeftArrow">
            <a:avLst>
              <a:gd name="adj1" fmla="val 20000"/>
              <a:gd name="adj2" fmla="val 40000"/>
              <a:gd name="adj3" fmla="val 555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MX" altLang="es-ES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9338" name="Text Box 10"/>
          <p:cNvSpPr txBox="1">
            <a:spLocks noChangeArrowheads="1"/>
          </p:cNvSpPr>
          <p:nvPr/>
        </p:nvSpPr>
        <p:spPr bwMode="auto">
          <a:xfrm>
            <a:off x="3984032" y="3504533"/>
            <a:ext cx="3176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>
                <a:solidFill>
                  <a:schemeClr val="tx1"/>
                </a:solidFill>
                <a:latin typeface="Comic Sans MS" panose="030F0702030302020204" pitchFamily="66" charset="0"/>
              </a:rPr>
              <a:t>Separación Analítica:</a:t>
            </a:r>
          </a:p>
        </p:txBody>
      </p:sp>
      <p:sp>
        <p:nvSpPr>
          <p:cNvPr id="99339" name="Text Box 11"/>
          <p:cNvSpPr txBox="1">
            <a:spLocks noChangeArrowheads="1"/>
          </p:cNvSpPr>
          <p:nvPr/>
        </p:nvSpPr>
        <p:spPr bwMode="auto">
          <a:xfrm>
            <a:off x="2411932" y="4145216"/>
            <a:ext cx="773000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Operación mediante la cual se separan o resuelven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los componentes de una muestra.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Posteriormente, en ocasiones se pueden identificar y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(o) cuantificar el </a:t>
            </a:r>
            <a:r>
              <a:rPr lang="es-ES" altLang="es-ES" dirty="0" err="1">
                <a:solidFill>
                  <a:schemeClr val="tx1"/>
                </a:solidFill>
                <a:latin typeface="Comic Sans MS" panose="030F0702030302020204" pitchFamily="66" charset="0"/>
              </a:rPr>
              <a:t>analito</a:t>
            </a: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 o los </a:t>
            </a:r>
            <a:r>
              <a:rPr lang="es-ES" altLang="es-ES" dirty="0" err="1">
                <a:solidFill>
                  <a:schemeClr val="tx1"/>
                </a:solidFill>
                <a:latin typeface="Comic Sans MS" panose="030F0702030302020204" pitchFamily="66" charset="0"/>
              </a:rPr>
              <a:t>analitos</a:t>
            </a: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 (</a:t>
            </a:r>
            <a:r>
              <a:rPr lang="es-ES" altLang="es-ES" dirty="0" err="1">
                <a:solidFill>
                  <a:schemeClr val="tx1"/>
                </a:solidFill>
                <a:latin typeface="Comic Sans MS" panose="030F0702030302020204" pitchFamily="66" charset="0"/>
              </a:rPr>
              <a:t>multianálisis</a:t>
            </a: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99340" name="Text Box 12"/>
          <p:cNvSpPr txBox="1">
            <a:spLocks noChangeArrowheads="1"/>
          </p:cNvSpPr>
          <p:nvPr/>
        </p:nvSpPr>
        <p:spPr bwMode="auto">
          <a:xfrm>
            <a:off x="1711394" y="1877963"/>
            <a:ext cx="389241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Cualitativo: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Elementos, iones o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compuestos se identifican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dirty="0">
                <a:solidFill>
                  <a:schemeClr val="tx1"/>
                </a:solidFill>
                <a:latin typeface="Comic Sans MS" panose="030F0702030302020204" pitchFamily="66" charset="0"/>
              </a:rPr>
              <a:t>en una muestra</a:t>
            </a:r>
          </a:p>
        </p:txBody>
      </p:sp>
    </p:spTree>
    <p:extLst>
      <p:ext uri="{BB962C8B-B14F-4D97-AF65-F5344CB8AC3E}">
        <p14:creationId xmlns:p14="http://schemas.microsoft.com/office/powerpoint/2010/main" val="147590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9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9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9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9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3" grpId="0" autoUpdateAnimBg="0"/>
      <p:bldP spid="99334" grpId="0" autoUpdateAnimBg="0"/>
      <p:bldP spid="99335" grpId="0" autoUpdateAnimBg="0"/>
      <p:bldP spid="99336" grpId="0" animBg="1"/>
      <p:bldP spid="99337" grpId="0" animBg="1"/>
      <p:bldP spid="99338" grpId="0" autoUpdateAnimBg="0"/>
      <p:bldP spid="99339" grpId="0" autoUpdateAnimBg="0"/>
      <p:bldP spid="9934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59" name="Object 3"/>
          <p:cNvGraphicFramePr>
            <a:graphicFrameLocks noGrp="1" noChangeAspect="1"/>
          </p:cNvGraphicFramePr>
          <p:nvPr>
            <p:ph type="clipArt" sz="half" idx="1"/>
          </p:nvPr>
        </p:nvGraphicFramePr>
        <p:xfrm>
          <a:off x="2009775" y="1981200"/>
          <a:ext cx="2890838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Imagen" r:id="rId3" imgW="3848100" imgH="5478463" progId="MS_ClipArt_Gallery.2">
                  <p:embed/>
                </p:oleObj>
              </mc:Choice>
              <mc:Fallback>
                <p:oleObj name="Imagen" r:id="rId3" imgW="3848100" imgH="5478463" progId="MS_ClipArt_Gallery.2">
                  <p:embed/>
                  <p:pic>
                    <p:nvPicPr>
                      <p:cNvPr id="706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9775" y="1981200"/>
                        <a:ext cx="2890838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31869" y="483907"/>
            <a:ext cx="6745705" cy="4114800"/>
          </a:xfrm>
        </p:spPr>
        <p:txBody>
          <a:bodyPr>
            <a:noAutofit/>
          </a:bodyPr>
          <a:lstStyle/>
          <a:p>
            <a:endParaRPr lang="es-ES_tradnl" altLang="es-ES" sz="3200" dirty="0"/>
          </a:p>
          <a:p>
            <a:endParaRPr lang="es-ES_tradnl" altLang="es-ES" sz="3200" dirty="0"/>
          </a:p>
          <a:p>
            <a:r>
              <a:rPr lang="es-ES_tradnl" altLang="es-ES" sz="3200" dirty="0"/>
              <a:t>¿Qué es el análisis cualitativo ?</a:t>
            </a:r>
          </a:p>
          <a:p>
            <a:pPr>
              <a:buFont typeface="Monotype Sorts" pitchFamily="2" charset="2"/>
              <a:buNone/>
            </a:pPr>
            <a:endParaRPr lang="es-ES_tradnl" altLang="es-ES" sz="3200" dirty="0"/>
          </a:p>
          <a:p>
            <a:r>
              <a:rPr lang="es-ES_tradnl" altLang="es-ES" sz="3200" dirty="0"/>
              <a:t>¿Qué es el análisis cuantitativo ?</a:t>
            </a:r>
          </a:p>
        </p:txBody>
      </p:sp>
      <p:sp>
        <p:nvSpPr>
          <p:cNvPr id="5122" name="5 Marcador de pie de página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/>
              </a:defRPr>
            </a:lvl1pPr>
            <a:lvl2pPr marL="742950" indent="-285750" algn="l"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/>
              </a:defRPr>
            </a:lvl2pPr>
            <a:lvl3pPr marL="1143000" indent="-228600" algn="l">
              <a:buChar char="•"/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00200" indent="-228600" algn="l">
              <a:buChar char="–"/>
              <a:defRPr kumimoji="1" sz="2000">
                <a:solidFill>
                  <a:schemeClr val="tx1"/>
                </a:solidFill>
                <a:latin typeface="Times New Roman"/>
              </a:defRPr>
            </a:lvl4pPr>
            <a:lvl5pPr marL="2057400" indent="-228600" algn="l">
              <a:buChar char="»"/>
              <a:defRPr kumimoji="1" sz="2000">
                <a:solidFill>
                  <a:schemeClr val="tx1"/>
                </a:solidFill>
                <a:latin typeface="Times New Roman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/>
              </a:defRPr>
            </a:lvl9pPr>
          </a:lstStyle>
          <a:p>
            <a:pPr algn="ctr">
              <a:buFontTx/>
              <a:buNone/>
            </a:pPr>
            <a:r>
              <a:rPr kumimoji="0" lang="en-US" altLang="es-ES" sz="1400">
                <a:solidFill>
                  <a:schemeClr val="bg2"/>
                </a:solidFill>
              </a:rPr>
              <a:t>Mag. Elizabeth Arancibia Araya</a:t>
            </a:r>
          </a:p>
        </p:txBody>
      </p:sp>
    </p:spTree>
    <p:extLst>
      <p:ext uri="{BB962C8B-B14F-4D97-AF65-F5344CB8AC3E}">
        <p14:creationId xmlns:p14="http://schemas.microsoft.com/office/powerpoint/2010/main" val="305918148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3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0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0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entr" presetSubtype="3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0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0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 build="p" autoUpdateAnimBg="0" advAuto="2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_tradnl" altLang="es-ES" sz="2400" dirty="0">
                <a:latin typeface="Arial" charset="0"/>
              </a:rPr>
              <a:t>El </a:t>
            </a:r>
            <a:r>
              <a:rPr lang="es-ES_tradnl" altLang="es-ES" sz="2400" dirty="0">
                <a:solidFill>
                  <a:srgbClr val="FF0000"/>
                </a:solidFill>
                <a:latin typeface="Arial" charset="0"/>
              </a:rPr>
              <a:t>análisis cualitativo </a:t>
            </a:r>
            <a:r>
              <a:rPr lang="es-ES_tradnl" altLang="es-ES" sz="2400" dirty="0">
                <a:latin typeface="Arial" charset="0"/>
              </a:rPr>
              <a:t>indica la presencia o ausencia de algunos elementos, iones o moléculas.</a:t>
            </a:r>
          </a:p>
          <a:p>
            <a:pPr algn="just"/>
            <a:r>
              <a:rPr lang="es-ES_tradnl" altLang="es-ES" sz="2400" dirty="0">
                <a:latin typeface="Arial" charset="0"/>
              </a:rPr>
              <a:t>El </a:t>
            </a:r>
            <a:r>
              <a:rPr lang="es-ES_tradnl" altLang="es-ES" sz="2400" dirty="0">
                <a:solidFill>
                  <a:srgbClr val="FF0000"/>
                </a:solidFill>
                <a:latin typeface="Arial" charset="0"/>
              </a:rPr>
              <a:t>análisis cuantitativo </a:t>
            </a:r>
            <a:r>
              <a:rPr lang="es-ES_tradnl" altLang="es-ES" sz="2400" dirty="0">
                <a:latin typeface="Arial" charset="0"/>
              </a:rPr>
              <a:t>provee de datos que consideran la composición química de la materia. Es por esto que se le considera el análisis más importante.</a:t>
            </a:r>
          </a:p>
          <a:p>
            <a:pPr algn="just"/>
            <a:r>
              <a:rPr lang="es-ES_tradnl" altLang="es-ES" sz="2400" dirty="0">
                <a:latin typeface="Arial" charset="0"/>
              </a:rPr>
              <a:t>Los datos obtenidos pueden ser muy detallados, incompletos o generales, de allí que el análisis puede ser parcial o total.</a:t>
            </a:r>
          </a:p>
          <a:p>
            <a:pPr algn="just"/>
            <a:endParaRPr lang="es-ES_tradnl" altLang="es-ES" sz="2400" dirty="0">
              <a:latin typeface="Arial" charset="0"/>
            </a:endParaRPr>
          </a:p>
        </p:txBody>
      </p:sp>
      <p:sp>
        <p:nvSpPr>
          <p:cNvPr id="7170" name="4 Marcador de pie de página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buFont typeface="Monotype Sorts" pitchFamily="2" charset="2"/>
              <a:buChar char="§"/>
              <a:defRPr kumimoji="1" sz="3200">
                <a:solidFill>
                  <a:schemeClr val="tx1"/>
                </a:solidFill>
                <a:latin typeface="Times New Roman"/>
              </a:defRPr>
            </a:lvl1pPr>
            <a:lvl2pPr marL="742950" indent="-285750" algn="l">
              <a:buSzPct val="50000"/>
              <a:buFont typeface="Monotype Sorts" pitchFamily="2" charset="2"/>
              <a:buChar char="l"/>
              <a:defRPr kumimoji="1" sz="2800">
                <a:solidFill>
                  <a:schemeClr val="tx1"/>
                </a:solidFill>
                <a:latin typeface="Times New Roman"/>
              </a:defRPr>
            </a:lvl2pPr>
            <a:lvl3pPr marL="1143000" indent="-228600" algn="l">
              <a:buChar char="•"/>
              <a:defRPr kumimoji="1" sz="2400">
                <a:solidFill>
                  <a:schemeClr val="tx1"/>
                </a:solidFill>
                <a:latin typeface="Times New Roman"/>
              </a:defRPr>
            </a:lvl3pPr>
            <a:lvl4pPr marL="1600200" indent="-228600" algn="l">
              <a:buChar char="–"/>
              <a:defRPr kumimoji="1" sz="2000">
                <a:solidFill>
                  <a:schemeClr val="tx1"/>
                </a:solidFill>
                <a:latin typeface="Times New Roman"/>
              </a:defRPr>
            </a:lvl4pPr>
            <a:lvl5pPr marL="2057400" indent="-228600" algn="l">
              <a:buChar char="»"/>
              <a:defRPr kumimoji="1" sz="2000">
                <a:solidFill>
                  <a:schemeClr val="tx1"/>
                </a:solidFill>
                <a:latin typeface="Times New Roman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/>
              </a:defRPr>
            </a:lvl9pPr>
          </a:lstStyle>
          <a:p>
            <a:pPr algn="ctr">
              <a:buFontTx/>
              <a:buNone/>
            </a:pPr>
            <a:r>
              <a:rPr kumimoji="0" lang="en-US" altLang="es-ES" sz="1400">
                <a:solidFill>
                  <a:schemeClr val="bg2"/>
                </a:solidFill>
              </a:rPr>
              <a:t>Mag. Elizabeth Arancibia Araya</a:t>
            </a:r>
          </a:p>
        </p:txBody>
      </p:sp>
    </p:spTree>
    <p:extLst>
      <p:ext uri="{BB962C8B-B14F-4D97-AF65-F5344CB8AC3E}">
        <p14:creationId xmlns:p14="http://schemas.microsoft.com/office/powerpoint/2010/main" val="268248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Procesos de ANALISIS QUÍMICO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MX" sz="2800" dirty="0" smtClean="0"/>
              <a:t>Estudiar las propiedades organolépticas del cuerpo problema (color, aspecto, dureza)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800" dirty="0" smtClean="0"/>
              <a:t>Si es solido es necesario pulverizarlo para lo cual se usa los morteros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800" dirty="0" smtClean="0"/>
              <a:t>Ensayos por vía seca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800" dirty="0" smtClean="0"/>
              <a:t>Identificación cuantitativa</a:t>
            </a:r>
          </a:p>
          <a:p>
            <a:pPr marL="514350" indent="-514350">
              <a:buFont typeface="+mj-lt"/>
              <a:buAutoNum type="arabicPeriod"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82607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63552" y="1484785"/>
            <a:ext cx="7842250" cy="1800225"/>
          </a:xfrm>
          <a:extLst/>
        </p:spPr>
        <p:txBody>
          <a:bodyPr rtlCol="0">
            <a:noAutofit/>
          </a:bodyPr>
          <a:lstStyle/>
          <a:p>
            <a:pPr>
              <a:defRPr/>
            </a:pPr>
            <a:r>
              <a:rPr lang="es-ES_tradnl" altLang="es-ES" dirty="0" smtClean="0">
                <a:solidFill>
                  <a:srgbClr val="FF0066"/>
                </a:solidFill>
                <a:latin typeface="Arial" pitchFamily="34" charset="0"/>
              </a:rPr>
              <a:t>FUNDAMENTOS DEL ANÁLISIS QUÍMICO </a:t>
            </a:r>
            <a:endParaRPr lang="es-ES" altLang="es-ES" dirty="0" smtClean="0">
              <a:solidFill>
                <a:srgbClr val="FF0066"/>
              </a:solidFill>
              <a:latin typeface="Arial" pitchFamily="34" charset="0"/>
            </a:endParaRPr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5157788" y="3109914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s-MX" altLang="es-ES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364" name="Line 9"/>
          <p:cNvSpPr>
            <a:spLocks noChangeShapeType="1"/>
          </p:cNvSpPr>
          <p:nvPr/>
        </p:nvSpPr>
        <p:spPr bwMode="auto">
          <a:xfrm>
            <a:off x="2351089" y="5661025"/>
            <a:ext cx="7705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956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PE0767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20" y="2113549"/>
            <a:ext cx="2473325" cy="247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PubRRectCallout"/>
          <p:cNvSpPr>
            <a:spLocks noEditPoints="1" noChangeArrowheads="1"/>
          </p:cNvSpPr>
          <p:nvPr/>
        </p:nvSpPr>
        <p:spPr bwMode="auto">
          <a:xfrm>
            <a:off x="3505200" y="914400"/>
            <a:ext cx="3810000" cy="33528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lnTo>
                  <a:pt x="532" y="0"/>
                </a:lnTo>
                <a:close/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s-MX"/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3429000" y="1066800"/>
            <a:ext cx="3657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">
                <a:solidFill>
                  <a:schemeClr val="tx1"/>
                </a:solidFill>
                <a:latin typeface="Comic Sans MS" panose="030F0702030302020204" pitchFamily="66" charset="0"/>
              </a:rPr>
              <a:t>¿Que contiene el agua?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">
                <a:solidFill>
                  <a:schemeClr val="tx1"/>
                </a:solidFill>
                <a:latin typeface="Comic Sans MS" panose="030F0702030302020204" pitchFamily="66" charset="0"/>
              </a:rPr>
              <a:t>¿Que contiene el aire?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">
                <a:solidFill>
                  <a:schemeClr val="tx1"/>
                </a:solidFill>
                <a:latin typeface="Comic Sans MS" panose="030F0702030302020204" pitchFamily="66" charset="0"/>
              </a:rPr>
              <a:t>¿Que contienen los alimentos?</a:t>
            </a:r>
            <a:endParaRPr lang="es-ES" altLang="es-ES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2209800" y="220663"/>
            <a:ext cx="7620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400">
                <a:solidFill>
                  <a:srgbClr val="262626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"/>
              <a:defRPr sz="2200">
                <a:solidFill>
                  <a:srgbClr val="262626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2000">
                <a:solidFill>
                  <a:srgbClr val="262626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>
                <a:solidFill>
                  <a:srgbClr val="262626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>
                <a:solidFill>
                  <a:srgbClr val="262626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s-ES_tradnl" altLang="es-ES" sz="2800" i="1">
                <a:solidFill>
                  <a:srgbClr val="003399"/>
                </a:solidFill>
                <a:latin typeface="Comic Sans MS" panose="030F0702030302020204" pitchFamily="66" charset="0"/>
              </a:rPr>
              <a:t>HOY  DÍA TODOS QUEREMOS CONOCER</a:t>
            </a:r>
            <a:r>
              <a:rPr lang="es-ES_tradnl" altLang="es-ES" sz="2800">
                <a:solidFill>
                  <a:srgbClr val="003399"/>
                </a:solidFill>
                <a:latin typeface="Comic Sans MS" panose="030F0702030302020204" pitchFamily="66" charset="0"/>
              </a:rPr>
              <a:t> </a:t>
            </a:r>
            <a:endParaRPr lang="es-ES" altLang="es-ES" sz="2800">
              <a:solidFill>
                <a:srgbClr val="003399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6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altLang="es-MX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altLang="es-MX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Galería</Template>
  <TotalTime>69</TotalTime>
  <Words>1195</Words>
  <Application>Microsoft Office PowerPoint</Application>
  <PresentationFormat>Panorámica</PresentationFormat>
  <Paragraphs>243</Paragraphs>
  <Slides>29</Slides>
  <Notes>16</Notes>
  <HiddenSlides>0</HiddenSlides>
  <MMClips>0</MMClips>
  <ScaleCrop>false</ScaleCrop>
  <HeadingPairs>
    <vt:vector size="8" baseType="variant">
      <vt:variant>
        <vt:lpstr>Fuentes usadas</vt:lpstr>
      </vt:variant>
      <vt:variant>
        <vt:i4>9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29</vt:i4>
      </vt:variant>
    </vt:vector>
  </HeadingPairs>
  <TitlesOfParts>
    <vt:vector size="42" baseType="lpstr">
      <vt:lpstr>Arial</vt:lpstr>
      <vt:lpstr>Calibri</vt:lpstr>
      <vt:lpstr>Comic Sans MS</vt:lpstr>
      <vt:lpstr>Gill Sans MT</vt:lpstr>
      <vt:lpstr>Monotype Sorts</vt:lpstr>
      <vt:lpstr>Open Sans</vt:lpstr>
      <vt:lpstr>Tahoma</vt:lpstr>
      <vt:lpstr>Times New Roman</vt:lpstr>
      <vt:lpstr>Wingdings</vt:lpstr>
      <vt:lpstr>Gallery</vt:lpstr>
      <vt:lpstr>Diseño predeterminado</vt:lpstr>
      <vt:lpstr>Microsoft Editor de ecuaciones 3.0</vt:lpstr>
      <vt:lpstr>Imagen</vt:lpstr>
      <vt:lpstr>ANALISIS QUÍMICO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Procesos de ANALISIS QUÍMICO</vt:lpstr>
      <vt:lpstr>FUNDAMENTOS DEL ANÁLISIS QUÍMICO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Definir el problema analítico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Muestreo</vt:lpstr>
      <vt:lpstr>Heterogeneidad</vt:lpstr>
      <vt:lpstr>Heterogeneidad</vt:lpstr>
      <vt:lpstr>Presentación de PowerPoint</vt:lpstr>
      <vt:lpstr>Acondicionamiento de las submuestras</vt:lpstr>
      <vt:lpstr>Presentación de PowerPoint</vt:lpstr>
      <vt:lpstr>Reducción del tamaño de la muestra 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ANALISIS QUÍMICO CUALITATIVO</dc:title>
  <dc:creator>HP</dc:creator>
  <cp:lastModifiedBy>HP</cp:lastModifiedBy>
  <cp:revision>15</cp:revision>
  <dcterms:created xsi:type="dcterms:W3CDTF">2020-01-22T13:43:33Z</dcterms:created>
  <dcterms:modified xsi:type="dcterms:W3CDTF">2020-01-29T23:59:07Z</dcterms:modified>
</cp:coreProperties>
</file>