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72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577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20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47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08871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36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376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689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11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0795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19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019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02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57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0076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84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723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371174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79EE0-0B6B-4E28-ABBB-97C04DD37CAA}"/>
              </a:ext>
            </a:extLst>
          </p:cNvPr>
          <p:cNvSpPr>
            <a:spLocks noGrp="1"/>
          </p:cNvSpPr>
          <p:nvPr>
            <p:ph type="ctrTitle"/>
          </p:nvPr>
        </p:nvSpPr>
        <p:spPr/>
        <p:txBody>
          <a:bodyPr/>
          <a:lstStyle/>
          <a:p>
            <a:r>
              <a:rPr lang="es-ES" dirty="0"/>
              <a:t>CONTINUIDAD</a:t>
            </a:r>
            <a:endParaRPr lang="es-EC" dirty="0"/>
          </a:p>
        </p:txBody>
      </p:sp>
    </p:spTree>
    <p:extLst>
      <p:ext uri="{BB962C8B-B14F-4D97-AF65-F5344CB8AC3E}">
        <p14:creationId xmlns:p14="http://schemas.microsoft.com/office/powerpoint/2010/main" val="357034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EF7B1-D4E3-4005-B19F-9FBDF0AB085F}"/>
              </a:ext>
            </a:extLst>
          </p:cNvPr>
          <p:cNvSpPr>
            <a:spLocks noGrp="1"/>
          </p:cNvSpPr>
          <p:nvPr>
            <p:ph type="title"/>
          </p:nvPr>
        </p:nvSpPr>
        <p:spPr/>
        <p:txBody>
          <a:bodyPr/>
          <a:lstStyle/>
          <a:p>
            <a:r>
              <a:rPr lang="es-ES" dirty="0"/>
              <a:t>Continuidad de polinomios</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EAC215A-4601-47EA-BF4B-0EA8BC2B77EF}"/>
                  </a:ext>
                </a:extLst>
              </p:cNvPr>
              <p:cNvSpPr>
                <a:spLocks noGrp="1"/>
              </p:cNvSpPr>
              <p:nvPr>
                <p:ph idx="1"/>
              </p:nvPr>
            </p:nvSpPr>
            <p:spPr/>
            <p:txBody>
              <a:bodyPr/>
              <a:lstStyle/>
              <a:p>
                <a:pPr marL="0" indent="0">
                  <a:buNone/>
                </a:pPr>
                <a:r>
                  <a:rPr lang="es-ES" dirty="0"/>
                  <a:t>La función f definida por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𝑛</m:t>
                        </m:r>
                      </m:sup>
                    </m:sSup>
                  </m:oMath>
                </a14:m>
                <a:r>
                  <a:rPr lang="es-EC" dirty="0"/>
                  <a:t> es continua para todo </a:t>
                </a:r>
                <a14:m>
                  <m:oMath xmlns:m="http://schemas.openxmlformats.org/officeDocument/2006/math">
                    <m:r>
                      <a:rPr lang="es-ES" b="0" i="1" smtClean="0">
                        <a:latin typeface="Cambria Math" panose="02040503050406030204" pitchFamily="18" charset="0"/>
                      </a:rPr>
                      <m:t>𝑛</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𝑍</m:t>
                        </m:r>
                      </m:e>
                      <m:sup>
                        <m:r>
                          <a:rPr lang="es-ES" b="0" i="1" smtClean="0">
                            <a:latin typeface="Cambria Math" panose="02040503050406030204" pitchFamily="18" charset="0"/>
                            <a:ea typeface="Cambria Math" panose="02040503050406030204" pitchFamily="18" charset="0"/>
                          </a:rPr>
                          <m:t>+</m:t>
                        </m:r>
                      </m:sup>
                    </m:sSup>
                  </m:oMath>
                </a14:m>
                <a:r>
                  <a:rPr lang="es-EC" dirty="0"/>
                  <a:t> y para todo x. En efecto</a:t>
                </a:r>
              </a:p>
              <a:p>
                <a:pPr marL="0" indent="0">
                  <a:buNone/>
                </a:pPr>
                <a:r>
                  <a:rPr lang="es-EC" dirty="0"/>
                  <a:t>El caso para n=1 f(x)=x  función identidad es continua</a:t>
                </a:r>
              </a:p>
              <a:p>
                <a:pPr marL="0" indent="0">
                  <a:buNone/>
                </a:pPr>
                <a:r>
                  <a:rPr lang="es-EC" dirty="0"/>
                  <a:t>Supongamos que la función f definida para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𝑘</m:t>
                        </m:r>
                      </m:sup>
                    </m:sSup>
                  </m:oMath>
                </a14:m>
                <a:r>
                  <a:rPr lang="es-EC" dirty="0"/>
                  <a:t> para </a:t>
                </a:r>
                <a14:m>
                  <m:oMath xmlns:m="http://schemas.openxmlformats.org/officeDocument/2006/math">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oMath>
                </a14:m>
                <a:r>
                  <a:rPr lang="es-EC" dirty="0"/>
                  <a:t> es continua</a:t>
                </a:r>
              </a:p>
              <a:p>
                <a:pPr marL="0" indent="0">
                  <a:buNone/>
                </a:pPr>
                <a:r>
                  <a:rPr lang="es-EC" dirty="0"/>
                  <a:t>Hipótesis de inducción, tomando g(x)=x, se tiene que h(x)=f(x)g(x) se sigue que h es continua. Pero </a:t>
                </a:r>
                <a14:m>
                  <m:oMath xmlns:m="http://schemas.openxmlformats.org/officeDocument/2006/math">
                    <m:r>
                      <a:rPr lang="es-ES" b="0" i="1" smtClean="0">
                        <a:latin typeface="Cambria Math" panose="02040503050406030204" pitchFamily="18" charset="0"/>
                      </a:rPr>
                      <m:t>h</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𝑘</m:t>
                        </m:r>
                      </m:sup>
                    </m:sSup>
                    <m:r>
                      <a:rPr lang="es-ES" b="0" i="1" smtClean="0">
                        <a:latin typeface="Cambria Math" panose="02040503050406030204" pitchFamily="18" charset="0"/>
                      </a:rPr>
                      <m:t>𝑥</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𝑘</m:t>
                        </m:r>
                        <m:r>
                          <a:rPr lang="es-ES" b="0" i="1" smtClean="0">
                            <a:latin typeface="Cambria Math" panose="02040503050406030204" pitchFamily="18" charset="0"/>
                          </a:rPr>
                          <m:t>+1</m:t>
                        </m:r>
                      </m:sup>
                    </m:sSup>
                  </m:oMath>
                </a14:m>
                <a:r>
                  <a:rPr lang="es-EC" dirty="0"/>
                  <a:t> Con lo que hemos probado que la función f definida por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𝑛</m:t>
                        </m:r>
                      </m:sup>
                    </m:sSup>
                    <m:r>
                      <a:rPr lang="es-ES" b="0" i="0"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𝑛</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𝑍</m:t>
                        </m:r>
                      </m:e>
                      <m:sup>
                        <m:r>
                          <a:rPr lang="es-ES" b="0" i="1" smtClean="0">
                            <a:latin typeface="Cambria Math" panose="02040503050406030204" pitchFamily="18" charset="0"/>
                            <a:ea typeface="Cambria Math" panose="02040503050406030204" pitchFamily="18" charset="0"/>
                          </a:rPr>
                          <m:t>+</m:t>
                        </m:r>
                      </m:sup>
                    </m:sSup>
                  </m:oMath>
                </a14:m>
                <a:r>
                  <a:rPr lang="es-EC" dirty="0"/>
                  <a:t> es continua en todo punto.</a:t>
                </a:r>
              </a:p>
            </p:txBody>
          </p:sp>
        </mc:Choice>
        <mc:Fallback xmlns="">
          <p:sp>
            <p:nvSpPr>
              <p:cNvPr id="3" name="Marcador de contenido 2">
                <a:extLst>
                  <a:ext uri="{FF2B5EF4-FFF2-40B4-BE49-F238E27FC236}">
                    <a16:creationId xmlns:a16="http://schemas.microsoft.com/office/drawing/2014/main" id="{BEAC215A-4601-47EA-BF4B-0EA8BC2B77EF}"/>
                  </a:ext>
                </a:extLst>
              </p:cNvPr>
              <p:cNvSpPr>
                <a:spLocks noGrp="1" noRot="1" noChangeAspect="1" noMove="1" noResize="1" noEditPoints="1" noAdjustHandles="1" noChangeArrowheads="1" noChangeShapeType="1" noTextEdit="1"/>
              </p:cNvSpPr>
              <p:nvPr>
                <p:ph idx="1"/>
              </p:nvPr>
            </p:nvSpPr>
            <p:spPr>
              <a:blipFill>
                <a:blip r:embed="rId2"/>
                <a:stretch>
                  <a:fillRect l="-1017" t="-1468" r="-64"/>
                </a:stretch>
              </a:blipFill>
            </p:spPr>
            <p:txBody>
              <a:bodyPr/>
              <a:lstStyle/>
              <a:p>
                <a:r>
                  <a:rPr lang="es-EC">
                    <a:noFill/>
                  </a:rPr>
                  <a:t> </a:t>
                </a:r>
              </a:p>
            </p:txBody>
          </p:sp>
        </mc:Fallback>
      </mc:AlternateContent>
    </p:spTree>
    <p:extLst>
      <p:ext uri="{BB962C8B-B14F-4D97-AF65-F5344CB8AC3E}">
        <p14:creationId xmlns:p14="http://schemas.microsoft.com/office/powerpoint/2010/main" val="420526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9304C-A200-40B4-B087-5C4B6CFAD4F1}"/>
              </a:ext>
            </a:extLst>
          </p:cNvPr>
          <p:cNvSpPr>
            <a:spLocks noGrp="1"/>
          </p:cNvSpPr>
          <p:nvPr>
            <p:ph type="title"/>
          </p:nvPr>
        </p:nvSpPr>
        <p:spPr/>
        <p:txBody>
          <a:bodyPr/>
          <a:lstStyle/>
          <a:p>
            <a:r>
              <a:rPr lang="es-ES" dirty="0"/>
              <a:t>Continuidad de polinomios</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0EA93799-7A3D-48A8-920B-127DFF6F28C4}"/>
                  </a:ext>
                </a:extLst>
              </p:cNvPr>
              <p:cNvSpPr>
                <a:spLocks noGrp="1"/>
              </p:cNvSpPr>
              <p:nvPr>
                <p:ph idx="1"/>
              </p:nvPr>
            </p:nvSpPr>
            <p:spPr/>
            <p:txBody>
              <a:bodyPr/>
              <a:lstStyle/>
              <a:p>
                <a:r>
                  <a:rPr lang="es-ES" dirty="0"/>
                  <a:t>Como tanto las funciones f y g definidas por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𝑛</m:t>
                        </m:r>
                      </m:sup>
                    </m:sSup>
                  </m:oMath>
                </a14:m>
                <a:r>
                  <a:rPr lang="es-ES" dirty="0"/>
                  <a:t>  y g(x)=c son continuas, por el teorema se sigue que la función h definida por </a:t>
                </a:r>
                <a14:m>
                  <m:oMath xmlns:m="http://schemas.openxmlformats.org/officeDocument/2006/math">
                    <m:r>
                      <a:rPr lang="es-ES" b="0" i="1" smtClean="0">
                        <a:latin typeface="Cambria Math" panose="02040503050406030204" pitchFamily="18" charset="0"/>
                      </a:rPr>
                      <m:t>h</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
                      <a:rPr lang="es-ES" b="0" i="1" smtClean="0">
                        <a:latin typeface="Cambria Math" panose="02040503050406030204" pitchFamily="18" charset="0"/>
                      </a:rPr>
                      <m:t>𝑐</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𝑛</m:t>
                        </m:r>
                      </m:sup>
                    </m:sSup>
                  </m:oMath>
                </a14:m>
                <a:r>
                  <a:rPr lang="es-EC" dirty="0"/>
                  <a:t> es continua.</a:t>
                </a:r>
              </a:p>
              <a:p>
                <a:r>
                  <a:rPr lang="es-EC" dirty="0"/>
                  <a:t>Usando el hecho de que la suma de dos funciones continuas es continua, por inducción se prueba que también es continua la suma de n+1 funciones continuas. En consecuencia todo polinomio</a:t>
                </a:r>
              </a:p>
              <a:p>
                <a:pPr marL="0" indent="0">
                  <a:buNone/>
                </a:pPr>
                <a14:m>
                  <m:oMath xmlns:m="http://schemas.openxmlformats.org/officeDocument/2006/math">
                    <m:r>
                      <a:rPr lang="es-ES" b="0" i="1" smtClean="0">
                        <a:latin typeface="Cambria Math" panose="02040503050406030204" pitchFamily="18" charset="0"/>
                      </a:rPr>
                      <m:t>𝑝</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𝑛</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𝑛</m:t>
                        </m:r>
                      </m:sup>
                    </m:sSup>
                    <m:r>
                      <a:rPr lang="es-ES" b="0" i="1" smtClean="0">
                        <a:latin typeface="Cambria Math" panose="02040503050406030204" pitchFamily="18" charset="0"/>
                      </a:rPr>
                      <m:t>+</m:t>
                    </m:r>
                  </m:oMath>
                </a14:m>
                <a:r>
                  <a:rPr lang="es-ES" dirty="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𝑐</m:t>
                        </m:r>
                      </m:e>
                      <m:sub>
                        <m:r>
                          <a:rPr lang="es-ES" b="0" i="1" smtClean="0">
                            <a:latin typeface="Cambria Math" panose="02040503050406030204" pitchFamily="18" charset="0"/>
                          </a:rPr>
                          <m:t>𝑛</m:t>
                        </m:r>
                        <m:r>
                          <a:rPr lang="es-ES" b="0" i="1" smtClean="0">
                            <a:latin typeface="Cambria Math" panose="02040503050406030204" pitchFamily="18" charset="0"/>
                          </a:rPr>
                          <m:t>−1</m:t>
                        </m:r>
                      </m:sub>
                    </m:sSub>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𝑛</m:t>
                        </m:r>
                        <m:r>
                          <a:rPr lang="es-ES" b="0" i="1" smtClean="0">
                            <a:latin typeface="Cambria Math" panose="02040503050406030204" pitchFamily="18" charset="0"/>
                          </a:rPr>
                          <m:t>−1</m:t>
                        </m:r>
                      </m:sup>
                    </m:sSup>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𝑐</m:t>
                        </m:r>
                      </m:e>
                      <m:sub>
                        <m:r>
                          <a:rPr lang="es-ES" b="0" i="1" smtClean="0">
                            <a:latin typeface="Cambria Math" panose="02040503050406030204" pitchFamily="18" charset="0"/>
                          </a:rPr>
                          <m:t>1</m:t>
                        </m:r>
                      </m:sub>
                    </m:sSub>
                    <m:r>
                      <a:rPr lang="es-ES" b="0" i="1" smtClean="0">
                        <a:latin typeface="Cambria Math" panose="02040503050406030204" pitchFamily="18" charset="0"/>
                      </a:rPr>
                      <m:t>𝑥</m:t>
                    </m:r>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𝑐</m:t>
                        </m:r>
                      </m:e>
                      <m:sub>
                        <m:r>
                          <a:rPr lang="es-ES" i="1">
                            <a:latin typeface="Cambria Math" panose="02040503050406030204" pitchFamily="18" charset="0"/>
                          </a:rPr>
                          <m:t>0</m:t>
                        </m:r>
                      </m:sub>
                    </m:sSub>
                  </m:oMath>
                </a14:m>
                <a:r>
                  <a:rPr lang="es-EC" dirty="0"/>
                  <a:t> es una función continua en todo punto.</a:t>
                </a:r>
              </a:p>
            </p:txBody>
          </p:sp>
        </mc:Choice>
        <mc:Fallback xmlns="">
          <p:sp>
            <p:nvSpPr>
              <p:cNvPr id="3" name="Marcador de contenido 2">
                <a:extLst>
                  <a:ext uri="{FF2B5EF4-FFF2-40B4-BE49-F238E27FC236}">
                    <a16:creationId xmlns:a16="http://schemas.microsoft.com/office/drawing/2014/main" id="{0EA93799-7A3D-48A8-920B-127DFF6F28C4}"/>
                  </a:ext>
                </a:extLst>
              </p:cNvPr>
              <p:cNvSpPr>
                <a:spLocks noGrp="1" noRot="1" noChangeAspect="1" noMove="1" noResize="1" noEditPoints="1" noAdjustHandles="1" noChangeArrowheads="1" noChangeShapeType="1" noTextEdit="1"/>
              </p:cNvSpPr>
              <p:nvPr>
                <p:ph idx="1"/>
              </p:nvPr>
            </p:nvSpPr>
            <p:spPr>
              <a:blipFill>
                <a:blip r:embed="rId2"/>
                <a:stretch>
                  <a:fillRect l="-1144" t="-2936" r="-1017" b="-4037"/>
                </a:stretch>
              </a:blipFill>
            </p:spPr>
            <p:txBody>
              <a:bodyPr/>
              <a:lstStyle/>
              <a:p>
                <a:r>
                  <a:rPr lang="es-EC">
                    <a:noFill/>
                  </a:rPr>
                  <a:t> </a:t>
                </a:r>
              </a:p>
            </p:txBody>
          </p:sp>
        </mc:Fallback>
      </mc:AlternateContent>
    </p:spTree>
    <p:extLst>
      <p:ext uri="{BB962C8B-B14F-4D97-AF65-F5344CB8AC3E}">
        <p14:creationId xmlns:p14="http://schemas.microsoft.com/office/powerpoint/2010/main" val="296098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AB49E-8AAB-405F-AA21-DBB8CD0E1E97}"/>
              </a:ext>
            </a:extLst>
          </p:cNvPr>
          <p:cNvSpPr>
            <a:spLocks noGrp="1"/>
          </p:cNvSpPr>
          <p:nvPr>
            <p:ph type="title"/>
          </p:nvPr>
        </p:nvSpPr>
        <p:spPr/>
        <p:txBody>
          <a:bodyPr/>
          <a:lstStyle/>
          <a:p>
            <a:r>
              <a:rPr lang="es-ES" dirty="0"/>
              <a:t>Continuidad de funciones racionales</a:t>
            </a:r>
            <a:endParaRPr lang="es-EC" dirty="0"/>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CFCF8FC6-56CA-40D8-9376-667BADD19CC3}"/>
                  </a:ext>
                </a:extLst>
              </p:cNvPr>
              <p:cNvSpPr>
                <a:spLocks noGrp="1"/>
              </p:cNvSpPr>
              <p:nvPr>
                <p:ph idx="1"/>
              </p:nvPr>
            </p:nvSpPr>
            <p:spPr/>
            <p:txBody>
              <a:bodyPr>
                <a:normAutofit fontScale="92500" lnSpcReduction="20000"/>
              </a:bodyPr>
              <a:lstStyle/>
              <a:p>
                <a:pPr marL="0" indent="0">
                  <a:buNone/>
                </a:pPr>
                <a:r>
                  <a:rPr lang="es-ES" dirty="0"/>
                  <a:t>Dada la siguiente función racional:</a:t>
                </a:r>
              </a:p>
              <a:p>
                <a:pPr marL="0" indent="0" algn="ctr">
                  <a:buNone/>
                </a:pPr>
                <a:r>
                  <a:rPr lang="es-EC" dirty="0"/>
                  <a:t>r(x)=</a:t>
                </a:r>
                <a14:m>
                  <m:oMath xmlns:m="http://schemas.openxmlformats.org/officeDocument/2006/math">
                    <m:f>
                      <m:fPr>
                        <m:ctrlPr>
                          <a:rPr lang="es-EC" i="1" smtClean="0">
                            <a:latin typeface="Cambria Math" panose="02040503050406030204" pitchFamily="18" charset="0"/>
                          </a:rPr>
                        </m:ctrlPr>
                      </m:fPr>
                      <m:num>
                        <m:r>
                          <a:rPr lang="es-ES" b="0" i="1" smtClean="0">
                            <a:latin typeface="Cambria Math" panose="02040503050406030204" pitchFamily="18" charset="0"/>
                          </a:rPr>
                          <m:t>𝑝</m:t>
                        </m:r>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m:t>
                        </m:r>
                      </m:num>
                      <m:den>
                        <m:r>
                          <a:rPr lang="es-ES" b="0" i="1" smtClean="0">
                            <a:latin typeface="Cambria Math" panose="02040503050406030204" pitchFamily="18" charset="0"/>
                          </a:rPr>
                          <m:t>𝑞</m:t>
                        </m:r>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m:t>
                        </m:r>
                      </m:den>
                    </m:f>
                  </m:oMath>
                </a14:m>
                <a:endParaRPr lang="es-EC" dirty="0"/>
              </a:p>
              <a:p>
                <a:pPr marL="0" indent="0">
                  <a:buNone/>
                </a:pPr>
                <a:r>
                  <a:rPr lang="es-EC" dirty="0"/>
                  <a:t>Donde p y q son polinomios.</a:t>
                </a:r>
              </a:p>
              <a:p>
                <a:pPr marL="0" indent="0">
                  <a:buNone/>
                </a:pPr>
                <a:r>
                  <a:rPr lang="es-EC" dirty="0"/>
                  <a:t>La función esta definida en todos aquellos puntos x, para los cuales </a:t>
                </a:r>
                <a14:m>
                  <m:oMath xmlns:m="http://schemas.openxmlformats.org/officeDocument/2006/math">
                    <m:r>
                      <a:rPr lang="es-ES" b="0" i="1" smtClean="0">
                        <a:latin typeface="Cambria Math" panose="02040503050406030204" pitchFamily="18" charset="0"/>
                      </a:rPr>
                      <m:t>𝑔</m:t>
                    </m:r>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)≠0</m:t>
                    </m:r>
                  </m:oMath>
                </a14:m>
                <a:r>
                  <a:rPr lang="es-EC" dirty="0"/>
                  <a:t> y como el cociente de dos funciones continua es otra función continua, entonces la función racional r es continua en todos aquellos puntos en donde </a:t>
                </a:r>
                <a14:m>
                  <m:oMath xmlns:m="http://schemas.openxmlformats.org/officeDocument/2006/math">
                    <m:r>
                      <a:rPr lang="es-ES" i="1">
                        <a:latin typeface="Cambria Math" panose="02040503050406030204" pitchFamily="18" charset="0"/>
                      </a:rPr>
                      <m:t>𝑔</m:t>
                    </m:r>
                    <m:r>
                      <a:rPr lang="es-ES" i="1">
                        <a:latin typeface="Cambria Math" panose="02040503050406030204" pitchFamily="18" charset="0"/>
                      </a:rPr>
                      <m:t>(</m:t>
                    </m:r>
                    <m:r>
                      <a:rPr lang="es-ES" i="1">
                        <a:latin typeface="Cambria Math" panose="02040503050406030204" pitchFamily="18" charset="0"/>
                      </a:rPr>
                      <m:t>𝑥</m:t>
                    </m:r>
                    <m:r>
                      <a:rPr lang="es-ES" i="1">
                        <a:latin typeface="Cambria Math" panose="02040503050406030204" pitchFamily="18" charset="0"/>
                      </a:rPr>
                      <m:t>)≠0</m:t>
                    </m:r>
                  </m:oMath>
                </a14:m>
                <a:r>
                  <a:rPr lang="es-EC" dirty="0"/>
                  <a:t> . Por lo tanto para encontrar todos los puntos de discontinuidad de una función racional(Es decir aquellos puntos donde la función no es continua), lo único que debemos hacer es determinar los valores para los cuales el denominador se anula.</a:t>
                </a:r>
              </a:p>
            </p:txBody>
          </p:sp>
        </mc:Choice>
        <mc:Fallback>
          <p:sp>
            <p:nvSpPr>
              <p:cNvPr id="3" name="Marcador de contenido 2">
                <a:extLst>
                  <a:ext uri="{FF2B5EF4-FFF2-40B4-BE49-F238E27FC236}">
                    <a16:creationId xmlns:a16="http://schemas.microsoft.com/office/drawing/2014/main" id="{CFCF8FC6-56CA-40D8-9376-667BADD19CC3}"/>
                  </a:ext>
                </a:extLst>
              </p:cNvPr>
              <p:cNvSpPr>
                <a:spLocks noGrp="1" noRot="1" noChangeAspect="1" noMove="1" noResize="1" noEditPoints="1" noAdjustHandles="1" noChangeArrowheads="1" noChangeShapeType="1" noTextEdit="1"/>
              </p:cNvSpPr>
              <p:nvPr>
                <p:ph idx="1"/>
              </p:nvPr>
            </p:nvSpPr>
            <p:spPr>
              <a:blipFill>
                <a:blip r:embed="rId2"/>
                <a:stretch>
                  <a:fillRect l="-826" t="-2752" r="-699"/>
                </a:stretch>
              </a:blipFill>
            </p:spPr>
            <p:txBody>
              <a:bodyPr/>
              <a:lstStyle/>
              <a:p>
                <a:r>
                  <a:rPr lang="es-EC">
                    <a:noFill/>
                  </a:rPr>
                  <a:t> </a:t>
                </a:r>
              </a:p>
            </p:txBody>
          </p:sp>
        </mc:Fallback>
      </mc:AlternateContent>
    </p:spTree>
    <p:extLst>
      <p:ext uri="{BB962C8B-B14F-4D97-AF65-F5344CB8AC3E}">
        <p14:creationId xmlns:p14="http://schemas.microsoft.com/office/powerpoint/2010/main" val="88730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D9B65-43A5-4832-A137-F4578E306FC8}"/>
              </a:ext>
            </a:extLst>
          </p:cNvPr>
          <p:cNvSpPr>
            <a:spLocks noGrp="1"/>
          </p:cNvSpPr>
          <p:nvPr>
            <p:ph type="title"/>
          </p:nvPr>
        </p:nvSpPr>
        <p:spPr/>
        <p:txBody>
          <a:bodyPr/>
          <a:lstStyle/>
          <a:p>
            <a:r>
              <a:rPr lang="es-ES" dirty="0"/>
              <a:t>Ejemplos</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602B68C-BEE8-40AF-A747-8ADD16639C3B}"/>
                  </a:ext>
                </a:extLst>
              </p:cNvPr>
              <p:cNvSpPr>
                <a:spLocks noGrp="1"/>
              </p:cNvSpPr>
              <p:nvPr>
                <p:ph idx="1"/>
              </p:nvPr>
            </p:nvSpPr>
            <p:spPr>
              <a:xfrm>
                <a:off x="1295401" y="2491273"/>
                <a:ext cx="9876904" cy="3564294"/>
              </a:xfrm>
            </p:spPr>
            <p:txBody>
              <a:bodyPr>
                <a:normAutofit fontScale="85000" lnSpcReduction="20000"/>
              </a:bodyPr>
              <a:lstStyle/>
              <a:p>
                <a:pPr marL="0" indent="0">
                  <a:buNone/>
                </a:pPr>
                <a:r>
                  <a:rPr lang="es-ES" b="1" dirty="0">
                    <a:solidFill>
                      <a:srgbClr val="FF0000"/>
                    </a:solidFill>
                  </a:rPr>
                  <a:t>1) </a:t>
                </a:r>
                <a:r>
                  <a:rPr lang="es-ES" dirty="0"/>
                  <a:t>Si f es la función real definida por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𝑥</m:t>
                        </m:r>
                      </m:den>
                    </m:f>
                  </m:oMath>
                </a14:m>
                <a:r>
                  <a:rPr lang="es-EC" dirty="0"/>
                  <a:t> ; esta es continua para todo valor de x diferente de cero, ya que x=0 es un punto de discontinuidad.</a:t>
                </a:r>
              </a:p>
              <a:p>
                <a:pPr marL="0" indent="0">
                  <a:buNone/>
                </a:pPr>
                <a:r>
                  <a:rPr lang="es-EC" b="1" dirty="0">
                    <a:solidFill>
                      <a:srgbClr val="FF0000"/>
                    </a:solidFill>
                  </a:rPr>
                  <a:t>2) </a:t>
                </a:r>
                <a:r>
                  <a:rPr lang="es-EC" dirty="0"/>
                  <a:t>Determinar todos aquellos puntos en los cuales la función f definida por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m:t>
                            </m:r>
                          </m:sup>
                        </m:sSup>
                        <m:r>
                          <a:rPr lang="es-ES" b="0" i="1" smtClean="0">
                            <a:latin typeface="Cambria Math" panose="02040503050406030204" pitchFamily="18" charset="0"/>
                          </a:rPr>
                          <m:t>+1</m:t>
                        </m:r>
                      </m:den>
                    </m:f>
                  </m:oMath>
                </a14:m>
                <a:r>
                  <a:rPr lang="es-EC" dirty="0"/>
                  <a:t> es discontinua</a:t>
                </a:r>
              </a:p>
              <a:p>
                <a:pPr marL="0" indent="0">
                  <a:buNone/>
                </a:pPr>
                <a:r>
                  <a:rPr lang="es-EC" b="1" dirty="0">
                    <a:solidFill>
                      <a:srgbClr val="FF0000"/>
                    </a:solidFill>
                  </a:rPr>
                  <a:t>Solución: </a:t>
                </a:r>
                <a:r>
                  <a:rPr lang="es-EC" dirty="0"/>
                  <a:t>Como hemos indicado antes, esta función será discontinua en todos aquellos valores de x para los cuales </a:t>
                </a:r>
                <a14:m>
                  <m:oMath xmlns:m="http://schemas.openxmlformats.org/officeDocument/2006/math">
                    <m:sSup>
                      <m:sSupPr>
                        <m:ctrlPr>
                          <a:rPr lang="es-EC"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m:t>
                        </m:r>
                      </m:sup>
                    </m:sSup>
                    <m:r>
                      <a:rPr lang="es-ES" b="0" i="1" smtClean="0">
                        <a:latin typeface="Cambria Math" panose="02040503050406030204" pitchFamily="18" charset="0"/>
                      </a:rPr>
                      <m:t>+1=0; </m:t>
                    </m:r>
                  </m:oMath>
                </a14:m>
                <a:r>
                  <a:rPr lang="es-EC" dirty="0"/>
                  <a:t>pero sabemos que esta ecuación no tiene solución en R. Es decir, no existe ningún </a:t>
                </a:r>
                <a14:m>
                  <m:oMath xmlns:m="http://schemas.openxmlformats.org/officeDocument/2006/math">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𝜖</m:t>
                    </m:r>
                    <m:r>
                      <a:rPr lang="es-ES" b="0" i="1" smtClean="0">
                        <a:latin typeface="Cambria Math" panose="02040503050406030204" pitchFamily="18" charset="0"/>
                        <a:ea typeface="Cambria Math" panose="02040503050406030204" pitchFamily="18" charset="0"/>
                      </a:rPr>
                      <m:t>𝑅</m:t>
                    </m:r>
                  </m:oMath>
                </a14:m>
                <a:r>
                  <a:rPr lang="es-EC" dirty="0"/>
                  <a:t> tal que </a:t>
                </a:r>
                <a14:m>
                  <m:oMath xmlns:m="http://schemas.openxmlformats.org/officeDocument/2006/math">
                    <m:sSup>
                      <m:sSupPr>
                        <m:ctrlPr>
                          <a:rPr lang="es-EC"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2</m:t>
                        </m:r>
                      </m:sup>
                    </m:sSup>
                    <m:r>
                      <a:rPr lang="es-ES" i="1">
                        <a:latin typeface="Cambria Math" panose="02040503050406030204" pitchFamily="18" charset="0"/>
                      </a:rPr>
                      <m:t>+1=0</m:t>
                    </m:r>
                  </m:oMath>
                </a14:m>
                <a:r>
                  <a:rPr lang="es-EC" dirty="0"/>
                  <a:t>; en consecuencia f es una función continua para todo </a:t>
                </a:r>
                <a14:m>
                  <m:oMath xmlns:m="http://schemas.openxmlformats.org/officeDocument/2006/math">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𝜖</m:t>
                    </m:r>
                    <m:r>
                      <a:rPr lang="es-ES" i="1">
                        <a:latin typeface="Cambria Math" panose="02040503050406030204" pitchFamily="18" charset="0"/>
                        <a:ea typeface="Cambria Math" panose="02040503050406030204" pitchFamily="18" charset="0"/>
                      </a:rPr>
                      <m:t>𝑅</m:t>
                    </m:r>
                  </m:oMath>
                </a14:m>
                <a:endParaRPr lang="es-EC" dirty="0"/>
              </a:p>
              <a:p>
                <a:pPr marL="0" indent="0">
                  <a:buNone/>
                </a:pPr>
                <a:r>
                  <a:rPr lang="es-EC" b="1" dirty="0">
                    <a:solidFill>
                      <a:srgbClr val="FF0000"/>
                    </a:solidFill>
                  </a:rPr>
                  <a:t>3) </a:t>
                </a:r>
                <a:r>
                  <a:rPr lang="es-EC" dirty="0"/>
                  <a:t>Sea f la función real definida por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m:t>
                            </m:r>
                          </m:sup>
                        </m:sSup>
                        <m:r>
                          <a:rPr lang="es-ES" b="0" i="1" smtClean="0">
                            <a:latin typeface="Cambria Math" panose="02040503050406030204" pitchFamily="18" charset="0"/>
                          </a:rPr>
                          <m:t>−1</m:t>
                        </m:r>
                      </m:num>
                      <m:den>
                        <m:r>
                          <a:rPr lang="es-ES" b="0" i="1" smtClean="0">
                            <a:latin typeface="Cambria Math" panose="02040503050406030204" pitchFamily="18" charset="0"/>
                          </a:rPr>
                          <m:t>𝑥</m:t>
                        </m:r>
                        <m:r>
                          <a:rPr lang="es-ES" b="0" i="1" smtClean="0">
                            <a:latin typeface="Cambria Math" panose="02040503050406030204" pitchFamily="18" charset="0"/>
                          </a:rPr>
                          <m:t>−1</m:t>
                        </m:r>
                      </m:den>
                    </m:f>
                  </m:oMath>
                </a14:m>
                <a:r>
                  <a:rPr lang="es-EC" dirty="0"/>
                  <a:t> Es claro que f es continua, salvo en el punto x tal que x-1=0; esto es, f es discontinua en x=1, o lo que es lo mismo, f es continua en </a:t>
                </a:r>
                <a14:m>
                  <m:oMath xmlns:m="http://schemas.openxmlformats.org/officeDocument/2006/math">
                    <m:r>
                      <a:rPr lang="es-ES" b="0" i="1" smtClean="0">
                        <a:latin typeface="Cambria Math" panose="02040503050406030204" pitchFamily="18" charset="0"/>
                      </a:rPr>
                      <m:t>𝑅</m:t>
                    </m:r>
                    <m:r>
                      <a:rPr lang="es-ES" b="0" i="1" smtClean="0">
                        <a:latin typeface="Cambria Math" panose="02040503050406030204" pitchFamily="18" charset="0"/>
                      </a:rPr>
                      <m:t>−</m:t>
                    </m:r>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1</m:t>
                        </m:r>
                      </m:e>
                    </m:d>
                  </m:oMath>
                </a14:m>
                <a:endParaRPr lang="es-EC" dirty="0"/>
              </a:p>
            </p:txBody>
          </p:sp>
        </mc:Choice>
        <mc:Fallback xmlns="">
          <p:sp>
            <p:nvSpPr>
              <p:cNvPr id="3" name="Marcador de contenido 2">
                <a:extLst>
                  <a:ext uri="{FF2B5EF4-FFF2-40B4-BE49-F238E27FC236}">
                    <a16:creationId xmlns:a16="http://schemas.microsoft.com/office/drawing/2014/main" id="{7602B68C-BEE8-40AF-A747-8ADD16639C3B}"/>
                  </a:ext>
                </a:extLst>
              </p:cNvPr>
              <p:cNvSpPr>
                <a:spLocks noGrp="1" noRot="1" noChangeAspect="1" noMove="1" noResize="1" noEditPoints="1" noAdjustHandles="1" noChangeArrowheads="1" noChangeShapeType="1" noTextEdit="1"/>
              </p:cNvSpPr>
              <p:nvPr>
                <p:ph idx="1"/>
              </p:nvPr>
            </p:nvSpPr>
            <p:spPr>
              <a:xfrm>
                <a:off x="1295401" y="2491273"/>
                <a:ext cx="9876904" cy="3564294"/>
              </a:xfrm>
              <a:blipFill>
                <a:blip r:embed="rId2"/>
                <a:stretch>
                  <a:fillRect l="-679" t="-856" r="-864"/>
                </a:stretch>
              </a:blipFill>
            </p:spPr>
            <p:txBody>
              <a:bodyPr/>
              <a:lstStyle/>
              <a:p>
                <a:r>
                  <a:rPr lang="es-EC">
                    <a:noFill/>
                  </a:rPr>
                  <a:t> </a:t>
                </a:r>
              </a:p>
            </p:txBody>
          </p:sp>
        </mc:Fallback>
      </mc:AlternateContent>
    </p:spTree>
    <p:extLst>
      <p:ext uri="{BB962C8B-B14F-4D97-AF65-F5344CB8AC3E}">
        <p14:creationId xmlns:p14="http://schemas.microsoft.com/office/powerpoint/2010/main" val="333734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0F8C0-1C24-4478-9C8E-4180B7B0ECF0}"/>
              </a:ext>
            </a:extLst>
          </p:cNvPr>
          <p:cNvSpPr>
            <a:spLocks noGrp="1"/>
          </p:cNvSpPr>
          <p:nvPr>
            <p:ph type="title"/>
          </p:nvPr>
        </p:nvSpPr>
        <p:spPr/>
        <p:txBody>
          <a:bodyPr/>
          <a:lstStyle/>
          <a:p>
            <a:r>
              <a:rPr lang="es-ES" dirty="0"/>
              <a:t>Ejemplos </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081FE0A2-F068-45DC-9393-483E89761B0B}"/>
                  </a:ext>
                </a:extLst>
              </p:cNvPr>
              <p:cNvSpPr>
                <a:spLocks noGrp="1"/>
              </p:cNvSpPr>
              <p:nvPr>
                <p:ph idx="1"/>
              </p:nvPr>
            </p:nvSpPr>
            <p:spPr/>
            <p:txBody>
              <a:bodyPr/>
              <a:lstStyle/>
              <a:p>
                <a:pPr marL="0" indent="0">
                  <a:buNone/>
                </a:pPr>
                <a:r>
                  <a:rPr lang="es-ES" dirty="0"/>
                  <a:t>4) La función f definida por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𝑥</m:t>
                        </m:r>
                        <m:r>
                          <a:rPr lang="es-ES" b="0" i="1" smtClean="0">
                            <a:latin typeface="Cambria Math" panose="02040503050406030204" pitchFamily="18" charset="0"/>
                          </a:rPr>
                          <m:t>−1</m:t>
                        </m:r>
                      </m:e>
                    </m:rad>
                  </m:oMath>
                </a14:m>
                <a:r>
                  <a:rPr lang="es-EC" dirty="0"/>
                  <a:t>  no está definida para todos los </a:t>
                </a:r>
                <a14:m>
                  <m:oMath xmlns:m="http://schemas.openxmlformats.org/officeDocument/2006/math">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𝜖</m:t>
                    </m:r>
                    <m:r>
                      <a:rPr lang="es-ES" b="0" i="1" smtClean="0">
                        <a:latin typeface="Cambria Math" panose="02040503050406030204" pitchFamily="18" charset="0"/>
                        <a:ea typeface="Cambria Math" panose="02040503050406030204" pitchFamily="18" charset="0"/>
                      </a:rPr>
                      <m:t>𝑅</m:t>
                    </m:r>
                  </m:oMath>
                </a14:m>
                <a:r>
                  <a:rPr lang="es-EC" dirty="0"/>
                  <a:t> tales que x-1&lt;0; es decir, para x&lt;1</a:t>
                </a:r>
              </a:p>
              <a:p>
                <a:pPr marL="0" indent="0">
                  <a:buNone/>
                </a:pPr>
                <a:r>
                  <a:rPr lang="es-EC" dirty="0"/>
                  <a:t>Si a&gt;1 se tiene que </a:t>
                </a:r>
                <a14:m>
                  <m:oMath xmlns:m="http://schemas.openxmlformats.org/officeDocument/2006/math">
                    <m:func>
                      <m:funcPr>
                        <m:ctrlPr>
                          <a:rPr lang="es-EC" i="1" smtClean="0">
                            <a:latin typeface="Cambria Math" panose="02040503050406030204" pitchFamily="18" charset="0"/>
                          </a:rPr>
                        </m:ctrlPr>
                      </m:funcPr>
                      <m:fName>
                        <m:limLow>
                          <m:limLowPr>
                            <m:ctrlPr>
                              <a:rPr lang="es-EC" i="1" smtClean="0">
                                <a:latin typeface="Cambria Math" panose="02040503050406030204" pitchFamily="18" charset="0"/>
                              </a:rPr>
                            </m:ctrlPr>
                          </m:limLowPr>
                          <m:e>
                            <m:r>
                              <m:rPr>
                                <m:sty m:val="p"/>
                              </m:rPr>
                              <a:rPr lang="es-EC" i="0" smtClean="0">
                                <a:latin typeface="Cambria Math" panose="02040503050406030204" pitchFamily="18" charset="0"/>
                              </a:rPr>
                              <m:t>lim</m:t>
                            </m:r>
                          </m:e>
                          <m:lim>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𝑎</m:t>
                            </m:r>
                          </m:lim>
                        </m:limLow>
                      </m:fName>
                      <m:e>
                        <m:rad>
                          <m:radPr>
                            <m:degHide m:val="on"/>
                            <m:ctrlPr>
                              <a:rPr lang="es-EC" i="1" smtClean="0">
                                <a:latin typeface="Cambria Math" panose="02040503050406030204" pitchFamily="18" charset="0"/>
                              </a:rPr>
                            </m:ctrlPr>
                          </m:radPr>
                          <m:deg/>
                          <m:e>
                            <m:r>
                              <a:rPr lang="es-ES" b="0" i="1" smtClean="0">
                                <a:latin typeface="Cambria Math" panose="02040503050406030204" pitchFamily="18" charset="0"/>
                              </a:rPr>
                              <m:t>𝑥</m:t>
                            </m:r>
                            <m:r>
                              <a:rPr lang="es-ES" b="0" i="1" smtClean="0">
                                <a:latin typeface="Cambria Math" panose="02040503050406030204" pitchFamily="18" charset="0"/>
                              </a:rPr>
                              <m:t>−1</m:t>
                            </m:r>
                          </m:e>
                        </m:rad>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𝑎</m:t>
                            </m:r>
                            <m:r>
                              <a:rPr lang="es-ES" b="0" i="1" smtClean="0">
                                <a:latin typeface="Cambria Math" panose="02040503050406030204" pitchFamily="18" charset="0"/>
                              </a:rPr>
                              <m:t>−1</m:t>
                            </m:r>
                          </m:e>
                        </m:rad>
                        <m:r>
                          <a:rPr lang="es-ES" b="0" i="1" smtClean="0">
                            <a:latin typeface="Cambria Math" panose="02040503050406030204" pitchFamily="18" charset="0"/>
                          </a:rPr>
                          <m:t>=</m:t>
                        </m:r>
                        <m:r>
                          <a:rPr lang="es-ES" b="0" i="1" smtClean="0">
                            <a:latin typeface="Cambria Math" panose="02040503050406030204" pitchFamily="18" charset="0"/>
                          </a:rPr>
                          <m:t>𝑓</m:t>
                        </m:r>
                        <m:r>
                          <a:rPr lang="es-ES" b="0" i="1" smtClean="0">
                            <a:latin typeface="Cambria Math" panose="02040503050406030204" pitchFamily="18" charset="0"/>
                          </a:rPr>
                          <m:t>(</m:t>
                        </m:r>
                        <m:r>
                          <a:rPr lang="es-ES" b="0" i="1" smtClean="0">
                            <a:latin typeface="Cambria Math" panose="02040503050406030204" pitchFamily="18" charset="0"/>
                          </a:rPr>
                          <m:t>𝑎</m:t>
                        </m:r>
                        <m:r>
                          <a:rPr lang="es-ES" b="0" i="1" smtClean="0">
                            <a:latin typeface="Cambria Math" panose="02040503050406030204" pitchFamily="18" charset="0"/>
                          </a:rPr>
                          <m:t>)</m:t>
                        </m:r>
                      </m:e>
                    </m:func>
                  </m:oMath>
                </a14:m>
                <a:r>
                  <a:rPr lang="es-EC" dirty="0"/>
                  <a:t> entonces se sigue de f es continua para todo x salvo para aquellos valores de x tales que x&lt;1</a:t>
                </a:r>
              </a:p>
            </p:txBody>
          </p:sp>
        </mc:Choice>
        <mc:Fallback xmlns="">
          <p:sp>
            <p:nvSpPr>
              <p:cNvPr id="3" name="Marcador de contenido 2">
                <a:extLst>
                  <a:ext uri="{FF2B5EF4-FFF2-40B4-BE49-F238E27FC236}">
                    <a16:creationId xmlns:a16="http://schemas.microsoft.com/office/drawing/2014/main" id="{081FE0A2-F068-45DC-9393-483E89761B0B}"/>
                  </a:ext>
                </a:extLst>
              </p:cNvPr>
              <p:cNvSpPr>
                <a:spLocks noGrp="1" noRot="1" noChangeAspect="1" noMove="1" noResize="1" noEditPoints="1" noAdjustHandles="1" noChangeArrowheads="1" noChangeShapeType="1" noTextEdit="1"/>
              </p:cNvSpPr>
              <p:nvPr>
                <p:ph idx="1"/>
              </p:nvPr>
            </p:nvSpPr>
            <p:spPr>
              <a:blipFill>
                <a:blip r:embed="rId2"/>
                <a:stretch>
                  <a:fillRect l="-1017" t="-367"/>
                </a:stretch>
              </a:blipFill>
            </p:spPr>
            <p:txBody>
              <a:bodyPr/>
              <a:lstStyle/>
              <a:p>
                <a:r>
                  <a:rPr lang="es-EC">
                    <a:noFill/>
                  </a:rPr>
                  <a:t> </a:t>
                </a:r>
              </a:p>
            </p:txBody>
          </p:sp>
        </mc:Fallback>
      </mc:AlternateContent>
    </p:spTree>
    <p:extLst>
      <p:ext uri="{BB962C8B-B14F-4D97-AF65-F5344CB8AC3E}">
        <p14:creationId xmlns:p14="http://schemas.microsoft.com/office/powerpoint/2010/main" val="129496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50CA0-2306-4088-BA9D-08964965F264}"/>
              </a:ext>
            </a:extLst>
          </p:cNvPr>
          <p:cNvSpPr>
            <a:spLocks noGrp="1"/>
          </p:cNvSpPr>
          <p:nvPr>
            <p:ph type="title"/>
          </p:nvPr>
        </p:nvSpPr>
        <p:spPr/>
        <p:txBody>
          <a:bodyPr/>
          <a:lstStyle/>
          <a:p>
            <a:r>
              <a:rPr lang="es-ES" dirty="0"/>
              <a:t>Ejercicios</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1716A706-157E-4227-8C4A-9D712C754F6B}"/>
                  </a:ext>
                </a:extLst>
              </p:cNvPr>
              <p:cNvSpPr>
                <a:spLocks noGrp="1"/>
              </p:cNvSpPr>
              <p:nvPr>
                <p:ph idx="1"/>
              </p:nvPr>
            </p:nvSpPr>
            <p:spPr/>
            <p:txBody>
              <a:bodyPr>
                <a:normAutofit fontScale="85000" lnSpcReduction="20000"/>
              </a:bodyPr>
              <a:lstStyle/>
              <a:p>
                <a:pPr marL="457200" indent="-457200">
                  <a:buAutoNum type="arabicParenR"/>
                </a:pPr>
                <a:r>
                  <a:rPr lang="es-ES" dirty="0"/>
                  <a:t>Encontrar los puntos de discontinuidad de las funciones definidas como a continuación se indica:</a:t>
                </a:r>
              </a:p>
              <a:p>
                <a:pPr marL="457200" indent="-457200">
                  <a:buAutoNum type="alphaLcParenR"/>
                </a:pP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𝑎</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𝑥</m:t>
                        </m:r>
                        <m:r>
                          <a:rPr lang="es-ES" b="0" i="1" smtClean="0">
                            <a:latin typeface="Cambria Math" panose="02040503050406030204" pitchFamily="18" charset="0"/>
                          </a:rPr>
                          <m:t>−</m:t>
                        </m:r>
                        <m:r>
                          <a:rPr lang="es-ES" b="0" i="1" smtClean="0">
                            <a:latin typeface="Cambria Math" panose="02040503050406030204" pitchFamily="18" charset="0"/>
                          </a:rPr>
                          <m:t>𝑎</m:t>
                        </m:r>
                      </m:den>
                    </m:f>
                  </m:oMath>
                </a14:m>
                <a:endParaRPr lang="es-EC" dirty="0"/>
              </a:p>
              <a:p>
                <a:pPr marL="457200" indent="-457200">
                  <a:buAutoNum type="alphaLcParenR"/>
                </a:pP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4</m:t>
                            </m:r>
                          </m:sup>
                        </m:sSup>
                        <m:r>
                          <a:rPr lang="es-ES" b="0" i="1" smtClean="0">
                            <a:latin typeface="Cambria Math" panose="02040503050406030204" pitchFamily="18" charset="0"/>
                          </a:rPr>
                          <m:t>−1</m:t>
                        </m:r>
                      </m:den>
                    </m:f>
                  </m:oMath>
                </a14:m>
                <a:endParaRPr lang="es-EC" dirty="0"/>
              </a:p>
              <a:p>
                <a:pPr marL="457200" indent="-457200">
                  <a:buAutoNum type="alphaLcParenR"/>
                </a:pP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−1)(</m:t>
                        </m:r>
                        <m:r>
                          <a:rPr lang="es-ES" b="0" i="1" smtClean="0">
                            <a:latin typeface="Cambria Math" panose="02040503050406030204" pitchFamily="18" charset="0"/>
                          </a:rPr>
                          <m:t>𝑥</m:t>
                        </m:r>
                        <m:r>
                          <a:rPr lang="es-ES" b="0" i="1" smtClean="0">
                            <a:latin typeface="Cambria Math" panose="02040503050406030204" pitchFamily="18" charset="0"/>
                          </a:rPr>
                          <m:t>−2)</m:t>
                        </m:r>
                      </m:e>
                    </m:rad>
                  </m:oMath>
                </a14:m>
                <a:endParaRPr lang="es-EC" dirty="0"/>
              </a:p>
              <a:p>
                <a:pPr marL="457200" indent="-457200">
                  <a:buAutoNum type="alphaLcParenR"/>
                </a:pP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r>
                          <a:rPr lang="es-ES" b="0" i="1" smtClean="0">
                            <a:latin typeface="Cambria Math" panose="02040503050406030204" pitchFamily="18" charset="0"/>
                          </a:rPr>
                          <m:t>𝑥</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3</m:t>
                            </m:r>
                          </m:sup>
                        </m:sSup>
                        <m:r>
                          <a:rPr lang="es-ES" b="0" i="1" smtClean="0">
                            <a:latin typeface="Cambria Math" panose="02040503050406030204" pitchFamily="18" charset="0"/>
                          </a:rPr>
                          <m:t>−5</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m:t>
                            </m:r>
                          </m:sup>
                        </m:sSup>
                        <m:r>
                          <a:rPr lang="es-ES" b="0" i="1" smtClean="0">
                            <a:latin typeface="Cambria Math" panose="02040503050406030204" pitchFamily="18" charset="0"/>
                          </a:rPr>
                          <m:t>+7</m:t>
                        </m:r>
                        <m:r>
                          <a:rPr lang="es-ES" b="0" i="1" smtClean="0">
                            <a:latin typeface="Cambria Math" panose="02040503050406030204" pitchFamily="18" charset="0"/>
                          </a:rPr>
                          <m:t>𝑥</m:t>
                        </m:r>
                        <m:r>
                          <a:rPr lang="es-ES" b="0" i="1" smtClean="0">
                            <a:latin typeface="Cambria Math" panose="02040503050406030204" pitchFamily="18" charset="0"/>
                          </a:rPr>
                          <m:t>−3</m:t>
                        </m:r>
                      </m:den>
                    </m:f>
                  </m:oMath>
                </a14:m>
                <a:endParaRPr lang="es-EC" dirty="0"/>
              </a:p>
              <a:p>
                <a:pPr marL="457200" indent="-457200">
                  <a:buAutoNum type="alphaLcParenR"/>
                </a:pP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m:t>
                            </m:r>
                          </m:sup>
                        </m:sSup>
                        <m:r>
                          <a:rPr lang="es-ES" b="0" i="1" smtClean="0">
                            <a:latin typeface="Cambria Math" panose="02040503050406030204" pitchFamily="18" charset="0"/>
                          </a:rPr>
                          <m:t>+2</m:t>
                        </m:r>
                        <m:r>
                          <a:rPr lang="es-ES" b="0" i="1" smtClean="0">
                            <a:latin typeface="Cambria Math" panose="02040503050406030204" pitchFamily="18" charset="0"/>
                          </a:rPr>
                          <m:t>𝑥</m:t>
                        </m:r>
                        <m:r>
                          <a:rPr lang="es-ES" b="0" i="1" smtClean="0">
                            <a:latin typeface="Cambria Math" panose="02040503050406030204" pitchFamily="18" charset="0"/>
                          </a:rPr>
                          <m:t>+2</m:t>
                        </m:r>
                      </m:e>
                    </m:rad>
                  </m:oMath>
                </a14:m>
                <a:endParaRPr lang="es-EC" dirty="0"/>
              </a:p>
            </p:txBody>
          </p:sp>
        </mc:Choice>
        <mc:Fallback xmlns="">
          <p:sp>
            <p:nvSpPr>
              <p:cNvPr id="3" name="Marcador de contenido 2">
                <a:extLst>
                  <a:ext uri="{FF2B5EF4-FFF2-40B4-BE49-F238E27FC236}">
                    <a16:creationId xmlns:a16="http://schemas.microsoft.com/office/drawing/2014/main" id="{1716A706-157E-4227-8C4A-9D712C754F6B}"/>
                  </a:ext>
                </a:extLst>
              </p:cNvPr>
              <p:cNvSpPr>
                <a:spLocks noGrp="1" noRot="1" noChangeAspect="1" noMove="1" noResize="1" noEditPoints="1" noAdjustHandles="1" noChangeArrowheads="1" noChangeShapeType="1" noTextEdit="1"/>
              </p:cNvSpPr>
              <p:nvPr>
                <p:ph idx="1"/>
              </p:nvPr>
            </p:nvSpPr>
            <p:spPr>
              <a:blipFill>
                <a:blip r:embed="rId2"/>
                <a:stretch>
                  <a:fillRect l="-889" t="-3119" r="-572"/>
                </a:stretch>
              </a:blipFill>
            </p:spPr>
            <p:txBody>
              <a:bodyPr/>
              <a:lstStyle/>
              <a:p>
                <a:r>
                  <a:rPr lang="es-EC">
                    <a:noFill/>
                  </a:rPr>
                  <a:t> </a:t>
                </a:r>
              </a:p>
            </p:txBody>
          </p:sp>
        </mc:Fallback>
      </mc:AlternateContent>
    </p:spTree>
    <p:extLst>
      <p:ext uri="{BB962C8B-B14F-4D97-AF65-F5344CB8AC3E}">
        <p14:creationId xmlns:p14="http://schemas.microsoft.com/office/powerpoint/2010/main" val="112291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33D66-8FEA-46EF-88F8-FBE7A5AE5BF1}"/>
              </a:ext>
            </a:extLst>
          </p:cNvPr>
          <p:cNvSpPr>
            <a:spLocks noGrp="1"/>
          </p:cNvSpPr>
          <p:nvPr>
            <p:ph type="title"/>
          </p:nvPr>
        </p:nvSpPr>
        <p:spPr/>
        <p:txBody>
          <a:bodyPr/>
          <a:lstStyle/>
          <a:p>
            <a:r>
              <a:rPr lang="es-ES" dirty="0"/>
              <a:t>INTRODUCCIÓN</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21514518-B428-4856-A9E8-7A0E34CD6482}"/>
                  </a:ext>
                </a:extLst>
              </p:cNvPr>
              <p:cNvSpPr>
                <a:spLocks noGrp="1"/>
              </p:cNvSpPr>
              <p:nvPr>
                <p:ph idx="1"/>
              </p:nvPr>
            </p:nvSpPr>
            <p:spPr>
              <a:xfrm>
                <a:off x="1138825" y="2366521"/>
                <a:ext cx="9757773" cy="1266246"/>
              </a:xfrm>
            </p:spPr>
            <p:txBody>
              <a:bodyPr>
                <a:normAutofit/>
              </a:bodyPr>
              <a:lstStyle/>
              <a:p>
                <a:pPr marL="0" indent="0" algn="just">
                  <a:buNone/>
                </a:pPr>
                <a:r>
                  <a:rPr lang="es-ES" dirty="0"/>
                  <a:t>Intuitivamente la continuidad de una función y=f(X) significa que si x es próximo a un punto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oMath>
                </a14:m>
                <a:r>
                  <a:rPr lang="es-ES" dirty="0"/>
                  <a:t>, entonces f(x) está muy cercano a </a:t>
                </a:r>
                <a14:m>
                  <m:oMath xmlns:m="http://schemas.openxmlformats.org/officeDocument/2006/math">
                    <m:r>
                      <a:rPr lang="es-ES" b="0" i="1" smtClean="0">
                        <a:latin typeface="Cambria Math" panose="02040503050406030204" pitchFamily="18" charset="0"/>
                      </a:rPr>
                      <m:t>𝑓</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r>
                      <a:rPr lang="es-ES" b="0" i="1" smtClean="0">
                        <a:latin typeface="Cambria Math" panose="02040503050406030204" pitchFamily="18" charset="0"/>
                      </a:rPr>
                      <m:t>)</m:t>
                    </m:r>
                  </m:oMath>
                </a14:m>
                <a:r>
                  <a:rPr lang="es-ES" dirty="0"/>
                  <a:t> tanto como nosotros queramos</a:t>
                </a:r>
                <a:endParaRPr lang="es-EC" dirty="0"/>
              </a:p>
            </p:txBody>
          </p:sp>
        </mc:Choice>
        <mc:Fallback xmlns="">
          <p:sp>
            <p:nvSpPr>
              <p:cNvPr id="3" name="Marcador de contenido 2">
                <a:extLst>
                  <a:ext uri="{FF2B5EF4-FFF2-40B4-BE49-F238E27FC236}">
                    <a16:creationId xmlns:a16="http://schemas.microsoft.com/office/drawing/2014/main" id="{21514518-B428-4856-A9E8-7A0E34CD6482}"/>
                  </a:ext>
                </a:extLst>
              </p:cNvPr>
              <p:cNvSpPr>
                <a:spLocks noGrp="1" noRot="1" noChangeAspect="1" noMove="1" noResize="1" noEditPoints="1" noAdjustHandles="1" noChangeArrowheads="1" noChangeShapeType="1" noTextEdit="1"/>
              </p:cNvSpPr>
              <p:nvPr>
                <p:ph idx="1"/>
              </p:nvPr>
            </p:nvSpPr>
            <p:spPr>
              <a:xfrm>
                <a:off x="1138825" y="2366521"/>
                <a:ext cx="9757773" cy="1266246"/>
              </a:xfrm>
              <a:blipFill>
                <a:blip r:embed="rId2"/>
                <a:stretch>
                  <a:fillRect l="-1000" t="-3846" r="-1000" b="-4808"/>
                </a:stretch>
              </a:blipFill>
            </p:spPr>
            <p:txBody>
              <a:bodyPr/>
              <a:lstStyle/>
              <a:p>
                <a:r>
                  <a:rPr lang="es-EC">
                    <a:noFill/>
                  </a:rPr>
                  <a:t> </a:t>
                </a:r>
              </a:p>
            </p:txBody>
          </p:sp>
        </mc:Fallback>
      </mc:AlternateContent>
      <p:pic>
        <p:nvPicPr>
          <p:cNvPr id="5" name="Imagen 4">
            <a:extLst>
              <a:ext uri="{FF2B5EF4-FFF2-40B4-BE49-F238E27FC236}">
                <a16:creationId xmlns:a16="http://schemas.microsoft.com/office/drawing/2014/main" id="{0640E086-5D26-4E09-A040-9821E2986788}"/>
              </a:ext>
            </a:extLst>
          </p:cNvPr>
          <p:cNvPicPr>
            <a:picLocks noChangeAspect="1"/>
          </p:cNvPicPr>
          <p:nvPr/>
        </p:nvPicPr>
        <p:blipFill>
          <a:blip r:embed="rId3"/>
          <a:stretch>
            <a:fillRect/>
          </a:stretch>
        </p:blipFill>
        <p:spPr>
          <a:xfrm>
            <a:off x="4056290" y="3252019"/>
            <a:ext cx="4946877" cy="2903219"/>
          </a:xfrm>
          <a:prstGeom prst="rect">
            <a:avLst/>
          </a:prstGeom>
        </p:spPr>
      </p:pic>
    </p:spTree>
    <p:extLst>
      <p:ext uri="{BB962C8B-B14F-4D97-AF65-F5344CB8AC3E}">
        <p14:creationId xmlns:p14="http://schemas.microsoft.com/office/powerpoint/2010/main" val="58216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8206E-3919-4250-8209-FAE8ADF64983}"/>
              </a:ext>
            </a:extLst>
          </p:cNvPr>
          <p:cNvSpPr>
            <a:spLocks noGrp="1"/>
          </p:cNvSpPr>
          <p:nvPr>
            <p:ph type="title"/>
          </p:nvPr>
        </p:nvSpPr>
        <p:spPr/>
        <p:txBody>
          <a:bodyPr/>
          <a:lstStyle/>
          <a:p>
            <a:r>
              <a:rPr lang="es-ES" dirty="0"/>
              <a:t>INTRODUCCIÓN</a:t>
            </a:r>
            <a:endParaRPr lang="es-EC" dirty="0"/>
          </a:p>
        </p:txBody>
      </p:sp>
      <p:pic>
        <p:nvPicPr>
          <p:cNvPr id="5" name="Imagen 4">
            <a:extLst>
              <a:ext uri="{FF2B5EF4-FFF2-40B4-BE49-F238E27FC236}">
                <a16:creationId xmlns:a16="http://schemas.microsoft.com/office/drawing/2014/main" id="{71880E92-E96D-486B-AD9A-33671EC668B2}"/>
              </a:ext>
            </a:extLst>
          </p:cNvPr>
          <p:cNvPicPr>
            <a:picLocks noChangeAspect="1"/>
          </p:cNvPicPr>
          <p:nvPr/>
        </p:nvPicPr>
        <p:blipFill>
          <a:blip r:embed="rId2"/>
          <a:stretch>
            <a:fillRect/>
          </a:stretch>
        </p:blipFill>
        <p:spPr>
          <a:xfrm>
            <a:off x="1597173" y="2857978"/>
            <a:ext cx="4365590" cy="2077915"/>
          </a:xfrm>
          <a:prstGeom prst="rect">
            <a:avLst/>
          </a:prstGeom>
        </p:spPr>
      </p:pic>
      <p:pic>
        <p:nvPicPr>
          <p:cNvPr id="7" name="Imagen 6">
            <a:extLst>
              <a:ext uri="{FF2B5EF4-FFF2-40B4-BE49-F238E27FC236}">
                <a16:creationId xmlns:a16="http://schemas.microsoft.com/office/drawing/2014/main" id="{F291CD99-99F2-4931-9ED9-0F3D9A9C84F8}"/>
              </a:ext>
            </a:extLst>
          </p:cNvPr>
          <p:cNvPicPr>
            <a:picLocks noChangeAspect="1"/>
          </p:cNvPicPr>
          <p:nvPr/>
        </p:nvPicPr>
        <p:blipFill>
          <a:blip r:embed="rId3"/>
          <a:stretch>
            <a:fillRect/>
          </a:stretch>
        </p:blipFill>
        <p:spPr>
          <a:xfrm>
            <a:off x="5861026" y="3073377"/>
            <a:ext cx="5205080" cy="1647118"/>
          </a:xfrm>
          <a:prstGeom prst="rect">
            <a:avLst/>
          </a:prstGeom>
        </p:spPr>
      </p:pic>
      <p:pic>
        <p:nvPicPr>
          <p:cNvPr id="9" name="Imagen 8">
            <a:extLst>
              <a:ext uri="{FF2B5EF4-FFF2-40B4-BE49-F238E27FC236}">
                <a16:creationId xmlns:a16="http://schemas.microsoft.com/office/drawing/2014/main" id="{36500DDB-A330-42FA-9F00-D21F10C56F17}"/>
              </a:ext>
            </a:extLst>
          </p:cNvPr>
          <p:cNvPicPr>
            <a:picLocks noChangeAspect="1"/>
          </p:cNvPicPr>
          <p:nvPr/>
        </p:nvPicPr>
        <p:blipFill>
          <a:blip r:embed="rId4"/>
          <a:stretch>
            <a:fillRect/>
          </a:stretch>
        </p:blipFill>
        <p:spPr>
          <a:xfrm>
            <a:off x="6346100" y="2576051"/>
            <a:ext cx="3653306" cy="338869"/>
          </a:xfrm>
          <a:prstGeom prst="rect">
            <a:avLst/>
          </a:prstGeom>
        </p:spPr>
      </p:pic>
      <p:pic>
        <p:nvPicPr>
          <p:cNvPr id="11" name="Imagen 10">
            <a:extLst>
              <a:ext uri="{FF2B5EF4-FFF2-40B4-BE49-F238E27FC236}">
                <a16:creationId xmlns:a16="http://schemas.microsoft.com/office/drawing/2014/main" id="{2D13A4DE-9DED-4F35-A602-8180974AF216}"/>
              </a:ext>
            </a:extLst>
          </p:cNvPr>
          <p:cNvPicPr>
            <a:picLocks noChangeAspect="1"/>
          </p:cNvPicPr>
          <p:nvPr/>
        </p:nvPicPr>
        <p:blipFill>
          <a:blip r:embed="rId5"/>
          <a:stretch>
            <a:fillRect/>
          </a:stretch>
        </p:blipFill>
        <p:spPr>
          <a:xfrm>
            <a:off x="6346100" y="4757366"/>
            <a:ext cx="4550498" cy="571718"/>
          </a:xfrm>
          <a:prstGeom prst="rect">
            <a:avLst/>
          </a:prstGeom>
        </p:spPr>
      </p:pic>
      <p:pic>
        <p:nvPicPr>
          <p:cNvPr id="13" name="Imagen 12">
            <a:extLst>
              <a:ext uri="{FF2B5EF4-FFF2-40B4-BE49-F238E27FC236}">
                <a16:creationId xmlns:a16="http://schemas.microsoft.com/office/drawing/2014/main" id="{11414D66-4081-43C9-B99C-EA6B57BCC561}"/>
              </a:ext>
            </a:extLst>
          </p:cNvPr>
          <p:cNvPicPr>
            <a:picLocks noChangeAspect="1"/>
          </p:cNvPicPr>
          <p:nvPr/>
        </p:nvPicPr>
        <p:blipFill>
          <a:blip r:embed="rId6"/>
          <a:stretch>
            <a:fillRect/>
          </a:stretch>
        </p:blipFill>
        <p:spPr>
          <a:xfrm>
            <a:off x="1940139" y="2576051"/>
            <a:ext cx="3648509" cy="338869"/>
          </a:xfrm>
          <a:prstGeom prst="rect">
            <a:avLst/>
          </a:prstGeom>
        </p:spPr>
      </p:pic>
    </p:spTree>
    <p:extLst>
      <p:ext uri="{BB962C8B-B14F-4D97-AF65-F5344CB8AC3E}">
        <p14:creationId xmlns:p14="http://schemas.microsoft.com/office/powerpoint/2010/main" val="425196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146E92-8E94-4A8A-9153-45B75EABC93E}"/>
              </a:ext>
            </a:extLst>
          </p:cNvPr>
          <p:cNvSpPr>
            <a:spLocks noGrp="1"/>
          </p:cNvSpPr>
          <p:nvPr>
            <p:ph type="title"/>
          </p:nvPr>
        </p:nvSpPr>
        <p:spPr/>
        <p:txBody>
          <a:bodyPr/>
          <a:lstStyle/>
          <a:p>
            <a:r>
              <a:rPr lang="es-ES" dirty="0"/>
              <a:t>Definición</a:t>
            </a:r>
            <a:endParaRPr lang="es-EC"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B60FB2E8-3D06-4AEE-A097-0F1332DF1276}"/>
                  </a:ext>
                </a:extLst>
              </p:cNvPr>
              <p:cNvSpPr txBox="1"/>
              <p:nvPr/>
            </p:nvSpPr>
            <p:spPr>
              <a:xfrm>
                <a:off x="1390261" y="2612571"/>
                <a:ext cx="9601196" cy="2108269"/>
              </a:xfrm>
              <a:prstGeom prst="rect">
                <a:avLst/>
              </a:prstGeom>
              <a:noFill/>
            </p:spPr>
            <p:txBody>
              <a:bodyPr wrap="square" rtlCol="0">
                <a:spAutoFit/>
              </a:bodyPr>
              <a:lstStyle/>
              <a:p>
                <a:r>
                  <a:rPr lang="es-ES" dirty="0"/>
                  <a:t>Una función f se dice que es continua en un punto </a:t>
                </a:r>
                <a14:m>
                  <m:oMath xmlns:m="http://schemas.openxmlformats.org/officeDocument/2006/math">
                    <m:r>
                      <a:rPr lang="es-ES" b="0" i="1" smtClean="0">
                        <a:latin typeface="Cambria Math" panose="02040503050406030204" pitchFamily="18" charset="0"/>
                      </a:rPr>
                      <m:t>𝑥</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0 </m:t>
                        </m:r>
                      </m:sub>
                    </m:sSub>
                  </m:oMath>
                </a14:m>
                <a:r>
                  <a:rPr lang="es-ES" dirty="0"/>
                  <a:t>de su dominio si:</a:t>
                </a:r>
              </a:p>
              <a:p>
                <a14:m>
                  <m:oMath xmlns:m="http://schemas.openxmlformats.org/officeDocument/2006/math">
                    <m:func>
                      <m:funcPr>
                        <m:ctrlPr>
                          <a:rPr lang="es-ES" i="1" smtClean="0">
                            <a:latin typeface="Cambria Math" panose="02040503050406030204" pitchFamily="18" charset="0"/>
                          </a:rPr>
                        </m:ctrlPr>
                      </m:funcPr>
                      <m:fName>
                        <m:limLow>
                          <m:limLowPr>
                            <m:ctrlPr>
                              <a:rPr lang="es-ES" i="1" smtClean="0">
                                <a:latin typeface="Cambria Math" panose="02040503050406030204" pitchFamily="18" charset="0"/>
                              </a:rPr>
                            </m:ctrlPr>
                          </m:limLowPr>
                          <m:e>
                            <m:r>
                              <m:rPr>
                                <m:sty m:val="p"/>
                              </m:rPr>
                              <a:rPr lang="es-ES" i="0" smtClean="0">
                                <a:latin typeface="Cambria Math" panose="02040503050406030204" pitchFamily="18" charset="0"/>
                              </a:rPr>
                              <m:t>lim</m:t>
                            </m:r>
                          </m:e>
                          <m:lim>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lim>
                        </m:limLow>
                      </m:fName>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
                          <a:rPr lang="es-ES" b="0" i="1" smtClean="0">
                            <a:latin typeface="Cambria Math" panose="02040503050406030204" pitchFamily="18" charset="0"/>
                          </a:rPr>
                          <m:t>𝑓</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r>
                          <a:rPr lang="es-ES" b="0" i="1" smtClean="0">
                            <a:latin typeface="Cambria Math" panose="02040503050406030204" pitchFamily="18" charset="0"/>
                          </a:rPr>
                          <m:t>)</m:t>
                        </m:r>
                      </m:e>
                    </m:func>
                  </m:oMath>
                </a14:m>
                <a:r>
                  <a:rPr lang="es-ES" dirty="0"/>
                  <a:t> </a:t>
                </a:r>
              </a:p>
              <a:p>
                <a:endParaRPr lang="es-ES" dirty="0"/>
              </a:p>
              <a:p>
                <a:r>
                  <a:rPr lang="es-ES" b="1" dirty="0">
                    <a:solidFill>
                      <a:srgbClr val="FF0000"/>
                    </a:solidFill>
                  </a:rPr>
                  <a:t>Observación.- </a:t>
                </a:r>
                <a:r>
                  <a:rPr lang="es-ES" dirty="0"/>
                  <a:t>De acuerdo a la definición dada es claro que para hablar de continuidad en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0 </m:t>
                        </m:r>
                      </m:sub>
                    </m:sSub>
                  </m:oMath>
                </a14:m>
                <a:r>
                  <a:rPr lang="es-ES" dirty="0"/>
                  <a:t> es necesario que exista el </a:t>
                </a:r>
                <a14:m>
                  <m:oMath xmlns:m="http://schemas.openxmlformats.org/officeDocument/2006/math">
                    <m:func>
                      <m:funcPr>
                        <m:ctrlPr>
                          <a:rPr lang="es-ES" i="1">
                            <a:latin typeface="Cambria Math" panose="02040503050406030204" pitchFamily="18" charset="0"/>
                          </a:rPr>
                        </m:ctrlPr>
                      </m:funcPr>
                      <m:fName>
                        <m:limLow>
                          <m:limLowPr>
                            <m:ctrlPr>
                              <a:rPr lang="es-ES" i="1">
                                <a:latin typeface="Cambria Math" panose="02040503050406030204" pitchFamily="18" charset="0"/>
                              </a:rPr>
                            </m:ctrlPr>
                          </m:limLowPr>
                          <m:e>
                            <m:r>
                              <m:rPr>
                                <m:sty m:val="p"/>
                              </m:rPr>
                              <a:rPr lang="es-ES">
                                <a:latin typeface="Cambria Math" panose="02040503050406030204" pitchFamily="18" charset="0"/>
                              </a:rPr>
                              <m:t>lim</m:t>
                            </m:r>
                          </m:e>
                          <m:lim>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lim>
                        </m:limLow>
                      </m:fName>
                      <m:e>
                        <m:r>
                          <a:rPr lang="es-ES" i="1">
                            <a:latin typeface="Cambria Math" panose="02040503050406030204" pitchFamily="18" charset="0"/>
                          </a:rPr>
                          <m:t>𝑓</m:t>
                        </m:r>
                        <m:d>
                          <m:dPr>
                            <m:ctrlPr>
                              <a:rPr lang="es-ES" i="1">
                                <a:latin typeface="Cambria Math" panose="02040503050406030204" pitchFamily="18" charset="0"/>
                              </a:rPr>
                            </m:ctrlPr>
                          </m:dPr>
                          <m:e>
                            <m:r>
                              <a:rPr lang="es-ES" i="1">
                                <a:latin typeface="Cambria Math" panose="02040503050406030204" pitchFamily="18" charset="0"/>
                              </a:rPr>
                              <m:t>𝑥</m:t>
                            </m:r>
                          </m:e>
                        </m:d>
                        <m:r>
                          <a:rPr lang="es-ES" i="1">
                            <a:latin typeface="Cambria Math" panose="02040503050406030204" pitchFamily="18" charset="0"/>
                          </a:rPr>
                          <m:t>=</m:t>
                        </m:r>
                        <m:r>
                          <a:rPr lang="es-ES" i="1">
                            <a:latin typeface="Cambria Math" panose="02040503050406030204" pitchFamily="18" charset="0"/>
                          </a:rPr>
                          <m:t>𝑓</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m:t>
                            </m:r>
                          </m:sub>
                        </m:sSub>
                        <m:r>
                          <a:rPr lang="es-ES" i="1">
                            <a:latin typeface="Cambria Math" panose="02040503050406030204" pitchFamily="18" charset="0"/>
                          </a:rPr>
                          <m:t>)</m:t>
                        </m:r>
                      </m:e>
                    </m:func>
                  </m:oMath>
                </a14:m>
                <a:r>
                  <a:rPr lang="es-ES" dirty="0"/>
                  <a:t>  y que f esté definida en </a:t>
                </a:r>
                <a14:m>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0 </m:t>
                        </m:r>
                      </m:sub>
                    </m:sSub>
                    <m:r>
                      <a:rPr lang="es-ES" b="0" i="1" smtClean="0">
                        <a:latin typeface="Cambria Math" panose="02040503050406030204" pitchFamily="18" charset="0"/>
                      </a:rPr>
                      <m:t>.   </m:t>
                    </m:r>
                  </m:oMath>
                </a14:m>
                <a:r>
                  <a:rPr lang="es-EC" dirty="0"/>
                  <a:t>Si </a:t>
                </a:r>
                <a14:m>
                  <m:oMath xmlns:m="http://schemas.openxmlformats.org/officeDocument/2006/math">
                    <m:func>
                      <m:funcPr>
                        <m:ctrlPr>
                          <a:rPr lang="es-ES" i="1">
                            <a:latin typeface="Cambria Math" panose="02040503050406030204" pitchFamily="18" charset="0"/>
                          </a:rPr>
                        </m:ctrlPr>
                      </m:funcPr>
                      <m:fName>
                        <m:limLow>
                          <m:limLowPr>
                            <m:ctrlPr>
                              <a:rPr lang="es-ES" i="1">
                                <a:latin typeface="Cambria Math" panose="02040503050406030204" pitchFamily="18" charset="0"/>
                              </a:rPr>
                            </m:ctrlPr>
                          </m:limLowPr>
                          <m:e>
                            <m:r>
                              <m:rPr>
                                <m:sty m:val="p"/>
                              </m:rPr>
                              <a:rPr lang="es-ES">
                                <a:latin typeface="Cambria Math" panose="02040503050406030204" pitchFamily="18" charset="0"/>
                              </a:rPr>
                              <m:t>lim</m:t>
                            </m:r>
                          </m:e>
                          <m:lim>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lim>
                        </m:limLow>
                      </m:fName>
                      <m:e>
                        <m:r>
                          <a:rPr lang="es-ES" i="1">
                            <a:latin typeface="Cambria Math" panose="02040503050406030204" pitchFamily="18" charset="0"/>
                          </a:rPr>
                          <m:t>𝑓</m:t>
                        </m:r>
                        <m:d>
                          <m:dPr>
                            <m:ctrlPr>
                              <a:rPr lang="es-ES" i="1">
                                <a:latin typeface="Cambria Math" panose="02040503050406030204" pitchFamily="18" charset="0"/>
                              </a:rPr>
                            </m:ctrlPr>
                          </m:dPr>
                          <m:e>
                            <m:r>
                              <a:rPr lang="es-ES" i="1">
                                <a:latin typeface="Cambria Math" panose="02040503050406030204" pitchFamily="18" charset="0"/>
                              </a:rPr>
                              <m:t>𝑥</m:t>
                            </m:r>
                          </m:e>
                        </m:d>
                        <m:r>
                          <a:rPr lang="es-ES" i="1">
                            <a:latin typeface="Cambria Math" panose="02040503050406030204" pitchFamily="18" charset="0"/>
                          </a:rPr>
                          <m:t>=</m:t>
                        </m:r>
                        <m:r>
                          <a:rPr lang="es-ES" i="1">
                            <a:latin typeface="Cambria Math" panose="02040503050406030204" pitchFamily="18" charset="0"/>
                          </a:rPr>
                          <m:t>𝑓</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m:t>
                            </m:r>
                          </m:sub>
                        </m:sSub>
                        <m:r>
                          <a:rPr lang="es-ES" i="1">
                            <a:latin typeface="Cambria Math" panose="02040503050406030204" pitchFamily="18" charset="0"/>
                          </a:rPr>
                          <m:t>)</m:t>
                        </m:r>
                      </m:e>
                    </m:func>
                  </m:oMath>
                </a14:m>
                <a:r>
                  <a:rPr lang="es-ES" dirty="0"/>
                  <a:t> no existe o si </a:t>
                </a:r>
                <a14:m>
                  <m:oMath xmlns:m="http://schemas.openxmlformats.org/officeDocument/2006/math">
                    <m:r>
                      <a:rPr lang="es-ES" i="1">
                        <a:latin typeface="Cambria Math" panose="02040503050406030204" pitchFamily="18" charset="0"/>
                      </a:rPr>
                      <m:t>𝑓</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m:t>
                        </m:r>
                      </m:sub>
                    </m:sSub>
                  </m:oMath>
                </a14:m>
                <a:r>
                  <a:rPr lang="es-EC" dirty="0"/>
                  <a:t>) no está definida o si </a:t>
                </a:r>
                <a14:m>
                  <m:oMath xmlns:m="http://schemas.openxmlformats.org/officeDocument/2006/math">
                    <m:func>
                      <m:funcPr>
                        <m:ctrlPr>
                          <a:rPr lang="es-ES" i="1">
                            <a:latin typeface="Cambria Math" panose="02040503050406030204" pitchFamily="18" charset="0"/>
                          </a:rPr>
                        </m:ctrlPr>
                      </m:funcPr>
                      <m:fName>
                        <m:limLow>
                          <m:limLowPr>
                            <m:ctrlPr>
                              <a:rPr lang="es-ES" i="1">
                                <a:latin typeface="Cambria Math" panose="02040503050406030204" pitchFamily="18" charset="0"/>
                              </a:rPr>
                            </m:ctrlPr>
                          </m:limLowPr>
                          <m:e>
                            <m:r>
                              <m:rPr>
                                <m:sty m:val="p"/>
                              </m:rPr>
                              <a:rPr lang="es-ES">
                                <a:latin typeface="Cambria Math" panose="02040503050406030204" pitchFamily="18" charset="0"/>
                              </a:rPr>
                              <m:t>lim</m:t>
                            </m:r>
                          </m:e>
                          <m:lim>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lim>
                        </m:limLow>
                      </m:fName>
                      <m:e>
                        <m:r>
                          <a:rPr lang="es-ES" i="1">
                            <a:latin typeface="Cambria Math" panose="02040503050406030204" pitchFamily="18" charset="0"/>
                          </a:rPr>
                          <m:t>𝑓</m:t>
                        </m:r>
                        <m:d>
                          <m:dPr>
                            <m:ctrlPr>
                              <a:rPr lang="es-ES" i="1">
                                <a:latin typeface="Cambria Math" panose="02040503050406030204" pitchFamily="18" charset="0"/>
                              </a:rPr>
                            </m:ctrlPr>
                          </m:dPr>
                          <m:e>
                            <m:r>
                              <a:rPr lang="es-ES" i="1">
                                <a:latin typeface="Cambria Math" panose="02040503050406030204" pitchFamily="18" charset="0"/>
                              </a:rPr>
                              <m:t>𝑥</m:t>
                            </m:r>
                          </m:e>
                        </m:d>
                        <m:r>
                          <a:rPr lang="es-ES"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𝑓</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m:t>
                            </m:r>
                          </m:sub>
                        </m:sSub>
                        <m:r>
                          <a:rPr lang="es-ES" i="1">
                            <a:latin typeface="Cambria Math" panose="02040503050406030204" pitchFamily="18" charset="0"/>
                          </a:rPr>
                          <m:t>)</m:t>
                        </m:r>
                      </m:e>
                    </m:func>
                  </m:oMath>
                </a14:m>
                <a:r>
                  <a:rPr lang="es-ES" dirty="0"/>
                  <a:t>  se dice que f es discontinua en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0 </m:t>
                        </m:r>
                      </m:sub>
                    </m:sSub>
                  </m:oMath>
                </a14:m>
                <a:r>
                  <a:rPr lang="es-ES" dirty="0"/>
                  <a:t> </a:t>
                </a:r>
                <a:endParaRPr lang="es-EC" dirty="0"/>
              </a:p>
            </p:txBody>
          </p:sp>
        </mc:Choice>
        <mc:Fallback xmlns="">
          <p:sp>
            <p:nvSpPr>
              <p:cNvPr id="6" name="CuadroTexto 5">
                <a:extLst>
                  <a:ext uri="{FF2B5EF4-FFF2-40B4-BE49-F238E27FC236}">
                    <a16:creationId xmlns:a16="http://schemas.microsoft.com/office/drawing/2014/main" id="{B60FB2E8-3D06-4AEE-A097-0F1332DF1276}"/>
                  </a:ext>
                </a:extLst>
              </p:cNvPr>
              <p:cNvSpPr txBox="1">
                <a:spLocks noRot="1" noChangeAspect="1" noMove="1" noResize="1" noEditPoints="1" noAdjustHandles="1" noChangeArrowheads="1" noChangeShapeType="1" noTextEdit="1"/>
              </p:cNvSpPr>
              <p:nvPr/>
            </p:nvSpPr>
            <p:spPr>
              <a:xfrm>
                <a:off x="1390261" y="2612571"/>
                <a:ext cx="9601196" cy="2108269"/>
              </a:xfrm>
              <a:prstGeom prst="rect">
                <a:avLst/>
              </a:prstGeom>
              <a:blipFill>
                <a:blip r:embed="rId2"/>
                <a:stretch>
                  <a:fillRect l="-508" t="-1449"/>
                </a:stretch>
              </a:blipFill>
            </p:spPr>
            <p:txBody>
              <a:bodyPr/>
              <a:lstStyle/>
              <a:p>
                <a:r>
                  <a:rPr lang="es-EC">
                    <a:noFill/>
                  </a:rPr>
                  <a:t> </a:t>
                </a:r>
              </a:p>
            </p:txBody>
          </p:sp>
        </mc:Fallback>
      </mc:AlternateContent>
    </p:spTree>
    <p:extLst>
      <p:ext uri="{BB962C8B-B14F-4D97-AF65-F5344CB8AC3E}">
        <p14:creationId xmlns:p14="http://schemas.microsoft.com/office/powerpoint/2010/main" val="426326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B6A1C-9B82-4387-8DFF-F7FB79A248AE}"/>
              </a:ext>
            </a:extLst>
          </p:cNvPr>
          <p:cNvSpPr>
            <a:spLocks noGrp="1"/>
          </p:cNvSpPr>
          <p:nvPr>
            <p:ph type="title"/>
          </p:nvPr>
        </p:nvSpPr>
        <p:spPr/>
        <p:txBody>
          <a:bodyPr/>
          <a:lstStyle/>
          <a:p>
            <a:r>
              <a:rPr lang="es-ES" dirty="0"/>
              <a:t>Ejemplos de funciones continuas</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88D97752-BD0E-4E12-A533-4CB4F762F1F4}"/>
                  </a:ext>
                </a:extLst>
              </p:cNvPr>
              <p:cNvSpPr>
                <a:spLocks noGrp="1"/>
              </p:cNvSpPr>
              <p:nvPr>
                <p:ph idx="1"/>
              </p:nvPr>
            </p:nvSpPr>
            <p:spPr>
              <a:xfrm>
                <a:off x="1295400" y="2556932"/>
                <a:ext cx="9836019" cy="3318936"/>
              </a:xfrm>
            </p:spPr>
            <p:txBody>
              <a:bodyPr/>
              <a:lstStyle/>
              <a:p>
                <a:pPr marL="0" indent="0">
                  <a:buNone/>
                </a:pPr>
                <a:r>
                  <a:rPr lang="es-ES" dirty="0"/>
                  <a:t>La función constante es continua en todo punto. En efecto si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
                      <a:rPr lang="es-ES" b="0" i="1" smtClean="0">
                        <a:latin typeface="Cambria Math" panose="02040503050406030204" pitchFamily="18" charset="0"/>
                      </a:rPr>
                      <m:t>𝑘</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𝑅</m:t>
                    </m:r>
                  </m:oMath>
                </a14:m>
                <a:r>
                  <a:rPr lang="es-EC" dirty="0"/>
                  <a:t> entonces:</a:t>
                </a:r>
              </a:p>
              <a:p>
                <a:pPr marL="0" indent="0">
                  <a:buNone/>
                </a:pPr>
                <a:r>
                  <a:rPr lang="es-EC" dirty="0"/>
                  <a:t>a) </a:t>
                </a:r>
                <a14:m>
                  <m:oMath xmlns:m="http://schemas.openxmlformats.org/officeDocument/2006/math">
                    <m:func>
                      <m:funcPr>
                        <m:ctrlPr>
                          <a:rPr lang="es-ES" i="1" smtClean="0">
                            <a:latin typeface="Cambria Math" panose="02040503050406030204" pitchFamily="18" charset="0"/>
                          </a:rPr>
                        </m:ctrlPr>
                      </m:funcPr>
                      <m:fName>
                        <m:limLow>
                          <m:limLowPr>
                            <m:ctrlPr>
                              <a:rPr lang="es-ES" i="1" smtClean="0">
                                <a:latin typeface="Cambria Math" panose="02040503050406030204" pitchFamily="18" charset="0"/>
                              </a:rPr>
                            </m:ctrlPr>
                          </m:limLowPr>
                          <m:e>
                            <m:r>
                              <m:rPr>
                                <m:sty m:val="p"/>
                              </m:rPr>
                              <a:rPr lang="es-ES" i="0" smtClean="0">
                                <a:latin typeface="Cambria Math" panose="02040503050406030204" pitchFamily="18" charset="0"/>
                              </a:rPr>
                              <m:t>lim</m:t>
                            </m:r>
                          </m:e>
                          <m:lim>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lim>
                        </m:limLow>
                      </m:fName>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unc>
                          <m:funcPr>
                            <m:ctrlPr>
                              <a:rPr lang="es-ES" b="0" i="1" smtClean="0">
                                <a:latin typeface="Cambria Math" panose="02040503050406030204" pitchFamily="18" charset="0"/>
                              </a:rPr>
                            </m:ctrlPr>
                          </m:funcPr>
                          <m:fName>
                            <m:limLow>
                              <m:limLowPr>
                                <m:ctrlPr>
                                  <a:rPr lang="es-ES" b="0" i="1" smtClean="0">
                                    <a:latin typeface="Cambria Math" panose="02040503050406030204" pitchFamily="18" charset="0"/>
                                  </a:rPr>
                                </m:ctrlPr>
                              </m:limLowPr>
                              <m:e>
                                <m:r>
                                  <m:rPr>
                                    <m:sty m:val="p"/>
                                  </m:rPr>
                                  <a:rPr lang="es-ES" b="0" i="0" smtClean="0">
                                    <a:latin typeface="Cambria Math" panose="02040503050406030204" pitchFamily="18" charset="0"/>
                                  </a:rPr>
                                  <m:t>lim</m:t>
                                </m:r>
                              </m:e>
                              <m:lim>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lim>
                            </m:limLow>
                          </m:fName>
                          <m:e>
                            <m:r>
                              <a:rPr lang="es-ES" b="0" i="1" smtClean="0">
                                <a:latin typeface="Cambria Math" panose="02040503050406030204" pitchFamily="18" charset="0"/>
                              </a:rPr>
                              <m:t>𝑘</m:t>
                            </m:r>
                            <m:r>
                              <a:rPr lang="es-ES" b="0" i="1" smtClean="0">
                                <a:latin typeface="Cambria Math" panose="02040503050406030204" pitchFamily="18" charset="0"/>
                              </a:rPr>
                              <m:t>=</m:t>
                            </m:r>
                            <m:r>
                              <a:rPr lang="es-ES" b="0" i="1" smtClean="0">
                                <a:latin typeface="Cambria Math" panose="02040503050406030204" pitchFamily="18" charset="0"/>
                              </a:rPr>
                              <m:t>𝑘</m:t>
                            </m:r>
                          </m:e>
                        </m:func>
                      </m:e>
                    </m:func>
                  </m:oMath>
                </a14:m>
                <a:endParaRPr lang="es-ES" b="0" dirty="0"/>
              </a:p>
              <a:p>
                <a:pPr marL="0" indent="0">
                  <a:buNone/>
                </a:pPr>
                <a:r>
                  <a:rPr lang="es-ES" dirty="0"/>
                  <a:t>b)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e>
                    </m:d>
                    <m:r>
                      <a:rPr lang="es-ES" b="0" i="1" smtClean="0">
                        <a:latin typeface="Cambria Math" panose="02040503050406030204" pitchFamily="18" charset="0"/>
                      </a:rPr>
                      <m:t>=</m:t>
                    </m:r>
                    <m:r>
                      <a:rPr lang="es-ES" b="0" i="1" smtClean="0">
                        <a:latin typeface="Cambria Math" panose="02040503050406030204" pitchFamily="18" charset="0"/>
                      </a:rPr>
                      <m:t>𝑘</m:t>
                    </m:r>
                    <m:r>
                      <a:rPr lang="es-ES" b="0" i="1" smtClean="0">
                        <a:latin typeface="Cambria Math" panose="02040503050406030204" pitchFamily="18" charset="0"/>
                      </a:rPr>
                      <m:t> </m:t>
                    </m:r>
                  </m:oMath>
                </a14:m>
                <a:endParaRPr lang="es-ES" dirty="0"/>
              </a:p>
              <a:p>
                <a:pPr marL="0" indent="0">
                  <a:buNone/>
                </a:pPr>
                <a:r>
                  <a:rPr lang="es-ES" dirty="0"/>
                  <a:t>De a) y b) se sigue que </a:t>
                </a:r>
                <a14:m>
                  <m:oMath xmlns:m="http://schemas.openxmlformats.org/officeDocument/2006/math">
                    <m:func>
                      <m:funcPr>
                        <m:ctrlPr>
                          <a:rPr lang="es-ES" i="1" smtClean="0">
                            <a:latin typeface="Cambria Math" panose="02040503050406030204" pitchFamily="18" charset="0"/>
                          </a:rPr>
                        </m:ctrlPr>
                      </m:funcPr>
                      <m:fName>
                        <m:limLow>
                          <m:limLowPr>
                            <m:ctrlPr>
                              <a:rPr lang="es-ES" i="1" smtClean="0">
                                <a:latin typeface="Cambria Math" panose="02040503050406030204" pitchFamily="18" charset="0"/>
                              </a:rPr>
                            </m:ctrlPr>
                          </m:limLowPr>
                          <m:e>
                            <m:r>
                              <m:rPr>
                                <m:sty m:val="p"/>
                              </m:rPr>
                              <a:rPr lang="es-ES" i="0" smtClean="0">
                                <a:latin typeface="Cambria Math" panose="02040503050406030204" pitchFamily="18" charset="0"/>
                              </a:rPr>
                              <m:t>lim</m:t>
                            </m:r>
                          </m:e>
                          <m:lim>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lim>
                        </m:limLow>
                      </m:fName>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
                          <a:rPr lang="es-ES" b="0" i="1" smtClean="0">
                            <a:latin typeface="Cambria Math" panose="02040503050406030204" pitchFamily="18" charset="0"/>
                          </a:rPr>
                          <m:t>𝑓</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r>
                          <a:rPr lang="es-ES" b="0" i="1" smtClean="0">
                            <a:latin typeface="Cambria Math" panose="02040503050406030204" pitchFamily="18" charset="0"/>
                          </a:rPr>
                          <m:t>)</m:t>
                        </m:r>
                      </m:e>
                    </m:func>
                  </m:oMath>
                </a14:m>
                <a:r>
                  <a:rPr lang="es-ES" dirty="0"/>
                  <a:t> lo que nos dice precisamente que la función f es continua en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m:t>
                        </m:r>
                      </m:sub>
                    </m:sSub>
                  </m:oMath>
                </a14:m>
                <a:endParaRPr lang="es-ES" dirty="0"/>
              </a:p>
              <a:p>
                <a:pPr marL="0" indent="0">
                  <a:buNone/>
                </a:pPr>
                <a:endParaRPr lang="es-ES" dirty="0"/>
              </a:p>
              <a:p>
                <a:endParaRPr lang="es-ES" dirty="0"/>
              </a:p>
              <a:p>
                <a:pPr marL="0" indent="0">
                  <a:buNone/>
                </a:pPr>
                <a:endParaRPr lang="es-EC" dirty="0"/>
              </a:p>
            </p:txBody>
          </p:sp>
        </mc:Choice>
        <mc:Fallback xmlns="">
          <p:sp>
            <p:nvSpPr>
              <p:cNvPr id="3" name="Marcador de contenido 2">
                <a:extLst>
                  <a:ext uri="{FF2B5EF4-FFF2-40B4-BE49-F238E27FC236}">
                    <a16:creationId xmlns:a16="http://schemas.microsoft.com/office/drawing/2014/main" id="{88D97752-BD0E-4E12-A533-4CB4F762F1F4}"/>
                  </a:ext>
                </a:extLst>
              </p:cNvPr>
              <p:cNvSpPr>
                <a:spLocks noGrp="1" noRot="1" noChangeAspect="1" noMove="1" noResize="1" noEditPoints="1" noAdjustHandles="1" noChangeArrowheads="1" noChangeShapeType="1" noTextEdit="1"/>
              </p:cNvSpPr>
              <p:nvPr>
                <p:ph idx="1"/>
              </p:nvPr>
            </p:nvSpPr>
            <p:spPr>
              <a:xfrm>
                <a:off x="1295400" y="2556932"/>
                <a:ext cx="9836019" cy="3318936"/>
              </a:xfrm>
              <a:blipFill>
                <a:blip r:embed="rId2"/>
                <a:stretch>
                  <a:fillRect l="-992" t="-1468"/>
                </a:stretch>
              </a:blipFill>
            </p:spPr>
            <p:txBody>
              <a:bodyPr/>
              <a:lstStyle/>
              <a:p>
                <a:r>
                  <a:rPr lang="es-EC">
                    <a:noFill/>
                  </a:rPr>
                  <a:t> </a:t>
                </a:r>
              </a:p>
            </p:txBody>
          </p:sp>
        </mc:Fallback>
      </mc:AlternateContent>
    </p:spTree>
    <p:extLst>
      <p:ext uri="{BB962C8B-B14F-4D97-AF65-F5344CB8AC3E}">
        <p14:creationId xmlns:p14="http://schemas.microsoft.com/office/powerpoint/2010/main" val="110986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C1313-9308-4AA5-AA87-BC60A82544E1}"/>
              </a:ext>
            </a:extLst>
          </p:cNvPr>
          <p:cNvSpPr>
            <a:spLocks noGrp="1"/>
          </p:cNvSpPr>
          <p:nvPr>
            <p:ph type="title"/>
          </p:nvPr>
        </p:nvSpPr>
        <p:spPr/>
        <p:txBody>
          <a:bodyPr/>
          <a:lstStyle/>
          <a:p>
            <a:r>
              <a:rPr lang="es-ES" dirty="0"/>
              <a:t>Gráfica de la Función constante</a:t>
            </a:r>
            <a:endParaRPr lang="es-EC" dirty="0"/>
          </a:p>
        </p:txBody>
      </p:sp>
      <p:pic>
        <p:nvPicPr>
          <p:cNvPr id="7" name="Marcador de contenido 6" descr="Gráfico&#10;&#10;Descripción generada automáticamente con confianza baja">
            <a:extLst>
              <a:ext uri="{FF2B5EF4-FFF2-40B4-BE49-F238E27FC236}">
                <a16:creationId xmlns:a16="http://schemas.microsoft.com/office/drawing/2014/main" id="{5C71CE7F-F3BA-4292-AE7F-0DAA5480C800}"/>
              </a:ext>
            </a:extLst>
          </p:cNvPr>
          <p:cNvPicPr>
            <a:picLocks noGrp="1" noChangeAspect="1"/>
          </p:cNvPicPr>
          <p:nvPr>
            <p:ph idx="1"/>
          </p:nvPr>
        </p:nvPicPr>
        <p:blipFill>
          <a:blip r:embed="rId2"/>
          <a:stretch>
            <a:fillRect/>
          </a:stretch>
        </p:blipFill>
        <p:spPr>
          <a:xfrm>
            <a:off x="3349690" y="2845837"/>
            <a:ext cx="4060760" cy="3030031"/>
          </a:xfrm>
        </p:spPr>
      </p:pic>
    </p:spTree>
    <p:extLst>
      <p:ext uri="{BB962C8B-B14F-4D97-AF65-F5344CB8AC3E}">
        <p14:creationId xmlns:p14="http://schemas.microsoft.com/office/powerpoint/2010/main" val="49994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20295-F782-474D-AD33-CE3624AF96E3}"/>
              </a:ext>
            </a:extLst>
          </p:cNvPr>
          <p:cNvSpPr>
            <a:spLocks noGrp="1"/>
          </p:cNvSpPr>
          <p:nvPr>
            <p:ph type="title"/>
          </p:nvPr>
        </p:nvSpPr>
        <p:spPr/>
        <p:txBody>
          <a:bodyPr/>
          <a:lstStyle/>
          <a:p>
            <a:r>
              <a:rPr lang="es-ES" dirty="0"/>
              <a:t>Ejemplo de funciones continuas</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E110325-948B-4A30-B23A-9A8028EFE949}"/>
                  </a:ext>
                </a:extLst>
              </p:cNvPr>
              <p:cNvSpPr>
                <a:spLocks noGrp="1"/>
              </p:cNvSpPr>
              <p:nvPr>
                <p:ph idx="1"/>
              </p:nvPr>
            </p:nvSpPr>
            <p:spPr>
              <a:xfrm>
                <a:off x="1295401" y="2556932"/>
                <a:ext cx="10125268" cy="3318936"/>
              </a:xfrm>
            </p:spPr>
            <p:txBody>
              <a:bodyPr/>
              <a:lstStyle/>
              <a:p>
                <a:r>
                  <a:rPr lang="es-ES" dirty="0"/>
                  <a:t>La función identidad es continua en todo punto. En efecto si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𝑅</m:t>
                    </m:r>
                  </m:oMath>
                </a14:m>
                <a:r>
                  <a:rPr lang="es-EC" dirty="0"/>
                  <a:t> entonces:</a:t>
                </a:r>
              </a:p>
              <a:p>
                <a:pPr marL="0" indent="0">
                  <a:buNone/>
                </a:pPr>
                <a:r>
                  <a:rPr lang="es-EC" dirty="0"/>
                  <a:t>a) </a:t>
                </a:r>
                <a14:m>
                  <m:oMath xmlns:m="http://schemas.openxmlformats.org/officeDocument/2006/math">
                    <m:func>
                      <m:funcPr>
                        <m:ctrlPr>
                          <a:rPr lang="es-ES" i="1" smtClean="0">
                            <a:latin typeface="Cambria Math" panose="02040503050406030204" pitchFamily="18" charset="0"/>
                          </a:rPr>
                        </m:ctrlPr>
                      </m:funcPr>
                      <m:fName>
                        <m:limLow>
                          <m:limLowPr>
                            <m:ctrlPr>
                              <a:rPr lang="es-ES" i="1" smtClean="0">
                                <a:latin typeface="Cambria Math" panose="02040503050406030204" pitchFamily="18" charset="0"/>
                              </a:rPr>
                            </m:ctrlPr>
                          </m:limLowPr>
                          <m:e>
                            <m:r>
                              <m:rPr>
                                <m:sty m:val="p"/>
                              </m:rPr>
                              <a:rPr lang="es-ES" i="0" smtClean="0">
                                <a:latin typeface="Cambria Math" panose="02040503050406030204" pitchFamily="18" charset="0"/>
                              </a:rPr>
                              <m:t>lim</m:t>
                            </m:r>
                          </m:e>
                          <m:lim>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lim>
                        </m:limLow>
                      </m:fName>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unc>
                          <m:funcPr>
                            <m:ctrlPr>
                              <a:rPr lang="es-ES" b="0" i="1" smtClean="0">
                                <a:latin typeface="Cambria Math" panose="02040503050406030204" pitchFamily="18" charset="0"/>
                              </a:rPr>
                            </m:ctrlPr>
                          </m:funcPr>
                          <m:fName>
                            <m:limLow>
                              <m:limLowPr>
                                <m:ctrlPr>
                                  <a:rPr lang="es-ES" b="0" i="1" smtClean="0">
                                    <a:latin typeface="Cambria Math" panose="02040503050406030204" pitchFamily="18" charset="0"/>
                                  </a:rPr>
                                </m:ctrlPr>
                              </m:limLowPr>
                              <m:e>
                                <m:r>
                                  <m:rPr>
                                    <m:sty m:val="p"/>
                                  </m:rPr>
                                  <a:rPr lang="es-ES" b="0" i="0" smtClean="0">
                                    <a:latin typeface="Cambria Math" panose="02040503050406030204" pitchFamily="18" charset="0"/>
                                  </a:rPr>
                                  <m:t>lim</m:t>
                                </m:r>
                              </m:e>
                              <m:lim>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lim>
                            </m:limLow>
                          </m:fName>
                          <m:e>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e>
                        </m:func>
                      </m:e>
                    </m:func>
                  </m:oMath>
                </a14:m>
                <a:endParaRPr lang="es-ES" b="0" dirty="0"/>
              </a:p>
              <a:p>
                <a:pPr marL="0" indent="0">
                  <a:buNone/>
                </a:pPr>
                <a:r>
                  <a:rPr lang="es-ES" dirty="0"/>
                  <a:t>b) </a:t>
                </a:r>
                <a14:m>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r>
                      <a:rPr lang="es-ES" b="0" i="1" smtClean="0">
                        <a:latin typeface="Cambria Math" panose="02040503050406030204" pitchFamily="18" charset="0"/>
                      </a:rPr>
                      <m:t> </m:t>
                    </m:r>
                  </m:oMath>
                </a14:m>
                <a:endParaRPr lang="es-ES" dirty="0"/>
              </a:p>
              <a:p>
                <a:pPr marL="0" indent="0">
                  <a:buNone/>
                </a:pPr>
                <a:r>
                  <a:rPr lang="es-ES" dirty="0"/>
                  <a:t>De a) y b) se sigue que </a:t>
                </a:r>
                <a14:m>
                  <m:oMath xmlns:m="http://schemas.openxmlformats.org/officeDocument/2006/math">
                    <m:func>
                      <m:funcPr>
                        <m:ctrlPr>
                          <a:rPr lang="es-ES" i="1" smtClean="0">
                            <a:latin typeface="Cambria Math" panose="02040503050406030204" pitchFamily="18" charset="0"/>
                          </a:rPr>
                        </m:ctrlPr>
                      </m:funcPr>
                      <m:fName>
                        <m:limLow>
                          <m:limLowPr>
                            <m:ctrlPr>
                              <a:rPr lang="es-ES" i="1" smtClean="0">
                                <a:latin typeface="Cambria Math" panose="02040503050406030204" pitchFamily="18" charset="0"/>
                              </a:rPr>
                            </m:ctrlPr>
                          </m:limLowPr>
                          <m:e>
                            <m:r>
                              <m:rPr>
                                <m:sty m:val="p"/>
                              </m:rPr>
                              <a:rPr lang="es-ES" i="0" smtClean="0">
                                <a:latin typeface="Cambria Math" panose="02040503050406030204" pitchFamily="18" charset="0"/>
                              </a:rPr>
                              <m:t>lim</m:t>
                            </m:r>
                          </m:e>
                          <m:lim>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lim>
                        </m:limLow>
                      </m:fName>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
                          <a:rPr lang="es-ES" b="0" i="1" smtClean="0">
                            <a:latin typeface="Cambria Math" panose="02040503050406030204" pitchFamily="18" charset="0"/>
                          </a:rPr>
                          <m:t>𝑓</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r>
                          <a:rPr lang="es-ES" b="0" i="1" smtClean="0">
                            <a:latin typeface="Cambria Math" panose="02040503050406030204" pitchFamily="18" charset="0"/>
                          </a:rPr>
                          <m:t>)</m:t>
                        </m:r>
                      </m:e>
                    </m:func>
                  </m:oMath>
                </a14:m>
                <a:r>
                  <a:rPr lang="es-ES" dirty="0"/>
                  <a:t> lo que nos dice precisamente que la función f es continua en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m:t>
                        </m:r>
                      </m:sub>
                    </m:sSub>
                  </m:oMath>
                </a14:m>
                <a:endParaRPr lang="es-ES" dirty="0"/>
              </a:p>
              <a:p>
                <a:endParaRPr lang="es-EC" dirty="0"/>
              </a:p>
            </p:txBody>
          </p:sp>
        </mc:Choice>
        <mc:Fallback xmlns="">
          <p:sp>
            <p:nvSpPr>
              <p:cNvPr id="3" name="Marcador de contenido 2">
                <a:extLst>
                  <a:ext uri="{FF2B5EF4-FFF2-40B4-BE49-F238E27FC236}">
                    <a16:creationId xmlns:a16="http://schemas.microsoft.com/office/drawing/2014/main" id="{AE110325-948B-4A30-B23A-9A8028EFE949}"/>
                  </a:ext>
                </a:extLst>
              </p:cNvPr>
              <p:cNvSpPr>
                <a:spLocks noGrp="1" noRot="1" noChangeAspect="1" noMove="1" noResize="1" noEditPoints="1" noAdjustHandles="1" noChangeArrowheads="1" noChangeShapeType="1" noTextEdit="1"/>
              </p:cNvSpPr>
              <p:nvPr>
                <p:ph idx="1"/>
              </p:nvPr>
            </p:nvSpPr>
            <p:spPr>
              <a:xfrm>
                <a:off x="1295401" y="2556932"/>
                <a:ext cx="10125268" cy="3318936"/>
              </a:xfrm>
              <a:blipFill>
                <a:blip r:embed="rId2"/>
                <a:stretch>
                  <a:fillRect l="-1084" t="-2936"/>
                </a:stretch>
              </a:blipFill>
            </p:spPr>
            <p:txBody>
              <a:bodyPr/>
              <a:lstStyle/>
              <a:p>
                <a:r>
                  <a:rPr lang="es-EC">
                    <a:noFill/>
                  </a:rPr>
                  <a:t> </a:t>
                </a:r>
              </a:p>
            </p:txBody>
          </p:sp>
        </mc:Fallback>
      </mc:AlternateContent>
    </p:spTree>
    <p:extLst>
      <p:ext uri="{BB962C8B-B14F-4D97-AF65-F5344CB8AC3E}">
        <p14:creationId xmlns:p14="http://schemas.microsoft.com/office/powerpoint/2010/main" val="117526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5D852-6EE6-4AE3-A431-995E349D2C2B}"/>
              </a:ext>
            </a:extLst>
          </p:cNvPr>
          <p:cNvSpPr>
            <a:spLocks noGrp="1"/>
          </p:cNvSpPr>
          <p:nvPr>
            <p:ph type="title"/>
          </p:nvPr>
        </p:nvSpPr>
        <p:spPr/>
        <p:txBody>
          <a:bodyPr/>
          <a:lstStyle/>
          <a:p>
            <a:r>
              <a:rPr lang="es-ES" dirty="0"/>
              <a:t>Gráfica de la función identidad</a:t>
            </a:r>
            <a:endParaRPr lang="es-EC" dirty="0"/>
          </a:p>
        </p:txBody>
      </p:sp>
      <p:pic>
        <p:nvPicPr>
          <p:cNvPr id="5" name="Marcador de contenido 4" descr="Gráfico, Gráfico de líneas&#10;&#10;Descripción generada automáticamente">
            <a:extLst>
              <a:ext uri="{FF2B5EF4-FFF2-40B4-BE49-F238E27FC236}">
                <a16:creationId xmlns:a16="http://schemas.microsoft.com/office/drawing/2014/main" id="{4D3AA8B0-B0CA-4D5E-AC33-AA57356A3C61}"/>
              </a:ext>
            </a:extLst>
          </p:cNvPr>
          <p:cNvPicPr>
            <a:picLocks noGrp="1" noChangeAspect="1"/>
          </p:cNvPicPr>
          <p:nvPr>
            <p:ph idx="1"/>
          </p:nvPr>
        </p:nvPicPr>
        <p:blipFill>
          <a:blip r:embed="rId2"/>
          <a:stretch>
            <a:fillRect/>
          </a:stretch>
        </p:blipFill>
        <p:spPr>
          <a:xfrm>
            <a:off x="3825551" y="2724539"/>
            <a:ext cx="3750905" cy="2911151"/>
          </a:xfrm>
        </p:spPr>
      </p:pic>
    </p:spTree>
    <p:extLst>
      <p:ext uri="{BB962C8B-B14F-4D97-AF65-F5344CB8AC3E}">
        <p14:creationId xmlns:p14="http://schemas.microsoft.com/office/powerpoint/2010/main" val="167867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75AAD-121D-4AF3-9F4A-ABF1DDB4563A}"/>
              </a:ext>
            </a:extLst>
          </p:cNvPr>
          <p:cNvSpPr>
            <a:spLocks noGrp="1"/>
          </p:cNvSpPr>
          <p:nvPr>
            <p:ph type="title"/>
          </p:nvPr>
        </p:nvSpPr>
        <p:spPr/>
        <p:txBody>
          <a:bodyPr/>
          <a:lstStyle/>
          <a:p>
            <a:r>
              <a:rPr lang="es-ES" dirty="0"/>
              <a:t>Teorema</a:t>
            </a:r>
            <a:endParaRPr lang="es-EC"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6171A1E-5604-4EAD-B21C-2E10AD354AAF}"/>
                  </a:ext>
                </a:extLst>
              </p:cNvPr>
              <p:cNvSpPr>
                <a:spLocks noGrp="1"/>
              </p:cNvSpPr>
              <p:nvPr>
                <p:ph idx="1"/>
              </p:nvPr>
            </p:nvSpPr>
            <p:spPr>
              <a:xfrm>
                <a:off x="1380931" y="2556932"/>
                <a:ext cx="9116008" cy="2266995"/>
              </a:xfrm>
            </p:spPr>
            <p:txBody>
              <a:bodyPr/>
              <a:lstStyle/>
              <a:p>
                <a:r>
                  <a:rPr lang="es-ES" dirty="0"/>
                  <a:t>Sean f y g funciones continuas en un punto </a:t>
                </a:r>
                <a14:m>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m:t>
                        </m:r>
                      </m:sub>
                    </m:sSub>
                  </m:oMath>
                </a14:m>
                <a:r>
                  <a:rPr lang="es-EC" dirty="0"/>
                  <a:t>, entonces:</a:t>
                </a:r>
              </a:p>
              <a:p>
                <a:pPr marL="0" indent="0">
                  <a:buNone/>
                </a:pPr>
                <a:r>
                  <a:rPr lang="es-EC" dirty="0"/>
                  <a:t> </a:t>
                </a:r>
                <a14:m>
                  <m:oMath xmlns:m="http://schemas.openxmlformats.org/officeDocument/2006/math">
                    <m:r>
                      <a:rPr lang="es-ES" b="0" i="1" smtClean="0">
                        <a:latin typeface="Cambria Math" panose="02040503050406030204" pitchFamily="18" charset="0"/>
                      </a:rPr>
                      <m:t>𝑓</m:t>
                    </m:r>
                    <m:r>
                      <a:rPr lang="es-ES" b="0" i="1" smtClean="0">
                        <a:latin typeface="Cambria Math" panose="02040503050406030204" pitchFamily="18" charset="0"/>
                      </a:rPr>
                      <m:t>+</m:t>
                    </m:r>
                    <m:r>
                      <a:rPr lang="es-ES" b="0" i="1" smtClean="0">
                        <a:latin typeface="Cambria Math" panose="02040503050406030204" pitchFamily="18" charset="0"/>
                      </a:rPr>
                      <m:t>𝑔</m:t>
                    </m:r>
                    <m:r>
                      <a:rPr lang="es-ES" b="0" i="1" smtClean="0">
                        <a:latin typeface="Cambria Math" panose="02040503050406030204" pitchFamily="18" charset="0"/>
                      </a:rPr>
                      <m:t>; </m:t>
                    </m:r>
                    <m:r>
                      <a:rPr lang="es-ES" b="0" i="1" smtClean="0">
                        <a:latin typeface="Cambria Math" panose="02040503050406030204" pitchFamily="18" charset="0"/>
                      </a:rPr>
                      <m:t>𝑓</m:t>
                    </m:r>
                    <m:r>
                      <a:rPr lang="es-ES" b="0" i="1" smtClean="0">
                        <a:latin typeface="Cambria Math" panose="02040503050406030204" pitchFamily="18" charset="0"/>
                      </a:rPr>
                      <m:t>−</m:t>
                    </m:r>
                    <m:r>
                      <a:rPr lang="es-ES" b="0" i="1" smtClean="0">
                        <a:latin typeface="Cambria Math" panose="02040503050406030204" pitchFamily="18" charset="0"/>
                      </a:rPr>
                      <m:t>𝑔</m:t>
                    </m:r>
                    <m:r>
                      <a:rPr lang="es-ES" b="0" i="1" smtClean="0">
                        <a:latin typeface="Cambria Math" panose="02040503050406030204" pitchFamily="18" charset="0"/>
                      </a:rPr>
                      <m:t>;</m:t>
                    </m:r>
                    <m:r>
                      <a:rPr lang="es-ES" b="0" i="1" smtClean="0">
                        <a:latin typeface="Cambria Math" panose="02040503050406030204" pitchFamily="18" charset="0"/>
                      </a:rPr>
                      <m:t>𝑓𝑥𝑔</m:t>
                    </m:r>
                    <m:r>
                      <a:rPr lang="es-ES" b="0" i="1" smtClean="0">
                        <a:latin typeface="Cambria Math" panose="02040503050406030204" pitchFamily="18" charset="0"/>
                      </a:rPr>
                      <m:t> </m:t>
                    </m:r>
                    <m:r>
                      <a:rPr lang="es-ES" b="0" i="1" smtClean="0">
                        <a:latin typeface="Cambria Math" panose="02040503050406030204" pitchFamily="18" charset="0"/>
                      </a:rPr>
                      <m:t>𝑦</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𝑓</m:t>
                        </m:r>
                      </m:num>
                      <m:den>
                        <m:r>
                          <a:rPr lang="es-ES" b="0" i="1" smtClean="0">
                            <a:latin typeface="Cambria Math" panose="02040503050406030204" pitchFamily="18" charset="0"/>
                          </a:rPr>
                          <m:t>𝑔</m:t>
                        </m:r>
                      </m:den>
                    </m:f>
                    <m:r>
                      <a:rPr lang="es-ES" b="0" i="1" smtClean="0">
                        <a:latin typeface="Cambria Math" panose="02040503050406030204" pitchFamily="18" charset="0"/>
                      </a:rPr>
                      <m:t>  </m:t>
                    </m:r>
                    <m:r>
                      <a:rPr lang="es-ES" b="0" i="1" smtClean="0">
                        <a:latin typeface="Cambria Math" panose="02040503050406030204" pitchFamily="18" charset="0"/>
                      </a:rPr>
                      <m:t>𝑐𝑜𝑛</m:t>
                    </m:r>
                    <m:r>
                      <a:rPr lang="es-ES" b="0" i="1" smtClean="0">
                        <a:latin typeface="Cambria Math" panose="02040503050406030204" pitchFamily="18" charset="0"/>
                      </a:rPr>
                      <m:t> </m:t>
                    </m:r>
                    <m:r>
                      <a:rPr lang="es-ES" b="0" i="1" smtClean="0">
                        <a:latin typeface="Cambria Math" panose="02040503050406030204" pitchFamily="18" charset="0"/>
                      </a:rPr>
                      <m:t>𝑔</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oMath>
                </a14:m>
                <a:r>
                  <a:rPr lang="es-EC" dirty="0"/>
                  <a:t> son continuas en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0</m:t>
                        </m:r>
                      </m:sub>
                    </m:sSub>
                  </m:oMath>
                </a14:m>
                <a:endParaRPr lang="es-EC" dirty="0"/>
              </a:p>
            </p:txBody>
          </p:sp>
        </mc:Choice>
        <mc:Fallback xmlns="">
          <p:sp>
            <p:nvSpPr>
              <p:cNvPr id="3" name="Marcador de contenido 2">
                <a:extLst>
                  <a:ext uri="{FF2B5EF4-FFF2-40B4-BE49-F238E27FC236}">
                    <a16:creationId xmlns:a16="http://schemas.microsoft.com/office/drawing/2014/main" id="{66171A1E-5604-4EAD-B21C-2E10AD354AAF}"/>
                  </a:ext>
                </a:extLst>
              </p:cNvPr>
              <p:cNvSpPr>
                <a:spLocks noGrp="1" noRot="1" noChangeAspect="1" noMove="1" noResize="1" noEditPoints="1" noAdjustHandles="1" noChangeArrowheads="1" noChangeShapeType="1" noTextEdit="1"/>
              </p:cNvSpPr>
              <p:nvPr>
                <p:ph idx="1"/>
              </p:nvPr>
            </p:nvSpPr>
            <p:spPr>
              <a:xfrm>
                <a:off x="1380931" y="2556932"/>
                <a:ext cx="9116008" cy="2266995"/>
              </a:xfrm>
              <a:blipFill>
                <a:blip r:embed="rId2"/>
                <a:stretch>
                  <a:fillRect l="-1204" t="-4301"/>
                </a:stretch>
              </a:blipFill>
            </p:spPr>
            <p:txBody>
              <a:bodyPr/>
              <a:lstStyle/>
              <a:p>
                <a:r>
                  <a:rPr lang="es-EC">
                    <a:noFill/>
                  </a:rPr>
                  <a:t> </a:t>
                </a:r>
              </a:p>
            </p:txBody>
          </p:sp>
        </mc:Fallback>
      </mc:AlternateContent>
    </p:spTree>
    <p:extLst>
      <p:ext uri="{BB962C8B-B14F-4D97-AF65-F5344CB8AC3E}">
        <p14:creationId xmlns:p14="http://schemas.microsoft.com/office/powerpoint/2010/main" val="40731483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486</TotalTime>
  <Words>890</Words>
  <Application>Microsoft Office PowerPoint</Application>
  <PresentationFormat>Panorámica</PresentationFormat>
  <Paragraphs>54</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Cambria Math</vt:lpstr>
      <vt:lpstr>Garamond</vt:lpstr>
      <vt:lpstr>Orgánico</vt:lpstr>
      <vt:lpstr>CONTINUIDAD</vt:lpstr>
      <vt:lpstr>INTRODUCCIÓN</vt:lpstr>
      <vt:lpstr>INTRODUCCIÓN</vt:lpstr>
      <vt:lpstr>Definición</vt:lpstr>
      <vt:lpstr>Ejemplos de funciones continuas</vt:lpstr>
      <vt:lpstr>Gráfica de la Función constante</vt:lpstr>
      <vt:lpstr>Ejemplo de funciones continuas</vt:lpstr>
      <vt:lpstr>Gráfica de la función identidad</vt:lpstr>
      <vt:lpstr>Teorema</vt:lpstr>
      <vt:lpstr>Continuidad de polinomios</vt:lpstr>
      <vt:lpstr>Continuidad de polinomios</vt:lpstr>
      <vt:lpstr>Continuidad de funciones racionales</vt:lpstr>
      <vt:lpstr>Ejemplos</vt:lpstr>
      <vt:lpstr>Ejemplos </vt:lpstr>
      <vt:lpstr>Ejercicios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CONTINUIDAD</dc:title>
  <dc:creator>mery manzano</dc:creator>
  <cp:lastModifiedBy>mery manzano</cp:lastModifiedBy>
  <cp:revision>20</cp:revision>
  <dcterms:created xsi:type="dcterms:W3CDTF">2021-05-20T21:49:37Z</dcterms:created>
  <dcterms:modified xsi:type="dcterms:W3CDTF">2021-06-22T15:33:52Z</dcterms:modified>
</cp:coreProperties>
</file>