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62" autoAdjust="0"/>
    <p:restoredTop sz="94760"/>
  </p:normalViewPr>
  <p:slideViewPr>
    <p:cSldViewPr snapToGrid="0">
      <p:cViewPr varScale="1">
        <p:scale>
          <a:sx n="113" d="100"/>
          <a:sy n="113" d="100"/>
        </p:scale>
        <p:origin x="2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573F77-DEED-647A-1EC0-23C399191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CB7BE15-162F-8067-C4D3-C55D4516E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5061B1-AE91-C6ED-474F-C05457DDF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AE6B-4773-4136-A931-09A8A0209071}" type="datetimeFigureOut">
              <a:rPr lang="es-EC" smtClean="0"/>
              <a:t>8/1/25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D6272C-008F-ECD6-2E8B-FD6DF67FE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DA479B-7B68-5457-06C1-63D38482E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29858-A55B-464B-A08F-93AF2EA9C94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00630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27277B-424D-4CF8-399F-12BEF1ECF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7042950-74FA-F49E-8DC2-C0526B937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7E1FB7-005F-BBEB-D308-943530547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AE6B-4773-4136-A931-09A8A0209071}" type="datetimeFigureOut">
              <a:rPr lang="es-EC" smtClean="0"/>
              <a:t>8/1/25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EA7070-1A43-A227-5473-AFC573224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1F19FC-3370-6144-297B-C5BE281CF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29858-A55B-464B-A08F-93AF2EA9C94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547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F515DAD-51CC-9959-BC18-4EF566A6CC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6DECFC0-F3F2-3C5C-85F8-0D10F26CED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1AB37A-E237-0C68-231F-2562C03E8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AE6B-4773-4136-A931-09A8A0209071}" type="datetimeFigureOut">
              <a:rPr lang="es-EC" smtClean="0"/>
              <a:t>8/1/25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E8411-90D5-D9E7-E8C1-271EFB665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EA5410-F0A1-C39F-96A2-2AE7C55A0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29858-A55B-464B-A08F-93AF2EA9C94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1949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50AF8E-17D5-A167-3924-4C2930F2B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1129AC-BBBF-0ACC-16E9-B6E8F4C33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8267DB-05C6-0BAB-7C6C-1FE425394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AE6B-4773-4136-A931-09A8A0209071}" type="datetimeFigureOut">
              <a:rPr lang="es-EC" smtClean="0"/>
              <a:t>8/1/25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B563FC-589E-DD8D-ED43-7A0E9936B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B1F3DB-D970-63B6-DDFF-73B7FE6E8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29858-A55B-464B-A08F-93AF2EA9C94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44674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33C10-F729-89EC-2191-A96E25511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D9D03E-F1F6-E698-3EA6-F55044F91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E672D0-A7C7-4594-3BC5-EB70C5A32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AE6B-4773-4136-A931-09A8A0209071}" type="datetimeFigureOut">
              <a:rPr lang="es-EC" smtClean="0"/>
              <a:t>8/1/25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0BBE21-54F8-9509-A9F7-8C8A82A2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397D65-558C-6C24-8427-570FDFB08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29858-A55B-464B-A08F-93AF2EA9C94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19523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1ADCC6-D18B-001E-B121-369ED696C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E31498-F5E6-DAFE-353D-D0049D1E98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4BE8D8B-6650-640E-FE05-000803872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2962F2-1FC3-8650-B1FA-D22065294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AE6B-4773-4136-A931-09A8A0209071}" type="datetimeFigureOut">
              <a:rPr lang="es-EC" smtClean="0"/>
              <a:t>8/1/25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EEA633-1FAB-A390-26E7-E1DF299B1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BC05C0-8B88-6AB1-D2A8-2C41C69BF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29858-A55B-464B-A08F-93AF2EA9C94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3713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305BE4-F3CA-916A-8431-AE86095F9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F6413C-8A53-CC73-8907-3A92C0E56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6170EC1-25D4-C062-7554-04FDF2418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B9129C3-F073-69DC-283D-6C41400A61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9EC8943-994F-C7B7-48F6-EB5F343FF7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DCCB23C-CD8C-47EB-2455-8CB41B313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AE6B-4773-4136-A931-09A8A0209071}" type="datetimeFigureOut">
              <a:rPr lang="es-EC" smtClean="0"/>
              <a:t>8/1/25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BFEB67C-BDFF-4288-1949-D47F19C14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27F658-F9E4-A91D-9B01-83874EE7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29858-A55B-464B-A08F-93AF2EA9C94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28415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2AFBE-A521-BBCC-4777-A8D02651C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7C381FA-1224-7AF3-4B12-A865542BB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AE6B-4773-4136-A931-09A8A0209071}" type="datetimeFigureOut">
              <a:rPr lang="es-EC" smtClean="0"/>
              <a:t>8/1/25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5D4FEF4-BDB0-5BDB-D504-5142BD87F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C5ADB2F-C80D-A882-9AF9-BA9C6621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29858-A55B-464B-A08F-93AF2EA9C94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74637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80E7D70-FD24-ED0B-261A-056DB40EB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AE6B-4773-4136-A931-09A8A0209071}" type="datetimeFigureOut">
              <a:rPr lang="es-EC" smtClean="0"/>
              <a:t>8/1/25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EB7672C-D436-A581-EF64-D8C82C156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0BF02F7-B0CC-0E5D-75C4-1852B9DE6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29858-A55B-464B-A08F-93AF2EA9C94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4616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F6811C-B829-A103-E3A2-699C3E981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21FDCD-E1AC-1E44-26B1-8183C0A86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1FFB70E-6381-8CAB-F85F-DCA09E718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07FFBE-0F2F-BE49-9EFD-2122A83B6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AE6B-4773-4136-A931-09A8A0209071}" type="datetimeFigureOut">
              <a:rPr lang="es-EC" smtClean="0"/>
              <a:t>8/1/25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183C86-AFFA-F060-CBA1-3F51630DC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C3621B0-1BA2-0BB9-CCD2-A408F0311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29858-A55B-464B-A08F-93AF2EA9C94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81594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1DF126-219D-EBFA-4038-831954E9F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1AC9B81-DEB5-D579-95BB-CA65549DC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B709CC5-49C3-59EB-E6B3-17C01FB85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A1CB55-45AE-8AE1-A446-643766EBC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AE6B-4773-4136-A931-09A8A0209071}" type="datetimeFigureOut">
              <a:rPr lang="es-EC" smtClean="0"/>
              <a:t>8/1/25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8C9BFDF-DFC8-5464-A9F9-26BA59AD5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4B54976-7974-C1BA-47E4-9D064833D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29858-A55B-464B-A08F-93AF2EA9C94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71120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3359C5-E9E5-135B-532A-C0BAB6B92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61923F-BDB3-A6CC-9009-B215F8AA6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73234C-78A1-58A9-E3EE-3F3E231B44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C8AE6B-4773-4136-A931-09A8A0209071}" type="datetimeFigureOut">
              <a:rPr lang="es-EC" smtClean="0"/>
              <a:t>8/1/25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5CF213-43B9-970D-0365-897E576B3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07801E-7320-4284-80C5-5F7EFA343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529858-A55B-464B-A08F-93AF2EA9C94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4872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9044227-071D-4831-94D0-C92D4840B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0C56C6-9DBE-B526-3CDD-2278CF8DB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4513" y="841375"/>
            <a:ext cx="3505200" cy="3114698"/>
          </a:xfrm>
        </p:spPr>
        <p:txBody>
          <a:bodyPr>
            <a:normAutofit/>
          </a:bodyPr>
          <a:lstStyle/>
          <a:p>
            <a:r>
              <a:rPr lang="es-MX" sz="4300">
                <a:solidFill>
                  <a:schemeClr val="bg1"/>
                </a:solidFill>
              </a:rPr>
              <a:t>Introducción al estudio de la Historia del Arte de Ecuador</a:t>
            </a:r>
            <a:endParaRPr lang="es-EC" sz="430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D1C598-4EC6-3E10-6EBD-C00AD994F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4513" y="4337072"/>
            <a:ext cx="3506264" cy="1671616"/>
          </a:xfrm>
        </p:spPr>
        <p:txBody>
          <a:bodyPr>
            <a:normAutofit/>
          </a:bodyPr>
          <a:lstStyle/>
          <a:p>
            <a:r>
              <a:rPr lang="es-EC">
                <a:solidFill>
                  <a:schemeClr val="bg1"/>
                </a:solidFill>
              </a:rPr>
              <a:t>Unidad I </a:t>
            </a:r>
          </a:p>
          <a:p>
            <a:r>
              <a:rPr lang="es-MX">
                <a:solidFill>
                  <a:schemeClr val="bg1"/>
                </a:solidFill>
              </a:rPr>
              <a:t>Arte Precolombino y Colonial de la Real Audiencia de Quito</a:t>
            </a:r>
            <a:endParaRPr lang="es-EC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E1E6AD3-F807-7CDB-A452-DF6BB65B79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47" r="4" b="6818"/>
          <a:stretch/>
        </p:blipFill>
        <p:spPr>
          <a:xfrm>
            <a:off x="20" y="2"/>
            <a:ext cx="3834650" cy="3333747"/>
          </a:xfrm>
          <a:custGeom>
            <a:avLst/>
            <a:gdLst/>
            <a:ahLst/>
            <a:cxnLst/>
            <a:rect l="l" t="t" r="r" b="b"/>
            <a:pathLst>
              <a:path w="3834670" h="3333747">
                <a:moveTo>
                  <a:pt x="0" y="0"/>
                </a:moveTo>
                <a:lnTo>
                  <a:pt x="3066495" y="0"/>
                </a:lnTo>
                <a:lnTo>
                  <a:pt x="3427241" y="1211943"/>
                </a:lnTo>
                <a:lnTo>
                  <a:pt x="3834670" y="3333747"/>
                </a:lnTo>
                <a:lnTo>
                  <a:pt x="0" y="3333747"/>
                </a:lnTo>
                <a:close/>
              </a:path>
            </a:pathLst>
          </a:custGeom>
        </p:spPr>
      </p:pic>
      <p:pic>
        <p:nvPicPr>
          <p:cNvPr id="5" name="Imagen 4" descr="Un hombre saltando en patineta en la noche&#10;&#10;Descripción generada automáticamente">
            <a:extLst>
              <a:ext uri="{FF2B5EF4-FFF2-40B4-BE49-F238E27FC236}">
                <a16:creationId xmlns:a16="http://schemas.microsoft.com/office/drawing/2014/main" id="{8DC85FD8-6354-C9E3-5F2D-2505B97541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65" r="14500" b="-2"/>
          <a:stretch/>
        </p:blipFill>
        <p:spPr>
          <a:xfrm>
            <a:off x="1" y="3562350"/>
            <a:ext cx="3986041" cy="3295650"/>
          </a:xfrm>
          <a:custGeom>
            <a:avLst/>
            <a:gdLst/>
            <a:ahLst/>
            <a:cxnLst/>
            <a:rect l="l" t="t" r="r" b="b"/>
            <a:pathLst>
              <a:path w="3986041" h="3295650">
                <a:moveTo>
                  <a:pt x="3878566" y="0"/>
                </a:moveTo>
                <a:lnTo>
                  <a:pt x="3986041" y="559707"/>
                </a:lnTo>
                <a:lnTo>
                  <a:pt x="3751724" y="3295650"/>
                </a:lnTo>
                <a:lnTo>
                  <a:pt x="0" y="329565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27F758D-B23C-459E-AD21-6621782C7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8DD5D69-A882-48D7-ACFB-68E2DC6B0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28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Imagen 3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669FADF-FDE5-67A0-5204-6796EFACA6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997" r="36750"/>
          <a:stretch/>
        </p:blipFill>
        <p:spPr>
          <a:xfrm>
            <a:off x="8240079" y="-1"/>
            <a:ext cx="3951921" cy="6858000"/>
          </a:xfrm>
          <a:custGeom>
            <a:avLst/>
            <a:gdLst/>
            <a:ahLst/>
            <a:cxnLst/>
            <a:rect l="l" t="t" r="r" b="b"/>
            <a:pathLst>
              <a:path w="3951921" h="6858000">
                <a:moveTo>
                  <a:pt x="224707" y="0"/>
                </a:moveTo>
                <a:lnTo>
                  <a:pt x="3951921" y="0"/>
                </a:lnTo>
                <a:lnTo>
                  <a:pt x="3951921" y="6858000"/>
                </a:lnTo>
                <a:lnTo>
                  <a:pt x="886146" y="6858000"/>
                </a:lnTo>
                <a:lnTo>
                  <a:pt x="558800" y="5721062"/>
                </a:lnTo>
                <a:lnTo>
                  <a:pt x="0" y="2712496"/>
                </a:lnTo>
                <a:close/>
              </a:path>
            </a:pathLst>
          </a:custGeom>
        </p:spPr>
      </p:pic>
      <p:grpSp>
        <p:nvGrpSpPr>
          <p:cNvPr id="35" name="Group 30">
            <a:extLst>
              <a:ext uri="{FF2B5EF4-FFF2-40B4-BE49-F238E27FC236}">
                <a16:creationId xmlns:a16="http://schemas.microsoft.com/office/drawing/2014/main" id="{57B65906-47BE-4CEA-9E50-301890FFE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9C1A977-5AC1-49DC-B315-CAB53CF6F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AEEAD2A-AA94-4108-8639-95E861AED1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708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A07D69-8725-A1AA-FD32-7823BC1D1F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48" r="2" b="1053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79DCA5E-AD20-40DC-3D9B-65784B39924C}"/>
              </a:ext>
            </a:extLst>
          </p:cNvPr>
          <p:cNvSpPr txBox="1"/>
          <p:nvPr/>
        </p:nvSpPr>
        <p:spPr>
          <a:xfrm>
            <a:off x="6803409" y="1365263"/>
            <a:ext cx="4156512" cy="2720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Abadi Extra Light" panose="020B0204020104020204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Abadi Extra Light" panose="020B0204020104020204" pitchFamily="34" charset="0"/>
              </a:rPr>
              <a:t>El </a:t>
            </a:r>
            <a:r>
              <a:rPr lang="en-US" dirty="0" err="1">
                <a:latin typeface="Abadi Extra Light" panose="020B0204020104020204" pitchFamily="34" charset="0"/>
              </a:rPr>
              <a:t>arte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ecuatoriano</a:t>
            </a:r>
            <a:r>
              <a:rPr lang="en-US" dirty="0">
                <a:latin typeface="Abadi Extra Light" panose="020B0204020104020204" pitchFamily="34" charset="0"/>
              </a:rPr>
              <a:t>, </a:t>
            </a:r>
            <a:r>
              <a:rPr lang="en-US" dirty="0" err="1">
                <a:latin typeface="Abadi Extra Light" panose="020B0204020104020204" pitchFamily="34" charset="0"/>
              </a:rPr>
              <a:t>aunque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tiene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características</a:t>
            </a:r>
            <a:r>
              <a:rPr lang="en-US" dirty="0">
                <a:latin typeface="Abadi Extra Light" panose="020B0204020104020204" pitchFamily="34" charset="0"/>
              </a:rPr>
              <a:t> locales, </a:t>
            </a:r>
            <a:r>
              <a:rPr lang="en-US" dirty="0" err="1">
                <a:latin typeface="Abadi Extra Light" panose="020B0204020104020204" pitchFamily="34" charset="0"/>
              </a:rPr>
              <a:t>está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en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constante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diálogo</a:t>
            </a:r>
            <a:r>
              <a:rPr lang="en-US" dirty="0">
                <a:latin typeface="Abadi Extra Light" panose="020B0204020104020204" pitchFamily="34" charset="0"/>
              </a:rPr>
              <a:t> con </a:t>
            </a:r>
            <a:r>
              <a:rPr lang="en-US" dirty="0" err="1">
                <a:latin typeface="Abadi Extra Light" panose="020B0204020104020204" pitchFamily="34" charset="0"/>
              </a:rPr>
              <a:t>corrientes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artísticas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internacionales</a:t>
            </a:r>
            <a:r>
              <a:rPr lang="en-US" dirty="0">
                <a:latin typeface="Abadi Extra Light" panose="020B0204020104020204" pitchFamily="34" charset="0"/>
              </a:rPr>
              <a:t>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dirty="0" err="1">
                <a:latin typeface="Abadi Extra Light" panose="020B0204020104020204" pitchFamily="34" charset="0"/>
              </a:rPr>
              <a:t>Estudiar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su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historia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contribuye</a:t>
            </a:r>
            <a:r>
              <a:rPr lang="en-US" dirty="0">
                <a:latin typeface="Abadi Extra Light" panose="020B0204020104020204" pitchFamily="34" charset="0"/>
              </a:rPr>
              <a:t> a </a:t>
            </a:r>
            <a:r>
              <a:rPr lang="en-US" dirty="0" err="1">
                <a:latin typeface="Abadi Extra Light" panose="020B0204020104020204" pitchFamily="34" charset="0"/>
              </a:rPr>
              <a:t>entender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cómo</a:t>
            </a:r>
            <a:r>
              <a:rPr lang="en-US" dirty="0">
                <a:latin typeface="Abadi Extra Light" panose="020B0204020104020204" pitchFamily="34" charset="0"/>
              </a:rPr>
              <a:t> Ecuador ha </a:t>
            </a:r>
            <a:r>
              <a:rPr lang="en-US" dirty="0" err="1">
                <a:latin typeface="Abadi Extra Light" panose="020B0204020104020204" pitchFamily="34" charset="0"/>
              </a:rPr>
              <a:t>sido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influenciado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por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movimientos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globales</a:t>
            </a:r>
            <a:r>
              <a:rPr lang="en-US" dirty="0">
                <a:latin typeface="Abadi Extra Light" panose="020B0204020104020204" pitchFamily="34" charset="0"/>
              </a:rPr>
              <a:t> y, a </a:t>
            </a:r>
            <a:r>
              <a:rPr lang="en-US" dirty="0" err="1">
                <a:latin typeface="Abadi Extra Light" panose="020B0204020104020204" pitchFamily="34" charset="0"/>
              </a:rPr>
              <a:t>su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vez</a:t>
            </a:r>
            <a:r>
              <a:rPr lang="en-US" dirty="0">
                <a:latin typeface="Abadi Extra Light" panose="020B0204020104020204" pitchFamily="34" charset="0"/>
              </a:rPr>
              <a:t>, </a:t>
            </a:r>
            <a:r>
              <a:rPr lang="en-US" dirty="0" err="1">
                <a:latin typeface="Abadi Extra Light" panose="020B0204020104020204" pitchFamily="34" charset="0"/>
              </a:rPr>
              <a:t>cómo</a:t>
            </a:r>
            <a:r>
              <a:rPr lang="en-US" dirty="0">
                <a:latin typeface="Abadi Extra Light" panose="020B0204020104020204" pitchFamily="34" charset="0"/>
              </a:rPr>
              <a:t> ha </a:t>
            </a:r>
            <a:r>
              <a:rPr lang="en-US" dirty="0" err="1">
                <a:latin typeface="Abadi Extra Light" panose="020B0204020104020204" pitchFamily="34" charset="0"/>
              </a:rPr>
              <a:t>aportado</a:t>
            </a:r>
            <a:r>
              <a:rPr lang="en-US" dirty="0">
                <a:latin typeface="Abadi Extra Light" panose="020B0204020104020204" pitchFamily="34" charset="0"/>
              </a:rPr>
              <a:t> de </a:t>
            </a:r>
            <a:r>
              <a:rPr lang="en-US" dirty="0" err="1">
                <a:latin typeface="Abadi Extra Light" panose="020B0204020104020204" pitchFamily="34" charset="0"/>
              </a:rPr>
              <a:t>manera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única</a:t>
            </a:r>
            <a:r>
              <a:rPr lang="en-US" dirty="0">
                <a:latin typeface="Abadi Extra Light" panose="020B0204020104020204" pitchFamily="34" charset="0"/>
              </a:rPr>
              <a:t> a la </a:t>
            </a:r>
            <a:r>
              <a:rPr lang="en-US" dirty="0" err="1">
                <a:latin typeface="Abadi Extra Light" panose="020B0204020104020204" pitchFamily="34" charset="0"/>
              </a:rPr>
              <a:t>escena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artística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mundial</a:t>
            </a:r>
            <a:r>
              <a:rPr lang="en-US" dirty="0">
                <a:latin typeface="Abadi Extra Light" panose="020B0204020104020204" pitchFamily="34" charset="0"/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9F2407-EE4C-42A1-0219-3E608CD4BB97}"/>
              </a:ext>
            </a:extLst>
          </p:cNvPr>
          <p:cNvSpPr txBox="1"/>
          <p:nvPr/>
        </p:nvSpPr>
        <p:spPr>
          <a:xfrm>
            <a:off x="6803409" y="507439"/>
            <a:ext cx="3500797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Contribuir</a:t>
            </a:r>
            <a:r>
              <a:rPr lang="en-US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al </a:t>
            </a:r>
            <a:r>
              <a:rPr lang="en-US" sz="32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diálogo</a:t>
            </a:r>
            <a:r>
              <a:rPr lang="en-US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global: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8F643C9-F966-1F8D-8A8D-426DEC88601B}"/>
              </a:ext>
            </a:extLst>
          </p:cNvPr>
          <p:cNvSpPr txBox="1"/>
          <p:nvPr/>
        </p:nvSpPr>
        <p:spPr>
          <a:xfrm>
            <a:off x="6941573" y="5181372"/>
            <a:ext cx="41565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>
                <a:latin typeface="+mj-lt"/>
              </a:rPr>
              <a:t>Artista: </a:t>
            </a:r>
            <a:r>
              <a:rPr lang="es-EC" sz="1400" b="0" i="0" dirty="0">
                <a:solidFill>
                  <a:srgbClr val="3A3A3A"/>
                </a:solidFill>
                <a:effectLst/>
                <a:latin typeface="+mj-lt"/>
              </a:rPr>
              <a:t>Arq. Rafael </a:t>
            </a:r>
            <a:r>
              <a:rPr lang="es-EC" sz="1400" b="0" i="0" dirty="0" err="1">
                <a:solidFill>
                  <a:srgbClr val="3A3A3A"/>
                </a:solidFill>
                <a:effectLst/>
                <a:latin typeface="+mj-lt"/>
              </a:rPr>
              <a:t>Velez</a:t>
            </a:r>
            <a:r>
              <a:rPr lang="es-EC" sz="1400" b="0" i="0" dirty="0">
                <a:solidFill>
                  <a:srgbClr val="3A3A3A"/>
                </a:solidFill>
                <a:effectLst/>
                <a:latin typeface="+mj-lt"/>
              </a:rPr>
              <a:t> Calisto</a:t>
            </a:r>
            <a:endParaRPr lang="es-MX" sz="1400" dirty="0">
              <a:latin typeface="+mj-lt"/>
            </a:endParaRPr>
          </a:p>
          <a:p>
            <a:r>
              <a:rPr lang="es-MX" sz="1400" dirty="0">
                <a:latin typeface="+mj-lt"/>
              </a:rPr>
              <a:t>Obra: Edificio del Ministerio de Educación | Banco Central del Ecuador | Banco Popular</a:t>
            </a:r>
          </a:p>
          <a:p>
            <a:r>
              <a:rPr lang="es-MX" sz="1400" dirty="0">
                <a:latin typeface="+mj-lt"/>
              </a:rPr>
              <a:t>Reconocimiento: Premio Ornato 1989</a:t>
            </a:r>
            <a:endParaRPr lang="es-EC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4330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524BEE7-F00A-6CD0-993A-F89F68D1AB9D}"/>
              </a:ext>
            </a:extLst>
          </p:cNvPr>
          <p:cNvSpPr txBox="1"/>
          <p:nvPr/>
        </p:nvSpPr>
        <p:spPr>
          <a:xfrm>
            <a:off x="761802" y="2133600"/>
            <a:ext cx="4646905" cy="4222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000" dirty="0">
                <a:latin typeface="Abadi Extra Light" panose="020B0204020104020204" pitchFamily="34" charset="0"/>
              </a:rPr>
              <a:t>El </a:t>
            </a:r>
            <a:r>
              <a:rPr lang="en-US" sz="2000" dirty="0" err="1">
                <a:latin typeface="Abadi Extra Light" panose="020B0204020104020204" pitchFamily="34" charset="0"/>
              </a:rPr>
              <a:t>conocimiento</a:t>
            </a:r>
            <a:r>
              <a:rPr lang="en-US" sz="2000" dirty="0">
                <a:latin typeface="Abadi Extra Light" panose="020B0204020104020204" pitchFamily="34" charset="0"/>
              </a:rPr>
              <a:t> de las </a:t>
            </a:r>
            <a:r>
              <a:rPr lang="en-US" sz="2000" dirty="0" err="1">
                <a:latin typeface="Abadi Extra Light" panose="020B0204020104020204" pitchFamily="34" charset="0"/>
              </a:rPr>
              <a:t>obras</a:t>
            </a:r>
            <a:r>
              <a:rPr lang="en-US" sz="2000" dirty="0">
                <a:latin typeface="Abadi Extra Light" panose="020B0204020104020204" pitchFamily="34" charset="0"/>
              </a:rPr>
              <a:t> de </a:t>
            </a:r>
            <a:r>
              <a:rPr lang="en-US" sz="2000" dirty="0" err="1">
                <a:latin typeface="Abadi Extra Light" panose="020B0204020104020204" pitchFamily="34" charset="0"/>
              </a:rPr>
              <a:t>grandes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artistas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ecuatorianos</a:t>
            </a:r>
            <a:r>
              <a:rPr lang="en-US" sz="2000" dirty="0">
                <a:latin typeface="Abadi Extra Light" panose="020B0204020104020204" pitchFamily="34" charset="0"/>
              </a:rPr>
              <a:t>, </a:t>
            </a:r>
            <a:r>
              <a:rPr lang="en-US" sz="2000" dirty="0" err="1">
                <a:latin typeface="Abadi Extra Light" panose="020B0204020104020204" pitchFamily="34" charset="0"/>
              </a:rPr>
              <a:t>como</a:t>
            </a:r>
            <a:r>
              <a:rPr lang="en-US" sz="2000" dirty="0">
                <a:latin typeface="Abadi Extra Light" panose="020B0204020104020204" pitchFamily="34" charset="0"/>
              </a:rPr>
              <a:t> Oswaldo </a:t>
            </a:r>
            <a:r>
              <a:rPr lang="en-US" sz="2000" dirty="0" err="1">
                <a:latin typeface="Abadi Extra Light" panose="020B0204020104020204" pitchFamily="34" charset="0"/>
              </a:rPr>
              <a:t>Guayasamín</a:t>
            </a:r>
            <a:r>
              <a:rPr lang="en-US" sz="2000" dirty="0">
                <a:latin typeface="Abadi Extra Light" panose="020B0204020104020204" pitchFamily="34" charset="0"/>
              </a:rPr>
              <a:t>, Eduardo Kingman, Araceli Gilbert o </a:t>
            </a:r>
            <a:r>
              <a:rPr lang="en-US" sz="2000" dirty="0" err="1">
                <a:latin typeface="Abadi Extra Light" panose="020B0204020104020204" pitchFamily="34" charset="0"/>
              </a:rPr>
              <a:t>el</a:t>
            </a:r>
            <a:r>
              <a:rPr lang="en-US" sz="2000" dirty="0">
                <a:latin typeface="Abadi Extra Light" panose="020B0204020104020204" pitchFamily="34" charset="0"/>
              </a:rPr>
              <a:t> Maestro Gerardo Guevara, </a:t>
            </a:r>
            <a:r>
              <a:rPr lang="en-US" sz="2000" dirty="0" err="1">
                <a:latin typeface="Abadi Extra Light" panose="020B0204020104020204" pitchFamily="34" charset="0"/>
              </a:rPr>
              <a:t>puede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servir</a:t>
            </a:r>
            <a:r>
              <a:rPr lang="en-US" sz="2000" dirty="0">
                <a:latin typeface="Abadi Extra Light" panose="020B0204020104020204" pitchFamily="34" charset="0"/>
              </a:rPr>
              <a:t> de </a:t>
            </a:r>
            <a:r>
              <a:rPr lang="en-US" sz="2000" dirty="0" err="1">
                <a:latin typeface="Abadi Extra Light" panose="020B0204020104020204" pitchFamily="34" charset="0"/>
              </a:rPr>
              <a:t>inspiración</a:t>
            </a:r>
            <a:r>
              <a:rPr lang="en-US" sz="2000" dirty="0">
                <a:latin typeface="Abadi Extra Light" panose="020B0204020104020204" pitchFamily="34" charset="0"/>
              </a:rPr>
              <a:t> para </a:t>
            </a:r>
            <a:r>
              <a:rPr lang="en-US" sz="2000" dirty="0" err="1">
                <a:latin typeface="Abadi Extra Light" panose="020B0204020104020204" pitchFamily="34" charset="0"/>
              </a:rPr>
              <a:t>nuevas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generaciones</a:t>
            </a:r>
            <a:r>
              <a:rPr lang="en-US" sz="2000" dirty="0">
                <a:latin typeface="Abadi Extra Light" panose="020B0204020104020204" pitchFamily="34" charset="0"/>
              </a:rPr>
              <a:t> de </a:t>
            </a:r>
            <a:r>
              <a:rPr lang="en-US" sz="2000" dirty="0" err="1">
                <a:latin typeface="Abadi Extra Light" panose="020B0204020104020204" pitchFamily="34" charset="0"/>
              </a:rPr>
              <a:t>creadores</a:t>
            </a:r>
            <a:r>
              <a:rPr lang="en-US" sz="2000" dirty="0">
                <a:latin typeface="Abadi Extra Light" panose="020B0204020104020204" pitchFamily="34" charset="0"/>
              </a:rPr>
              <a:t>. A </a:t>
            </a:r>
            <a:r>
              <a:rPr lang="en-US" sz="2000" dirty="0" err="1">
                <a:latin typeface="Abadi Extra Light" panose="020B0204020104020204" pitchFamily="34" charset="0"/>
              </a:rPr>
              <a:t>través</a:t>
            </a:r>
            <a:r>
              <a:rPr lang="en-US" sz="2000" dirty="0">
                <a:latin typeface="Abadi Extra Light" panose="020B0204020104020204" pitchFamily="34" charset="0"/>
              </a:rPr>
              <a:t> del </a:t>
            </a:r>
            <a:r>
              <a:rPr lang="en-US" sz="2000" dirty="0" err="1">
                <a:latin typeface="Abadi Extra Light" panose="020B0204020104020204" pitchFamily="34" charset="0"/>
              </a:rPr>
              <a:t>estudio</a:t>
            </a:r>
            <a:r>
              <a:rPr lang="en-US" sz="2000" dirty="0">
                <a:latin typeface="Abadi Extra Light" panose="020B0204020104020204" pitchFamily="34" charset="0"/>
              </a:rPr>
              <a:t> de sus </a:t>
            </a:r>
            <a:r>
              <a:rPr lang="en-US" sz="2000" dirty="0" err="1">
                <a:latin typeface="Abadi Extra Light" panose="020B0204020104020204" pitchFamily="34" charset="0"/>
              </a:rPr>
              <a:t>trayectorias</a:t>
            </a:r>
            <a:r>
              <a:rPr lang="en-US" sz="2000" dirty="0">
                <a:latin typeface="Abadi Extra Light" panose="020B0204020104020204" pitchFamily="34" charset="0"/>
              </a:rPr>
              <a:t>, </a:t>
            </a:r>
            <a:r>
              <a:rPr lang="en-US" sz="2000" dirty="0" err="1">
                <a:latin typeface="Abadi Extra Light" panose="020B0204020104020204" pitchFamily="34" charset="0"/>
              </a:rPr>
              <a:t>los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artistas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actuales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pueden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encontrar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nuevas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formas</a:t>
            </a:r>
            <a:r>
              <a:rPr lang="en-US" sz="2000" dirty="0">
                <a:latin typeface="Abadi Extra Light" panose="020B0204020104020204" pitchFamily="34" charset="0"/>
              </a:rPr>
              <a:t> de </a:t>
            </a:r>
            <a:r>
              <a:rPr lang="en-US" sz="2000" dirty="0" err="1">
                <a:latin typeface="Abadi Extra Light" panose="020B0204020104020204" pitchFamily="34" charset="0"/>
              </a:rPr>
              <a:t>expresión</a:t>
            </a:r>
            <a:r>
              <a:rPr lang="en-US" sz="2000" dirty="0">
                <a:latin typeface="Abadi Extra Light" panose="020B0204020104020204" pitchFamily="34" charset="0"/>
              </a:rPr>
              <a:t> y </a:t>
            </a:r>
            <a:r>
              <a:rPr lang="en-US" sz="2000" dirty="0" err="1">
                <a:latin typeface="Abadi Extra Light" panose="020B0204020104020204" pitchFamily="34" charset="0"/>
              </a:rPr>
              <a:t>seguir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explorando</a:t>
            </a:r>
            <a:r>
              <a:rPr lang="en-US" sz="2000" dirty="0">
                <a:latin typeface="Abadi Extra Light" panose="020B0204020104020204" pitchFamily="34" charset="0"/>
              </a:rPr>
              <a:t> la </a:t>
            </a:r>
            <a:r>
              <a:rPr lang="en-US" sz="2000" dirty="0" err="1">
                <a:latin typeface="Abadi Extra Light" panose="020B0204020104020204" pitchFamily="34" charset="0"/>
              </a:rPr>
              <a:t>identidad</a:t>
            </a:r>
            <a:r>
              <a:rPr lang="en-US" sz="2000" dirty="0">
                <a:latin typeface="Abadi Extra Light" panose="020B0204020104020204" pitchFamily="34" charset="0"/>
              </a:rPr>
              <a:t> cultural del </a:t>
            </a:r>
            <a:r>
              <a:rPr lang="en-US" sz="2000" dirty="0" err="1">
                <a:latin typeface="Abadi Extra Light" panose="020B0204020104020204" pitchFamily="34" charset="0"/>
              </a:rPr>
              <a:t>país</a:t>
            </a:r>
            <a:r>
              <a:rPr lang="en-US" sz="2000" dirty="0">
                <a:latin typeface="Abadi Extra Light" panose="020B0204020104020204" pitchFamily="34" charset="0"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504A06F-2A6D-5A6C-ED83-865EC13D45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30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301645-8974-2F6C-8DA4-CF314BB0436D}"/>
              </a:ext>
            </a:extLst>
          </p:cNvPr>
          <p:cNvSpPr txBox="1"/>
          <p:nvPr/>
        </p:nvSpPr>
        <p:spPr>
          <a:xfrm>
            <a:off x="761802" y="971381"/>
            <a:ext cx="4105166" cy="1004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Inspira </a:t>
            </a:r>
            <a:r>
              <a:rPr lang="en-US" sz="32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nuevas</a:t>
            </a:r>
            <a:r>
              <a:rPr lang="en-US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2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generaciones</a:t>
            </a:r>
            <a:r>
              <a:rPr lang="en-US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256018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rimer plano de un muro multicolor">
            <a:extLst>
              <a:ext uri="{FF2B5EF4-FFF2-40B4-BE49-F238E27FC236}">
                <a16:creationId xmlns:a16="http://schemas.microsoft.com/office/drawing/2014/main" id="{5A3B7097-3706-4FC5-EB6E-1BB0CF8E24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l="7586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9991391-A1C5-3580-148A-62C4B65C4CFA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¿</a:t>
            </a:r>
            <a:r>
              <a:rPr lang="en-US" sz="4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Qué</a:t>
            </a: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implica</a:t>
            </a: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el</a:t>
            </a: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estudio</a:t>
            </a: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la Historia del Arte?</a:t>
            </a:r>
          </a:p>
        </p:txBody>
      </p:sp>
    </p:spTree>
    <p:extLst>
      <p:ext uri="{BB962C8B-B14F-4D97-AF65-F5344CB8AC3E}">
        <p14:creationId xmlns:p14="http://schemas.microsoft.com/office/powerpoint/2010/main" val="2309833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5879AEB-14C5-F1C3-73F3-0F431E48F314}"/>
              </a:ext>
            </a:extLst>
          </p:cNvPr>
          <p:cNvSpPr txBox="1"/>
          <p:nvPr/>
        </p:nvSpPr>
        <p:spPr>
          <a:xfrm>
            <a:off x="7320466" y="609600"/>
            <a:ext cx="4140014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latin typeface="+mj-lt"/>
                <a:ea typeface="+mj-ea"/>
                <a:cs typeface="+mj-cs"/>
              </a:rPr>
              <a:t>Historiar</a:t>
            </a:r>
            <a:r>
              <a:rPr lang="en-US" sz="4400" b="1" dirty="0"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el</a:t>
            </a:r>
            <a:r>
              <a:rPr lang="en-US" sz="4400" b="1" dirty="0">
                <a:latin typeface="+mj-lt"/>
                <a:ea typeface="+mj-ea"/>
                <a:cs typeface="+mj-cs"/>
              </a:rPr>
              <a:t> Arte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EF02A36-7124-7A2E-61CC-46D58C6DF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80" r="19697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E7B7877-2E03-6A7C-492D-FEE080676FF8}"/>
              </a:ext>
            </a:extLst>
          </p:cNvPr>
          <p:cNvSpPr txBox="1"/>
          <p:nvPr/>
        </p:nvSpPr>
        <p:spPr>
          <a:xfrm>
            <a:off x="7320465" y="2194102"/>
            <a:ext cx="4140013" cy="3908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Historiar</a:t>
            </a:r>
            <a:r>
              <a:rPr lang="en-US" sz="1400" dirty="0"/>
              <a:t> </a:t>
            </a:r>
            <a:r>
              <a:rPr lang="en-US" sz="1400" dirty="0" err="1"/>
              <a:t>el</a:t>
            </a:r>
            <a:r>
              <a:rPr lang="en-US" sz="1400" dirty="0"/>
              <a:t> </a:t>
            </a:r>
            <a:r>
              <a:rPr lang="en-US" sz="1400" dirty="0" err="1"/>
              <a:t>arte</a:t>
            </a:r>
            <a:r>
              <a:rPr lang="en-US" sz="1400" dirty="0"/>
              <a:t> se </a:t>
            </a:r>
            <a:r>
              <a:rPr lang="en-US" sz="1400" dirty="0" err="1"/>
              <a:t>refiere</a:t>
            </a:r>
            <a:r>
              <a:rPr lang="en-US" sz="1400" dirty="0"/>
              <a:t> al </a:t>
            </a:r>
            <a:r>
              <a:rPr lang="en-US" sz="1400" dirty="0" err="1"/>
              <a:t>proceso</a:t>
            </a:r>
            <a:r>
              <a:rPr lang="en-US" sz="1400" dirty="0"/>
              <a:t> de </a:t>
            </a:r>
            <a:r>
              <a:rPr lang="en-US" sz="1400" dirty="0" err="1"/>
              <a:t>estudiar</a:t>
            </a:r>
            <a:r>
              <a:rPr lang="en-US" sz="1400" dirty="0"/>
              <a:t>, </a:t>
            </a:r>
            <a:r>
              <a:rPr lang="en-US" sz="1400" dirty="0" err="1"/>
              <a:t>documentar</a:t>
            </a:r>
            <a:r>
              <a:rPr lang="en-US" sz="1400" dirty="0"/>
              <a:t> y </a:t>
            </a:r>
            <a:r>
              <a:rPr lang="en-US" sz="1400" dirty="0" err="1"/>
              <a:t>analizar</a:t>
            </a:r>
            <a:r>
              <a:rPr lang="en-US" sz="1400" dirty="0"/>
              <a:t> las </a:t>
            </a:r>
            <a:r>
              <a:rPr lang="en-US" sz="1400" dirty="0" err="1"/>
              <a:t>obras</a:t>
            </a:r>
            <a:r>
              <a:rPr lang="en-US" sz="1400" dirty="0"/>
              <a:t> </a:t>
            </a:r>
            <a:r>
              <a:rPr lang="en-US" sz="1400" dirty="0" err="1"/>
              <a:t>artísticas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</a:t>
            </a:r>
            <a:r>
              <a:rPr lang="en-US" sz="1400" dirty="0" err="1"/>
              <a:t>su</a:t>
            </a:r>
            <a:r>
              <a:rPr lang="en-US" sz="1400" dirty="0"/>
              <a:t> </a:t>
            </a:r>
            <a:r>
              <a:rPr lang="en-US" sz="1400" dirty="0" err="1"/>
              <a:t>contexto</a:t>
            </a:r>
            <a:r>
              <a:rPr lang="en-US" sz="1400" dirty="0"/>
              <a:t> </a:t>
            </a:r>
            <a:r>
              <a:rPr lang="en-US" sz="1400" dirty="0" err="1"/>
              <a:t>histórico</a:t>
            </a:r>
            <a:r>
              <a:rPr lang="en-US" sz="1400" dirty="0"/>
              <a:t> y cultural. </a:t>
            </a:r>
            <a:r>
              <a:rPr lang="en-US" sz="1400" dirty="0" err="1"/>
              <a:t>Esto</a:t>
            </a:r>
            <a:r>
              <a:rPr lang="en-US" sz="1400" dirty="0"/>
              <a:t> </a:t>
            </a:r>
            <a:r>
              <a:rPr lang="en-US" sz="1400" dirty="0" err="1"/>
              <a:t>implica</a:t>
            </a:r>
            <a:r>
              <a:rPr lang="en-US" sz="1400" dirty="0"/>
              <a:t> </a:t>
            </a:r>
            <a:r>
              <a:rPr lang="en-US" sz="1400" dirty="0" err="1"/>
              <a:t>investigar</a:t>
            </a:r>
            <a:r>
              <a:rPr lang="en-US" sz="1400" dirty="0"/>
              <a:t> </a:t>
            </a:r>
            <a:r>
              <a:rPr lang="en-US" sz="1400" b="1" dirty="0" err="1"/>
              <a:t>cómo</a:t>
            </a:r>
            <a:r>
              <a:rPr lang="en-US" sz="1400" b="1" dirty="0"/>
              <a:t> </a:t>
            </a:r>
            <a:r>
              <a:rPr lang="en-US" sz="1400" dirty="0"/>
              <a:t>se </a:t>
            </a:r>
            <a:r>
              <a:rPr lang="en-US" sz="1400" dirty="0" err="1"/>
              <a:t>crearon</a:t>
            </a:r>
            <a:r>
              <a:rPr lang="en-US" sz="1400" dirty="0"/>
              <a:t> las </a:t>
            </a:r>
            <a:r>
              <a:rPr lang="en-US" sz="1400" dirty="0" err="1"/>
              <a:t>obras</a:t>
            </a:r>
            <a:r>
              <a:rPr lang="en-US" sz="1400" dirty="0"/>
              <a:t>, </a:t>
            </a:r>
            <a:r>
              <a:rPr lang="en-US" sz="1400" b="1" dirty="0" err="1"/>
              <a:t>quiénes</a:t>
            </a:r>
            <a:r>
              <a:rPr lang="en-US" sz="1400" dirty="0"/>
              <a:t> </a:t>
            </a:r>
            <a:r>
              <a:rPr lang="en-US" sz="1400" dirty="0" err="1"/>
              <a:t>fueron</a:t>
            </a:r>
            <a:r>
              <a:rPr lang="en-US" sz="1400" dirty="0"/>
              <a:t> </a:t>
            </a:r>
            <a:r>
              <a:rPr lang="en-US" sz="1400" dirty="0" err="1"/>
              <a:t>los</a:t>
            </a:r>
            <a:r>
              <a:rPr lang="en-US" sz="1400" dirty="0"/>
              <a:t> </a:t>
            </a:r>
            <a:r>
              <a:rPr lang="en-US" sz="1400" dirty="0" err="1"/>
              <a:t>artistas</a:t>
            </a:r>
            <a:r>
              <a:rPr lang="en-US" sz="1400" dirty="0"/>
              <a:t>, las </a:t>
            </a:r>
            <a:r>
              <a:rPr lang="en-US" sz="1400" dirty="0" err="1"/>
              <a:t>técnicas</a:t>
            </a:r>
            <a:r>
              <a:rPr lang="en-US" sz="1400" dirty="0"/>
              <a:t> </a:t>
            </a:r>
            <a:r>
              <a:rPr lang="en-US" sz="1400" dirty="0" err="1"/>
              <a:t>utilizadas</a:t>
            </a:r>
            <a:r>
              <a:rPr lang="en-US" sz="1400" dirty="0"/>
              <a:t>, las </a:t>
            </a:r>
            <a:r>
              <a:rPr lang="en-US" sz="1400" dirty="0" err="1"/>
              <a:t>corrientes</a:t>
            </a:r>
            <a:r>
              <a:rPr lang="en-US" sz="1400" dirty="0"/>
              <a:t> </a:t>
            </a:r>
            <a:r>
              <a:rPr lang="en-US" sz="1400" dirty="0" err="1"/>
              <a:t>estéticas</a:t>
            </a:r>
            <a:r>
              <a:rPr lang="en-US" sz="1400" dirty="0"/>
              <a:t> a las que </a:t>
            </a:r>
            <a:r>
              <a:rPr lang="en-US" sz="1400" dirty="0" err="1"/>
              <a:t>pertenecen</a:t>
            </a:r>
            <a:r>
              <a:rPr lang="en-US" sz="1400" dirty="0"/>
              <a:t>, y </a:t>
            </a:r>
            <a:r>
              <a:rPr lang="en-US" sz="1400" b="1" dirty="0" err="1"/>
              <a:t>cómo</a:t>
            </a:r>
            <a:r>
              <a:rPr lang="en-US" sz="1400" dirty="0"/>
              <a:t> las </a:t>
            </a:r>
            <a:r>
              <a:rPr lang="en-US" sz="1400" dirty="0" err="1"/>
              <a:t>sociedades</a:t>
            </a:r>
            <a:r>
              <a:rPr lang="en-US" sz="1400" dirty="0"/>
              <a:t> y </a:t>
            </a:r>
            <a:r>
              <a:rPr lang="en-US" sz="1400" dirty="0" err="1"/>
              <a:t>los</a:t>
            </a:r>
            <a:r>
              <a:rPr lang="en-US" sz="1400" dirty="0"/>
              <a:t> </a:t>
            </a:r>
            <a:r>
              <a:rPr lang="en-US" sz="1400" dirty="0" err="1"/>
              <a:t>eventos</a:t>
            </a:r>
            <a:r>
              <a:rPr lang="en-US" sz="1400" dirty="0"/>
              <a:t> </a:t>
            </a:r>
            <a:r>
              <a:rPr lang="en-US" sz="1400" dirty="0" err="1"/>
              <a:t>históricos</a:t>
            </a:r>
            <a:r>
              <a:rPr lang="en-US" sz="1400" dirty="0"/>
              <a:t> </a:t>
            </a:r>
            <a:r>
              <a:rPr lang="en-US" sz="1400" dirty="0" err="1"/>
              <a:t>influyeron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</a:t>
            </a:r>
            <a:r>
              <a:rPr lang="en-US" sz="1400" dirty="0" err="1"/>
              <a:t>el</a:t>
            </a:r>
            <a:r>
              <a:rPr lang="en-US" sz="1400" dirty="0"/>
              <a:t> </a:t>
            </a:r>
            <a:r>
              <a:rPr lang="en-US" sz="1400" dirty="0" err="1"/>
              <a:t>arte</a:t>
            </a:r>
            <a:r>
              <a:rPr lang="en-US" sz="1400" dirty="0"/>
              <a:t>. El </a:t>
            </a:r>
            <a:r>
              <a:rPr lang="en-US" sz="1400" dirty="0" err="1"/>
              <a:t>objetivo</a:t>
            </a:r>
            <a:r>
              <a:rPr lang="en-US" sz="1400" dirty="0"/>
              <a:t> es </a:t>
            </a:r>
            <a:r>
              <a:rPr lang="en-US" sz="1400" dirty="0" err="1"/>
              <a:t>comprender</a:t>
            </a:r>
            <a:r>
              <a:rPr lang="en-US" sz="1400" dirty="0"/>
              <a:t> no solo las </a:t>
            </a:r>
            <a:r>
              <a:rPr lang="en-US" sz="1400" dirty="0" err="1"/>
              <a:t>características</a:t>
            </a:r>
            <a:r>
              <a:rPr lang="en-US" sz="1400" dirty="0"/>
              <a:t> </a:t>
            </a:r>
            <a:r>
              <a:rPr lang="en-US" sz="1400" dirty="0" err="1"/>
              <a:t>formales</a:t>
            </a:r>
            <a:r>
              <a:rPr lang="en-US" sz="1400" dirty="0"/>
              <a:t> de las </a:t>
            </a:r>
            <a:r>
              <a:rPr lang="en-US" sz="1400" dirty="0" err="1"/>
              <a:t>obras</a:t>
            </a:r>
            <a:r>
              <a:rPr lang="en-US" sz="1400" dirty="0"/>
              <a:t> (</a:t>
            </a:r>
            <a:r>
              <a:rPr lang="en-US" sz="1400" dirty="0" err="1"/>
              <a:t>como</a:t>
            </a:r>
            <a:r>
              <a:rPr lang="en-US" sz="1400" dirty="0"/>
              <a:t> </a:t>
            </a:r>
            <a:r>
              <a:rPr lang="en-US" sz="1400" dirty="0" err="1"/>
              <a:t>estilo</a:t>
            </a:r>
            <a:r>
              <a:rPr lang="en-US" sz="1400" dirty="0"/>
              <a:t>, </a:t>
            </a:r>
            <a:r>
              <a:rPr lang="en-US" sz="1400" dirty="0" err="1"/>
              <a:t>composición</a:t>
            </a:r>
            <a:r>
              <a:rPr lang="en-US" sz="1400" dirty="0"/>
              <a:t>, color), </a:t>
            </a:r>
            <a:r>
              <a:rPr lang="en-US" sz="1400" dirty="0" err="1"/>
              <a:t>sino</a:t>
            </a:r>
            <a:r>
              <a:rPr lang="en-US" sz="1400" dirty="0"/>
              <a:t> </a:t>
            </a:r>
            <a:r>
              <a:rPr lang="en-US" sz="1400" dirty="0" err="1"/>
              <a:t>también</a:t>
            </a:r>
            <a:r>
              <a:rPr lang="en-US" sz="1400" dirty="0"/>
              <a:t> </a:t>
            </a:r>
            <a:r>
              <a:rPr lang="en-US" sz="1400" b="1" dirty="0" err="1"/>
              <a:t>su</a:t>
            </a:r>
            <a:r>
              <a:rPr lang="en-US" sz="1400" b="1" dirty="0"/>
              <a:t> </a:t>
            </a:r>
            <a:r>
              <a:rPr lang="en-US" sz="1400" b="1" dirty="0" err="1"/>
              <a:t>significado</a:t>
            </a:r>
            <a:r>
              <a:rPr lang="en-US" sz="1400" b="1" dirty="0"/>
              <a:t> </a:t>
            </a:r>
            <a:r>
              <a:rPr lang="en-US" sz="1400" dirty="0" err="1"/>
              <a:t>dentro</a:t>
            </a:r>
            <a:r>
              <a:rPr lang="en-US" sz="1400" dirty="0"/>
              <a:t> de un </a:t>
            </a:r>
            <a:r>
              <a:rPr lang="en-US" sz="1400" dirty="0" err="1"/>
              <a:t>marco</a:t>
            </a:r>
            <a:r>
              <a:rPr lang="en-US" sz="1400" dirty="0"/>
              <a:t> </a:t>
            </a:r>
            <a:r>
              <a:rPr lang="en-US" sz="1400" dirty="0" err="1"/>
              <a:t>más</a:t>
            </a:r>
            <a:r>
              <a:rPr lang="en-US" sz="1400" dirty="0"/>
              <a:t> </a:t>
            </a:r>
            <a:r>
              <a:rPr lang="en-US" sz="1400" dirty="0" err="1"/>
              <a:t>amplio</a:t>
            </a:r>
            <a:r>
              <a:rPr lang="en-US" sz="1400" dirty="0"/>
              <a:t> de la </a:t>
            </a:r>
            <a:r>
              <a:rPr lang="en-US" sz="1400" dirty="0" err="1"/>
              <a:t>historia</a:t>
            </a:r>
            <a:r>
              <a:rPr lang="en-US" sz="1400" dirty="0"/>
              <a:t> </a:t>
            </a:r>
            <a:r>
              <a:rPr lang="en-US" sz="1400" dirty="0" err="1"/>
              <a:t>humana</a:t>
            </a:r>
            <a:r>
              <a:rPr lang="en-US" sz="1400" dirty="0"/>
              <a:t>.</a:t>
            </a:r>
          </a:p>
          <a:p>
            <a:pPr algn="just">
              <a:spcAft>
                <a:spcPts val="600"/>
              </a:spcAft>
            </a:pPr>
            <a:endParaRPr lang="en-US" sz="1400" dirty="0"/>
          </a:p>
          <a:p>
            <a:pPr indent="-2286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Historiar</a:t>
            </a:r>
            <a:r>
              <a:rPr lang="en-US" sz="1400" dirty="0"/>
              <a:t> </a:t>
            </a:r>
            <a:r>
              <a:rPr lang="en-US" sz="1400" dirty="0" err="1"/>
              <a:t>el</a:t>
            </a:r>
            <a:r>
              <a:rPr lang="en-US" sz="1400" dirty="0"/>
              <a:t> </a:t>
            </a:r>
            <a:r>
              <a:rPr lang="en-US" sz="1400" dirty="0" err="1"/>
              <a:t>arte</a:t>
            </a:r>
            <a:r>
              <a:rPr lang="en-US" sz="1400" dirty="0"/>
              <a:t> </a:t>
            </a:r>
            <a:r>
              <a:rPr lang="en-US" sz="1400" dirty="0" err="1"/>
              <a:t>también</a:t>
            </a:r>
            <a:r>
              <a:rPr lang="en-US" sz="1400" dirty="0"/>
              <a:t> </a:t>
            </a:r>
            <a:r>
              <a:rPr lang="en-US" sz="1400" dirty="0" err="1"/>
              <a:t>involucra</a:t>
            </a:r>
            <a:r>
              <a:rPr lang="en-US" sz="1400" dirty="0"/>
              <a:t> la </a:t>
            </a:r>
            <a:r>
              <a:rPr lang="en-US" sz="1400" dirty="0" err="1"/>
              <a:t>interpretación</a:t>
            </a:r>
            <a:r>
              <a:rPr lang="en-US" sz="1400" dirty="0"/>
              <a:t> </a:t>
            </a:r>
            <a:r>
              <a:rPr lang="en-US" sz="1400" dirty="0" err="1"/>
              <a:t>crítica</a:t>
            </a:r>
            <a:r>
              <a:rPr lang="en-US" sz="1400" dirty="0"/>
              <a:t> de </a:t>
            </a:r>
            <a:r>
              <a:rPr lang="en-US" sz="1400" dirty="0" err="1"/>
              <a:t>cómo</a:t>
            </a:r>
            <a:r>
              <a:rPr lang="en-US" sz="1400" dirty="0"/>
              <a:t> </a:t>
            </a:r>
            <a:r>
              <a:rPr lang="en-US" sz="1400" dirty="0" err="1"/>
              <a:t>el</a:t>
            </a:r>
            <a:r>
              <a:rPr lang="en-US" sz="1400" dirty="0"/>
              <a:t> </a:t>
            </a:r>
            <a:r>
              <a:rPr lang="en-US" sz="1400" dirty="0" err="1"/>
              <a:t>arte</a:t>
            </a:r>
            <a:r>
              <a:rPr lang="en-US" sz="1400" dirty="0"/>
              <a:t> ha </a:t>
            </a:r>
            <a:r>
              <a:rPr lang="en-US" sz="1400" dirty="0" err="1"/>
              <a:t>evolucionado</a:t>
            </a:r>
            <a:r>
              <a:rPr lang="en-US" sz="1400" dirty="0"/>
              <a:t> a lo largo del </a:t>
            </a:r>
            <a:r>
              <a:rPr lang="en-US" sz="1400" dirty="0" err="1"/>
              <a:t>tiempo</a:t>
            </a:r>
            <a:r>
              <a:rPr lang="en-US" sz="1400" dirty="0"/>
              <a:t>, </a:t>
            </a:r>
            <a:r>
              <a:rPr lang="en-US" sz="1400" dirty="0" err="1"/>
              <a:t>explorando</a:t>
            </a:r>
            <a:r>
              <a:rPr lang="en-US" sz="1400" dirty="0"/>
              <a:t> las </a:t>
            </a:r>
            <a:r>
              <a:rPr lang="en-US" sz="1400" dirty="0" err="1"/>
              <a:t>relaciones</a:t>
            </a:r>
            <a:r>
              <a:rPr lang="en-US" sz="1400" dirty="0"/>
              <a:t> entre </a:t>
            </a:r>
            <a:r>
              <a:rPr lang="en-US" sz="1400" dirty="0" err="1"/>
              <a:t>el</a:t>
            </a:r>
            <a:r>
              <a:rPr lang="en-US" sz="1400" dirty="0"/>
              <a:t> </a:t>
            </a:r>
            <a:r>
              <a:rPr lang="en-US" sz="1400" dirty="0" err="1"/>
              <a:t>arte</a:t>
            </a:r>
            <a:r>
              <a:rPr lang="en-US" sz="1400" dirty="0"/>
              <a:t>, la </a:t>
            </a:r>
            <a:r>
              <a:rPr lang="en-US" sz="1400" dirty="0" err="1"/>
              <a:t>política</a:t>
            </a:r>
            <a:r>
              <a:rPr lang="en-US" sz="1400" dirty="0"/>
              <a:t>, la </a:t>
            </a:r>
            <a:r>
              <a:rPr lang="en-US" sz="1400" dirty="0" err="1"/>
              <a:t>religión</a:t>
            </a:r>
            <a:r>
              <a:rPr lang="en-US" sz="1400" dirty="0"/>
              <a:t>, la </a:t>
            </a:r>
            <a:r>
              <a:rPr lang="en-US" sz="1400" dirty="0" err="1"/>
              <a:t>economía</a:t>
            </a:r>
            <a:r>
              <a:rPr lang="en-US" sz="1400" dirty="0"/>
              <a:t> y </a:t>
            </a:r>
            <a:r>
              <a:rPr lang="en-US" sz="1400" dirty="0" err="1"/>
              <a:t>otros</a:t>
            </a:r>
            <a:r>
              <a:rPr lang="en-US" sz="1400" dirty="0"/>
              <a:t> </a:t>
            </a:r>
            <a:r>
              <a:rPr lang="en-US" sz="1400" dirty="0" err="1"/>
              <a:t>aspectos</a:t>
            </a:r>
            <a:r>
              <a:rPr lang="en-US" sz="1400" dirty="0"/>
              <a:t> de la </a:t>
            </a:r>
            <a:r>
              <a:rPr lang="en-US" sz="1400" dirty="0" err="1"/>
              <a:t>vida</a:t>
            </a:r>
            <a:r>
              <a:rPr lang="en-US" sz="1400" dirty="0"/>
              <a:t> </a:t>
            </a:r>
            <a:r>
              <a:rPr lang="en-US" sz="1400" dirty="0" err="1"/>
              <a:t>humana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5267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7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: Shape 9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1" name="Freeform: Shape 11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2" name="Freeform: Shape 13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3" name="Freeform: Shape 15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4" name="Freeform: Shape 17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19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Rectangle 21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23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25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FDCF51-130D-C89D-24F3-87ACD0F22923}"/>
              </a:ext>
            </a:extLst>
          </p:cNvPr>
          <p:cNvSpPr txBox="1"/>
          <p:nvPr/>
        </p:nvSpPr>
        <p:spPr>
          <a:xfrm>
            <a:off x="2381534" y="1344304"/>
            <a:ext cx="7451678" cy="28437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¿Para </a:t>
            </a:r>
            <a:r>
              <a:rPr lang="en-US" sz="5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qué</a:t>
            </a:r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estudiar</a:t>
            </a:r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la </a:t>
            </a:r>
            <a:r>
              <a:rPr lang="en-US" sz="5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historia</a:t>
            </a:r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del </a:t>
            </a:r>
            <a:r>
              <a:rPr lang="en-US" sz="5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arte</a:t>
            </a:r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49" name="Oval 27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6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AE4A6CA-3864-92AF-D3DD-4537BE9B9C3A}"/>
              </a:ext>
            </a:extLst>
          </p:cNvPr>
          <p:cNvSpPr txBox="1"/>
          <p:nvPr/>
        </p:nvSpPr>
        <p:spPr>
          <a:xfrm>
            <a:off x="844987" y="2116538"/>
            <a:ext cx="617583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Conocer la identidad cultural: 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algn="just"/>
            <a:r>
              <a:rPr lang="es-MX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El arte refleja la evolución histórica, social y cultural del Ecuador. A través del teatro, la música,  la pintura, la escultura, la arquitectura y otras formas artísticas, se pueden rastrear los valores, creencias y tradiciones de diferentes períodos y regiones del país.</a:t>
            </a:r>
            <a:endParaRPr lang="es-EC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514D2EA-D9C0-8517-D3AA-7D39277A761D}"/>
              </a:ext>
            </a:extLst>
          </p:cNvPr>
          <p:cNvSpPr txBox="1"/>
          <p:nvPr/>
        </p:nvSpPr>
        <p:spPr>
          <a:xfrm>
            <a:off x="7620536" y="5703603"/>
            <a:ext cx="4100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Obra: Salvemos a la Patria, mil veces oh Patria </a:t>
            </a:r>
          </a:p>
          <a:p>
            <a:pPr algn="l"/>
            <a:r>
              <a:rPr lang="es-MX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Autor: Miguel Guaraca </a:t>
            </a:r>
          </a:p>
          <a:p>
            <a:pPr algn="l"/>
            <a:r>
              <a:rPr lang="es-MX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IX Salón nacional de artes plásticas “Magdalena Dávalos” </a:t>
            </a:r>
          </a:p>
          <a:p>
            <a:pPr algn="l"/>
            <a:r>
              <a:rPr lang="es-MX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Lugar: Museo de la Ciudad , Riobamba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9E1C9D5-5427-53F6-F3BC-8CE90CC90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824" y="117603"/>
            <a:ext cx="2845476" cy="54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94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multitud de gente&#10;&#10;Descripción generada automáticamente">
            <a:extLst>
              <a:ext uri="{FF2B5EF4-FFF2-40B4-BE49-F238E27FC236}">
                <a16:creationId xmlns:a16="http://schemas.microsoft.com/office/drawing/2014/main" id="{E87CC98E-77AB-6287-5321-C90C578BE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 r="20530" b="-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Imagen 2" descr="Un grupo de personas frente a una estatua&#10;&#10;Descripción generada automáticamente con confianza media">
            <a:extLst>
              <a:ext uri="{FF2B5EF4-FFF2-40B4-BE49-F238E27FC236}">
                <a16:creationId xmlns:a16="http://schemas.microsoft.com/office/drawing/2014/main" id="{B2DF7F05-5B27-413D-7579-E3041C001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2" r="11946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8A77D2-A11C-99E0-950D-B0B6722AD663}"/>
              </a:ext>
            </a:extLst>
          </p:cNvPr>
          <p:cNvSpPr txBox="1"/>
          <p:nvPr/>
        </p:nvSpPr>
        <p:spPr>
          <a:xfrm>
            <a:off x="9821521" y="6431873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i="1" dirty="0">
                <a:solidFill>
                  <a:schemeClr val="bg1"/>
                </a:solidFill>
              </a:rPr>
              <a:t>18 de junio de 2022</a:t>
            </a:r>
          </a:p>
        </p:txBody>
      </p:sp>
    </p:spTree>
    <p:extLst>
      <p:ext uri="{BB962C8B-B14F-4D97-AF65-F5344CB8AC3E}">
        <p14:creationId xmlns:p14="http://schemas.microsoft.com/office/powerpoint/2010/main" val="2452075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6B45835-3DB7-4D95-9290-E7C2C3AD1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BA86C3D-5E02-4EC9-A07B-6786E96EC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29">
              <a:extLst>
                <a:ext uri="{FF2B5EF4-FFF2-40B4-BE49-F238E27FC236}">
                  <a16:creationId xmlns:a16="http://schemas.microsoft.com/office/drawing/2014/main" id="{2A1BCCA4-FEFE-4004-9DD5-96DC53BFB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30">
              <a:extLst>
                <a:ext uri="{FF2B5EF4-FFF2-40B4-BE49-F238E27FC236}">
                  <a16:creationId xmlns:a16="http://schemas.microsoft.com/office/drawing/2014/main" id="{B9025533-FEDC-498B-B634-AACB9C542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31">
              <a:extLst>
                <a:ext uri="{FF2B5EF4-FFF2-40B4-BE49-F238E27FC236}">
                  <a16:creationId xmlns:a16="http://schemas.microsoft.com/office/drawing/2014/main" id="{4BCB9B21-6FC4-4E75-9B78-CBF710766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32">
              <a:extLst>
                <a:ext uri="{FF2B5EF4-FFF2-40B4-BE49-F238E27FC236}">
                  <a16:creationId xmlns:a16="http://schemas.microsoft.com/office/drawing/2014/main" id="{265F2E95-7169-4456-9FD1-FD404A2B1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C39C303-7680-46A4-83C1-D77C74DEA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40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C873AF90-EB29-2C6C-5EF4-07CB8975A9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65" r="2" b="2"/>
          <a:stretch/>
        </p:blipFill>
        <p:spPr>
          <a:xfrm>
            <a:off x="626592" y="344770"/>
            <a:ext cx="4573404" cy="349037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AF439AA2-507A-5700-4EBC-9F970736B0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2" r="2" b="2"/>
          <a:stretch/>
        </p:blipFill>
        <p:spPr>
          <a:xfrm>
            <a:off x="5470050" y="341641"/>
            <a:ext cx="5992303" cy="349037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230F066-E527-CF63-9350-BD1E27B8C069}"/>
              </a:ext>
            </a:extLst>
          </p:cNvPr>
          <p:cNvSpPr txBox="1"/>
          <p:nvPr/>
        </p:nvSpPr>
        <p:spPr>
          <a:xfrm>
            <a:off x="859905" y="4366812"/>
            <a:ext cx="10499015" cy="212959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Preservar</a:t>
            </a:r>
            <a:r>
              <a:rPr lang="en-US" sz="32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el</a:t>
            </a:r>
            <a:r>
              <a:rPr lang="en-US" sz="32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patrimonio</a:t>
            </a:r>
            <a:r>
              <a:rPr lang="en-US" sz="32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: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Estudiar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la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historia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del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arte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ecuatoriano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permite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reconocer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valorar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y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proteger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el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patrimonio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artístico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del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país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.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Muchas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obras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de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arte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desde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las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culturas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precolombinas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hasta las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contemporáneas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, son testimonio de la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riqueza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creativa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de Ecuador, y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su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conservación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es fundamental para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mantener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viva la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memoria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histórica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4297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065B60-D3A9-FB03-473A-1017D1AC4B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73" r="11271" b="-1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95E6891-8AA7-288F-A3CB-FD59AE6890FC}"/>
              </a:ext>
            </a:extLst>
          </p:cNvPr>
          <p:cNvSpPr txBox="1"/>
          <p:nvPr/>
        </p:nvSpPr>
        <p:spPr>
          <a:xfrm>
            <a:off x="6677951" y="543474"/>
            <a:ext cx="4156512" cy="3769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500" b="1" dirty="0" err="1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Entender</a:t>
            </a:r>
            <a:r>
              <a:rPr lang="en-US" sz="3500" b="1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500" b="1" dirty="0" err="1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los</a:t>
            </a:r>
            <a:r>
              <a:rPr lang="en-US" sz="3500" b="1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500" b="1" dirty="0" err="1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procesos</a:t>
            </a:r>
            <a:r>
              <a:rPr lang="en-US" sz="3500" b="1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500" b="1" dirty="0" err="1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históricos</a:t>
            </a:r>
            <a:r>
              <a:rPr lang="en-US" sz="3500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: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900" dirty="0">
                <a:effectLst/>
                <a:latin typeface="Abadi Extra Light" panose="020B0204020104020204" pitchFamily="34" charset="0"/>
              </a:rPr>
              <a:t>El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arte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ecuatoriano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es un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reflejo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de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los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procesos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históricos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del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país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,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como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la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colonización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, las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luchas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por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la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independencia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, las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transformaciones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sociales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y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políticas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, y la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relación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con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otras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culturas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900" dirty="0">
                <a:effectLst/>
                <a:latin typeface="Abadi Extra Light" panose="020B0204020104020204" pitchFamily="34" charset="0"/>
              </a:rPr>
              <a:t>Por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ejemplo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,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el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arte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barroco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quiteño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,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influenciado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por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la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colonización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española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, es fundamental para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entender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el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mestizaje y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el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sincretismo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cultural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en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el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país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.</a:t>
            </a:r>
            <a:endParaRPr lang="en-US" sz="1900" dirty="0">
              <a:latin typeface="Abadi Extra Light" panose="020B0204020104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44AF100-37D9-BB27-5D36-D165496802BB}"/>
              </a:ext>
            </a:extLst>
          </p:cNvPr>
          <p:cNvSpPr txBox="1"/>
          <p:nvPr/>
        </p:nvSpPr>
        <p:spPr>
          <a:xfrm>
            <a:off x="6677951" y="5315928"/>
            <a:ext cx="45181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>
                <a:latin typeface="Abadi Extra Light" panose="020B0204020104020204" pitchFamily="34" charset="0"/>
              </a:rPr>
              <a:t>Obra: Señora Principal con su </a:t>
            </a:r>
            <a:r>
              <a:rPr lang="es-MX" sz="1400" dirty="0" err="1">
                <a:latin typeface="Abadi Extra Light" panose="020B0204020104020204" pitchFamily="34" charset="0"/>
              </a:rPr>
              <a:t>su</a:t>
            </a:r>
            <a:r>
              <a:rPr lang="es-MX" sz="1400" dirty="0">
                <a:latin typeface="Abadi Extra Light" panose="020B0204020104020204" pitchFamily="34" charset="0"/>
              </a:rPr>
              <a:t> negra esclava.</a:t>
            </a:r>
          </a:p>
          <a:p>
            <a:r>
              <a:rPr lang="es-MX" sz="1400" dirty="0">
                <a:latin typeface="Abadi Extra Light" panose="020B0204020104020204" pitchFamily="34" charset="0"/>
              </a:rPr>
              <a:t>Artista: Vicente Albán </a:t>
            </a:r>
          </a:p>
          <a:p>
            <a:r>
              <a:rPr lang="es-MX" sz="1400" dirty="0">
                <a:latin typeface="Abadi Extra Light" panose="020B0204020104020204" pitchFamily="34" charset="0"/>
              </a:rPr>
              <a:t>Época: Siglo XVIII</a:t>
            </a:r>
          </a:p>
          <a:p>
            <a:r>
              <a:rPr lang="es-MX" sz="1400" dirty="0">
                <a:latin typeface="Abadi Extra Light" panose="020B0204020104020204" pitchFamily="34" charset="0"/>
              </a:rPr>
              <a:t>Localización: Museo de América de Madrid</a:t>
            </a:r>
            <a:endParaRPr lang="es-EC" sz="1400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163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9DABD9-1525-B173-8E5C-B9D44C64D2B7}"/>
              </a:ext>
            </a:extLst>
          </p:cNvPr>
          <p:cNvSpPr txBox="1"/>
          <p:nvPr/>
        </p:nvSpPr>
        <p:spPr>
          <a:xfrm>
            <a:off x="773518" y="1488305"/>
            <a:ext cx="449516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3200" b="1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Fomentar el pensamiento crítico</a:t>
            </a:r>
            <a:r>
              <a:rPr lang="es-EC" sz="3200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: </a:t>
            </a:r>
          </a:p>
          <a:p>
            <a:endParaRPr lang="es-EC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s-EC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C" sz="2000" dirty="0">
                <a:effectLst/>
                <a:latin typeface="Abadi Extra Light" panose="020B02040201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estudio de la historia del arte permite desarrollar una capacidad crítica para analizar las influencias estéticas, simbólicas y filosóficas que han moldeado el arte ecuatoriano. A través de este análisis, se pueden identificar temas recurrentes como la identidad nacional, las tensiones sociales o la relación con la naturaleza.</a:t>
            </a:r>
            <a:endParaRPr lang="es-EC" sz="2000" dirty="0">
              <a:latin typeface="Abadi Extra Light" panose="020B0204020104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7580F2C-9D7C-B52D-BB29-A8C731E32A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652" r="1047"/>
          <a:stretch/>
        </p:blipFill>
        <p:spPr>
          <a:xfrm>
            <a:off x="6242957" y="883103"/>
            <a:ext cx="5655129" cy="509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33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rimer plano de un muro multicolor">
            <a:extLst>
              <a:ext uri="{FF2B5EF4-FFF2-40B4-BE49-F238E27FC236}">
                <a16:creationId xmlns:a16="http://schemas.microsoft.com/office/drawing/2014/main" id="{5A3B7097-3706-4FC5-EB6E-1BB0CF8E24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l="7586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9991391-A1C5-3580-148A-62C4B65C4CFA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¿Qué implica el estudio de la Historia del Arte ecuatoriano?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6AF6BC-BC8E-1912-9370-5391D967E4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054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9266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A07D69-8725-A1AA-FD32-7823BC1D1F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48" r="2" b="1053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79DCA5E-AD20-40DC-3D9B-65784B39924C}"/>
              </a:ext>
            </a:extLst>
          </p:cNvPr>
          <p:cNvSpPr txBox="1"/>
          <p:nvPr/>
        </p:nvSpPr>
        <p:spPr>
          <a:xfrm>
            <a:off x="6803409" y="1365263"/>
            <a:ext cx="4156512" cy="2720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Abadi Extra Light" panose="020B0204020104020204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Abadi Extra Light" panose="020B0204020104020204" pitchFamily="34" charset="0"/>
              </a:rPr>
              <a:t>El </a:t>
            </a:r>
            <a:r>
              <a:rPr lang="en-US" dirty="0" err="1">
                <a:latin typeface="Abadi Extra Light" panose="020B0204020104020204" pitchFamily="34" charset="0"/>
              </a:rPr>
              <a:t>arte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ecuatoriano</a:t>
            </a:r>
            <a:r>
              <a:rPr lang="en-US" dirty="0">
                <a:latin typeface="Abadi Extra Light" panose="020B0204020104020204" pitchFamily="34" charset="0"/>
              </a:rPr>
              <a:t>, </a:t>
            </a:r>
            <a:r>
              <a:rPr lang="en-US" dirty="0" err="1">
                <a:latin typeface="Abadi Extra Light" panose="020B0204020104020204" pitchFamily="34" charset="0"/>
              </a:rPr>
              <a:t>aunque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tiene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características</a:t>
            </a:r>
            <a:r>
              <a:rPr lang="en-US" dirty="0">
                <a:latin typeface="Abadi Extra Light" panose="020B0204020104020204" pitchFamily="34" charset="0"/>
              </a:rPr>
              <a:t> locales, </a:t>
            </a:r>
            <a:r>
              <a:rPr lang="en-US" dirty="0" err="1">
                <a:latin typeface="Abadi Extra Light" panose="020B0204020104020204" pitchFamily="34" charset="0"/>
              </a:rPr>
              <a:t>está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en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constante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diálogo</a:t>
            </a:r>
            <a:r>
              <a:rPr lang="en-US" dirty="0">
                <a:latin typeface="Abadi Extra Light" panose="020B0204020104020204" pitchFamily="34" charset="0"/>
              </a:rPr>
              <a:t> con </a:t>
            </a:r>
            <a:r>
              <a:rPr lang="en-US" dirty="0" err="1">
                <a:latin typeface="Abadi Extra Light" panose="020B0204020104020204" pitchFamily="34" charset="0"/>
              </a:rPr>
              <a:t>corrientes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artísticas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internacionales</a:t>
            </a:r>
            <a:r>
              <a:rPr lang="en-US" dirty="0">
                <a:latin typeface="Abadi Extra Light" panose="020B0204020104020204" pitchFamily="34" charset="0"/>
              </a:rPr>
              <a:t>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dirty="0" err="1">
                <a:latin typeface="Abadi Extra Light" panose="020B0204020104020204" pitchFamily="34" charset="0"/>
              </a:rPr>
              <a:t>Estudiar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su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historia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contribuye</a:t>
            </a:r>
            <a:r>
              <a:rPr lang="en-US" dirty="0">
                <a:latin typeface="Abadi Extra Light" panose="020B0204020104020204" pitchFamily="34" charset="0"/>
              </a:rPr>
              <a:t> a </a:t>
            </a:r>
            <a:r>
              <a:rPr lang="en-US" dirty="0" err="1">
                <a:latin typeface="Abadi Extra Light" panose="020B0204020104020204" pitchFamily="34" charset="0"/>
              </a:rPr>
              <a:t>entender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cómo</a:t>
            </a:r>
            <a:r>
              <a:rPr lang="en-US" dirty="0">
                <a:latin typeface="Abadi Extra Light" panose="020B0204020104020204" pitchFamily="34" charset="0"/>
              </a:rPr>
              <a:t> Ecuador ha </a:t>
            </a:r>
            <a:r>
              <a:rPr lang="en-US" dirty="0" err="1">
                <a:latin typeface="Abadi Extra Light" panose="020B0204020104020204" pitchFamily="34" charset="0"/>
              </a:rPr>
              <a:t>sido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influenciado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por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movimientos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globales</a:t>
            </a:r>
            <a:r>
              <a:rPr lang="en-US" dirty="0">
                <a:latin typeface="Abadi Extra Light" panose="020B0204020104020204" pitchFamily="34" charset="0"/>
              </a:rPr>
              <a:t> y, a </a:t>
            </a:r>
            <a:r>
              <a:rPr lang="en-US" dirty="0" err="1">
                <a:latin typeface="Abadi Extra Light" panose="020B0204020104020204" pitchFamily="34" charset="0"/>
              </a:rPr>
              <a:t>su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vez</a:t>
            </a:r>
            <a:r>
              <a:rPr lang="en-US" dirty="0">
                <a:latin typeface="Abadi Extra Light" panose="020B0204020104020204" pitchFamily="34" charset="0"/>
              </a:rPr>
              <a:t>, </a:t>
            </a:r>
            <a:r>
              <a:rPr lang="en-US" dirty="0" err="1">
                <a:latin typeface="Abadi Extra Light" panose="020B0204020104020204" pitchFamily="34" charset="0"/>
              </a:rPr>
              <a:t>cómo</a:t>
            </a:r>
            <a:r>
              <a:rPr lang="en-US" dirty="0">
                <a:latin typeface="Abadi Extra Light" panose="020B0204020104020204" pitchFamily="34" charset="0"/>
              </a:rPr>
              <a:t> ha </a:t>
            </a:r>
            <a:r>
              <a:rPr lang="en-US" dirty="0" err="1">
                <a:latin typeface="Abadi Extra Light" panose="020B0204020104020204" pitchFamily="34" charset="0"/>
              </a:rPr>
              <a:t>aportado</a:t>
            </a:r>
            <a:r>
              <a:rPr lang="en-US" dirty="0">
                <a:latin typeface="Abadi Extra Light" panose="020B0204020104020204" pitchFamily="34" charset="0"/>
              </a:rPr>
              <a:t> de </a:t>
            </a:r>
            <a:r>
              <a:rPr lang="en-US" dirty="0" err="1">
                <a:latin typeface="Abadi Extra Light" panose="020B0204020104020204" pitchFamily="34" charset="0"/>
              </a:rPr>
              <a:t>manera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única</a:t>
            </a:r>
            <a:r>
              <a:rPr lang="en-US" dirty="0">
                <a:latin typeface="Abadi Extra Light" panose="020B0204020104020204" pitchFamily="34" charset="0"/>
              </a:rPr>
              <a:t> a la </a:t>
            </a:r>
            <a:r>
              <a:rPr lang="en-US" dirty="0" err="1">
                <a:latin typeface="Abadi Extra Light" panose="020B0204020104020204" pitchFamily="34" charset="0"/>
              </a:rPr>
              <a:t>escena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artística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mundial</a:t>
            </a:r>
            <a:r>
              <a:rPr lang="en-US" dirty="0">
                <a:latin typeface="Abadi Extra Light" panose="020B0204020104020204" pitchFamily="34" charset="0"/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9F2407-EE4C-42A1-0219-3E608CD4BB97}"/>
              </a:ext>
            </a:extLst>
          </p:cNvPr>
          <p:cNvSpPr txBox="1"/>
          <p:nvPr/>
        </p:nvSpPr>
        <p:spPr>
          <a:xfrm>
            <a:off x="6803409" y="507439"/>
            <a:ext cx="3500797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Contribuir</a:t>
            </a:r>
            <a:r>
              <a:rPr lang="en-US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al </a:t>
            </a:r>
            <a:r>
              <a:rPr lang="en-US" sz="32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diálogo</a:t>
            </a:r>
            <a:r>
              <a:rPr lang="en-US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global: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8F643C9-F966-1F8D-8A8D-426DEC88601B}"/>
              </a:ext>
            </a:extLst>
          </p:cNvPr>
          <p:cNvSpPr txBox="1"/>
          <p:nvPr/>
        </p:nvSpPr>
        <p:spPr>
          <a:xfrm>
            <a:off x="6941573" y="5181372"/>
            <a:ext cx="41565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>
                <a:latin typeface="+mj-lt"/>
              </a:rPr>
              <a:t>Artista: </a:t>
            </a:r>
            <a:r>
              <a:rPr lang="es-EC" sz="1400" b="0" i="0" dirty="0">
                <a:solidFill>
                  <a:srgbClr val="3A3A3A"/>
                </a:solidFill>
                <a:effectLst/>
                <a:latin typeface="+mj-lt"/>
              </a:rPr>
              <a:t>Arq. Rafael </a:t>
            </a:r>
            <a:r>
              <a:rPr lang="es-EC" sz="1400" b="0" i="0" dirty="0" err="1">
                <a:solidFill>
                  <a:srgbClr val="3A3A3A"/>
                </a:solidFill>
                <a:effectLst/>
                <a:latin typeface="+mj-lt"/>
              </a:rPr>
              <a:t>Velez</a:t>
            </a:r>
            <a:r>
              <a:rPr lang="es-EC" sz="1400" b="0" i="0" dirty="0">
                <a:solidFill>
                  <a:srgbClr val="3A3A3A"/>
                </a:solidFill>
                <a:effectLst/>
                <a:latin typeface="+mj-lt"/>
              </a:rPr>
              <a:t> Calisto</a:t>
            </a:r>
            <a:endParaRPr lang="es-MX" sz="1400" dirty="0">
              <a:latin typeface="+mj-lt"/>
            </a:endParaRPr>
          </a:p>
          <a:p>
            <a:r>
              <a:rPr lang="es-MX" sz="1400" dirty="0">
                <a:latin typeface="+mj-lt"/>
              </a:rPr>
              <a:t>Obra: Edificio del Ministerio de Educación | Banco Central del Ecuador | Banco Popular</a:t>
            </a:r>
          </a:p>
          <a:p>
            <a:r>
              <a:rPr lang="es-MX" sz="1400" dirty="0">
                <a:latin typeface="+mj-lt"/>
              </a:rPr>
              <a:t>Reconocimiento: Premio Ornato 1989</a:t>
            </a:r>
            <a:endParaRPr lang="es-EC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3712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524BEE7-F00A-6CD0-993A-F89F68D1AB9D}"/>
              </a:ext>
            </a:extLst>
          </p:cNvPr>
          <p:cNvSpPr txBox="1"/>
          <p:nvPr/>
        </p:nvSpPr>
        <p:spPr>
          <a:xfrm>
            <a:off x="761802" y="2133600"/>
            <a:ext cx="4646905" cy="4222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000" dirty="0">
                <a:latin typeface="Abadi Extra Light" panose="020B0204020104020204" pitchFamily="34" charset="0"/>
              </a:rPr>
              <a:t>El </a:t>
            </a:r>
            <a:r>
              <a:rPr lang="en-US" sz="2000" dirty="0" err="1">
                <a:latin typeface="Abadi Extra Light" panose="020B0204020104020204" pitchFamily="34" charset="0"/>
              </a:rPr>
              <a:t>conocimiento</a:t>
            </a:r>
            <a:r>
              <a:rPr lang="en-US" sz="2000" dirty="0">
                <a:latin typeface="Abadi Extra Light" panose="020B0204020104020204" pitchFamily="34" charset="0"/>
              </a:rPr>
              <a:t> de las </a:t>
            </a:r>
            <a:r>
              <a:rPr lang="en-US" sz="2000" dirty="0" err="1">
                <a:latin typeface="Abadi Extra Light" panose="020B0204020104020204" pitchFamily="34" charset="0"/>
              </a:rPr>
              <a:t>obras</a:t>
            </a:r>
            <a:r>
              <a:rPr lang="en-US" sz="2000" dirty="0">
                <a:latin typeface="Abadi Extra Light" panose="020B0204020104020204" pitchFamily="34" charset="0"/>
              </a:rPr>
              <a:t> de </a:t>
            </a:r>
            <a:r>
              <a:rPr lang="en-US" sz="2000" dirty="0" err="1">
                <a:latin typeface="Abadi Extra Light" panose="020B0204020104020204" pitchFamily="34" charset="0"/>
              </a:rPr>
              <a:t>grandes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artistas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ecuatorianos</a:t>
            </a:r>
            <a:r>
              <a:rPr lang="en-US" sz="2000" dirty="0">
                <a:latin typeface="Abadi Extra Light" panose="020B0204020104020204" pitchFamily="34" charset="0"/>
              </a:rPr>
              <a:t>, </a:t>
            </a:r>
            <a:r>
              <a:rPr lang="en-US" sz="2000" dirty="0" err="1">
                <a:latin typeface="Abadi Extra Light" panose="020B0204020104020204" pitchFamily="34" charset="0"/>
              </a:rPr>
              <a:t>como</a:t>
            </a:r>
            <a:r>
              <a:rPr lang="en-US" sz="2000" dirty="0">
                <a:latin typeface="Abadi Extra Light" panose="020B0204020104020204" pitchFamily="34" charset="0"/>
              </a:rPr>
              <a:t> Oswaldo </a:t>
            </a:r>
            <a:r>
              <a:rPr lang="en-US" sz="2000" dirty="0" err="1">
                <a:latin typeface="Abadi Extra Light" panose="020B0204020104020204" pitchFamily="34" charset="0"/>
              </a:rPr>
              <a:t>Guayasamín</a:t>
            </a:r>
            <a:r>
              <a:rPr lang="en-US" sz="2000" dirty="0">
                <a:latin typeface="Abadi Extra Light" panose="020B0204020104020204" pitchFamily="34" charset="0"/>
              </a:rPr>
              <a:t>, Eduardo Kingman, Araceli Gilbert o </a:t>
            </a:r>
            <a:r>
              <a:rPr lang="en-US" sz="2000" dirty="0" err="1">
                <a:latin typeface="Abadi Extra Light" panose="020B0204020104020204" pitchFamily="34" charset="0"/>
              </a:rPr>
              <a:t>el</a:t>
            </a:r>
            <a:r>
              <a:rPr lang="en-US" sz="2000" dirty="0">
                <a:latin typeface="Abadi Extra Light" panose="020B0204020104020204" pitchFamily="34" charset="0"/>
              </a:rPr>
              <a:t> Maestro Gerardo Guevara, </a:t>
            </a:r>
            <a:r>
              <a:rPr lang="en-US" sz="2000" dirty="0" err="1">
                <a:latin typeface="Abadi Extra Light" panose="020B0204020104020204" pitchFamily="34" charset="0"/>
              </a:rPr>
              <a:t>puede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servir</a:t>
            </a:r>
            <a:r>
              <a:rPr lang="en-US" sz="2000" dirty="0">
                <a:latin typeface="Abadi Extra Light" panose="020B0204020104020204" pitchFamily="34" charset="0"/>
              </a:rPr>
              <a:t> de </a:t>
            </a:r>
            <a:r>
              <a:rPr lang="en-US" sz="2000" dirty="0" err="1">
                <a:latin typeface="Abadi Extra Light" panose="020B0204020104020204" pitchFamily="34" charset="0"/>
              </a:rPr>
              <a:t>inspiración</a:t>
            </a:r>
            <a:r>
              <a:rPr lang="en-US" sz="2000" dirty="0">
                <a:latin typeface="Abadi Extra Light" panose="020B0204020104020204" pitchFamily="34" charset="0"/>
              </a:rPr>
              <a:t> para </a:t>
            </a:r>
            <a:r>
              <a:rPr lang="en-US" sz="2000" dirty="0" err="1">
                <a:latin typeface="Abadi Extra Light" panose="020B0204020104020204" pitchFamily="34" charset="0"/>
              </a:rPr>
              <a:t>nuevas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generaciones</a:t>
            </a:r>
            <a:r>
              <a:rPr lang="en-US" sz="2000" dirty="0">
                <a:latin typeface="Abadi Extra Light" panose="020B0204020104020204" pitchFamily="34" charset="0"/>
              </a:rPr>
              <a:t> de </a:t>
            </a:r>
            <a:r>
              <a:rPr lang="en-US" sz="2000" dirty="0" err="1">
                <a:latin typeface="Abadi Extra Light" panose="020B0204020104020204" pitchFamily="34" charset="0"/>
              </a:rPr>
              <a:t>creadores</a:t>
            </a:r>
            <a:r>
              <a:rPr lang="en-US" sz="2000" dirty="0">
                <a:latin typeface="Abadi Extra Light" panose="020B0204020104020204" pitchFamily="34" charset="0"/>
              </a:rPr>
              <a:t>. A </a:t>
            </a:r>
            <a:r>
              <a:rPr lang="en-US" sz="2000" dirty="0" err="1">
                <a:latin typeface="Abadi Extra Light" panose="020B0204020104020204" pitchFamily="34" charset="0"/>
              </a:rPr>
              <a:t>través</a:t>
            </a:r>
            <a:r>
              <a:rPr lang="en-US" sz="2000" dirty="0">
                <a:latin typeface="Abadi Extra Light" panose="020B0204020104020204" pitchFamily="34" charset="0"/>
              </a:rPr>
              <a:t> del </a:t>
            </a:r>
            <a:r>
              <a:rPr lang="en-US" sz="2000" dirty="0" err="1">
                <a:latin typeface="Abadi Extra Light" panose="020B0204020104020204" pitchFamily="34" charset="0"/>
              </a:rPr>
              <a:t>estudio</a:t>
            </a:r>
            <a:r>
              <a:rPr lang="en-US" sz="2000" dirty="0">
                <a:latin typeface="Abadi Extra Light" panose="020B0204020104020204" pitchFamily="34" charset="0"/>
              </a:rPr>
              <a:t> de sus </a:t>
            </a:r>
            <a:r>
              <a:rPr lang="en-US" sz="2000" dirty="0" err="1">
                <a:latin typeface="Abadi Extra Light" panose="020B0204020104020204" pitchFamily="34" charset="0"/>
              </a:rPr>
              <a:t>trayectorias</a:t>
            </a:r>
            <a:r>
              <a:rPr lang="en-US" sz="2000" dirty="0">
                <a:latin typeface="Abadi Extra Light" panose="020B0204020104020204" pitchFamily="34" charset="0"/>
              </a:rPr>
              <a:t>, </a:t>
            </a:r>
            <a:r>
              <a:rPr lang="en-US" sz="2000" dirty="0" err="1">
                <a:latin typeface="Abadi Extra Light" panose="020B0204020104020204" pitchFamily="34" charset="0"/>
              </a:rPr>
              <a:t>los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artistas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actuales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pueden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encontrar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nuevas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formas</a:t>
            </a:r>
            <a:r>
              <a:rPr lang="en-US" sz="2000" dirty="0">
                <a:latin typeface="Abadi Extra Light" panose="020B0204020104020204" pitchFamily="34" charset="0"/>
              </a:rPr>
              <a:t> de </a:t>
            </a:r>
            <a:r>
              <a:rPr lang="en-US" sz="2000" dirty="0" err="1">
                <a:latin typeface="Abadi Extra Light" panose="020B0204020104020204" pitchFamily="34" charset="0"/>
              </a:rPr>
              <a:t>expresión</a:t>
            </a:r>
            <a:r>
              <a:rPr lang="en-US" sz="2000" dirty="0">
                <a:latin typeface="Abadi Extra Light" panose="020B0204020104020204" pitchFamily="34" charset="0"/>
              </a:rPr>
              <a:t> y </a:t>
            </a:r>
            <a:r>
              <a:rPr lang="en-US" sz="2000" dirty="0" err="1">
                <a:latin typeface="Abadi Extra Light" panose="020B0204020104020204" pitchFamily="34" charset="0"/>
              </a:rPr>
              <a:t>seguir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explorando</a:t>
            </a:r>
            <a:r>
              <a:rPr lang="en-US" sz="2000" dirty="0">
                <a:latin typeface="Abadi Extra Light" panose="020B0204020104020204" pitchFamily="34" charset="0"/>
              </a:rPr>
              <a:t> la </a:t>
            </a:r>
            <a:r>
              <a:rPr lang="en-US" sz="2000" dirty="0" err="1">
                <a:latin typeface="Abadi Extra Light" panose="020B0204020104020204" pitchFamily="34" charset="0"/>
              </a:rPr>
              <a:t>identidad</a:t>
            </a:r>
            <a:r>
              <a:rPr lang="en-US" sz="2000" dirty="0">
                <a:latin typeface="Abadi Extra Light" panose="020B0204020104020204" pitchFamily="34" charset="0"/>
              </a:rPr>
              <a:t> cultural del </a:t>
            </a:r>
            <a:r>
              <a:rPr lang="en-US" sz="2000" dirty="0" err="1">
                <a:latin typeface="Abadi Extra Light" panose="020B0204020104020204" pitchFamily="34" charset="0"/>
              </a:rPr>
              <a:t>país</a:t>
            </a:r>
            <a:r>
              <a:rPr lang="en-US" sz="2000" dirty="0">
                <a:latin typeface="Abadi Extra Light" panose="020B0204020104020204" pitchFamily="34" charset="0"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504A06F-2A6D-5A6C-ED83-865EC13D45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30"/>
          <a:stretch/>
        </p:blipFill>
        <p:spPr>
          <a:xfrm>
            <a:off x="5983111" y="112890"/>
            <a:ext cx="6102825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301645-8974-2F6C-8DA4-CF314BB0436D}"/>
              </a:ext>
            </a:extLst>
          </p:cNvPr>
          <p:cNvSpPr txBox="1"/>
          <p:nvPr/>
        </p:nvSpPr>
        <p:spPr>
          <a:xfrm>
            <a:off x="761802" y="971381"/>
            <a:ext cx="4105166" cy="1004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Inspira </a:t>
            </a:r>
            <a:r>
              <a:rPr lang="en-US" sz="32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nuevas</a:t>
            </a:r>
            <a:r>
              <a:rPr lang="en-US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2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generaciones</a:t>
            </a:r>
            <a:r>
              <a:rPr lang="en-US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083351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5879AEB-14C5-F1C3-73F3-0F431E48F314}"/>
              </a:ext>
            </a:extLst>
          </p:cNvPr>
          <p:cNvSpPr txBox="1"/>
          <p:nvPr/>
        </p:nvSpPr>
        <p:spPr>
          <a:xfrm>
            <a:off x="7320466" y="609600"/>
            <a:ext cx="4140014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latin typeface="+mj-lt"/>
                <a:ea typeface="+mj-ea"/>
                <a:cs typeface="+mj-cs"/>
              </a:rPr>
              <a:t>Historiar</a:t>
            </a:r>
            <a:r>
              <a:rPr lang="en-US" sz="4400" b="1" dirty="0"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el</a:t>
            </a:r>
            <a:r>
              <a:rPr lang="en-US" sz="4400" b="1" dirty="0">
                <a:latin typeface="+mj-lt"/>
                <a:ea typeface="+mj-ea"/>
                <a:cs typeface="+mj-cs"/>
              </a:rPr>
              <a:t> Arte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EF02A36-7124-7A2E-61CC-46D58C6DF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80" r="19697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E7B7877-2E03-6A7C-492D-FEE080676FF8}"/>
              </a:ext>
            </a:extLst>
          </p:cNvPr>
          <p:cNvSpPr txBox="1"/>
          <p:nvPr/>
        </p:nvSpPr>
        <p:spPr>
          <a:xfrm>
            <a:off x="7320465" y="2194102"/>
            <a:ext cx="4140013" cy="3908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Historiar</a:t>
            </a:r>
            <a:r>
              <a:rPr lang="en-US" sz="1400" dirty="0"/>
              <a:t> </a:t>
            </a:r>
            <a:r>
              <a:rPr lang="en-US" sz="1400" dirty="0" err="1"/>
              <a:t>el</a:t>
            </a:r>
            <a:r>
              <a:rPr lang="en-US" sz="1400" dirty="0"/>
              <a:t> </a:t>
            </a:r>
            <a:r>
              <a:rPr lang="en-US" sz="1400" dirty="0" err="1"/>
              <a:t>arte</a:t>
            </a:r>
            <a:r>
              <a:rPr lang="en-US" sz="1400" dirty="0"/>
              <a:t> se </a:t>
            </a:r>
            <a:r>
              <a:rPr lang="en-US" sz="1400" dirty="0" err="1"/>
              <a:t>refiere</a:t>
            </a:r>
            <a:r>
              <a:rPr lang="en-US" sz="1400" dirty="0"/>
              <a:t> al </a:t>
            </a:r>
            <a:r>
              <a:rPr lang="en-US" sz="1400" dirty="0" err="1"/>
              <a:t>proceso</a:t>
            </a:r>
            <a:r>
              <a:rPr lang="en-US" sz="1400" dirty="0"/>
              <a:t> de </a:t>
            </a:r>
            <a:r>
              <a:rPr lang="en-US" sz="1400" dirty="0" err="1"/>
              <a:t>estudiar</a:t>
            </a:r>
            <a:r>
              <a:rPr lang="en-US" sz="1400" dirty="0"/>
              <a:t>, </a:t>
            </a:r>
            <a:r>
              <a:rPr lang="en-US" sz="1400" dirty="0" err="1"/>
              <a:t>documentar</a:t>
            </a:r>
            <a:r>
              <a:rPr lang="en-US" sz="1400" dirty="0"/>
              <a:t> y </a:t>
            </a:r>
            <a:r>
              <a:rPr lang="en-US" sz="1400" dirty="0" err="1"/>
              <a:t>analizar</a:t>
            </a:r>
            <a:r>
              <a:rPr lang="en-US" sz="1400" dirty="0"/>
              <a:t> las </a:t>
            </a:r>
            <a:r>
              <a:rPr lang="en-US" sz="1400" dirty="0" err="1"/>
              <a:t>obras</a:t>
            </a:r>
            <a:r>
              <a:rPr lang="en-US" sz="1400" dirty="0"/>
              <a:t> </a:t>
            </a:r>
            <a:r>
              <a:rPr lang="en-US" sz="1400" dirty="0" err="1"/>
              <a:t>artísticas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</a:t>
            </a:r>
            <a:r>
              <a:rPr lang="en-US" sz="1400" dirty="0" err="1"/>
              <a:t>su</a:t>
            </a:r>
            <a:r>
              <a:rPr lang="en-US" sz="1400" dirty="0"/>
              <a:t> </a:t>
            </a:r>
            <a:r>
              <a:rPr lang="en-US" sz="1400" dirty="0" err="1"/>
              <a:t>contexto</a:t>
            </a:r>
            <a:r>
              <a:rPr lang="en-US" sz="1400" dirty="0"/>
              <a:t> </a:t>
            </a:r>
            <a:r>
              <a:rPr lang="en-US" sz="1400" dirty="0" err="1"/>
              <a:t>histórico</a:t>
            </a:r>
            <a:r>
              <a:rPr lang="en-US" sz="1400" dirty="0"/>
              <a:t> y cultural. </a:t>
            </a:r>
            <a:r>
              <a:rPr lang="en-US" sz="1400" dirty="0" err="1"/>
              <a:t>Esto</a:t>
            </a:r>
            <a:r>
              <a:rPr lang="en-US" sz="1400" dirty="0"/>
              <a:t> </a:t>
            </a:r>
            <a:r>
              <a:rPr lang="en-US" sz="1400" dirty="0" err="1"/>
              <a:t>implica</a:t>
            </a:r>
            <a:r>
              <a:rPr lang="en-US" sz="1400" dirty="0"/>
              <a:t> </a:t>
            </a:r>
            <a:r>
              <a:rPr lang="en-US" sz="1400" dirty="0" err="1"/>
              <a:t>investigar</a:t>
            </a:r>
            <a:r>
              <a:rPr lang="en-US" sz="1400" dirty="0"/>
              <a:t> </a:t>
            </a:r>
            <a:r>
              <a:rPr lang="en-US" sz="1400" b="1" dirty="0" err="1"/>
              <a:t>cómo</a:t>
            </a:r>
            <a:r>
              <a:rPr lang="en-US" sz="1400" b="1" dirty="0"/>
              <a:t> </a:t>
            </a:r>
            <a:r>
              <a:rPr lang="en-US" sz="1400" dirty="0"/>
              <a:t>se </a:t>
            </a:r>
            <a:r>
              <a:rPr lang="en-US" sz="1400" dirty="0" err="1"/>
              <a:t>crearon</a:t>
            </a:r>
            <a:r>
              <a:rPr lang="en-US" sz="1400" dirty="0"/>
              <a:t> las </a:t>
            </a:r>
            <a:r>
              <a:rPr lang="en-US" sz="1400" dirty="0" err="1"/>
              <a:t>obras</a:t>
            </a:r>
            <a:r>
              <a:rPr lang="en-US" sz="1400" dirty="0"/>
              <a:t>, </a:t>
            </a:r>
            <a:r>
              <a:rPr lang="en-US" sz="1400" b="1" dirty="0" err="1"/>
              <a:t>quiénes</a:t>
            </a:r>
            <a:r>
              <a:rPr lang="en-US" sz="1400" dirty="0"/>
              <a:t> </a:t>
            </a:r>
            <a:r>
              <a:rPr lang="en-US" sz="1400" dirty="0" err="1"/>
              <a:t>fueron</a:t>
            </a:r>
            <a:r>
              <a:rPr lang="en-US" sz="1400" dirty="0"/>
              <a:t> </a:t>
            </a:r>
            <a:r>
              <a:rPr lang="en-US" sz="1400" dirty="0" err="1"/>
              <a:t>los</a:t>
            </a:r>
            <a:r>
              <a:rPr lang="en-US" sz="1400" dirty="0"/>
              <a:t> </a:t>
            </a:r>
            <a:r>
              <a:rPr lang="en-US" sz="1400" dirty="0" err="1"/>
              <a:t>artistas</a:t>
            </a:r>
            <a:r>
              <a:rPr lang="en-US" sz="1400" dirty="0"/>
              <a:t>, las </a:t>
            </a:r>
            <a:r>
              <a:rPr lang="en-US" sz="1400" dirty="0" err="1"/>
              <a:t>técnicas</a:t>
            </a:r>
            <a:r>
              <a:rPr lang="en-US" sz="1400" dirty="0"/>
              <a:t> </a:t>
            </a:r>
            <a:r>
              <a:rPr lang="en-US" sz="1400" dirty="0" err="1"/>
              <a:t>utilizadas</a:t>
            </a:r>
            <a:r>
              <a:rPr lang="en-US" sz="1400" dirty="0"/>
              <a:t>, las </a:t>
            </a:r>
            <a:r>
              <a:rPr lang="en-US" sz="1400" dirty="0" err="1"/>
              <a:t>corrientes</a:t>
            </a:r>
            <a:r>
              <a:rPr lang="en-US" sz="1400" dirty="0"/>
              <a:t> </a:t>
            </a:r>
            <a:r>
              <a:rPr lang="en-US" sz="1400" dirty="0" err="1"/>
              <a:t>estéticas</a:t>
            </a:r>
            <a:r>
              <a:rPr lang="en-US" sz="1400" dirty="0"/>
              <a:t> a las que </a:t>
            </a:r>
            <a:r>
              <a:rPr lang="en-US" sz="1400" dirty="0" err="1"/>
              <a:t>pertenecen</a:t>
            </a:r>
            <a:r>
              <a:rPr lang="en-US" sz="1400" dirty="0"/>
              <a:t>, y </a:t>
            </a:r>
            <a:r>
              <a:rPr lang="en-US" sz="1400" b="1" dirty="0" err="1"/>
              <a:t>cómo</a:t>
            </a:r>
            <a:r>
              <a:rPr lang="en-US" sz="1400" dirty="0"/>
              <a:t> las </a:t>
            </a:r>
            <a:r>
              <a:rPr lang="en-US" sz="1400" dirty="0" err="1"/>
              <a:t>sociedades</a:t>
            </a:r>
            <a:r>
              <a:rPr lang="en-US" sz="1400" dirty="0"/>
              <a:t> y </a:t>
            </a:r>
            <a:r>
              <a:rPr lang="en-US" sz="1400" dirty="0" err="1"/>
              <a:t>los</a:t>
            </a:r>
            <a:r>
              <a:rPr lang="en-US" sz="1400" dirty="0"/>
              <a:t> </a:t>
            </a:r>
            <a:r>
              <a:rPr lang="en-US" sz="1400" dirty="0" err="1"/>
              <a:t>eventos</a:t>
            </a:r>
            <a:r>
              <a:rPr lang="en-US" sz="1400" dirty="0"/>
              <a:t> </a:t>
            </a:r>
            <a:r>
              <a:rPr lang="en-US" sz="1400" dirty="0" err="1"/>
              <a:t>históricos</a:t>
            </a:r>
            <a:r>
              <a:rPr lang="en-US" sz="1400" dirty="0"/>
              <a:t> </a:t>
            </a:r>
            <a:r>
              <a:rPr lang="en-US" sz="1400" dirty="0" err="1"/>
              <a:t>influyeron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</a:t>
            </a:r>
            <a:r>
              <a:rPr lang="en-US" sz="1400" dirty="0" err="1"/>
              <a:t>el</a:t>
            </a:r>
            <a:r>
              <a:rPr lang="en-US" sz="1400" dirty="0"/>
              <a:t> </a:t>
            </a:r>
            <a:r>
              <a:rPr lang="en-US" sz="1400" dirty="0" err="1"/>
              <a:t>arte</a:t>
            </a:r>
            <a:r>
              <a:rPr lang="en-US" sz="1400" dirty="0"/>
              <a:t>. El </a:t>
            </a:r>
            <a:r>
              <a:rPr lang="en-US" sz="1400" dirty="0" err="1"/>
              <a:t>objetivo</a:t>
            </a:r>
            <a:r>
              <a:rPr lang="en-US" sz="1400" dirty="0"/>
              <a:t> es </a:t>
            </a:r>
            <a:r>
              <a:rPr lang="en-US" sz="1400" dirty="0" err="1"/>
              <a:t>comprender</a:t>
            </a:r>
            <a:r>
              <a:rPr lang="en-US" sz="1400" dirty="0"/>
              <a:t> no solo las </a:t>
            </a:r>
            <a:r>
              <a:rPr lang="en-US" sz="1400" dirty="0" err="1"/>
              <a:t>características</a:t>
            </a:r>
            <a:r>
              <a:rPr lang="en-US" sz="1400" dirty="0"/>
              <a:t> </a:t>
            </a:r>
            <a:r>
              <a:rPr lang="en-US" sz="1400" dirty="0" err="1"/>
              <a:t>formales</a:t>
            </a:r>
            <a:r>
              <a:rPr lang="en-US" sz="1400" dirty="0"/>
              <a:t> de las </a:t>
            </a:r>
            <a:r>
              <a:rPr lang="en-US" sz="1400" dirty="0" err="1"/>
              <a:t>obras</a:t>
            </a:r>
            <a:r>
              <a:rPr lang="en-US" sz="1400" dirty="0"/>
              <a:t> (</a:t>
            </a:r>
            <a:r>
              <a:rPr lang="en-US" sz="1400" dirty="0" err="1"/>
              <a:t>como</a:t>
            </a:r>
            <a:r>
              <a:rPr lang="en-US" sz="1400" dirty="0"/>
              <a:t> </a:t>
            </a:r>
            <a:r>
              <a:rPr lang="en-US" sz="1400" dirty="0" err="1"/>
              <a:t>estilo</a:t>
            </a:r>
            <a:r>
              <a:rPr lang="en-US" sz="1400" dirty="0"/>
              <a:t>, </a:t>
            </a:r>
            <a:r>
              <a:rPr lang="en-US" sz="1400" dirty="0" err="1"/>
              <a:t>composición</a:t>
            </a:r>
            <a:r>
              <a:rPr lang="en-US" sz="1400" dirty="0"/>
              <a:t>, color), </a:t>
            </a:r>
            <a:r>
              <a:rPr lang="en-US" sz="1400" dirty="0" err="1"/>
              <a:t>sino</a:t>
            </a:r>
            <a:r>
              <a:rPr lang="en-US" sz="1400" dirty="0"/>
              <a:t> </a:t>
            </a:r>
            <a:r>
              <a:rPr lang="en-US" sz="1400" dirty="0" err="1"/>
              <a:t>también</a:t>
            </a:r>
            <a:r>
              <a:rPr lang="en-US" sz="1400" dirty="0"/>
              <a:t> </a:t>
            </a:r>
            <a:r>
              <a:rPr lang="en-US" sz="1400" b="1" dirty="0" err="1"/>
              <a:t>su</a:t>
            </a:r>
            <a:r>
              <a:rPr lang="en-US" sz="1400" b="1" dirty="0"/>
              <a:t> </a:t>
            </a:r>
            <a:r>
              <a:rPr lang="en-US" sz="1400" b="1" dirty="0" err="1"/>
              <a:t>significado</a:t>
            </a:r>
            <a:r>
              <a:rPr lang="en-US" sz="1400" b="1" dirty="0"/>
              <a:t> </a:t>
            </a:r>
            <a:r>
              <a:rPr lang="en-US" sz="1400" dirty="0" err="1"/>
              <a:t>dentro</a:t>
            </a:r>
            <a:r>
              <a:rPr lang="en-US" sz="1400" dirty="0"/>
              <a:t> de un </a:t>
            </a:r>
            <a:r>
              <a:rPr lang="en-US" sz="1400" dirty="0" err="1"/>
              <a:t>marco</a:t>
            </a:r>
            <a:r>
              <a:rPr lang="en-US" sz="1400" dirty="0"/>
              <a:t> </a:t>
            </a:r>
            <a:r>
              <a:rPr lang="en-US" sz="1400" dirty="0" err="1"/>
              <a:t>más</a:t>
            </a:r>
            <a:r>
              <a:rPr lang="en-US" sz="1400" dirty="0"/>
              <a:t> </a:t>
            </a:r>
            <a:r>
              <a:rPr lang="en-US" sz="1400" dirty="0" err="1"/>
              <a:t>amplio</a:t>
            </a:r>
            <a:r>
              <a:rPr lang="en-US" sz="1400" dirty="0"/>
              <a:t> de la </a:t>
            </a:r>
            <a:r>
              <a:rPr lang="en-US" sz="1400" dirty="0" err="1"/>
              <a:t>historia</a:t>
            </a:r>
            <a:r>
              <a:rPr lang="en-US" sz="1400" dirty="0"/>
              <a:t> </a:t>
            </a:r>
            <a:r>
              <a:rPr lang="en-US" sz="1400" dirty="0" err="1"/>
              <a:t>humana</a:t>
            </a:r>
            <a:r>
              <a:rPr lang="en-US" sz="1400" dirty="0"/>
              <a:t>.</a:t>
            </a:r>
          </a:p>
          <a:p>
            <a:pPr algn="just">
              <a:spcAft>
                <a:spcPts val="600"/>
              </a:spcAft>
            </a:pPr>
            <a:endParaRPr lang="en-US" sz="1400" dirty="0"/>
          </a:p>
          <a:p>
            <a:pPr indent="-2286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Historiar</a:t>
            </a:r>
            <a:r>
              <a:rPr lang="en-US" sz="1400" dirty="0"/>
              <a:t> </a:t>
            </a:r>
            <a:r>
              <a:rPr lang="en-US" sz="1400" dirty="0" err="1"/>
              <a:t>el</a:t>
            </a:r>
            <a:r>
              <a:rPr lang="en-US" sz="1400" dirty="0"/>
              <a:t> </a:t>
            </a:r>
            <a:r>
              <a:rPr lang="en-US" sz="1400" dirty="0" err="1"/>
              <a:t>arte</a:t>
            </a:r>
            <a:r>
              <a:rPr lang="en-US" sz="1400" dirty="0"/>
              <a:t> </a:t>
            </a:r>
            <a:r>
              <a:rPr lang="en-US" sz="1400" dirty="0" err="1"/>
              <a:t>también</a:t>
            </a:r>
            <a:r>
              <a:rPr lang="en-US" sz="1400" dirty="0"/>
              <a:t> </a:t>
            </a:r>
            <a:r>
              <a:rPr lang="en-US" sz="1400" dirty="0" err="1"/>
              <a:t>involucra</a:t>
            </a:r>
            <a:r>
              <a:rPr lang="en-US" sz="1400" dirty="0"/>
              <a:t> la </a:t>
            </a:r>
            <a:r>
              <a:rPr lang="en-US" sz="1400" dirty="0" err="1"/>
              <a:t>interpretación</a:t>
            </a:r>
            <a:r>
              <a:rPr lang="en-US" sz="1400" dirty="0"/>
              <a:t> </a:t>
            </a:r>
            <a:r>
              <a:rPr lang="en-US" sz="1400" dirty="0" err="1"/>
              <a:t>crítica</a:t>
            </a:r>
            <a:r>
              <a:rPr lang="en-US" sz="1400" dirty="0"/>
              <a:t> de </a:t>
            </a:r>
            <a:r>
              <a:rPr lang="en-US" sz="1400" dirty="0" err="1"/>
              <a:t>cómo</a:t>
            </a:r>
            <a:r>
              <a:rPr lang="en-US" sz="1400" dirty="0"/>
              <a:t> </a:t>
            </a:r>
            <a:r>
              <a:rPr lang="en-US" sz="1400" dirty="0" err="1"/>
              <a:t>el</a:t>
            </a:r>
            <a:r>
              <a:rPr lang="en-US" sz="1400" dirty="0"/>
              <a:t> </a:t>
            </a:r>
            <a:r>
              <a:rPr lang="en-US" sz="1400" dirty="0" err="1"/>
              <a:t>arte</a:t>
            </a:r>
            <a:r>
              <a:rPr lang="en-US" sz="1400" dirty="0"/>
              <a:t> ha </a:t>
            </a:r>
            <a:r>
              <a:rPr lang="en-US" sz="1400" dirty="0" err="1"/>
              <a:t>evolucionado</a:t>
            </a:r>
            <a:r>
              <a:rPr lang="en-US" sz="1400" dirty="0"/>
              <a:t> a lo largo del </a:t>
            </a:r>
            <a:r>
              <a:rPr lang="en-US" sz="1400" dirty="0" err="1"/>
              <a:t>tiempo</a:t>
            </a:r>
            <a:r>
              <a:rPr lang="en-US" sz="1400" dirty="0"/>
              <a:t>, </a:t>
            </a:r>
            <a:r>
              <a:rPr lang="en-US" sz="1400" dirty="0" err="1"/>
              <a:t>explorando</a:t>
            </a:r>
            <a:r>
              <a:rPr lang="en-US" sz="1400" dirty="0"/>
              <a:t> las </a:t>
            </a:r>
            <a:r>
              <a:rPr lang="en-US" sz="1400" dirty="0" err="1"/>
              <a:t>relaciones</a:t>
            </a:r>
            <a:r>
              <a:rPr lang="en-US" sz="1400" dirty="0"/>
              <a:t> entre </a:t>
            </a:r>
            <a:r>
              <a:rPr lang="en-US" sz="1400" dirty="0" err="1"/>
              <a:t>el</a:t>
            </a:r>
            <a:r>
              <a:rPr lang="en-US" sz="1400" dirty="0"/>
              <a:t> </a:t>
            </a:r>
            <a:r>
              <a:rPr lang="en-US" sz="1400" dirty="0" err="1"/>
              <a:t>arte</a:t>
            </a:r>
            <a:r>
              <a:rPr lang="en-US" sz="1400" dirty="0"/>
              <a:t>, la </a:t>
            </a:r>
            <a:r>
              <a:rPr lang="en-US" sz="1400" dirty="0" err="1"/>
              <a:t>política</a:t>
            </a:r>
            <a:r>
              <a:rPr lang="en-US" sz="1400" dirty="0"/>
              <a:t>, la </a:t>
            </a:r>
            <a:r>
              <a:rPr lang="en-US" sz="1400" dirty="0" err="1"/>
              <a:t>religión</a:t>
            </a:r>
            <a:r>
              <a:rPr lang="en-US" sz="1400" dirty="0"/>
              <a:t>, la </a:t>
            </a:r>
            <a:r>
              <a:rPr lang="en-US" sz="1400" dirty="0" err="1"/>
              <a:t>economía</a:t>
            </a:r>
            <a:r>
              <a:rPr lang="en-US" sz="1400" dirty="0"/>
              <a:t> y </a:t>
            </a:r>
            <a:r>
              <a:rPr lang="en-US" sz="1400" dirty="0" err="1"/>
              <a:t>otros</a:t>
            </a:r>
            <a:r>
              <a:rPr lang="en-US" sz="1400" dirty="0"/>
              <a:t> </a:t>
            </a:r>
            <a:r>
              <a:rPr lang="en-US" sz="1400" dirty="0" err="1"/>
              <a:t>aspectos</a:t>
            </a:r>
            <a:r>
              <a:rPr lang="en-US" sz="1400" dirty="0"/>
              <a:t> de la </a:t>
            </a:r>
            <a:r>
              <a:rPr lang="en-US" sz="1400" dirty="0" err="1"/>
              <a:t>vida</a:t>
            </a:r>
            <a:r>
              <a:rPr lang="en-US" sz="1400" dirty="0"/>
              <a:t> </a:t>
            </a:r>
            <a:r>
              <a:rPr lang="en-US" sz="1400" dirty="0" err="1"/>
              <a:t>humana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0207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7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: Shape 9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1" name="Freeform: Shape 11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2" name="Freeform: Shape 13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3" name="Freeform: Shape 15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4" name="Freeform: Shape 17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19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Rectangle 21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23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25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FDCF51-130D-C89D-24F3-87ACD0F22923}"/>
              </a:ext>
            </a:extLst>
          </p:cNvPr>
          <p:cNvSpPr txBox="1"/>
          <p:nvPr/>
        </p:nvSpPr>
        <p:spPr>
          <a:xfrm>
            <a:off x="2381534" y="1344304"/>
            <a:ext cx="7451678" cy="28437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¿Para qué estudiar la historia del arte ecuatoriano?</a:t>
            </a:r>
          </a:p>
        </p:txBody>
      </p:sp>
      <p:sp>
        <p:nvSpPr>
          <p:cNvPr id="49" name="Oval 27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25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AE4A6CA-3864-92AF-D3DD-4537BE9B9C3A}"/>
              </a:ext>
            </a:extLst>
          </p:cNvPr>
          <p:cNvSpPr txBox="1"/>
          <p:nvPr/>
        </p:nvSpPr>
        <p:spPr>
          <a:xfrm>
            <a:off x="844987" y="2116538"/>
            <a:ext cx="617583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Conocer la identidad cultural: 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algn="just"/>
            <a:r>
              <a:rPr lang="es-MX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El arte refleja la evolución histórica, social y cultural del Ecuador. A través del teatro, la música,  la pintura, la escultura, la arquitectura y otras formas artísticas, se pueden rastrear los valores, creencias y tradiciones de diferentes períodos y regiones del país.</a:t>
            </a:r>
            <a:endParaRPr lang="es-EC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514D2EA-D9C0-8517-D3AA-7D39277A761D}"/>
              </a:ext>
            </a:extLst>
          </p:cNvPr>
          <p:cNvSpPr txBox="1"/>
          <p:nvPr/>
        </p:nvSpPr>
        <p:spPr>
          <a:xfrm>
            <a:off x="7620536" y="5703603"/>
            <a:ext cx="4100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Obra: Salvemos a la Patria, mil veces oh Patria </a:t>
            </a:r>
          </a:p>
          <a:p>
            <a:pPr algn="l"/>
            <a:r>
              <a:rPr lang="es-MX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Autor: Miguel Guaraca </a:t>
            </a:r>
          </a:p>
          <a:p>
            <a:pPr algn="l"/>
            <a:r>
              <a:rPr lang="es-MX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IX Salón nacional de artes plásticas “Magdalena Dávalos” </a:t>
            </a:r>
          </a:p>
          <a:p>
            <a:pPr algn="l"/>
            <a:r>
              <a:rPr lang="es-MX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Lugar: Museo de la Ciudad , Riobamba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9E1C9D5-5427-53F6-F3BC-8CE90CC90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824" y="117603"/>
            <a:ext cx="2845476" cy="54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21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multitud de gente&#10;&#10;Descripción generada automáticamente">
            <a:extLst>
              <a:ext uri="{FF2B5EF4-FFF2-40B4-BE49-F238E27FC236}">
                <a16:creationId xmlns:a16="http://schemas.microsoft.com/office/drawing/2014/main" id="{E87CC98E-77AB-6287-5321-C90C578BE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 r="20530" b="-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Imagen 2" descr="Un grupo de personas frente a una estatua&#10;&#10;Descripción generada automáticamente con confianza media">
            <a:extLst>
              <a:ext uri="{FF2B5EF4-FFF2-40B4-BE49-F238E27FC236}">
                <a16:creationId xmlns:a16="http://schemas.microsoft.com/office/drawing/2014/main" id="{B2DF7F05-5B27-413D-7579-E3041C001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2" r="11946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8A77D2-A11C-99E0-950D-B0B6722AD663}"/>
              </a:ext>
            </a:extLst>
          </p:cNvPr>
          <p:cNvSpPr txBox="1"/>
          <p:nvPr/>
        </p:nvSpPr>
        <p:spPr>
          <a:xfrm>
            <a:off x="9821521" y="6431873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i="1" dirty="0">
                <a:solidFill>
                  <a:schemeClr val="bg1"/>
                </a:solidFill>
              </a:rPr>
              <a:t>18 de junio de 2022</a:t>
            </a:r>
          </a:p>
        </p:txBody>
      </p:sp>
    </p:spTree>
    <p:extLst>
      <p:ext uri="{BB962C8B-B14F-4D97-AF65-F5344CB8AC3E}">
        <p14:creationId xmlns:p14="http://schemas.microsoft.com/office/powerpoint/2010/main" val="3577721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6B45835-3DB7-4D95-9290-E7C2C3AD1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BA86C3D-5E02-4EC9-A07B-6786E96EC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29">
              <a:extLst>
                <a:ext uri="{FF2B5EF4-FFF2-40B4-BE49-F238E27FC236}">
                  <a16:creationId xmlns:a16="http://schemas.microsoft.com/office/drawing/2014/main" id="{2A1BCCA4-FEFE-4004-9DD5-96DC53BFB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30">
              <a:extLst>
                <a:ext uri="{FF2B5EF4-FFF2-40B4-BE49-F238E27FC236}">
                  <a16:creationId xmlns:a16="http://schemas.microsoft.com/office/drawing/2014/main" id="{B9025533-FEDC-498B-B634-AACB9C542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31">
              <a:extLst>
                <a:ext uri="{FF2B5EF4-FFF2-40B4-BE49-F238E27FC236}">
                  <a16:creationId xmlns:a16="http://schemas.microsoft.com/office/drawing/2014/main" id="{4BCB9B21-6FC4-4E75-9B78-CBF710766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32">
              <a:extLst>
                <a:ext uri="{FF2B5EF4-FFF2-40B4-BE49-F238E27FC236}">
                  <a16:creationId xmlns:a16="http://schemas.microsoft.com/office/drawing/2014/main" id="{265F2E95-7169-4456-9FD1-FD404A2B1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C39C303-7680-46A4-83C1-D77C74DEA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40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C873AF90-EB29-2C6C-5EF4-07CB8975A9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65" r="2" b="2"/>
          <a:stretch/>
        </p:blipFill>
        <p:spPr>
          <a:xfrm>
            <a:off x="626592" y="344770"/>
            <a:ext cx="4573404" cy="349037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AF439AA2-507A-5700-4EBC-9F970736B0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2" r="2" b="2"/>
          <a:stretch/>
        </p:blipFill>
        <p:spPr>
          <a:xfrm>
            <a:off x="5470050" y="341641"/>
            <a:ext cx="5992303" cy="349037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230F066-E527-CF63-9350-BD1E27B8C069}"/>
              </a:ext>
            </a:extLst>
          </p:cNvPr>
          <p:cNvSpPr txBox="1"/>
          <p:nvPr/>
        </p:nvSpPr>
        <p:spPr>
          <a:xfrm>
            <a:off x="859905" y="4366812"/>
            <a:ext cx="10499015" cy="212959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Preservar</a:t>
            </a:r>
            <a:r>
              <a:rPr lang="en-US" sz="32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el</a:t>
            </a:r>
            <a:r>
              <a:rPr lang="en-US" sz="32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patrimonio</a:t>
            </a:r>
            <a:r>
              <a:rPr lang="en-US" sz="32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: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Estudiar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la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historia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del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arte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ecuatoriano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permite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reconocer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valorar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y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proteger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el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patrimonio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artístico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del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país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.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Muchas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obras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de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arte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desde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las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culturas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precolombinas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hasta las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contemporáneas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, son testimonio de la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riqueza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creativa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de Ecuador, y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su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conservación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es fundamental para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mantener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viva la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memoria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histórica</a:t>
            </a:r>
            <a:r>
              <a:rPr lang="en-US" sz="17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3391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065B60-D3A9-FB03-473A-1017D1AC4B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73" r="11271" b="-1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95E6891-8AA7-288F-A3CB-FD59AE6890FC}"/>
              </a:ext>
            </a:extLst>
          </p:cNvPr>
          <p:cNvSpPr txBox="1"/>
          <p:nvPr/>
        </p:nvSpPr>
        <p:spPr>
          <a:xfrm>
            <a:off x="6677951" y="543474"/>
            <a:ext cx="4156512" cy="3769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500" b="1" dirty="0" err="1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Entender</a:t>
            </a:r>
            <a:r>
              <a:rPr lang="en-US" sz="3500" b="1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500" b="1" dirty="0" err="1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los</a:t>
            </a:r>
            <a:r>
              <a:rPr lang="en-US" sz="3500" b="1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500" b="1" dirty="0" err="1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procesos</a:t>
            </a:r>
            <a:r>
              <a:rPr lang="en-US" sz="3500" b="1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500" b="1" dirty="0" err="1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históricos</a:t>
            </a:r>
            <a:r>
              <a:rPr lang="en-US" sz="3500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: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900" dirty="0">
                <a:effectLst/>
                <a:latin typeface="Abadi Extra Light" panose="020B0204020104020204" pitchFamily="34" charset="0"/>
              </a:rPr>
              <a:t>El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arte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ecuatoriano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es un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reflejo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de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los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procesos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históricos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del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país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,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como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la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colonización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, las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luchas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por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la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independencia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, las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transformaciones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sociales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y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políticas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, y la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relación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con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otras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culturas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900" dirty="0">
                <a:effectLst/>
                <a:latin typeface="Abadi Extra Light" panose="020B0204020104020204" pitchFamily="34" charset="0"/>
              </a:rPr>
              <a:t>Por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ejemplo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,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el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arte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barroco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quiteño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,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influenciado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por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la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colonización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española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, es fundamental para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entender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el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mestizaje y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el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sincretismo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cultural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en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el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 </a:t>
            </a:r>
            <a:r>
              <a:rPr lang="en-US" sz="1900" dirty="0" err="1">
                <a:effectLst/>
                <a:latin typeface="Abadi Extra Light" panose="020B0204020104020204" pitchFamily="34" charset="0"/>
              </a:rPr>
              <a:t>país</a:t>
            </a:r>
            <a:r>
              <a:rPr lang="en-US" sz="1900" dirty="0">
                <a:effectLst/>
                <a:latin typeface="Abadi Extra Light" panose="020B0204020104020204" pitchFamily="34" charset="0"/>
              </a:rPr>
              <a:t>.</a:t>
            </a:r>
            <a:endParaRPr lang="en-US" sz="1900" dirty="0">
              <a:latin typeface="Abadi Extra Light" panose="020B0204020104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44AF100-37D9-BB27-5D36-D165496802BB}"/>
              </a:ext>
            </a:extLst>
          </p:cNvPr>
          <p:cNvSpPr txBox="1"/>
          <p:nvPr/>
        </p:nvSpPr>
        <p:spPr>
          <a:xfrm>
            <a:off x="6677951" y="5315928"/>
            <a:ext cx="45181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>
                <a:latin typeface="Abadi Extra Light" panose="020B0204020104020204" pitchFamily="34" charset="0"/>
              </a:rPr>
              <a:t>Obra: Señora Principal con su </a:t>
            </a:r>
            <a:r>
              <a:rPr lang="es-MX" sz="1400" dirty="0" err="1">
                <a:latin typeface="Abadi Extra Light" panose="020B0204020104020204" pitchFamily="34" charset="0"/>
              </a:rPr>
              <a:t>su</a:t>
            </a:r>
            <a:r>
              <a:rPr lang="es-MX" sz="1400" dirty="0">
                <a:latin typeface="Abadi Extra Light" panose="020B0204020104020204" pitchFamily="34" charset="0"/>
              </a:rPr>
              <a:t> negra esclava.</a:t>
            </a:r>
          </a:p>
          <a:p>
            <a:r>
              <a:rPr lang="es-MX" sz="1400" dirty="0">
                <a:latin typeface="Abadi Extra Light" panose="020B0204020104020204" pitchFamily="34" charset="0"/>
              </a:rPr>
              <a:t>Artista: Vicente Albán </a:t>
            </a:r>
          </a:p>
          <a:p>
            <a:r>
              <a:rPr lang="es-MX" sz="1400" dirty="0">
                <a:latin typeface="Abadi Extra Light" panose="020B0204020104020204" pitchFamily="34" charset="0"/>
              </a:rPr>
              <a:t>Época: Siglo XVIII</a:t>
            </a:r>
          </a:p>
          <a:p>
            <a:r>
              <a:rPr lang="es-MX" sz="1400" dirty="0">
                <a:latin typeface="Abadi Extra Light" panose="020B0204020104020204" pitchFamily="34" charset="0"/>
              </a:rPr>
              <a:t>Localización: Museo de América de Madrid</a:t>
            </a:r>
            <a:endParaRPr lang="es-EC" sz="1400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519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9DABD9-1525-B173-8E5C-B9D44C64D2B7}"/>
              </a:ext>
            </a:extLst>
          </p:cNvPr>
          <p:cNvSpPr txBox="1"/>
          <p:nvPr/>
        </p:nvSpPr>
        <p:spPr>
          <a:xfrm>
            <a:off x="773518" y="1488305"/>
            <a:ext cx="449516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3200" b="1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Fomentar el pensamiento crítico</a:t>
            </a:r>
            <a:r>
              <a:rPr lang="es-EC" sz="3200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: </a:t>
            </a:r>
          </a:p>
          <a:p>
            <a:endParaRPr lang="es-EC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s-EC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C" sz="2000" dirty="0">
                <a:effectLst/>
                <a:latin typeface="Abadi Extra Light" panose="020B02040201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estudio de la historia del arte permite desarrollar una capacidad crítica para analizar las influencias estéticas, simbólicas y filosóficas que han moldeado el arte ecuatoriano. A través de este análisis, se pueden identificar temas recurrentes como la identidad nacional, las tensiones sociales o la relación con la naturaleza.</a:t>
            </a:r>
            <a:endParaRPr lang="es-EC" sz="2000" dirty="0">
              <a:latin typeface="Abadi Extra Light" panose="020B0204020104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7580F2C-9D7C-B52D-BB29-A8C731E32A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652" r="1047"/>
          <a:stretch/>
        </p:blipFill>
        <p:spPr>
          <a:xfrm>
            <a:off x="6242957" y="883103"/>
            <a:ext cx="5655129" cy="509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451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39707E1-09A0-44C7-8270-02918282D7CE}">
  <we:reference id="wa200007130" version="1.0.0.1" store="es-ES" storeType="OMEX"/>
  <we:alternateReferences>
    <we:reference id="wa200007130" version="1.0.0.1" store="wa20000713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3958</TotalTime>
  <Words>1250</Words>
  <Application>Microsoft Macintosh PowerPoint</Application>
  <PresentationFormat>Panorámica</PresentationFormat>
  <Paragraphs>85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8" baseType="lpstr">
      <vt:lpstr>Abadi Extra Light</vt:lpstr>
      <vt:lpstr>ADLaM Display</vt:lpstr>
      <vt:lpstr>Aptos</vt:lpstr>
      <vt:lpstr>Aptos Display</vt:lpstr>
      <vt:lpstr>Arial</vt:lpstr>
      <vt:lpstr>Segoe UI Historic</vt:lpstr>
      <vt:lpstr>Tema de Office</vt:lpstr>
      <vt:lpstr>Introducción al estudio de la Historia del Arte de Ecuador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Andrea Soledad Miniguano Trujillo</dc:creator>
  <cp:lastModifiedBy>Andrea Soledad</cp:lastModifiedBy>
  <cp:revision>4</cp:revision>
  <dcterms:created xsi:type="dcterms:W3CDTF">2024-10-03T04:14:18Z</dcterms:created>
  <dcterms:modified xsi:type="dcterms:W3CDTF">2025-01-09T20:16:19Z</dcterms:modified>
</cp:coreProperties>
</file>