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37"/>
  </p:notesMasterIdLst>
  <p:handoutMasterIdLst>
    <p:handoutMasterId r:id="rId38"/>
  </p:handoutMasterIdLst>
  <p:sldIdLst>
    <p:sldId id="256" r:id="rId2"/>
    <p:sldId id="367" r:id="rId3"/>
    <p:sldId id="425" r:id="rId4"/>
    <p:sldId id="368" r:id="rId5"/>
    <p:sldId id="369" r:id="rId6"/>
    <p:sldId id="370" r:id="rId7"/>
    <p:sldId id="371" r:id="rId8"/>
    <p:sldId id="372" r:id="rId9"/>
    <p:sldId id="376" r:id="rId10"/>
    <p:sldId id="378" r:id="rId11"/>
    <p:sldId id="381" r:id="rId12"/>
    <p:sldId id="382" r:id="rId13"/>
    <p:sldId id="383" r:id="rId14"/>
    <p:sldId id="384" r:id="rId15"/>
    <p:sldId id="385" r:id="rId16"/>
    <p:sldId id="386" r:id="rId17"/>
    <p:sldId id="387" r:id="rId18"/>
    <p:sldId id="388" r:id="rId19"/>
    <p:sldId id="389" r:id="rId20"/>
    <p:sldId id="401" r:id="rId21"/>
    <p:sldId id="409" r:id="rId22"/>
    <p:sldId id="410" r:id="rId23"/>
    <p:sldId id="411" r:id="rId24"/>
    <p:sldId id="412" r:id="rId25"/>
    <p:sldId id="413" r:id="rId26"/>
    <p:sldId id="414" r:id="rId27"/>
    <p:sldId id="415" r:id="rId28"/>
    <p:sldId id="416" r:id="rId29"/>
    <p:sldId id="417" r:id="rId30"/>
    <p:sldId id="418" r:id="rId31"/>
    <p:sldId id="419" r:id="rId32"/>
    <p:sldId id="420" r:id="rId33"/>
    <p:sldId id="421" r:id="rId34"/>
    <p:sldId id="422" r:id="rId35"/>
    <p:sldId id="430" r:id="rId36"/>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31" autoAdjust="0"/>
  </p:normalViewPr>
  <p:slideViewPr>
    <p:cSldViewPr>
      <p:cViewPr varScale="1">
        <p:scale>
          <a:sx n="103" d="100"/>
          <a:sy n="103" d="100"/>
        </p:scale>
        <p:origin x="18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ia Sanchez Macias" userId="4662f6fc-b106-402e-8423-3c95f3321f62" providerId="ADAL" clId="{5714AB2B-7C3E-40D5-8BC3-8B1E3F7E8E06}"/>
    <pc:docChg chg="modSld">
      <pc:chgData name="Davinia Sanchez Macias" userId="4662f6fc-b106-402e-8423-3c95f3321f62" providerId="ADAL" clId="{5714AB2B-7C3E-40D5-8BC3-8B1E3F7E8E06}" dt="2021-12-01T21:01:21.207" v="24" actId="20577"/>
      <pc:docMkLst>
        <pc:docMk/>
      </pc:docMkLst>
      <pc:sldChg chg="modSp mod">
        <pc:chgData name="Davinia Sanchez Macias" userId="4662f6fc-b106-402e-8423-3c95f3321f62" providerId="ADAL" clId="{5714AB2B-7C3E-40D5-8BC3-8B1E3F7E8E06}" dt="2021-11-29T20:27:53.127" v="14" actId="20577"/>
        <pc:sldMkLst>
          <pc:docMk/>
          <pc:sldMk cId="2016533276" sldId="398"/>
        </pc:sldMkLst>
        <pc:graphicFrameChg chg="modGraphic">
          <ac:chgData name="Davinia Sanchez Macias" userId="4662f6fc-b106-402e-8423-3c95f3321f62" providerId="ADAL" clId="{5714AB2B-7C3E-40D5-8BC3-8B1E3F7E8E06}" dt="2021-11-29T20:27:53.127" v="14" actId="20577"/>
          <ac:graphicFrameMkLst>
            <pc:docMk/>
            <pc:sldMk cId="2016533276" sldId="398"/>
            <ac:graphicFrameMk id="5" creationId="{00000000-0000-0000-0000-000000000000}"/>
          </ac:graphicFrameMkLst>
        </pc:graphicFrameChg>
      </pc:sldChg>
      <pc:sldChg chg="modSp">
        <pc:chgData name="Davinia Sanchez Macias" userId="4662f6fc-b106-402e-8423-3c95f3321f62" providerId="ADAL" clId="{5714AB2B-7C3E-40D5-8BC3-8B1E3F7E8E06}" dt="2021-12-01T21:01:21.207" v="24" actId="20577"/>
        <pc:sldMkLst>
          <pc:docMk/>
          <pc:sldMk cId="3217352672" sldId="426"/>
        </pc:sldMkLst>
        <pc:graphicFrameChg chg="mod">
          <ac:chgData name="Davinia Sanchez Macias" userId="4662f6fc-b106-402e-8423-3c95f3321f62" providerId="ADAL" clId="{5714AB2B-7C3E-40D5-8BC3-8B1E3F7E8E06}" dt="2021-12-01T21:01:21.207" v="24" actId="20577"/>
          <ac:graphicFrameMkLst>
            <pc:docMk/>
            <pc:sldMk cId="3217352672" sldId="426"/>
            <ac:graphicFrameMk id="14" creationId="{85C77AAE-08AB-4C8F-B3AA-071B8C71B6FD}"/>
          </ac:graphicFrameMkLst>
        </pc:graphicFrameChg>
      </pc:sldChg>
    </pc:docChg>
  </pc:docChgLst>
  <pc:docChgLst>
    <pc:chgData name="Davinia Sanchez Macias" userId="4662f6fc-b106-402e-8423-3c95f3321f62" providerId="ADAL" clId="{68F7D36F-D6F7-49D9-9C28-5A2A43C95F66}"/>
    <pc:docChg chg="delSld">
      <pc:chgData name="Davinia Sanchez Macias" userId="4662f6fc-b106-402e-8423-3c95f3321f62" providerId="ADAL" clId="{68F7D36F-D6F7-49D9-9C28-5A2A43C95F66}" dt="2024-09-27T15:47:54.129" v="11" actId="47"/>
      <pc:docMkLst>
        <pc:docMk/>
      </pc:docMkLst>
      <pc:sldChg chg="del">
        <pc:chgData name="Davinia Sanchez Macias" userId="4662f6fc-b106-402e-8423-3c95f3321f62" providerId="ADAL" clId="{68F7D36F-D6F7-49D9-9C28-5A2A43C95F66}" dt="2024-09-27T15:46:24.283" v="0" actId="47"/>
        <pc:sldMkLst>
          <pc:docMk/>
          <pc:sldMk cId="3348633130" sldId="373"/>
        </pc:sldMkLst>
      </pc:sldChg>
      <pc:sldChg chg="del">
        <pc:chgData name="Davinia Sanchez Macias" userId="4662f6fc-b106-402e-8423-3c95f3321f62" providerId="ADAL" clId="{68F7D36F-D6F7-49D9-9C28-5A2A43C95F66}" dt="2024-09-27T15:46:25.503" v="1" actId="47"/>
        <pc:sldMkLst>
          <pc:docMk/>
          <pc:sldMk cId="3914059702" sldId="374"/>
        </pc:sldMkLst>
      </pc:sldChg>
      <pc:sldChg chg="del">
        <pc:chgData name="Davinia Sanchez Macias" userId="4662f6fc-b106-402e-8423-3c95f3321f62" providerId="ADAL" clId="{68F7D36F-D6F7-49D9-9C28-5A2A43C95F66}" dt="2024-09-27T15:46:37.989" v="2" actId="47"/>
        <pc:sldMkLst>
          <pc:docMk/>
          <pc:sldMk cId="975314926" sldId="375"/>
        </pc:sldMkLst>
      </pc:sldChg>
      <pc:sldChg chg="del">
        <pc:chgData name="Davinia Sanchez Macias" userId="4662f6fc-b106-402e-8423-3c95f3321f62" providerId="ADAL" clId="{68F7D36F-D6F7-49D9-9C28-5A2A43C95F66}" dt="2024-09-27T15:46:41.628" v="3" actId="47"/>
        <pc:sldMkLst>
          <pc:docMk/>
          <pc:sldMk cId="2016533276" sldId="398"/>
        </pc:sldMkLst>
      </pc:sldChg>
      <pc:sldChg chg="del">
        <pc:chgData name="Davinia Sanchez Macias" userId="4662f6fc-b106-402e-8423-3c95f3321f62" providerId="ADAL" clId="{68F7D36F-D6F7-49D9-9C28-5A2A43C95F66}" dt="2024-09-27T15:46:43.908" v="4" actId="47"/>
        <pc:sldMkLst>
          <pc:docMk/>
          <pc:sldMk cId="3368007179" sldId="400"/>
        </pc:sldMkLst>
      </pc:sldChg>
      <pc:sldChg chg="del">
        <pc:chgData name="Davinia Sanchez Macias" userId="4662f6fc-b106-402e-8423-3c95f3321f62" providerId="ADAL" clId="{68F7D36F-D6F7-49D9-9C28-5A2A43C95F66}" dt="2024-09-27T15:47:47.202" v="7" actId="47"/>
        <pc:sldMkLst>
          <pc:docMk/>
          <pc:sldMk cId="3804849861" sldId="404"/>
        </pc:sldMkLst>
      </pc:sldChg>
      <pc:sldChg chg="del">
        <pc:chgData name="Davinia Sanchez Macias" userId="4662f6fc-b106-402e-8423-3c95f3321f62" providerId="ADAL" clId="{68F7D36F-D6F7-49D9-9C28-5A2A43C95F66}" dt="2024-09-27T15:47:48.735" v="8" actId="47"/>
        <pc:sldMkLst>
          <pc:docMk/>
          <pc:sldMk cId="2228396465" sldId="405"/>
        </pc:sldMkLst>
      </pc:sldChg>
      <pc:sldChg chg="del">
        <pc:chgData name="Davinia Sanchez Macias" userId="4662f6fc-b106-402e-8423-3c95f3321f62" providerId="ADAL" clId="{68F7D36F-D6F7-49D9-9C28-5A2A43C95F66}" dt="2024-09-27T15:47:50.666" v="9" actId="47"/>
        <pc:sldMkLst>
          <pc:docMk/>
          <pc:sldMk cId="3991124277" sldId="406"/>
        </pc:sldMkLst>
      </pc:sldChg>
      <pc:sldChg chg="del">
        <pc:chgData name="Davinia Sanchez Macias" userId="4662f6fc-b106-402e-8423-3c95f3321f62" providerId="ADAL" clId="{68F7D36F-D6F7-49D9-9C28-5A2A43C95F66}" dt="2024-09-27T15:47:45.007" v="6" actId="47"/>
        <pc:sldMkLst>
          <pc:docMk/>
          <pc:sldMk cId="541296490" sldId="423"/>
        </pc:sldMkLst>
      </pc:sldChg>
      <pc:sldChg chg="del">
        <pc:chgData name="Davinia Sanchez Macias" userId="4662f6fc-b106-402e-8423-3c95f3321f62" providerId="ADAL" clId="{68F7D36F-D6F7-49D9-9C28-5A2A43C95F66}" dt="2024-09-27T15:46:59.088" v="5" actId="47"/>
        <pc:sldMkLst>
          <pc:docMk/>
          <pc:sldMk cId="3217352672" sldId="426"/>
        </pc:sldMkLst>
      </pc:sldChg>
      <pc:sldChg chg="del">
        <pc:chgData name="Davinia Sanchez Macias" userId="4662f6fc-b106-402e-8423-3c95f3321f62" providerId="ADAL" clId="{68F7D36F-D6F7-49D9-9C28-5A2A43C95F66}" dt="2024-09-27T15:47:54.129" v="11" actId="47"/>
        <pc:sldMkLst>
          <pc:docMk/>
          <pc:sldMk cId="1172841569" sldId="427"/>
        </pc:sldMkLst>
      </pc:sldChg>
      <pc:sldChg chg="del">
        <pc:chgData name="Davinia Sanchez Macias" userId="4662f6fc-b106-402e-8423-3c95f3321f62" providerId="ADAL" clId="{68F7D36F-D6F7-49D9-9C28-5A2A43C95F66}" dt="2024-09-27T15:47:52.784" v="10" actId="47"/>
        <pc:sldMkLst>
          <pc:docMk/>
          <pc:sldMk cId="4114821156" sldId="429"/>
        </pc:sldMkLst>
      </pc:sldChg>
    </pc:docChg>
  </pc:docChgLst>
  <pc:docChgLst>
    <pc:chgData name="Davinia Sánchez Macías" userId="4662f6fc-b106-402e-8423-3c95f3321f62" providerId="ADAL" clId="{E5744A84-95B3-4E35-AB4A-F72A22FB8466}"/>
    <pc:docChg chg="modSld">
      <pc:chgData name="Davinia Sánchez Macías" userId="4662f6fc-b106-402e-8423-3c95f3321f62" providerId="ADAL" clId="{E5744A84-95B3-4E35-AB4A-F72A22FB8466}" dt="2021-06-18T23:57:59.131" v="167" actId="20577"/>
      <pc:docMkLst>
        <pc:docMk/>
      </pc:docMkLst>
      <pc:sldChg chg="modSp mod">
        <pc:chgData name="Davinia Sánchez Macías" userId="4662f6fc-b106-402e-8423-3c95f3321f62" providerId="ADAL" clId="{E5744A84-95B3-4E35-AB4A-F72A22FB8466}" dt="2021-06-18T23:57:59.131" v="167" actId="20577"/>
        <pc:sldMkLst>
          <pc:docMk/>
          <pc:sldMk cId="3914059702" sldId="374"/>
        </pc:sldMkLst>
        <pc:spChg chg="mod">
          <ac:chgData name="Davinia Sánchez Macías" userId="4662f6fc-b106-402e-8423-3c95f3321f62" providerId="ADAL" clId="{E5744A84-95B3-4E35-AB4A-F72A22FB8466}" dt="2021-06-18T23:57:59.131" v="167" actId="20577"/>
          <ac:spMkLst>
            <pc:docMk/>
            <pc:sldMk cId="3914059702" sldId="374"/>
            <ac:spMk id="4" creationId="{00000000-0000-0000-0000-000000000000}"/>
          </ac:spMkLst>
        </pc:spChg>
      </pc:sldChg>
      <pc:sldChg chg="modSp mod">
        <pc:chgData name="Davinia Sánchez Macías" userId="4662f6fc-b106-402e-8423-3c95f3321f62" providerId="ADAL" clId="{E5744A84-95B3-4E35-AB4A-F72A22FB8466}" dt="2021-06-18T23:07:25.776" v="12" actId="1076"/>
        <pc:sldMkLst>
          <pc:docMk/>
          <pc:sldMk cId="2016533276" sldId="398"/>
        </pc:sldMkLst>
        <pc:graphicFrameChg chg="mod modGraphic">
          <ac:chgData name="Davinia Sánchez Macías" userId="4662f6fc-b106-402e-8423-3c95f3321f62" providerId="ADAL" clId="{E5744A84-95B3-4E35-AB4A-F72A22FB8466}" dt="2021-06-18T23:07:25.776" v="12" actId="1076"/>
          <ac:graphicFrameMkLst>
            <pc:docMk/>
            <pc:sldMk cId="2016533276" sldId="398"/>
            <ac:graphicFrameMk id="5" creationId="{00000000-0000-0000-0000-000000000000}"/>
          </ac:graphicFrameMkLst>
        </pc:graphicFrameChg>
      </pc:sldChg>
      <pc:sldChg chg="modSp mod">
        <pc:chgData name="Davinia Sánchez Macías" userId="4662f6fc-b106-402e-8423-3c95f3321f62" providerId="ADAL" clId="{E5744A84-95B3-4E35-AB4A-F72A22FB8466}" dt="2021-06-18T23:09:47.282" v="155" actId="20577"/>
        <pc:sldMkLst>
          <pc:docMk/>
          <pc:sldMk cId="3217352672" sldId="426"/>
        </pc:sldMkLst>
        <pc:graphicFrameChg chg="mod">
          <ac:chgData name="Davinia Sánchez Macías" userId="4662f6fc-b106-402e-8423-3c95f3321f62" providerId="ADAL" clId="{E5744A84-95B3-4E35-AB4A-F72A22FB8466}" dt="2021-06-18T23:09:47.282" v="155" actId="20577"/>
          <ac:graphicFrameMkLst>
            <pc:docMk/>
            <pc:sldMk cId="3217352672" sldId="426"/>
            <ac:graphicFrameMk id="14" creationId="{85C77AAE-08AB-4C8F-B3AA-071B8C71B6FD}"/>
          </ac:graphicFrameMkLst>
        </pc:graphicFrameChg>
      </pc:sldChg>
    </pc:docChg>
  </pc:docChgLst>
  <pc:docChgLst>
    <pc:chgData name="Davinia Sanchez Macias" userId="4662f6fc-b106-402e-8423-3c95f3321f62" providerId="ADAL" clId="{A5FF1BCA-BE90-435E-9319-ED34360A456A}"/>
    <pc:docChg chg="modSld">
      <pc:chgData name="Davinia Sanchez Macias" userId="4662f6fc-b106-402e-8423-3c95f3321f62" providerId="ADAL" clId="{A5FF1BCA-BE90-435E-9319-ED34360A456A}" dt="2024-04-10T17:50:04.593" v="68" actId="20577"/>
      <pc:docMkLst>
        <pc:docMk/>
      </pc:docMkLst>
      <pc:sldChg chg="modSp">
        <pc:chgData name="Davinia Sanchez Macias" userId="4662f6fc-b106-402e-8423-3c95f3321f62" providerId="ADAL" clId="{A5FF1BCA-BE90-435E-9319-ED34360A456A}" dt="2024-04-10T17:50:04.593" v="68" actId="20577"/>
        <pc:sldMkLst>
          <pc:docMk/>
          <pc:sldMk cId="3217352672" sldId="426"/>
        </pc:sldMkLst>
        <pc:graphicFrameChg chg="mod">
          <ac:chgData name="Davinia Sanchez Macias" userId="4662f6fc-b106-402e-8423-3c95f3321f62" providerId="ADAL" clId="{A5FF1BCA-BE90-435E-9319-ED34360A456A}" dt="2024-04-10T17:50:04.593" v="68" actId="20577"/>
          <ac:graphicFrameMkLst>
            <pc:docMk/>
            <pc:sldMk cId="3217352672" sldId="426"/>
            <ac:graphicFrameMk id="14" creationId="{85C77AAE-08AB-4C8F-B3AA-071B8C71B6FD}"/>
          </ac:graphicFrameMkLst>
        </pc:graphicFrameChg>
      </pc:sldChg>
    </pc:docChg>
  </pc:docChgLst>
  <pc:docChgLst>
    <pc:chgData name="Davinia Sanchez Macias" userId="4662f6fc-b106-402e-8423-3c95f3321f62" providerId="ADAL" clId="{BBB59FFD-F194-466D-8539-0842E34E0983}"/>
    <pc:docChg chg="delSld modSld">
      <pc:chgData name="Davinia Sanchez Macias" userId="4662f6fc-b106-402e-8423-3c95f3321f62" providerId="ADAL" clId="{BBB59FFD-F194-466D-8539-0842E34E0983}" dt="2023-04-25T20:43:39.828" v="47" actId="20577"/>
      <pc:docMkLst>
        <pc:docMk/>
      </pc:docMkLst>
      <pc:sldChg chg="modSp">
        <pc:chgData name="Davinia Sanchez Macias" userId="4662f6fc-b106-402e-8423-3c95f3321f62" providerId="ADAL" clId="{BBB59FFD-F194-466D-8539-0842E34E0983}" dt="2023-04-25T20:43:39.828" v="47" actId="20577"/>
        <pc:sldMkLst>
          <pc:docMk/>
          <pc:sldMk cId="3217352672" sldId="426"/>
        </pc:sldMkLst>
        <pc:graphicFrameChg chg="mod">
          <ac:chgData name="Davinia Sanchez Macias" userId="4662f6fc-b106-402e-8423-3c95f3321f62" providerId="ADAL" clId="{BBB59FFD-F194-466D-8539-0842E34E0983}" dt="2023-04-25T20:43:39.828" v="47" actId="20577"/>
          <ac:graphicFrameMkLst>
            <pc:docMk/>
            <pc:sldMk cId="3217352672" sldId="426"/>
            <ac:graphicFrameMk id="14" creationId="{85C77AAE-08AB-4C8F-B3AA-071B8C71B6FD}"/>
          </ac:graphicFrameMkLst>
        </pc:graphicFrameChg>
      </pc:sldChg>
      <pc:sldChg chg="modSp">
        <pc:chgData name="Davinia Sanchez Macias" userId="4662f6fc-b106-402e-8423-3c95f3321f62" providerId="ADAL" clId="{BBB59FFD-F194-466D-8539-0842E34E0983}" dt="2023-04-25T20:42:38.754" v="11" actId="20577"/>
        <pc:sldMkLst>
          <pc:docMk/>
          <pc:sldMk cId="1172841569" sldId="427"/>
        </pc:sldMkLst>
        <pc:graphicFrameChg chg="mod">
          <ac:chgData name="Davinia Sanchez Macias" userId="4662f6fc-b106-402e-8423-3c95f3321f62" providerId="ADAL" clId="{BBB59FFD-F194-466D-8539-0842E34E0983}" dt="2023-04-25T20:42:38.754" v="11" actId="20577"/>
          <ac:graphicFrameMkLst>
            <pc:docMk/>
            <pc:sldMk cId="1172841569" sldId="427"/>
            <ac:graphicFrameMk id="14" creationId="{85C77AAE-08AB-4C8F-B3AA-071B8C71B6FD}"/>
          </ac:graphicFrameMkLst>
        </pc:graphicFrameChg>
      </pc:sldChg>
      <pc:sldChg chg="del">
        <pc:chgData name="Davinia Sanchez Macias" userId="4662f6fc-b106-402e-8423-3c95f3321f62" providerId="ADAL" clId="{BBB59FFD-F194-466D-8539-0842E34E0983}" dt="2023-04-25T20:42:21.347" v="0" actId="47"/>
        <pc:sldMkLst>
          <pc:docMk/>
          <pc:sldMk cId="940484548" sldId="428"/>
        </pc:sldMkLst>
      </pc:sldChg>
      <pc:sldChg chg="modSp mod">
        <pc:chgData name="Davinia Sanchez Macias" userId="4662f6fc-b106-402e-8423-3c95f3321f62" providerId="ADAL" clId="{BBB59FFD-F194-466D-8539-0842E34E0983}" dt="2023-04-25T20:42:56.640" v="22" actId="20577"/>
        <pc:sldMkLst>
          <pc:docMk/>
          <pc:sldMk cId="4114821156" sldId="429"/>
        </pc:sldMkLst>
        <pc:spChg chg="mod">
          <ac:chgData name="Davinia Sanchez Macias" userId="4662f6fc-b106-402e-8423-3c95f3321f62" providerId="ADAL" clId="{BBB59FFD-F194-466D-8539-0842E34E0983}" dt="2023-04-25T20:42:56.640" v="22" actId="20577"/>
          <ac:spMkLst>
            <pc:docMk/>
            <pc:sldMk cId="4114821156" sldId="429"/>
            <ac:spMk id="3" creationId="{852658E9-2751-47B5-AD4E-B5AF289FD50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533A6-2307-4E62-AFAC-C6E943D49898}" type="doc">
      <dgm:prSet loTypeId="urn:microsoft.com/office/officeart/2005/8/layout/venn1" loCatId="relationship" qsTypeId="urn:microsoft.com/office/officeart/2005/8/quickstyle/3d3" qsCatId="3D" csTypeId="urn:microsoft.com/office/officeart/2005/8/colors/accent1_2" csCatId="accent1" phldr="1"/>
      <dgm:spPr/>
    </dgm:pt>
    <dgm:pt modelId="{A5F6127E-FB8C-4CF7-81E9-7E142693C7C4}">
      <dgm:prSet phldrT="[Texto]"/>
      <dgm:spPr/>
      <dgm:t>
        <a:bodyPr/>
        <a:lstStyle/>
        <a:p>
          <a:r>
            <a:rPr lang="es-MX"/>
            <a:t>Los animales</a:t>
          </a:r>
          <a:endParaRPr lang="es-MX" dirty="0"/>
        </a:p>
      </dgm:t>
    </dgm:pt>
    <dgm:pt modelId="{103F375A-005D-4EBF-AF63-52B262E637AA}" type="parTrans" cxnId="{33A967E9-8494-498E-9D69-AB7997085DD2}">
      <dgm:prSet/>
      <dgm:spPr/>
      <dgm:t>
        <a:bodyPr/>
        <a:lstStyle/>
        <a:p>
          <a:endParaRPr lang="es-MX"/>
        </a:p>
      </dgm:t>
    </dgm:pt>
    <dgm:pt modelId="{71815B92-762F-4D30-9F09-3A82AD0E45D1}" type="sibTrans" cxnId="{33A967E9-8494-498E-9D69-AB7997085DD2}">
      <dgm:prSet/>
      <dgm:spPr/>
      <dgm:t>
        <a:bodyPr/>
        <a:lstStyle/>
        <a:p>
          <a:endParaRPr lang="es-MX"/>
        </a:p>
      </dgm:t>
    </dgm:pt>
    <dgm:pt modelId="{DB17FA68-D85C-4924-B2C4-EC6E77B3E7CB}">
      <dgm:prSet phldrT="[Texto]"/>
      <dgm:spPr/>
      <dgm:t>
        <a:bodyPr/>
        <a:lstStyle/>
        <a:p>
          <a:r>
            <a:rPr lang="es-MX"/>
            <a:t>Dieta y manejo</a:t>
          </a:r>
          <a:endParaRPr lang="es-MX" dirty="0"/>
        </a:p>
      </dgm:t>
    </dgm:pt>
    <dgm:pt modelId="{2CADB6D3-50C2-453C-B8AF-B7C6998794D9}" type="parTrans" cxnId="{5C4D3809-A5B1-41EA-B7A6-1ECAB380002D}">
      <dgm:prSet/>
      <dgm:spPr/>
      <dgm:t>
        <a:bodyPr/>
        <a:lstStyle/>
        <a:p>
          <a:endParaRPr lang="es-MX"/>
        </a:p>
      </dgm:t>
    </dgm:pt>
    <dgm:pt modelId="{CF34C485-A1B2-4C17-9170-63BFAB0794B8}" type="sibTrans" cxnId="{5C4D3809-A5B1-41EA-B7A6-1ECAB380002D}">
      <dgm:prSet/>
      <dgm:spPr/>
      <dgm:t>
        <a:bodyPr/>
        <a:lstStyle/>
        <a:p>
          <a:endParaRPr lang="es-MX"/>
        </a:p>
      </dgm:t>
    </dgm:pt>
    <dgm:pt modelId="{793E7900-0FC0-4BC2-A348-53A4EA2E7F35}">
      <dgm:prSet phldrT="[Texto]"/>
      <dgm:spPr/>
      <dgm:t>
        <a:bodyPr/>
        <a:lstStyle/>
        <a:p>
          <a:r>
            <a:rPr lang="es-MX"/>
            <a:t>Los alimentos</a:t>
          </a:r>
          <a:endParaRPr lang="es-MX" dirty="0"/>
        </a:p>
      </dgm:t>
    </dgm:pt>
    <dgm:pt modelId="{EF3449F0-F993-478D-8473-02D1BA90A88B}" type="parTrans" cxnId="{39372F09-E1CA-4C7D-8292-37D6DF08EB3A}">
      <dgm:prSet/>
      <dgm:spPr/>
      <dgm:t>
        <a:bodyPr/>
        <a:lstStyle/>
        <a:p>
          <a:endParaRPr lang="es-MX"/>
        </a:p>
      </dgm:t>
    </dgm:pt>
    <dgm:pt modelId="{9FE9DEF6-6967-4C20-A40B-E9A4CB61B062}" type="sibTrans" cxnId="{39372F09-E1CA-4C7D-8292-37D6DF08EB3A}">
      <dgm:prSet/>
      <dgm:spPr/>
      <dgm:t>
        <a:bodyPr/>
        <a:lstStyle/>
        <a:p>
          <a:endParaRPr lang="es-MX"/>
        </a:p>
      </dgm:t>
    </dgm:pt>
    <dgm:pt modelId="{C5247E39-B161-4E0B-A3BF-BBA40FE3F63A}" type="pres">
      <dgm:prSet presAssocID="{FDD533A6-2307-4E62-AFAC-C6E943D49898}" presName="compositeShape" presStyleCnt="0">
        <dgm:presLayoutVars>
          <dgm:chMax val="7"/>
          <dgm:dir/>
          <dgm:resizeHandles val="exact"/>
        </dgm:presLayoutVars>
      </dgm:prSet>
      <dgm:spPr/>
    </dgm:pt>
    <dgm:pt modelId="{6AE4649D-47A5-450F-ABC3-2132EF4CAC34}" type="pres">
      <dgm:prSet presAssocID="{A5F6127E-FB8C-4CF7-81E9-7E142693C7C4}" presName="circ1" presStyleLbl="vennNode1" presStyleIdx="0" presStyleCnt="3" custScaleX="128808" custScaleY="67661" custLinFactNeighborX="-3210" custLinFactNeighborY="9292"/>
      <dgm:spPr/>
    </dgm:pt>
    <dgm:pt modelId="{7257932E-2ADA-4481-9B15-9419870D60FA}" type="pres">
      <dgm:prSet presAssocID="{A5F6127E-FB8C-4CF7-81E9-7E142693C7C4}" presName="circ1Tx" presStyleLbl="revTx" presStyleIdx="0" presStyleCnt="0">
        <dgm:presLayoutVars>
          <dgm:chMax val="0"/>
          <dgm:chPref val="0"/>
          <dgm:bulletEnabled val="1"/>
        </dgm:presLayoutVars>
      </dgm:prSet>
      <dgm:spPr/>
    </dgm:pt>
    <dgm:pt modelId="{E8BB12DA-EF9C-4DBF-9C78-8504E447632D}" type="pres">
      <dgm:prSet presAssocID="{DB17FA68-D85C-4924-B2C4-EC6E77B3E7CB}" presName="circ2" presStyleLbl="vennNode1" presStyleIdx="1" presStyleCnt="3" custScaleX="117393" custScaleY="80046" custLinFactNeighborX="11542" custLinFactNeighborY="-5377"/>
      <dgm:spPr/>
    </dgm:pt>
    <dgm:pt modelId="{9C4FDC4C-CE1C-4E52-81CA-9ADD40BA2B0F}" type="pres">
      <dgm:prSet presAssocID="{DB17FA68-D85C-4924-B2C4-EC6E77B3E7CB}" presName="circ2Tx" presStyleLbl="revTx" presStyleIdx="0" presStyleCnt="0">
        <dgm:presLayoutVars>
          <dgm:chMax val="0"/>
          <dgm:chPref val="0"/>
          <dgm:bulletEnabled val="1"/>
        </dgm:presLayoutVars>
      </dgm:prSet>
      <dgm:spPr/>
    </dgm:pt>
    <dgm:pt modelId="{64246589-0494-42C6-99BC-3C107FF98C85}" type="pres">
      <dgm:prSet presAssocID="{793E7900-0FC0-4BC2-A348-53A4EA2E7F35}" presName="circ3" presStyleLbl="vennNode1" presStyleIdx="2" presStyleCnt="3" custScaleX="119408" custScaleY="78112" custLinFactNeighborX="-6517" custLinFactNeighborY="-3494"/>
      <dgm:spPr/>
    </dgm:pt>
    <dgm:pt modelId="{DC8D8EFA-DFF8-43D3-B78A-1441EEF4BCE5}" type="pres">
      <dgm:prSet presAssocID="{793E7900-0FC0-4BC2-A348-53A4EA2E7F35}" presName="circ3Tx" presStyleLbl="revTx" presStyleIdx="0" presStyleCnt="0">
        <dgm:presLayoutVars>
          <dgm:chMax val="0"/>
          <dgm:chPref val="0"/>
          <dgm:bulletEnabled val="1"/>
        </dgm:presLayoutVars>
      </dgm:prSet>
      <dgm:spPr/>
    </dgm:pt>
  </dgm:ptLst>
  <dgm:cxnLst>
    <dgm:cxn modelId="{A8690D03-4957-4425-A836-39917E69872B}" type="presOf" srcId="{DB17FA68-D85C-4924-B2C4-EC6E77B3E7CB}" destId="{E8BB12DA-EF9C-4DBF-9C78-8504E447632D}" srcOrd="0" destOrd="0" presId="urn:microsoft.com/office/officeart/2005/8/layout/venn1"/>
    <dgm:cxn modelId="{39372F09-E1CA-4C7D-8292-37D6DF08EB3A}" srcId="{FDD533A6-2307-4E62-AFAC-C6E943D49898}" destId="{793E7900-0FC0-4BC2-A348-53A4EA2E7F35}" srcOrd="2" destOrd="0" parTransId="{EF3449F0-F993-478D-8473-02D1BA90A88B}" sibTransId="{9FE9DEF6-6967-4C20-A40B-E9A4CB61B062}"/>
    <dgm:cxn modelId="{5C4D3809-A5B1-41EA-B7A6-1ECAB380002D}" srcId="{FDD533A6-2307-4E62-AFAC-C6E943D49898}" destId="{DB17FA68-D85C-4924-B2C4-EC6E77B3E7CB}" srcOrd="1" destOrd="0" parTransId="{2CADB6D3-50C2-453C-B8AF-B7C6998794D9}" sibTransId="{CF34C485-A1B2-4C17-9170-63BFAB0794B8}"/>
    <dgm:cxn modelId="{2632021D-C0C8-470D-90B4-027AD74B833E}" type="presOf" srcId="{A5F6127E-FB8C-4CF7-81E9-7E142693C7C4}" destId="{6AE4649D-47A5-450F-ABC3-2132EF4CAC34}" srcOrd="0" destOrd="0" presId="urn:microsoft.com/office/officeart/2005/8/layout/venn1"/>
    <dgm:cxn modelId="{0908C06A-B3A2-43F1-8030-C7CCEEFC226F}" type="presOf" srcId="{A5F6127E-FB8C-4CF7-81E9-7E142693C7C4}" destId="{7257932E-2ADA-4481-9B15-9419870D60FA}" srcOrd="1" destOrd="0" presId="urn:microsoft.com/office/officeart/2005/8/layout/venn1"/>
    <dgm:cxn modelId="{3992705A-2DCF-451B-A9D3-ED115AB95B2E}" type="presOf" srcId="{793E7900-0FC0-4BC2-A348-53A4EA2E7F35}" destId="{DC8D8EFA-DFF8-43D3-B78A-1441EEF4BCE5}" srcOrd="1" destOrd="0" presId="urn:microsoft.com/office/officeart/2005/8/layout/venn1"/>
    <dgm:cxn modelId="{CCFFEBC4-41D4-432A-B447-12E64228255E}" type="presOf" srcId="{FDD533A6-2307-4E62-AFAC-C6E943D49898}" destId="{C5247E39-B161-4E0B-A3BF-BBA40FE3F63A}" srcOrd="0" destOrd="0" presId="urn:microsoft.com/office/officeart/2005/8/layout/venn1"/>
    <dgm:cxn modelId="{A9315CE8-C8C3-4388-AC7A-9AA30B5BC01B}" type="presOf" srcId="{DB17FA68-D85C-4924-B2C4-EC6E77B3E7CB}" destId="{9C4FDC4C-CE1C-4E52-81CA-9ADD40BA2B0F}" srcOrd="1" destOrd="0" presId="urn:microsoft.com/office/officeart/2005/8/layout/venn1"/>
    <dgm:cxn modelId="{33A967E9-8494-498E-9D69-AB7997085DD2}" srcId="{FDD533A6-2307-4E62-AFAC-C6E943D49898}" destId="{A5F6127E-FB8C-4CF7-81E9-7E142693C7C4}" srcOrd="0" destOrd="0" parTransId="{103F375A-005D-4EBF-AF63-52B262E637AA}" sibTransId="{71815B92-762F-4D30-9F09-3A82AD0E45D1}"/>
    <dgm:cxn modelId="{018B7CFD-3F00-4FD5-B8BE-C618E2922296}" type="presOf" srcId="{793E7900-0FC0-4BC2-A348-53A4EA2E7F35}" destId="{64246589-0494-42C6-99BC-3C107FF98C85}" srcOrd="0" destOrd="0" presId="urn:microsoft.com/office/officeart/2005/8/layout/venn1"/>
    <dgm:cxn modelId="{F306DD06-A9AA-4401-B711-99BFFA354C10}" type="presParOf" srcId="{C5247E39-B161-4E0B-A3BF-BBA40FE3F63A}" destId="{6AE4649D-47A5-450F-ABC3-2132EF4CAC34}" srcOrd="0" destOrd="0" presId="urn:microsoft.com/office/officeart/2005/8/layout/venn1"/>
    <dgm:cxn modelId="{B9DD9B7D-FF1A-4806-8126-F25661ADCA6D}" type="presParOf" srcId="{C5247E39-B161-4E0B-A3BF-BBA40FE3F63A}" destId="{7257932E-2ADA-4481-9B15-9419870D60FA}" srcOrd="1" destOrd="0" presId="urn:microsoft.com/office/officeart/2005/8/layout/venn1"/>
    <dgm:cxn modelId="{81C683F7-E10E-49E5-94BE-015A28EB7E96}" type="presParOf" srcId="{C5247E39-B161-4E0B-A3BF-BBA40FE3F63A}" destId="{E8BB12DA-EF9C-4DBF-9C78-8504E447632D}" srcOrd="2" destOrd="0" presId="urn:microsoft.com/office/officeart/2005/8/layout/venn1"/>
    <dgm:cxn modelId="{65E91973-9C65-4C77-B061-BAD103D01A1D}" type="presParOf" srcId="{C5247E39-B161-4E0B-A3BF-BBA40FE3F63A}" destId="{9C4FDC4C-CE1C-4E52-81CA-9ADD40BA2B0F}" srcOrd="3" destOrd="0" presId="urn:microsoft.com/office/officeart/2005/8/layout/venn1"/>
    <dgm:cxn modelId="{3018CF32-C555-4BF8-8660-951117B5E7F6}" type="presParOf" srcId="{C5247E39-B161-4E0B-A3BF-BBA40FE3F63A}" destId="{64246589-0494-42C6-99BC-3C107FF98C85}" srcOrd="4" destOrd="0" presId="urn:microsoft.com/office/officeart/2005/8/layout/venn1"/>
    <dgm:cxn modelId="{665F85C8-29F0-43FD-AB72-74C596D10E57}" type="presParOf" srcId="{C5247E39-B161-4E0B-A3BF-BBA40FE3F63A}" destId="{DC8D8EFA-DFF8-43D3-B78A-1441EEF4BCE5}" srcOrd="5" destOrd="0" presId="urn:microsoft.com/office/officeart/2005/8/layout/venn1"/>
  </dgm:cxnLst>
  <dgm:bg/>
  <dgm:whole>
    <a:effectLst>
      <a:reflection blurRad="6350" stA="50000" endA="300" endPos="55500" dist="50800" dir="5400000" sy="-100000" algn="bl" rotWithShape="0"/>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649D-47A5-450F-ABC3-2132EF4CAC34}">
      <dsp:nvSpPr>
        <dsp:cNvPr id="0" name=""/>
        <dsp:cNvSpPr/>
      </dsp:nvSpPr>
      <dsp:spPr>
        <a:xfrm>
          <a:off x="1945592" y="532776"/>
          <a:ext cx="2806946" cy="147444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MX" sz="2800" kern="1200"/>
            <a:t>Los animales</a:t>
          </a:r>
          <a:endParaRPr lang="es-MX" sz="2800" kern="1200" dirty="0"/>
        </a:p>
      </dsp:txBody>
      <dsp:txXfrm>
        <a:off x="2319852" y="790805"/>
        <a:ext cx="2058427" cy="663502"/>
      </dsp:txXfrm>
    </dsp:sp>
    <dsp:sp modelId="{E8BB12DA-EF9C-4DBF-9C78-8504E447632D}">
      <dsp:nvSpPr>
        <dsp:cNvPr id="0" name=""/>
        <dsp:cNvSpPr/>
      </dsp:nvSpPr>
      <dsp:spPr>
        <a:xfrm>
          <a:off x="3177757" y="1440150"/>
          <a:ext cx="2558194" cy="1744339"/>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MX" sz="2800" kern="1200"/>
            <a:t>Dieta y manejo</a:t>
          </a:r>
          <a:endParaRPr lang="es-MX" sz="2800" kern="1200" dirty="0"/>
        </a:p>
      </dsp:txBody>
      <dsp:txXfrm>
        <a:off x="3960139" y="1890771"/>
        <a:ext cx="1534916" cy="959386"/>
      </dsp:txXfrm>
    </dsp:sp>
    <dsp:sp modelId="{64246589-0494-42C6-99BC-3C107FF98C85}">
      <dsp:nvSpPr>
        <dsp:cNvPr id="0" name=""/>
        <dsp:cNvSpPr/>
      </dsp:nvSpPr>
      <dsp:spPr>
        <a:xfrm>
          <a:off x="1189631" y="1502257"/>
          <a:ext cx="2602104" cy="170219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s-MX" sz="2800" kern="1200"/>
            <a:t>Los alimentos</a:t>
          </a:r>
          <a:endParaRPr lang="es-MX" sz="2800" kern="1200" dirty="0"/>
        </a:p>
      </dsp:txBody>
      <dsp:txXfrm>
        <a:off x="1434662" y="1941990"/>
        <a:ext cx="1561262" cy="93620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2AA3DCA0-2FDF-44B0-BBBE-5624000E60D6}" type="datetimeFigureOut">
              <a:rPr lang="es-ES" smtClean="0"/>
              <a:pPr/>
              <a:t>14/04/2025</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99896D7B-1114-4C98-9274-50406F1E1267}" type="slidenum">
              <a:rPr lang="es-ES" smtClean="0"/>
              <a:pPr/>
              <a:t>‹Nº›</a:t>
            </a:fld>
            <a:endParaRPr lang="es-ES"/>
          </a:p>
        </p:txBody>
      </p:sp>
    </p:spTree>
    <p:extLst>
      <p:ext uri="{BB962C8B-B14F-4D97-AF65-F5344CB8AC3E}">
        <p14:creationId xmlns:p14="http://schemas.microsoft.com/office/powerpoint/2010/main" val="60688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pPr>
              <a:defRPr/>
            </a:pPr>
            <a:endParaRPr lang="es-ES"/>
          </a:p>
        </p:txBody>
      </p:sp>
      <p:sp>
        <p:nvSpPr>
          <p:cNvPr id="1331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pPr>
              <a:defRPr/>
            </a:pPr>
            <a:endParaRPr lang="es-ES"/>
          </a:p>
        </p:txBody>
      </p:sp>
      <p:sp>
        <p:nvSpPr>
          <p:cNvPr id="11366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331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pPr>
              <a:defRPr/>
            </a:pPr>
            <a:endParaRPr lang="es-ES"/>
          </a:p>
        </p:txBody>
      </p:sp>
      <p:sp>
        <p:nvSpPr>
          <p:cNvPr id="1331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pPr>
              <a:defRPr/>
            </a:pPr>
            <a:fld id="{1CE87323-C230-4C4E-813B-0988103F0F32}" type="slidenum">
              <a:rPr lang="es-ES"/>
              <a:pPr>
                <a:defRPr/>
              </a:pPr>
              <a:t>‹Nº›</a:t>
            </a:fld>
            <a:endParaRPr lang="es-ES"/>
          </a:p>
        </p:txBody>
      </p:sp>
    </p:spTree>
    <p:extLst>
      <p:ext uri="{BB962C8B-B14F-4D97-AF65-F5344CB8AC3E}">
        <p14:creationId xmlns:p14="http://schemas.microsoft.com/office/powerpoint/2010/main" val="1861216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a:ln/>
        </p:spPr>
      </p:sp>
      <p:sp>
        <p:nvSpPr>
          <p:cNvPr id="114691" name="2 Marcador de notas"/>
          <p:cNvSpPr>
            <a:spLocks noGrp="1"/>
          </p:cNvSpPr>
          <p:nvPr>
            <p:ph type="body" idx="1"/>
          </p:nvPr>
        </p:nvSpPr>
        <p:spPr>
          <a:noFill/>
          <a:ln/>
        </p:spPr>
        <p:txBody>
          <a:bodyPr/>
          <a:lstStyle/>
          <a:p>
            <a:pPr eaLnBrk="1" hangingPunct="1"/>
            <a:endParaRPr lang="es-MX"/>
          </a:p>
        </p:txBody>
      </p:sp>
      <p:sp>
        <p:nvSpPr>
          <p:cNvPr id="114692" name="3 Marcador de número de diapositiva"/>
          <p:cNvSpPr>
            <a:spLocks noGrp="1"/>
          </p:cNvSpPr>
          <p:nvPr>
            <p:ph type="sldNum" sz="quarter" idx="5"/>
          </p:nvPr>
        </p:nvSpPr>
        <p:spPr>
          <a:noFill/>
        </p:spPr>
        <p:txBody>
          <a:bodyPr/>
          <a:lstStyle/>
          <a:p>
            <a:fld id="{281A8387-29A7-488E-9CAC-8D092401CC31}" type="slidenum">
              <a:rPr lang="es-ES" smtClean="0"/>
              <a:pPr/>
              <a:t>1</a:t>
            </a:fld>
            <a:endParaRPr lang="es-ES"/>
          </a:p>
        </p:txBody>
      </p:sp>
    </p:spTree>
    <p:extLst>
      <p:ext uri="{BB962C8B-B14F-4D97-AF65-F5344CB8AC3E}">
        <p14:creationId xmlns:p14="http://schemas.microsoft.com/office/powerpoint/2010/main" val="62876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065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3D8605-E9D2-47B2-B85E-914560DEA6CE}" type="slidenum">
              <a:rPr lang="es-ES" smtClean="0"/>
              <a:pPr/>
              <a:t>4</a:t>
            </a:fld>
            <a:endParaRPr lang="es-ES"/>
          </a:p>
        </p:txBody>
      </p:sp>
    </p:spTree>
    <p:extLst>
      <p:ext uri="{BB962C8B-B14F-4D97-AF65-F5344CB8AC3E}">
        <p14:creationId xmlns:p14="http://schemas.microsoft.com/office/powerpoint/2010/main" val="15992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_tradnl"/>
              <a:t>En producción animal intervienen elementos ambiéntales, técnicos y socioeconómicos.</a:t>
            </a:r>
          </a:p>
          <a:p>
            <a:pPr eaLnBrk="1" hangingPunct="1"/>
            <a:r>
              <a:rPr lang="es-ES_tradnl"/>
              <a:t>Cada elemento del sistema tiene influencia sobre todos los demás.</a:t>
            </a:r>
          </a:p>
          <a:p>
            <a:pPr eaLnBrk="1" hangingPunct="1"/>
            <a:r>
              <a:rPr lang="es-ES_tradnl"/>
              <a:t>Cada sistema presenta una dinámica propia.</a:t>
            </a:r>
            <a:endParaRPr lang="es-ES"/>
          </a:p>
        </p:txBody>
      </p:sp>
      <p:sp>
        <p:nvSpPr>
          <p:cNvPr id="1085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2EADA-CC3C-47C8-A2A7-1DDCBF4D8269}" type="slidenum">
              <a:rPr lang="es-ES" smtClean="0"/>
              <a:pPr/>
              <a:t>11</a:t>
            </a:fld>
            <a:endParaRPr lang="es-ES"/>
          </a:p>
        </p:txBody>
      </p:sp>
    </p:spTree>
    <p:extLst>
      <p:ext uri="{BB962C8B-B14F-4D97-AF65-F5344CB8AC3E}">
        <p14:creationId xmlns:p14="http://schemas.microsoft.com/office/powerpoint/2010/main" val="914315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_tradnl"/>
              <a:t>En producción animal intervienen elementos ambiéntales, técnicos y socioeconómicos.</a:t>
            </a:r>
          </a:p>
          <a:p>
            <a:pPr eaLnBrk="1" hangingPunct="1"/>
            <a:r>
              <a:rPr lang="es-ES_tradnl"/>
              <a:t>Cada elemento del sistema tiene influencia sobre todos los demás.</a:t>
            </a:r>
          </a:p>
          <a:p>
            <a:pPr eaLnBrk="1" hangingPunct="1"/>
            <a:r>
              <a:rPr lang="es-ES_tradnl"/>
              <a:t>Cada sistema presenta una dinámica propia.</a:t>
            </a:r>
            <a:endParaRPr lang="es-ES"/>
          </a:p>
        </p:txBody>
      </p:sp>
      <p:sp>
        <p:nvSpPr>
          <p:cNvPr id="1085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2EADA-CC3C-47C8-A2A7-1DDCBF4D8269}" type="slidenum">
              <a:rPr lang="es-ES" smtClean="0"/>
              <a:pPr/>
              <a:t>12</a:t>
            </a:fld>
            <a:endParaRPr lang="es-ES"/>
          </a:p>
        </p:txBody>
      </p:sp>
    </p:spTree>
    <p:extLst>
      <p:ext uri="{BB962C8B-B14F-4D97-AF65-F5344CB8AC3E}">
        <p14:creationId xmlns:p14="http://schemas.microsoft.com/office/powerpoint/2010/main" val="110883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_tradnl" dirty="0"/>
              <a:t>En producción animal intervienen elementos ambiéntales, técnicos y socioeconómicos.</a:t>
            </a:r>
          </a:p>
          <a:p>
            <a:pPr eaLnBrk="1" hangingPunct="1"/>
            <a:r>
              <a:rPr lang="es-ES_tradnl" dirty="0"/>
              <a:t>Cada elemento del sistema tiene influencia sobre todos los demás.</a:t>
            </a:r>
          </a:p>
          <a:p>
            <a:pPr eaLnBrk="1" hangingPunct="1"/>
            <a:r>
              <a:rPr lang="es-ES_tradnl" dirty="0"/>
              <a:t>Cada sistema presenta una dinámica propia.</a:t>
            </a:r>
            <a:endParaRPr lang="es-ES" dirty="0"/>
          </a:p>
        </p:txBody>
      </p:sp>
      <p:sp>
        <p:nvSpPr>
          <p:cNvPr id="1085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2EADA-CC3C-47C8-A2A7-1DDCBF4D8269}" type="slidenum">
              <a:rPr lang="es-ES" smtClean="0"/>
              <a:pPr/>
              <a:t>13</a:t>
            </a:fld>
            <a:endParaRPr lang="es-ES"/>
          </a:p>
        </p:txBody>
      </p:sp>
    </p:spTree>
    <p:extLst>
      <p:ext uri="{BB962C8B-B14F-4D97-AF65-F5344CB8AC3E}">
        <p14:creationId xmlns:p14="http://schemas.microsoft.com/office/powerpoint/2010/main" val="114015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s-ES_tradnl"/>
              <a:t>En producción animal intervienen elementos ambiéntales, técnicos y socioeconómicos.</a:t>
            </a:r>
          </a:p>
          <a:p>
            <a:pPr eaLnBrk="1" hangingPunct="1"/>
            <a:r>
              <a:rPr lang="es-ES_tradnl"/>
              <a:t>Cada elemento del sistema tiene influencia sobre todos los demás.</a:t>
            </a:r>
          </a:p>
          <a:p>
            <a:pPr eaLnBrk="1" hangingPunct="1"/>
            <a:r>
              <a:rPr lang="es-ES_tradnl"/>
              <a:t>Cada sistema presenta una dinámica propia.</a:t>
            </a:r>
            <a:endParaRPr lang="es-ES"/>
          </a:p>
        </p:txBody>
      </p:sp>
      <p:sp>
        <p:nvSpPr>
          <p:cNvPr id="1085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C2EADA-CC3C-47C8-A2A7-1DDCBF4D8269}" type="slidenum">
              <a:rPr lang="es-ES" smtClean="0"/>
              <a:pPr/>
              <a:t>14</a:t>
            </a:fld>
            <a:endParaRPr lang="es-ES"/>
          </a:p>
        </p:txBody>
      </p:sp>
    </p:spTree>
    <p:extLst>
      <p:ext uri="{BB962C8B-B14F-4D97-AF65-F5344CB8AC3E}">
        <p14:creationId xmlns:p14="http://schemas.microsoft.com/office/powerpoint/2010/main" val="215032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a:p>
        </p:txBody>
      </p:sp>
      <p:sp>
        <p:nvSpPr>
          <p:cNvPr id="1065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3D8605-E9D2-47B2-B85E-914560DEA6CE}" type="slidenum">
              <a:rPr lang="es-ES" smtClean="0"/>
              <a:pPr/>
              <a:t>22</a:t>
            </a:fld>
            <a:endParaRPr lang="es-ES"/>
          </a:p>
        </p:txBody>
      </p:sp>
    </p:spTree>
    <p:extLst>
      <p:ext uri="{BB962C8B-B14F-4D97-AF65-F5344CB8AC3E}">
        <p14:creationId xmlns:p14="http://schemas.microsoft.com/office/powerpoint/2010/main" val="618115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3DF1D407-0EA0-4EA9-B838-994A7BBFF1DB}" type="slidenum">
              <a:rPr lang="es-ES" smtClean="0"/>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31043A72-DC49-4BF5-ABE5-6E76F59DAEA3}"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p>
            <a:pPr>
              <a:defRPr/>
            </a:pPr>
            <a:endParaRPr lang="es-ES"/>
          </a:p>
        </p:txBody>
      </p:sp>
      <p:sp>
        <p:nvSpPr>
          <p:cNvPr id="5" name="4 Marcador de pie de página"/>
          <p:cNvSpPr>
            <a:spLocks noGrp="1"/>
          </p:cNvSpPr>
          <p:nvPr>
            <p:ph type="ftr" sz="quarter" idx="11"/>
          </p:nvPr>
        </p:nvSpPr>
        <p:spPr>
          <a:xfrm>
            <a:off x="457200" y="6556248"/>
            <a:ext cx="3657600" cy="228600"/>
          </a:xfrm>
        </p:spPr>
        <p:txBody>
          <a:bodyPr/>
          <a:lstStyle/>
          <a:p>
            <a:pPr>
              <a:defRPr/>
            </a:pPr>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B7C6596-78BA-42FA-9E4E-2BEEE7B057FD}"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17BEC662-9BF3-4AA0-A504-849C5064C016}"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p>
            <a:pPr>
              <a:defRPr/>
            </a:pPr>
            <a:fld id="{8F63C747-C3EB-4FEF-9DA5-9E9AB6F5C82C}" type="slidenum">
              <a:rPr lang="es-ES" smtClean="0"/>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E3F9AA0A-1E6E-4B2C-88C3-C53D67A84808}"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D7216EC6-C079-44AE-B5CA-297CA9E4AC78}"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D2F224B2-A774-461C-BB5F-E6D0277CD075}"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pPr>
              <a:defRPr/>
            </a:pPr>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pPr>
              <a:defRPr/>
            </a:pPr>
            <a:endParaRPr lang="es-ES"/>
          </a:p>
        </p:txBody>
      </p:sp>
      <p:sp>
        <p:nvSpPr>
          <p:cNvPr id="4" name="3 Marcador de número de diapositiva"/>
          <p:cNvSpPr>
            <a:spLocks noGrp="1"/>
          </p:cNvSpPr>
          <p:nvPr>
            <p:ph type="sldNum" sz="quarter" idx="12"/>
          </p:nvPr>
        </p:nvSpPr>
        <p:spPr/>
        <p:txBody>
          <a:bodyPr/>
          <a:lstStyle/>
          <a:p>
            <a:pPr>
              <a:defRPr/>
            </a:pPr>
            <a:fld id="{E72C2859-39BD-4C65-9BAB-AE4A5DE0D05B}"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C34B4852-AC49-4F2D-9AE2-F5B272441CCE}"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78C0BC2E-DE3A-443D-8C56-C5EED385089F}" type="slidenum">
              <a:rPr lang="es-ES" smtClean="0"/>
              <a:pPr>
                <a:defRPr/>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3C53DFC1-7EBF-459F-AC4C-AC5F2E6D3225}"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s-ES" dirty="0">
                <a:solidFill>
                  <a:schemeClr val="tx1"/>
                </a:solidFill>
              </a:rPr>
              <a:t>Tema 3. Importancia de la nutrición y reproducción</a:t>
            </a:r>
            <a:endParaRPr lang="es-ES" sz="4800" dirty="0">
              <a:solidFill>
                <a:schemeClr val="tx1"/>
              </a:solidFill>
            </a:endParaRPr>
          </a:p>
        </p:txBody>
      </p:sp>
      <p:sp>
        <p:nvSpPr>
          <p:cNvPr id="4" name="3 Subtítulo"/>
          <p:cNvSpPr>
            <a:spLocks noGrp="1"/>
          </p:cNvSpPr>
          <p:nvPr>
            <p:ph type="subTitle" idx="1"/>
          </p:nvPr>
        </p:nvSpPr>
        <p:spPr>
          <a:xfrm>
            <a:off x="3354442" y="3539864"/>
            <a:ext cx="5114778" cy="2265400"/>
          </a:xfrm>
        </p:spPr>
        <p:txBody>
          <a:bodyPr>
            <a:normAutofit fontScale="92500" lnSpcReduction="10000"/>
          </a:bodyPr>
          <a:lstStyle/>
          <a:p>
            <a:pPr algn="l"/>
            <a:r>
              <a:rPr lang="es-ES" dirty="0"/>
              <a:t>Subtemas: </a:t>
            </a:r>
          </a:p>
          <a:p>
            <a:pPr algn="l"/>
            <a:r>
              <a:rPr lang="es-EC" dirty="0"/>
              <a:t>1.3.1. Importancia de la nutrición animal</a:t>
            </a:r>
          </a:p>
          <a:p>
            <a:pPr algn="l"/>
            <a:r>
              <a:rPr lang="es-EC" dirty="0"/>
              <a:t>1.3.2. Alimentos para el ganado. Origen y características</a:t>
            </a:r>
          </a:p>
          <a:p>
            <a:pPr algn="l"/>
            <a:r>
              <a:rPr lang="es-EC" dirty="0"/>
              <a:t>1.3.3. El proceso reproductivo y la importancia de su intensificación en la producción animal.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sz="2900" dirty="0">
                <a:ln w="500">
                  <a:solidFill>
                    <a:srgbClr val="D2533C">
                      <a:shade val="20000"/>
                      <a:satMod val="120000"/>
                    </a:srgbClr>
                  </a:solidFill>
                </a:ln>
                <a:gradFill>
                  <a:gsLst>
                    <a:gs pos="0">
                      <a:srgbClr val="4C5A6A">
                        <a:tint val="13000"/>
                      </a:srgbClr>
                    </a:gs>
                    <a:gs pos="10000">
                      <a:srgbClr val="4C5A6A">
                        <a:tint val="20000"/>
                      </a:srgbClr>
                    </a:gs>
                    <a:gs pos="49000">
                      <a:srgbClr val="4C5A6A">
                        <a:tint val="70000"/>
                      </a:srgbClr>
                    </a:gs>
                    <a:gs pos="50000">
                      <a:srgbClr val="4C5A6A">
                        <a:tint val="97000"/>
                      </a:srgbClr>
                    </a:gs>
                    <a:gs pos="100000">
                      <a:srgbClr val="4C5A6A">
                        <a:tint val="20000"/>
                      </a:srgbClr>
                    </a:gs>
                  </a:gsLst>
                  <a:lin ang="5400000" scaled="1"/>
                </a:gradFill>
              </a:rPr>
              <a:t>¿Cómo afecta la alimentación a los resultados de la explotación de ganado?</a:t>
            </a:r>
            <a:endParaRPr lang="es-ES" dirty="0"/>
          </a:p>
        </p:txBody>
      </p:sp>
      <p:sp>
        <p:nvSpPr>
          <p:cNvPr id="8195" name="Rectangle 3"/>
          <p:cNvSpPr>
            <a:spLocks noGrp="1" noChangeArrowheads="1"/>
          </p:cNvSpPr>
          <p:nvPr>
            <p:ph idx="1"/>
          </p:nvPr>
        </p:nvSpPr>
        <p:spPr/>
        <p:txBody>
          <a:bodyPr>
            <a:normAutofit/>
          </a:bodyPr>
          <a:lstStyle/>
          <a:p>
            <a:r>
              <a:rPr lang="es-ES" sz="2200" dirty="0"/>
              <a:t>Además, la tarea de alimentar el ganado va a ser una de las cuestiones de manejo que más </a:t>
            </a:r>
            <a:r>
              <a:rPr lang="es-ES" sz="2200" u="sng" dirty="0"/>
              <a:t>tiempo</a:t>
            </a:r>
            <a:r>
              <a:rPr lang="es-ES" sz="2200" dirty="0"/>
              <a:t> va a requerir: entre el </a:t>
            </a:r>
            <a:r>
              <a:rPr lang="es-ES" sz="2200" u="sng" dirty="0"/>
              <a:t>30 y el 50% de la jornada laboral</a:t>
            </a:r>
            <a:r>
              <a:rPr lang="es-ES" sz="2200" dirty="0"/>
              <a:t>, es decir, entre tres y cuatro horas al día o más se van a dedicar a temas de alimentación. </a:t>
            </a:r>
          </a:p>
          <a:p>
            <a:r>
              <a:rPr lang="es-ES" sz="2200" dirty="0"/>
              <a:t>El reparto de los alimentos, la preparación de estos, la gestión y la compra, son tareas cotidianas que requieren bastantes horas.</a:t>
            </a:r>
          </a:p>
        </p:txBody>
      </p:sp>
      <p:pic>
        <p:nvPicPr>
          <p:cNvPr id="206850" name="Picture 2" descr="http://mw2.google.com/mw-panoramio/photos/medium/12139765.jpg"/>
          <p:cNvPicPr>
            <a:picLocks noChangeAspect="1" noChangeArrowheads="1"/>
          </p:cNvPicPr>
          <p:nvPr/>
        </p:nvPicPr>
        <p:blipFill>
          <a:blip r:embed="rId2" cstate="print"/>
          <a:srcRect/>
          <a:stretch>
            <a:fillRect/>
          </a:stretch>
        </p:blipFill>
        <p:spPr bwMode="auto">
          <a:xfrm>
            <a:off x="4860032" y="4365104"/>
            <a:ext cx="2747797" cy="2060848"/>
          </a:xfrm>
          <a:prstGeom prst="rect">
            <a:avLst/>
          </a:prstGeom>
          <a:noFill/>
        </p:spPr>
      </p:pic>
    </p:spTree>
    <p:extLst>
      <p:ext uri="{BB962C8B-B14F-4D97-AF65-F5344CB8AC3E}">
        <p14:creationId xmlns:p14="http://schemas.microsoft.com/office/powerpoint/2010/main" val="39240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11560" y="1340768"/>
            <a:ext cx="7923213" cy="809625"/>
          </a:xfrm>
        </p:spPr>
        <p:txBody>
          <a:bodyPr>
            <a:normAutofit fontScale="90000"/>
          </a:bodyPr>
          <a:lstStyle/>
          <a:p>
            <a:pPr algn="ctr" eaLnBrk="1" hangingPunct="1">
              <a:defRPr/>
            </a:pPr>
            <a:r>
              <a:rPr lang="es-MX" sz="2800" b="1"/>
              <a:t>En el caso de la nutrición, debemos conocer: </a:t>
            </a:r>
            <a:endParaRPr lang="en-US" sz="2800" b="1" dirty="0"/>
          </a:p>
        </p:txBody>
      </p:sp>
      <p:graphicFrame>
        <p:nvGraphicFramePr>
          <p:cNvPr id="2" name="1 Diagrama"/>
          <p:cNvGraphicFramePr/>
          <p:nvPr/>
        </p:nvGraphicFramePr>
        <p:xfrm>
          <a:off x="924272" y="2276872"/>
          <a:ext cx="6816080"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12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defRPr/>
            </a:pPr>
            <a:r>
              <a:rPr lang="es-MX" sz="2800" b="1"/>
              <a:t>En el caso de la nutrición, debemos conocer: </a:t>
            </a:r>
            <a:endParaRPr lang="en-US" sz="2800" b="1" dirty="0"/>
          </a:p>
        </p:txBody>
      </p:sp>
      <p:sp>
        <p:nvSpPr>
          <p:cNvPr id="20483" name="Rectangle 3"/>
          <p:cNvSpPr>
            <a:spLocks noGrp="1" noChangeArrowheads="1"/>
          </p:cNvSpPr>
          <p:nvPr>
            <p:ph idx="1"/>
          </p:nvPr>
        </p:nvSpPr>
        <p:spPr/>
        <p:txBody>
          <a:bodyPr>
            <a:normAutofit fontScale="92500" lnSpcReduction="20000"/>
          </a:bodyPr>
          <a:lstStyle/>
          <a:p>
            <a:pPr marL="0" indent="0" algn="ctr" eaLnBrk="1" hangingPunct="1">
              <a:buFont typeface="Wingdings" pitchFamily="2" charset="2"/>
              <a:buChar char="q"/>
            </a:pPr>
            <a:r>
              <a:rPr lang="es-MX" u="sng" dirty="0"/>
              <a:t> Los animales</a:t>
            </a:r>
          </a:p>
          <a:p>
            <a:pPr marL="0" indent="0" algn="ctr" eaLnBrk="1" hangingPunct="1">
              <a:buNone/>
            </a:pPr>
            <a:endParaRPr lang="es-MX" sz="2000" dirty="0">
              <a:solidFill>
                <a:srgbClr val="002060"/>
              </a:solidFill>
            </a:endParaRPr>
          </a:p>
          <a:p>
            <a:pPr marL="0" indent="0" algn="ctr" eaLnBrk="1" hangingPunct="1">
              <a:buNone/>
            </a:pPr>
            <a:r>
              <a:rPr lang="es-MX" sz="2000" dirty="0">
                <a:solidFill>
                  <a:srgbClr val="002060"/>
                </a:solidFill>
              </a:rPr>
              <a:t>¿Cómo funciona el animal a la hora de transformar un tipo de alimentos en productos de mayor valor añadido como la carne, leche o huevos?</a:t>
            </a:r>
          </a:p>
          <a:p>
            <a:pPr marL="0" indent="0" algn="ctr" eaLnBrk="1" hangingPunct="1">
              <a:buNone/>
            </a:pPr>
            <a:endParaRPr lang="es-MX" sz="2000" dirty="0">
              <a:solidFill>
                <a:srgbClr val="002060"/>
              </a:solidFill>
            </a:endParaRPr>
          </a:p>
          <a:p>
            <a:pPr marL="0" indent="0" algn="ctr" eaLnBrk="1" hangingPunct="1">
              <a:buNone/>
            </a:pPr>
            <a:r>
              <a:rPr lang="es-MX" sz="2000" dirty="0">
                <a:solidFill>
                  <a:srgbClr val="002060"/>
                </a:solidFill>
              </a:rPr>
              <a:t>Para ello debemos comprender los mecanismos fisiológicos que intervienen. </a:t>
            </a:r>
          </a:p>
          <a:p>
            <a:pPr marL="0" indent="0" algn="ctr" eaLnBrk="1" hangingPunct="1">
              <a:buNone/>
            </a:pPr>
            <a:r>
              <a:rPr lang="es-MX" sz="2000" dirty="0">
                <a:solidFill>
                  <a:srgbClr val="002060"/>
                </a:solidFill>
              </a:rPr>
              <a:t>Dentro de éstos, hay dos aspectos importantes: </a:t>
            </a:r>
          </a:p>
          <a:p>
            <a:pPr marL="0" indent="0" algn="ctr" eaLnBrk="1" hangingPunct="1">
              <a:buNone/>
            </a:pPr>
            <a:endParaRPr lang="es-MX" sz="2000" dirty="0">
              <a:solidFill>
                <a:srgbClr val="002060"/>
              </a:solidFill>
            </a:endParaRPr>
          </a:p>
          <a:p>
            <a:pPr marL="0" indent="0" algn="ctr"/>
            <a:r>
              <a:rPr lang="es-ES" sz="1800" dirty="0"/>
              <a:t>Las necesidades nutritivas del animal, es decir, qué tipo de alimentos y qué cantidad de ellos va a necesitar el ganado para poder mantenerse sano y producir en condiciones óptimas. </a:t>
            </a:r>
          </a:p>
          <a:p>
            <a:pPr marL="0" indent="0" algn="ctr"/>
            <a:r>
              <a:rPr lang="es-ES" sz="1800" dirty="0"/>
              <a:t>El funcionamiento interno en lo referente a la digestión de los alimentos, es decir, qué ocurre con esos alimentos desde que son ingeridos por el animal hasta que se transforman en leche, carne o huevos.</a:t>
            </a:r>
          </a:p>
          <a:p>
            <a:pPr marL="0" indent="0" algn="ctr">
              <a:buNone/>
            </a:pPr>
            <a:endParaRPr lang="es-ES" sz="2000" dirty="0"/>
          </a:p>
          <a:p>
            <a:pPr marL="0" indent="0" algn="ctr">
              <a:buNone/>
            </a:pPr>
            <a:endParaRPr lang="es-MX" sz="2000" dirty="0">
              <a:solidFill>
                <a:srgbClr val="002060"/>
              </a:solidFill>
            </a:endParaRPr>
          </a:p>
          <a:p>
            <a:pPr marL="0" indent="0" algn="ctr" eaLnBrk="1" hangingPunct="1">
              <a:buNone/>
            </a:pPr>
            <a:endParaRPr lang="es-MX" sz="2000" dirty="0">
              <a:solidFill>
                <a:srgbClr val="002060"/>
              </a:solidFill>
            </a:endParaRPr>
          </a:p>
        </p:txBody>
      </p:sp>
    </p:spTree>
    <p:extLst>
      <p:ext uri="{BB962C8B-B14F-4D97-AF65-F5344CB8AC3E}">
        <p14:creationId xmlns:p14="http://schemas.microsoft.com/office/powerpoint/2010/main" val="92694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5" end="5"/>
                                            </p:txEl>
                                          </p:spTgt>
                                        </p:tgtEl>
                                        <p:attrNameLst>
                                          <p:attrName>style.visibility</p:attrName>
                                        </p:attrNameLst>
                                      </p:cBhvr>
                                      <p:to>
                                        <p:strVal val="visible"/>
                                      </p:to>
                                    </p:set>
                                    <p:animEffect transition="in" filter="fade">
                                      <p:cBhvr>
                                        <p:cTn id="7" dur="1000"/>
                                        <p:tgtEl>
                                          <p:spTgt spid="20483">
                                            <p:txEl>
                                              <p:pRg st="5" end="5"/>
                                            </p:txEl>
                                          </p:spTgt>
                                        </p:tgtEl>
                                      </p:cBhvr>
                                    </p:animEffect>
                                    <p:anim calcmode="lin" valueType="num">
                                      <p:cBhvr>
                                        <p:cTn id="8"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3">
                                            <p:txEl>
                                              <p:pRg st="7" end="7"/>
                                            </p:txEl>
                                          </p:spTgt>
                                        </p:tgtEl>
                                        <p:attrNameLst>
                                          <p:attrName>style.visibility</p:attrName>
                                        </p:attrNameLst>
                                      </p:cBhvr>
                                      <p:to>
                                        <p:strVal val="visible"/>
                                      </p:to>
                                    </p:set>
                                    <p:animEffect transition="in" filter="fade">
                                      <p:cBhvr>
                                        <p:cTn id="12" dur="1000"/>
                                        <p:tgtEl>
                                          <p:spTgt spid="20483">
                                            <p:txEl>
                                              <p:pRg st="7" end="7"/>
                                            </p:txEl>
                                          </p:spTgt>
                                        </p:tgtEl>
                                      </p:cBhvr>
                                    </p:animEffect>
                                    <p:anim calcmode="lin" valueType="num">
                                      <p:cBhvr>
                                        <p:cTn id="13" dur="10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3">
                                            <p:txEl>
                                              <p:pRg st="8" end="8"/>
                                            </p:txEl>
                                          </p:spTgt>
                                        </p:tgtEl>
                                        <p:attrNameLst>
                                          <p:attrName>style.visibility</p:attrName>
                                        </p:attrNameLst>
                                      </p:cBhvr>
                                      <p:to>
                                        <p:strVal val="visible"/>
                                      </p:to>
                                    </p:set>
                                    <p:animEffect transition="in" filter="fade">
                                      <p:cBhvr>
                                        <p:cTn id="19" dur="1000"/>
                                        <p:tgtEl>
                                          <p:spTgt spid="20483">
                                            <p:txEl>
                                              <p:pRg st="8" end="8"/>
                                            </p:txEl>
                                          </p:spTgt>
                                        </p:tgtEl>
                                      </p:cBhvr>
                                    </p:animEffect>
                                    <p:anim calcmode="lin" valueType="num">
                                      <p:cBhvr>
                                        <p:cTn id="20"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defRPr/>
            </a:pPr>
            <a:r>
              <a:rPr lang="es-MX" sz="2800" b="1"/>
              <a:t>En el caso de la nutrición, debemos conocer: </a:t>
            </a:r>
            <a:endParaRPr lang="en-US" sz="2800" b="1" dirty="0"/>
          </a:p>
        </p:txBody>
      </p:sp>
      <p:sp>
        <p:nvSpPr>
          <p:cNvPr id="20483" name="Rectangle 3"/>
          <p:cNvSpPr>
            <a:spLocks noGrp="1" noChangeArrowheads="1"/>
          </p:cNvSpPr>
          <p:nvPr>
            <p:ph idx="1"/>
          </p:nvPr>
        </p:nvSpPr>
        <p:spPr/>
        <p:txBody>
          <a:bodyPr/>
          <a:lstStyle/>
          <a:p>
            <a:pPr marL="0" indent="0" algn="ctr" eaLnBrk="1" hangingPunct="1">
              <a:buFont typeface="Wingdings" pitchFamily="2" charset="2"/>
              <a:buChar char="q"/>
            </a:pPr>
            <a:r>
              <a:rPr lang="es-MX" u="sng"/>
              <a:t> Los alimentos</a:t>
            </a:r>
          </a:p>
          <a:p>
            <a:pPr marL="0" indent="0" algn="ctr" eaLnBrk="1" hangingPunct="1">
              <a:buNone/>
            </a:pPr>
            <a:endParaRPr lang="es-MX" sz="2000">
              <a:solidFill>
                <a:srgbClr val="002060"/>
              </a:solidFill>
            </a:endParaRPr>
          </a:p>
          <a:p>
            <a:pPr marL="0" indent="0" algn="ctr" eaLnBrk="1" hangingPunct="1">
              <a:buNone/>
            </a:pPr>
            <a:r>
              <a:rPr lang="es-MX" sz="2000">
                <a:solidFill>
                  <a:srgbClr val="002060"/>
                </a:solidFill>
              </a:rPr>
              <a:t>Son el segundo factor a tener en cuenta, fundamentales para cubrir las necesidades nutritivas de los animales. </a:t>
            </a:r>
          </a:p>
          <a:p>
            <a:pPr marL="0" indent="0" algn="ctr" eaLnBrk="1" hangingPunct="1">
              <a:buNone/>
            </a:pPr>
            <a:endParaRPr lang="es-MX" sz="2000">
              <a:solidFill>
                <a:srgbClr val="002060"/>
              </a:solidFill>
            </a:endParaRPr>
          </a:p>
          <a:p>
            <a:pPr marL="0" indent="0" algn="ctr" eaLnBrk="1" hangingPunct="1">
              <a:buNone/>
            </a:pPr>
            <a:r>
              <a:rPr lang="es-MX" sz="2000">
                <a:solidFill>
                  <a:srgbClr val="002060"/>
                </a:solidFill>
              </a:rPr>
              <a:t>Los alimentos proporcionarán las materias primas que se van a transformar dentro del animal para obtener el producto deseado.</a:t>
            </a:r>
          </a:p>
          <a:p>
            <a:pPr marL="0" indent="0" algn="ctr" eaLnBrk="1" hangingPunct="1">
              <a:buNone/>
            </a:pPr>
            <a:endParaRPr lang="es-MX" sz="2000">
              <a:solidFill>
                <a:srgbClr val="002060"/>
              </a:solidFill>
            </a:endParaRPr>
          </a:p>
          <a:p>
            <a:pPr marL="0" indent="0" algn="ctr" eaLnBrk="1" hangingPunct="1">
              <a:buNone/>
            </a:pPr>
            <a:r>
              <a:rPr lang="es-MX" sz="2000">
                <a:solidFill>
                  <a:srgbClr val="002060"/>
                </a:solidFill>
              </a:rPr>
              <a:t>De ellos nos interesa: </a:t>
            </a:r>
          </a:p>
          <a:p>
            <a:pPr marL="0" indent="0" algn="ctr" eaLnBrk="1" hangingPunct="1">
              <a:buNone/>
            </a:pPr>
            <a:endParaRPr lang="es-MX" sz="2000">
              <a:solidFill>
                <a:srgbClr val="002060"/>
              </a:solidFill>
            </a:endParaRPr>
          </a:p>
          <a:p>
            <a:pPr marL="0" indent="0" algn="ctr"/>
            <a:r>
              <a:rPr lang="es-ES" sz="1800"/>
              <a:t>Su valor nutritivo, su riqueza energética y proteica.</a:t>
            </a:r>
          </a:p>
          <a:p>
            <a:pPr marL="0" indent="0" algn="ctr"/>
            <a:r>
              <a:rPr lang="es-ES" sz="1800"/>
              <a:t>Su precio de compra o coste de producción. </a:t>
            </a:r>
          </a:p>
          <a:p>
            <a:pPr marL="0" indent="0" algn="ctr">
              <a:buNone/>
            </a:pPr>
            <a:endParaRPr lang="es-ES" sz="2000"/>
          </a:p>
          <a:p>
            <a:pPr marL="0" indent="0" algn="ctr">
              <a:buNone/>
            </a:pPr>
            <a:endParaRPr lang="es-MX" sz="2000">
              <a:solidFill>
                <a:srgbClr val="002060"/>
              </a:solidFill>
            </a:endParaRPr>
          </a:p>
          <a:p>
            <a:pPr marL="0" indent="0" algn="ctr" eaLnBrk="1" hangingPunct="1">
              <a:buNone/>
            </a:pPr>
            <a:endParaRPr lang="es-MX" sz="2000">
              <a:solidFill>
                <a:srgbClr val="002060"/>
              </a:solidFill>
            </a:endParaRPr>
          </a:p>
        </p:txBody>
      </p:sp>
    </p:spTree>
    <p:extLst>
      <p:ext uri="{BB962C8B-B14F-4D97-AF65-F5344CB8AC3E}">
        <p14:creationId xmlns:p14="http://schemas.microsoft.com/office/powerpoint/2010/main" val="225197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animEffect transition="in" filter="fade">
                                      <p:cBhvr>
                                        <p:cTn id="7" dur="1000"/>
                                        <p:tgtEl>
                                          <p:spTgt spid="20483">
                                            <p:txEl>
                                              <p:pRg st="6" end="6"/>
                                            </p:txEl>
                                          </p:spTgt>
                                        </p:tgtEl>
                                      </p:cBhvr>
                                    </p:animEffect>
                                    <p:anim calcmode="lin" valueType="num">
                                      <p:cBhvr>
                                        <p:cTn id="8"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3">
                                            <p:txEl>
                                              <p:pRg st="8" end="8"/>
                                            </p:txEl>
                                          </p:spTgt>
                                        </p:tgtEl>
                                        <p:attrNameLst>
                                          <p:attrName>style.visibility</p:attrName>
                                        </p:attrNameLst>
                                      </p:cBhvr>
                                      <p:to>
                                        <p:strVal val="visible"/>
                                      </p:to>
                                    </p:set>
                                    <p:animEffect transition="in" filter="fade">
                                      <p:cBhvr>
                                        <p:cTn id="12" dur="1000"/>
                                        <p:tgtEl>
                                          <p:spTgt spid="20483">
                                            <p:txEl>
                                              <p:pRg st="8" end="8"/>
                                            </p:txEl>
                                          </p:spTgt>
                                        </p:tgtEl>
                                      </p:cBhvr>
                                    </p:animEffect>
                                    <p:anim calcmode="lin" valueType="num">
                                      <p:cBhvr>
                                        <p:cTn id="13" dur="1000" fill="hold"/>
                                        <p:tgtEl>
                                          <p:spTgt spid="20483">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8" end="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483">
                                            <p:txEl>
                                              <p:pRg st="9" end="9"/>
                                            </p:txEl>
                                          </p:spTgt>
                                        </p:tgtEl>
                                        <p:attrNameLst>
                                          <p:attrName>style.visibility</p:attrName>
                                        </p:attrNameLst>
                                      </p:cBhvr>
                                      <p:to>
                                        <p:strVal val="visible"/>
                                      </p:to>
                                    </p:set>
                                    <p:animEffect transition="in" filter="fade">
                                      <p:cBhvr>
                                        <p:cTn id="17" dur="1000"/>
                                        <p:tgtEl>
                                          <p:spTgt spid="20483">
                                            <p:txEl>
                                              <p:pRg st="9" end="9"/>
                                            </p:txEl>
                                          </p:spTgt>
                                        </p:tgtEl>
                                      </p:cBhvr>
                                    </p:animEffect>
                                    <p:anim calcmode="lin" valueType="num">
                                      <p:cBhvr>
                                        <p:cTn id="18" dur="1000" fill="hold"/>
                                        <p:tgtEl>
                                          <p:spTgt spid="2048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2048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eaLnBrk="1" hangingPunct="1">
              <a:defRPr/>
            </a:pPr>
            <a:r>
              <a:rPr lang="es-MX" sz="2800" b="1"/>
              <a:t>En el caso de la nutrición, debemos conocer: </a:t>
            </a:r>
            <a:endParaRPr lang="en-US" sz="2800" b="1" dirty="0"/>
          </a:p>
        </p:txBody>
      </p:sp>
      <p:sp>
        <p:nvSpPr>
          <p:cNvPr id="20483" name="Rectangle 3"/>
          <p:cNvSpPr>
            <a:spLocks noGrp="1" noChangeArrowheads="1"/>
          </p:cNvSpPr>
          <p:nvPr>
            <p:ph idx="1"/>
          </p:nvPr>
        </p:nvSpPr>
        <p:spPr/>
        <p:txBody>
          <a:bodyPr>
            <a:normAutofit lnSpcReduction="10000"/>
          </a:bodyPr>
          <a:lstStyle/>
          <a:p>
            <a:pPr marL="0" indent="0" algn="ctr" eaLnBrk="1" hangingPunct="1">
              <a:buFont typeface="Wingdings" pitchFamily="2" charset="2"/>
              <a:buChar char="q"/>
            </a:pPr>
            <a:r>
              <a:rPr lang="es-MX" u="sng" dirty="0"/>
              <a:t>Dieta y manejo</a:t>
            </a:r>
          </a:p>
          <a:p>
            <a:pPr marL="0" indent="0" algn="ctr" eaLnBrk="1" hangingPunct="1">
              <a:buNone/>
            </a:pPr>
            <a:endParaRPr lang="es-MX" sz="2000" dirty="0">
              <a:solidFill>
                <a:srgbClr val="002060"/>
              </a:solidFill>
            </a:endParaRPr>
          </a:p>
          <a:p>
            <a:pPr marL="0" indent="0" algn="ctr">
              <a:buNone/>
            </a:pPr>
            <a:r>
              <a:rPr lang="es-ES" sz="2000" dirty="0">
                <a:solidFill>
                  <a:srgbClr val="002060"/>
                </a:solidFill>
              </a:rPr>
              <a:t>Como en cualquier sistema de producción, es necesario elegir cuidadosamente todos los </a:t>
            </a:r>
            <a:r>
              <a:rPr lang="es-ES" sz="2000" u="sng" dirty="0">
                <a:solidFill>
                  <a:srgbClr val="002060"/>
                </a:solidFill>
              </a:rPr>
              <a:t>elementos</a:t>
            </a:r>
            <a:r>
              <a:rPr lang="es-ES" sz="2000" dirty="0">
                <a:solidFill>
                  <a:srgbClr val="002060"/>
                </a:solidFill>
              </a:rPr>
              <a:t> que van a formar parte de la cadena de montaje, cómo se van a ensamblar y cuál va a ser la frecuencia en que se van a ir introduciendo para que la producción sea continua. </a:t>
            </a:r>
          </a:p>
          <a:p>
            <a:pPr marL="0" indent="0" algn="ctr">
              <a:buNone/>
            </a:pPr>
            <a:endParaRPr lang="es-MX" sz="2000" dirty="0">
              <a:solidFill>
                <a:srgbClr val="002060"/>
              </a:solidFill>
            </a:endParaRPr>
          </a:p>
          <a:p>
            <a:pPr marL="0" indent="0" algn="ctr">
              <a:buNone/>
            </a:pPr>
            <a:r>
              <a:rPr lang="es-ES" sz="2000" dirty="0">
                <a:solidFill>
                  <a:srgbClr val="002060"/>
                </a:solidFill>
              </a:rPr>
              <a:t>La mezcla de los alimentos va a componer la dieta del animal.</a:t>
            </a:r>
          </a:p>
          <a:p>
            <a:pPr marL="0" indent="0" algn="ctr">
              <a:buNone/>
            </a:pPr>
            <a:endParaRPr lang="es-MX" sz="2000" dirty="0">
              <a:solidFill>
                <a:srgbClr val="002060"/>
              </a:solidFill>
            </a:endParaRPr>
          </a:p>
          <a:p>
            <a:pPr marL="0" indent="0" algn="ctr">
              <a:buNone/>
            </a:pPr>
            <a:r>
              <a:rPr lang="es-ES" sz="2000" dirty="0">
                <a:solidFill>
                  <a:srgbClr val="002060"/>
                </a:solidFill>
              </a:rPr>
              <a:t>También interesa el modo de distribución de esta dieta a lo largo del día y del periodo productivo que va a ser lo que se denomina manejo alimenticio. </a:t>
            </a:r>
            <a:endParaRPr lang="es-MX" sz="2000" dirty="0">
              <a:solidFill>
                <a:srgbClr val="002060"/>
              </a:solidFill>
            </a:endParaRPr>
          </a:p>
          <a:p>
            <a:pPr marL="0" indent="0" algn="ctr">
              <a:buNone/>
            </a:pPr>
            <a:endParaRPr lang="es-ES" sz="2000" dirty="0"/>
          </a:p>
          <a:p>
            <a:pPr marL="0" indent="0" algn="ctr">
              <a:buNone/>
            </a:pPr>
            <a:endParaRPr lang="es-MX" sz="2000" dirty="0">
              <a:solidFill>
                <a:srgbClr val="002060"/>
              </a:solidFill>
            </a:endParaRPr>
          </a:p>
          <a:p>
            <a:pPr marL="0" indent="0" algn="ctr" eaLnBrk="1" hangingPunct="1">
              <a:buNone/>
            </a:pPr>
            <a:endParaRPr lang="es-MX" sz="2000" dirty="0">
              <a:solidFill>
                <a:srgbClr val="002060"/>
              </a:solidFill>
            </a:endParaRPr>
          </a:p>
        </p:txBody>
      </p:sp>
    </p:spTree>
    <p:extLst>
      <p:ext uri="{BB962C8B-B14F-4D97-AF65-F5344CB8AC3E}">
        <p14:creationId xmlns:p14="http://schemas.microsoft.com/office/powerpoint/2010/main" val="402863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animEffect transition="in" filter="fade">
                                      <p:cBhvr>
                                        <p:cTn id="7" dur="1000"/>
                                        <p:tgtEl>
                                          <p:spTgt spid="20483">
                                            <p:txEl>
                                              <p:pRg st="4" end="4"/>
                                            </p:txEl>
                                          </p:spTgt>
                                        </p:tgtEl>
                                      </p:cBhvr>
                                    </p:animEffect>
                                    <p:anim calcmode="lin" valueType="num">
                                      <p:cBhvr>
                                        <p:cTn id="8"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6" end="6"/>
                                            </p:txEl>
                                          </p:spTgt>
                                        </p:tgtEl>
                                        <p:attrNameLst>
                                          <p:attrName>style.visibility</p:attrName>
                                        </p:attrNameLst>
                                      </p:cBhvr>
                                      <p:to>
                                        <p:strVal val="visible"/>
                                      </p:to>
                                    </p:set>
                                    <p:animEffect transition="in" filter="fade">
                                      <p:cBhvr>
                                        <p:cTn id="14" dur="1000"/>
                                        <p:tgtEl>
                                          <p:spTgt spid="20483">
                                            <p:txEl>
                                              <p:pRg st="6" end="6"/>
                                            </p:txEl>
                                          </p:spTgt>
                                        </p:tgtEl>
                                      </p:cBhvr>
                                    </p:animEffect>
                                    <p:anim calcmode="lin" valueType="num">
                                      <p:cBhvr>
                                        <p:cTn id="15"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dirty="0"/>
              <a:t>Alimentos de volumen o groseros</a:t>
            </a:r>
          </a:p>
          <a:p>
            <a:endParaRPr lang="es-MX" sz="1400" b="1" dirty="0"/>
          </a:p>
          <a:p>
            <a:pPr lvl="1"/>
            <a:r>
              <a:rPr lang="es-MX" sz="1800" b="1" dirty="0"/>
              <a:t>Alimentos fibrosos con alto contenido en fibras. P</a:t>
            </a:r>
            <a:r>
              <a:rPr lang="es-MX" sz="1800" dirty="0"/>
              <a:t>uede ser aprovechado por rumiantes y otros herbívoros. </a:t>
            </a:r>
          </a:p>
          <a:p>
            <a:pPr lvl="2"/>
            <a:r>
              <a:rPr lang="es-MX" sz="1600" b="1" dirty="0"/>
              <a:t>Forrajes verdes. Alto contenido en humedad. </a:t>
            </a:r>
          </a:p>
          <a:p>
            <a:pPr lvl="2"/>
            <a:r>
              <a:rPr lang="es-MX" sz="1600" b="1" dirty="0"/>
              <a:t>Ensilados. Forrajes verdes conservados mediante acidificación láctica. Menos valor nutritivo. </a:t>
            </a:r>
          </a:p>
          <a:p>
            <a:pPr lvl="2"/>
            <a:r>
              <a:rPr lang="es-MX" sz="1600" b="1" dirty="0"/>
              <a:t>Heno. Forrajes verdes secados al sol. Aún menos valor nutritivo. </a:t>
            </a:r>
          </a:p>
          <a:p>
            <a:endParaRPr lang="es-MX" sz="1400" b="1" dirty="0"/>
          </a:p>
        </p:txBody>
      </p:sp>
      <p:sp>
        <p:nvSpPr>
          <p:cNvPr id="5" name="4 Rectángulo"/>
          <p:cNvSpPr/>
          <p:nvPr/>
        </p:nvSpPr>
        <p:spPr>
          <a:xfrm>
            <a:off x="251520" y="314653"/>
            <a:ext cx="8568952" cy="123110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2800" b="1" dirty="0"/>
              <a:t>1.3.2.Clasificación de los alimentos para el ganado </a:t>
            </a:r>
            <a:r>
              <a:rPr lang="es-MX" b="1" dirty="0"/>
              <a:t>(fundamentada en el contenido de nutrientes por unidad de peso, cantidad de agua y fibra)</a:t>
            </a:r>
          </a:p>
        </p:txBody>
      </p:sp>
      <p:pic>
        <p:nvPicPr>
          <p:cNvPr id="168962" name="Picture 2" descr="http://galeon.hispavista.com/buenalimentacionani/img/ensilaje"/>
          <p:cNvPicPr>
            <a:picLocks noChangeAspect="1" noChangeArrowheads="1"/>
          </p:cNvPicPr>
          <p:nvPr/>
        </p:nvPicPr>
        <p:blipFill>
          <a:blip r:embed="rId2" cstate="print"/>
          <a:srcRect/>
          <a:stretch>
            <a:fillRect/>
          </a:stretch>
        </p:blipFill>
        <p:spPr bwMode="auto">
          <a:xfrm>
            <a:off x="3275856" y="4476750"/>
            <a:ext cx="2743200" cy="2381250"/>
          </a:xfrm>
          <a:prstGeom prst="rect">
            <a:avLst/>
          </a:prstGeom>
          <a:noFill/>
        </p:spPr>
      </p:pic>
      <p:pic>
        <p:nvPicPr>
          <p:cNvPr id="168964" name="Picture 4" descr="http://abc-economia.com/wp-content/uploads/2011/06/Forrajes-y-Ganado.jpg"/>
          <p:cNvPicPr>
            <a:picLocks noChangeAspect="1" noChangeArrowheads="1"/>
          </p:cNvPicPr>
          <p:nvPr/>
        </p:nvPicPr>
        <p:blipFill>
          <a:blip r:embed="rId3" cstate="print"/>
          <a:srcRect/>
          <a:stretch>
            <a:fillRect/>
          </a:stretch>
        </p:blipFill>
        <p:spPr bwMode="auto">
          <a:xfrm>
            <a:off x="-1" y="4869160"/>
            <a:ext cx="3341251" cy="1988840"/>
          </a:xfrm>
          <a:prstGeom prst="rect">
            <a:avLst/>
          </a:prstGeom>
          <a:noFill/>
        </p:spPr>
      </p:pic>
      <p:pic>
        <p:nvPicPr>
          <p:cNvPr id="168966" name="Picture 6" descr="http://www.fondosparapantalla.com/albums/fondos-naturaleza/Heno-001.jpg"/>
          <p:cNvPicPr>
            <a:picLocks noChangeAspect="1" noChangeArrowheads="1"/>
          </p:cNvPicPr>
          <p:nvPr/>
        </p:nvPicPr>
        <p:blipFill>
          <a:blip r:embed="rId4" cstate="print"/>
          <a:srcRect/>
          <a:stretch>
            <a:fillRect/>
          </a:stretch>
        </p:blipFill>
        <p:spPr bwMode="auto">
          <a:xfrm>
            <a:off x="5580112" y="4186198"/>
            <a:ext cx="3563889" cy="2671802"/>
          </a:xfrm>
          <a:prstGeom prst="rect">
            <a:avLst/>
          </a:prstGeom>
          <a:noFill/>
        </p:spPr>
      </p:pic>
    </p:spTree>
    <p:extLst>
      <p:ext uri="{BB962C8B-B14F-4D97-AF65-F5344CB8AC3E}">
        <p14:creationId xmlns:p14="http://schemas.microsoft.com/office/powerpoint/2010/main" val="404197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a:t>Alimentos de volumen o groseros</a:t>
            </a:r>
            <a:endParaRPr lang="es-MX" b="1" dirty="0"/>
          </a:p>
          <a:p>
            <a:endParaRPr lang="es-MX" sz="1400" b="1" dirty="0"/>
          </a:p>
          <a:p>
            <a:pPr lvl="1"/>
            <a:r>
              <a:rPr lang="es-MX" sz="1800" b="1"/>
              <a:t>Alimentos  groseros suculentos con alto contenido en humedad y bajo de fibra. </a:t>
            </a:r>
            <a:r>
              <a:rPr lang="es-MX" sz="1800"/>
              <a:t> </a:t>
            </a:r>
          </a:p>
          <a:p>
            <a:pPr lvl="2"/>
            <a:r>
              <a:rPr lang="es-MX" sz="1600" b="1"/>
              <a:t>Raíces y tubérculos</a:t>
            </a:r>
          </a:p>
          <a:p>
            <a:pPr lvl="2"/>
            <a:r>
              <a:rPr lang="es-MX" sz="1600" b="1"/>
              <a:t>Gramíneas y leguminosas jóvenes y frescas.  </a:t>
            </a:r>
          </a:p>
          <a:p>
            <a:pPr lvl="2">
              <a:buNone/>
            </a:pPr>
            <a:endParaRPr lang="es-MX" sz="1600" b="1"/>
          </a:p>
          <a:p>
            <a:pPr lvl="2">
              <a:buNone/>
            </a:pPr>
            <a:r>
              <a:rPr lang="es-MX" sz="1600"/>
              <a:t>Son alimentos de alto valor nutritivo, pero alto contenido en humedad. </a:t>
            </a:r>
            <a:endParaRPr lang="es-MX" sz="1600" dirty="0"/>
          </a:p>
          <a:p>
            <a:endParaRPr lang="es-MX" sz="1400" b="1" dirty="0"/>
          </a:p>
        </p:txBody>
      </p:sp>
      <p:sp>
        <p:nvSpPr>
          <p:cNvPr id="5" name="4 Rectángulo"/>
          <p:cNvSpPr/>
          <p:nvPr/>
        </p:nvSpPr>
        <p:spPr>
          <a:xfrm>
            <a:off x="251520" y="314653"/>
            <a:ext cx="8568952"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2800" b="1"/>
              <a:t>Clasificación de los alimentos para el ganado </a:t>
            </a:r>
            <a:r>
              <a:rPr lang="es-MX" b="1"/>
              <a:t>(fundamentada en el contenido de nutrientes por unidad de peso, cantidad de agua y fibra)</a:t>
            </a:r>
            <a:endParaRPr lang="es-MX" b="1" dirty="0"/>
          </a:p>
        </p:txBody>
      </p:sp>
      <p:pic>
        <p:nvPicPr>
          <p:cNvPr id="219138" name="Picture 2" descr="http://3.bp.blogspot.com/_sLFB7XRWqro/TVBMhGcUVlI/AAAAAAAACVw/bytRRD9aMcw/s1600/cebada_campo.JPG"/>
          <p:cNvPicPr>
            <a:picLocks noChangeAspect="1" noChangeArrowheads="1"/>
          </p:cNvPicPr>
          <p:nvPr/>
        </p:nvPicPr>
        <p:blipFill>
          <a:blip r:embed="rId2" cstate="print"/>
          <a:srcRect/>
          <a:stretch>
            <a:fillRect/>
          </a:stretch>
        </p:blipFill>
        <p:spPr bwMode="auto">
          <a:xfrm>
            <a:off x="971600" y="4564084"/>
            <a:ext cx="3059831" cy="2293916"/>
          </a:xfrm>
          <a:prstGeom prst="rect">
            <a:avLst/>
          </a:prstGeom>
          <a:noFill/>
        </p:spPr>
      </p:pic>
      <p:pic>
        <p:nvPicPr>
          <p:cNvPr id="219140" name="Picture 4" descr="http://farm6.staticflickr.com/5004/5325028012_7115ab07c4.jpg"/>
          <p:cNvPicPr>
            <a:picLocks noChangeAspect="1" noChangeArrowheads="1"/>
          </p:cNvPicPr>
          <p:nvPr/>
        </p:nvPicPr>
        <p:blipFill>
          <a:blip r:embed="rId3" cstate="print"/>
          <a:srcRect/>
          <a:stretch>
            <a:fillRect/>
          </a:stretch>
        </p:blipFill>
        <p:spPr bwMode="auto">
          <a:xfrm>
            <a:off x="4716016" y="4554885"/>
            <a:ext cx="3070820" cy="2303115"/>
          </a:xfrm>
          <a:prstGeom prst="rect">
            <a:avLst/>
          </a:prstGeom>
          <a:noFill/>
        </p:spPr>
      </p:pic>
    </p:spTree>
    <p:extLst>
      <p:ext uri="{BB962C8B-B14F-4D97-AF65-F5344CB8AC3E}">
        <p14:creationId xmlns:p14="http://schemas.microsoft.com/office/powerpoint/2010/main" val="347905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b="1" dirty="0"/>
              <a:t>Alimentos concentrados. </a:t>
            </a:r>
            <a:r>
              <a:rPr lang="es-MX" sz="2000" b="1" dirty="0"/>
              <a:t>Gran cantidad de elementos nutritivos. </a:t>
            </a:r>
            <a:r>
              <a:rPr lang="es-MX" sz="2000" b="1" dirty="0" err="1"/>
              <a:t>Monogástricos</a:t>
            </a:r>
            <a:r>
              <a:rPr lang="es-MX" sz="2000" b="1" dirty="0"/>
              <a:t> y complemento para dietas forrajeras. </a:t>
            </a:r>
          </a:p>
          <a:p>
            <a:pPr lvl="1"/>
            <a:r>
              <a:rPr lang="es-MX" sz="1800" b="1" dirty="0"/>
              <a:t>Cereales y sus harinas (maíz, cebada, trigo, avena, sorgo, centeno)</a:t>
            </a:r>
          </a:p>
          <a:p>
            <a:pPr lvl="1"/>
            <a:r>
              <a:rPr lang="es-MX" sz="1800" b="1" dirty="0"/>
              <a:t>Granos de leguminosas</a:t>
            </a:r>
          </a:p>
          <a:p>
            <a:pPr lvl="1"/>
            <a:r>
              <a:rPr lang="es-MX" sz="1800" b="1" dirty="0"/>
              <a:t>Tortas o harinas de oleaginosas y sus granos (soja, girasol, etc.). </a:t>
            </a:r>
          </a:p>
          <a:p>
            <a:pPr lvl="1"/>
            <a:r>
              <a:rPr lang="es-MX" sz="1800" b="1" dirty="0"/>
              <a:t>Piensos compuestos. </a:t>
            </a:r>
            <a:endParaRPr lang="es-MX" sz="1400" b="1" dirty="0"/>
          </a:p>
        </p:txBody>
      </p:sp>
      <p:sp>
        <p:nvSpPr>
          <p:cNvPr id="5" name="4 Rectángulo"/>
          <p:cNvSpPr/>
          <p:nvPr/>
        </p:nvSpPr>
        <p:spPr>
          <a:xfrm>
            <a:off x="251520" y="314653"/>
            <a:ext cx="8568952" cy="107721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MX" sz="2800" b="1"/>
              <a:t>Clasificación de los alimentos para el ganado </a:t>
            </a:r>
            <a:r>
              <a:rPr lang="es-MX" b="1"/>
              <a:t>(fundamentada en el contenido de nutrientes por unidad de peso, cantidad de agua y fibra)</a:t>
            </a:r>
            <a:endParaRPr lang="es-MX" b="1" dirty="0"/>
          </a:p>
        </p:txBody>
      </p:sp>
      <p:pic>
        <p:nvPicPr>
          <p:cNvPr id="220162" name="Picture 2" descr="http://images.engormix.com/s_articles/1891_06.jpg"/>
          <p:cNvPicPr>
            <a:picLocks noChangeAspect="1" noChangeArrowheads="1"/>
          </p:cNvPicPr>
          <p:nvPr/>
        </p:nvPicPr>
        <p:blipFill>
          <a:blip r:embed="rId2" cstate="print"/>
          <a:srcRect/>
          <a:stretch>
            <a:fillRect/>
          </a:stretch>
        </p:blipFill>
        <p:spPr bwMode="auto">
          <a:xfrm>
            <a:off x="467544" y="4848224"/>
            <a:ext cx="3333750" cy="2009776"/>
          </a:xfrm>
          <a:prstGeom prst="rect">
            <a:avLst/>
          </a:prstGeom>
          <a:noFill/>
        </p:spPr>
      </p:pic>
      <p:pic>
        <p:nvPicPr>
          <p:cNvPr id="220164" name="Picture 4" descr="http://t3.gstatic.com/images?q=tbn:ANd9GcSZDnfZPmPKb0UlklDWoWXUpYKmYfn-sP-R0pt6pMTWVhMBVSfLfw"/>
          <p:cNvPicPr>
            <a:picLocks noChangeAspect="1" noChangeArrowheads="1"/>
          </p:cNvPicPr>
          <p:nvPr/>
        </p:nvPicPr>
        <p:blipFill>
          <a:blip r:embed="rId3" cstate="print"/>
          <a:srcRect/>
          <a:stretch>
            <a:fillRect/>
          </a:stretch>
        </p:blipFill>
        <p:spPr bwMode="auto">
          <a:xfrm>
            <a:off x="4139952" y="4523139"/>
            <a:ext cx="3860304" cy="2334861"/>
          </a:xfrm>
          <a:prstGeom prst="rect">
            <a:avLst/>
          </a:prstGeom>
          <a:noFill/>
        </p:spPr>
      </p:pic>
    </p:spTree>
    <p:extLst>
      <p:ext uri="{BB962C8B-B14F-4D97-AF65-F5344CB8AC3E}">
        <p14:creationId xmlns:p14="http://schemas.microsoft.com/office/powerpoint/2010/main" val="294960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defRPr/>
            </a:pPr>
            <a:r>
              <a:rPr lang="es-ES" sz="3200" b="1">
                <a:cs typeface="Times New Roman" pitchFamily="18" charset="0"/>
              </a:rPr>
              <a:t>¿Cómo afecta la nutrición a la producción? Ejemplos</a:t>
            </a:r>
            <a:endParaRPr lang="es-ES" sz="3200" b="1" dirty="0"/>
          </a:p>
        </p:txBody>
      </p:sp>
      <p:sp>
        <p:nvSpPr>
          <p:cNvPr id="7171" name="Rectangle 3"/>
          <p:cNvSpPr>
            <a:spLocks noGrp="1" noChangeArrowheads="1"/>
          </p:cNvSpPr>
          <p:nvPr>
            <p:ph idx="1"/>
          </p:nvPr>
        </p:nvSpPr>
        <p:spPr/>
        <p:txBody>
          <a:bodyPr>
            <a:normAutofit fontScale="92500"/>
          </a:bodyPr>
          <a:lstStyle/>
          <a:p>
            <a:pPr algn="ctr">
              <a:buNone/>
            </a:pPr>
            <a:r>
              <a:rPr lang="es-ES" b="1"/>
              <a:t>Vacas lecheras </a:t>
            </a:r>
          </a:p>
          <a:p>
            <a:r>
              <a:rPr lang="es-ES"/>
              <a:t>Las aptitudes lecheras de origen genético pueden utilizarse completamente si los animales reciben una alimentación balanceada. </a:t>
            </a:r>
          </a:p>
          <a:p>
            <a:r>
              <a:rPr lang="es-ES"/>
              <a:t>Cualquier deficiencia nutricional en una buena hembra lechera repercute sobre su capacidad de producción. </a:t>
            </a:r>
          </a:p>
          <a:p>
            <a:r>
              <a:rPr lang="es-ES"/>
              <a:t>Las hembras cuyas aptitudes lecheras sean poco marcadas genéticamente, no pueden superar cierto nivel de producción, por buenas que sean sus condiciones de nutrición. </a:t>
            </a:r>
          </a:p>
          <a:p>
            <a:pPr algn="ctr">
              <a:buNone/>
            </a:pPr>
            <a:endParaRPr lang="es-ES" b="1"/>
          </a:p>
          <a:p>
            <a:pPr eaLnBrk="1" hangingPunct="1">
              <a:defRPr/>
            </a:pPr>
            <a:endParaRPr lang="es-ES" sz="2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3748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defRPr/>
            </a:pPr>
            <a:r>
              <a:rPr lang="es-ES" sz="3200" b="1">
                <a:cs typeface="Times New Roman" pitchFamily="18" charset="0"/>
              </a:rPr>
              <a:t>¿Cómo afecta la nutrición a la producción? Ejemplos</a:t>
            </a:r>
            <a:endParaRPr lang="es-ES" sz="3200" b="1" dirty="0"/>
          </a:p>
        </p:txBody>
      </p:sp>
      <p:sp>
        <p:nvSpPr>
          <p:cNvPr id="7171" name="Rectangle 3"/>
          <p:cNvSpPr>
            <a:spLocks noGrp="1" noChangeArrowheads="1"/>
          </p:cNvSpPr>
          <p:nvPr>
            <p:ph idx="1"/>
          </p:nvPr>
        </p:nvSpPr>
        <p:spPr/>
        <p:txBody>
          <a:bodyPr>
            <a:normAutofit fontScale="92500"/>
          </a:bodyPr>
          <a:lstStyle/>
          <a:p>
            <a:pPr algn="ctr">
              <a:buNone/>
            </a:pPr>
            <a:r>
              <a:rPr lang="es-ES" sz="2000" b="1" dirty="0"/>
              <a:t>Producción de carne </a:t>
            </a:r>
          </a:p>
          <a:p>
            <a:r>
              <a:rPr lang="es-ES" sz="2000" dirty="0"/>
              <a:t>Las dietas con adecuado balance energía/proteína asociadas con un suplemento vitamínico-mineral favorecen el aumento de peso y la conformación del animal y, por tanto, estimulan el desarrollo de los tejidos muscular y esquelético. </a:t>
            </a:r>
          </a:p>
          <a:p>
            <a:r>
              <a:rPr lang="es-ES" sz="2000" dirty="0"/>
              <a:t>Las dietas ricas en energía y déficit en proteínas producen excesiva acumulación de grasa. </a:t>
            </a:r>
          </a:p>
          <a:p>
            <a:r>
              <a:rPr lang="es-ES" sz="2000" dirty="0"/>
              <a:t>Con dietas balanceadas, el animal deposita grasa cuando satisface sus necesidades.</a:t>
            </a:r>
          </a:p>
          <a:p>
            <a:r>
              <a:rPr lang="es-ES" sz="2000" dirty="0"/>
              <a:t>En caso de déficit nutricional, el animal recurre inicialmente a los depósitos de grasa, y luego continúa con la degradación muscular. </a:t>
            </a:r>
          </a:p>
          <a:p>
            <a:r>
              <a:rPr lang="es-ES" sz="2000" dirty="0"/>
              <a:t>Varios alimentos, como la harina de pescado, pueden conferir sabores a la carne cuando no se dosifica su suministro, en especial, cuando los animales están próximos al sacrificio. </a:t>
            </a:r>
          </a:p>
          <a:p>
            <a:pPr algn="ctr">
              <a:buNone/>
            </a:pPr>
            <a:endParaRPr lang="es-ES" sz="2000" b="1" dirty="0"/>
          </a:p>
          <a:p>
            <a:pPr eaLnBrk="1" hangingPunct="1">
              <a:defRPr/>
            </a:pPr>
            <a:endParaRPr lang="es-ES" sz="20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072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fade">
                                      <p:cBhvr>
                                        <p:cTn id="28" dur="1000"/>
                                        <p:tgtEl>
                                          <p:spTgt spid="7171">
                                            <p:txEl>
                                              <p:pRg st="5" end="5"/>
                                            </p:txEl>
                                          </p:spTgt>
                                        </p:tgtEl>
                                      </p:cBhvr>
                                    </p:animEffect>
                                    <p:anim calcmode="lin" valueType="num">
                                      <p:cBhvr>
                                        <p:cTn id="29"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3600" dirty="0"/>
              <a:t>1.3.1. Importancia de la nutrición</a:t>
            </a:r>
          </a:p>
        </p:txBody>
      </p:sp>
      <p:sp>
        <p:nvSpPr>
          <p:cNvPr id="5" name="4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408363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dirty="0"/>
              <a:t>1.3.2. El proceso reproductivo</a:t>
            </a:r>
          </a:p>
        </p:txBody>
      </p:sp>
      <p:sp>
        <p:nvSpPr>
          <p:cNvPr id="5" name="4 Marcador de texto"/>
          <p:cNvSpPr>
            <a:spLocks noGrp="1"/>
          </p:cNvSpPr>
          <p:nvPr>
            <p:ph type="body" idx="1"/>
          </p:nvPr>
        </p:nvSpPr>
        <p:spPr/>
        <p:txBody>
          <a:bodyPr/>
          <a:lstStyle/>
          <a:p>
            <a:endParaRPr lang="es-ES"/>
          </a:p>
        </p:txBody>
      </p:sp>
    </p:spTree>
    <p:extLst>
      <p:ext uri="{BB962C8B-B14F-4D97-AF65-F5344CB8AC3E}">
        <p14:creationId xmlns:p14="http://schemas.microsoft.com/office/powerpoint/2010/main" val="238132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85750"/>
            <a:ext cx="7504113" cy="839788"/>
          </a:xfrm>
        </p:spPr>
        <p:txBody>
          <a:bodyPr/>
          <a:lstStyle/>
          <a:p>
            <a:pPr eaLnBrk="1" hangingPunct="1">
              <a:defRPr/>
            </a:pPr>
            <a:r>
              <a:rPr lang="es-ES" sz="2400" b="1">
                <a:cs typeface="Times New Roman" pitchFamily="18" charset="0"/>
              </a:rPr>
              <a:t>Reproducción</a:t>
            </a:r>
            <a:endParaRPr lang="es-ES" sz="2400" b="1" dirty="0">
              <a:cs typeface="Times New Roman" pitchFamily="18" charset="0"/>
            </a:endParaRPr>
          </a:p>
        </p:txBody>
      </p:sp>
      <p:sp>
        <p:nvSpPr>
          <p:cNvPr id="12291" name="Rectangle 3"/>
          <p:cNvSpPr>
            <a:spLocks noGrp="1" noChangeArrowheads="1"/>
          </p:cNvSpPr>
          <p:nvPr>
            <p:ph idx="1"/>
          </p:nvPr>
        </p:nvSpPr>
        <p:spPr/>
        <p:txBody>
          <a:bodyPr/>
          <a:lstStyle/>
          <a:p>
            <a:r>
              <a:rPr lang="es-ES" dirty="0"/>
              <a:t>Diversos autores en todas partes del mundo y especialistas en la mayoría de las materias biológicas, humanas y económicas, coinciden en que: </a:t>
            </a:r>
          </a:p>
          <a:p>
            <a:endParaRPr lang="es-ES" dirty="0"/>
          </a:p>
          <a:p>
            <a:pPr algn="ctr">
              <a:buNone/>
            </a:pPr>
            <a:r>
              <a:rPr lang="es-ES" dirty="0"/>
              <a:t>en el mundo actual nos enfrentamos día a día con retos:</a:t>
            </a:r>
          </a:p>
          <a:p>
            <a:pPr lvl="1"/>
            <a:r>
              <a:rPr lang="es-ES"/>
              <a:t>de </a:t>
            </a:r>
            <a:r>
              <a:rPr lang="es-ES" u="sng" dirty="0"/>
              <a:t>preservar</a:t>
            </a:r>
            <a:r>
              <a:rPr lang="es-ES" dirty="0"/>
              <a:t> especies y recursos naturales y </a:t>
            </a:r>
          </a:p>
          <a:p>
            <a:pPr lvl="1"/>
            <a:r>
              <a:rPr lang="es-ES" u="sng" dirty="0"/>
              <a:t>producir alimentos suficientes </a:t>
            </a:r>
            <a:r>
              <a:rPr lang="es-ES" dirty="0"/>
              <a:t>para satisfacer las demandas de la población humana en constante crecimiento.</a:t>
            </a:r>
          </a:p>
        </p:txBody>
      </p:sp>
      <p:sp>
        <p:nvSpPr>
          <p:cNvPr id="2" name="1 Flecha abajo"/>
          <p:cNvSpPr/>
          <p:nvPr/>
        </p:nvSpPr>
        <p:spPr>
          <a:xfrm>
            <a:off x="3707904" y="2996952"/>
            <a:ext cx="576064"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2162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39000" cy="2604904"/>
          </a:xfrm>
        </p:spPr>
        <p:txBody>
          <a:bodyPr>
            <a:normAutofit/>
          </a:bodyPr>
          <a:lstStyle/>
          <a:p>
            <a:r>
              <a:rPr lang="es-ES" sz="3000" dirty="0"/>
              <a:t>Las especies animales importantes para la producción de alimentos y la agricultura son el producto de procesos de </a:t>
            </a:r>
            <a:r>
              <a:rPr lang="es-ES" sz="3000" u="sng" dirty="0"/>
              <a:t>domesticación</a:t>
            </a:r>
            <a:r>
              <a:rPr lang="es-ES" sz="3000" dirty="0"/>
              <a:t>.</a:t>
            </a:r>
          </a:p>
        </p:txBody>
      </p:sp>
      <p:pic>
        <p:nvPicPr>
          <p:cNvPr id="182274" name="Picture 2" descr="http://4.bp.blogspot.com/-m_9T9gOz2xE/TVsG9vcZ1AI/AAAAAAAAAA0/dA80g1WeBUQ/s1600/Cebadero+pienso.jpg"/>
          <p:cNvPicPr>
            <a:picLocks noChangeAspect="1" noChangeArrowheads="1"/>
          </p:cNvPicPr>
          <p:nvPr/>
        </p:nvPicPr>
        <p:blipFill>
          <a:blip r:embed="rId3" cstate="print"/>
          <a:srcRect/>
          <a:stretch>
            <a:fillRect/>
          </a:stretch>
        </p:blipFill>
        <p:spPr bwMode="auto">
          <a:xfrm>
            <a:off x="0" y="3215106"/>
            <a:ext cx="2483768" cy="1862826"/>
          </a:xfrm>
          <a:prstGeom prst="rect">
            <a:avLst/>
          </a:prstGeom>
          <a:noFill/>
        </p:spPr>
      </p:pic>
      <p:pic>
        <p:nvPicPr>
          <p:cNvPr id="182276" name="Picture 4" descr="http://t1.gstatic.com/images?q=tbn:ANd9GcSVG3SsBjsGx1lhFu003pzOsFXoWZ3nkdhuN9N4-CgUToX9DpkG"/>
          <p:cNvPicPr>
            <a:picLocks noChangeAspect="1" noChangeArrowheads="1"/>
          </p:cNvPicPr>
          <p:nvPr/>
        </p:nvPicPr>
        <p:blipFill>
          <a:blip r:embed="rId4" cstate="print"/>
          <a:srcRect/>
          <a:stretch>
            <a:fillRect/>
          </a:stretch>
        </p:blipFill>
        <p:spPr bwMode="auto">
          <a:xfrm>
            <a:off x="1835696" y="4583258"/>
            <a:ext cx="1714500" cy="2057401"/>
          </a:xfrm>
          <a:prstGeom prst="rect">
            <a:avLst/>
          </a:prstGeom>
          <a:noFill/>
        </p:spPr>
      </p:pic>
      <p:pic>
        <p:nvPicPr>
          <p:cNvPr id="182278" name="Picture 6" descr="http://2.bp.blogspot.com/_8HotqAKrq6k/S-JMo7YOfiI/AAAAAAAAABo/G0AsS8X03M8/s1600/prod-anim.png"/>
          <p:cNvPicPr>
            <a:picLocks noChangeAspect="1" noChangeArrowheads="1"/>
          </p:cNvPicPr>
          <p:nvPr/>
        </p:nvPicPr>
        <p:blipFill>
          <a:blip r:embed="rId5" cstate="print"/>
          <a:srcRect/>
          <a:stretch>
            <a:fillRect/>
          </a:stretch>
        </p:blipFill>
        <p:spPr bwMode="auto">
          <a:xfrm>
            <a:off x="3159224" y="2711050"/>
            <a:ext cx="5984776" cy="4246342"/>
          </a:xfrm>
          <a:prstGeom prst="rect">
            <a:avLst/>
          </a:prstGeom>
          <a:noFill/>
        </p:spPr>
      </p:pic>
    </p:spTree>
    <p:extLst>
      <p:ext uri="{BB962C8B-B14F-4D97-AF65-F5344CB8AC3E}">
        <p14:creationId xmlns:p14="http://schemas.microsoft.com/office/powerpoint/2010/main" val="141799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Domesticación</a:t>
            </a:r>
            <a:endParaRPr lang="es-ES" sz="3200" b="1" dirty="0"/>
          </a:p>
        </p:txBody>
      </p:sp>
      <p:sp>
        <p:nvSpPr>
          <p:cNvPr id="7171" name="Rectangle 3"/>
          <p:cNvSpPr>
            <a:spLocks noGrp="1" noChangeArrowheads="1"/>
          </p:cNvSpPr>
          <p:nvPr>
            <p:ph idx="1"/>
          </p:nvPr>
        </p:nvSpPr>
        <p:spPr/>
        <p:txBody>
          <a:bodyPr/>
          <a:lstStyle/>
          <a:p>
            <a:r>
              <a:rPr lang="es-ES" sz="2000"/>
              <a:t>La domesticación de las especies animales comprende el </a:t>
            </a:r>
            <a:r>
              <a:rPr lang="es-ES" sz="2000" u="sng"/>
              <a:t>control de la reproducción </a:t>
            </a:r>
            <a:r>
              <a:rPr lang="es-ES" sz="2000"/>
              <a:t>en provecho de una comunidad humana. </a:t>
            </a:r>
          </a:p>
          <a:p>
            <a:endParaRPr lang="es-ES" sz="2000"/>
          </a:p>
          <a:p>
            <a:r>
              <a:rPr lang="es-ES" sz="2000"/>
              <a:t>En la medida que el hombre ha evolucionado y extendido el área bajo su control, los animales han sido </a:t>
            </a:r>
            <a:r>
              <a:rPr lang="es-ES" sz="2000" u="sng"/>
              <a:t>modificados para satisfacer las necesidades </a:t>
            </a:r>
            <a:r>
              <a:rPr lang="es-ES" sz="2000"/>
              <a:t>humanas en esos nuevos ambientes.</a:t>
            </a:r>
          </a:p>
          <a:p>
            <a:endParaRPr lang="es-ES" sz="2000"/>
          </a:p>
          <a:p>
            <a:r>
              <a:rPr lang="es-ES" sz="2000"/>
              <a:t> Razas genéticamente diferentes se han desarrollado bajo el efecto de la interacción entre la </a:t>
            </a:r>
            <a:r>
              <a:rPr lang="es-ES" sz="2000" u="sng"/>
              <a:t>selección</a:t>
            </a:r>
            <a:r>
              <a:rPr lang="es-ES" sz="2000"/>
              <a:t> hecha por el hombre y la </a:t>
            </a:r>
            <a:r>
              <a:rPr lang="es-ES" sz="2000" u="sng"/>
              <a:t>adaptación</a:t>
            </a:r>
            <a:r>
              <a:rPr lang="es-ES" sz="2000"/>
              <a:t> al ambiente.</a:t>
            </a:r>
          </a:p>
          <a:p>
            <a:pPr eaLnBrk="1" hangingPunct="1">
              <a:defRPr/>
            </a:pPr>
            <a:endParaRPr lang="es-ES" sz="20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36943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Manejo Reproductivo en un SPA</a:t>
            </a:r>
            <a:endParaRPr lang="es-ES" sz="3200" b="1" dirty="0"/>
          </a:p>
        </p:txBody>
      </p:sp>
      <p:sp>
        <p:nvSpPr>
          <p:cNvPr id="7171" name="Rectangle 3"/>
          <p:cNvSpPr>
            <a:spLocks noGrp="1" noChangeArrowheads="1"/>
          </p:cNvSpPr>
          <p:nvPr>
            <p:ph idx="1"/>
          </p:nvPr>
        </p:nvSpPr>
        <p:spPr/>
        <p:txBody>
          <a:bodyPr/>
          <a:lstStyle/>
          <a:p>
            <a:r>
              <a:rPr lang="es-ES" dirty="0"/>
              <a:t>La forma con que utilizamos y dirigimos el material reproductor y genético de un hato, piara, rebaño, parvada, etc</a:t>
            </a:r>
            <a:r>
              <a:rPr lang="es-ES"/>
              <a:t>. </a:t>
            </a:r>
          </a:p>
          <a:p>
            <a:endParaRPr lang="es-ES" dirty="0"/>
          </a:p>
          <a:p>
            <a:r>
              <a:rPr lang="es-ES" dirty="0"/>
              <a:t>El manejo </a:t>
            </a:r>
            <a:r>
              <a:rPr lang="es-ES"/>
              <a:t>reproductivo </a:t>
            </a:r>
            <a:r>
              <a:rPr lang="es-ES">
                <a:sym typeface="Wingdings" pitchFamily="2" charset="2"/>
              </a:rPr>
              <a:t></a:t>
            </a:r>
            <a:r>
              <a:rPr lang="es-ES"/>
              <a:t> </a:t>
            </a:r>
            <a:r>
              <a:rPr lang="es-ES" dirty="0"/>
              <a:t>programación adecuada de una serie de acontecimientos fisiológicos y psicológicos de un animal o grupo de animales.</a:t>
            </a:r>
          </a:p>
          <a:p>
            <a:endParaRPr lang="es-ES" b="1" dirty="0"/>
          </a:p>
          <a:p>
            <a:pPr eaLnBrk="1" hangingPunct="1">
              <a:defRPr/>
            </a:pPr>
            <a:endParaRPr lang="es-ES" sz="2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2931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Manejo Reproductivo en un SPA</a:t>
            </a:r>
            <a:endParaRPr lang="es-ES" sz="3200" b="1" dirty="0"/>
          </a:p>
        </p:txBody>
      </p:sp>
      <p:sp>
        <p:nvSpPr>
          <p:cNvPr id="7171" name="Rectangle 3"/>
          <p:cNvSpPr>
            <a:spLocks noGrp="1" noChangeArrowheads="1"/>
          </p:cNvSpPr>
          <p:nvPr>
            <p:ph idx="1"/>
          </p:nvPr>
        </p:nvSpPr>
        <p:spPr/>
        <p:txBody>
          <a:bodyPr/>
          <a:lstStyle/>
          <a:p>
            <a:r>
              <a:rPr lang="es-ES" dirty="0" err="1"/>
              <a:t>Bearden</a:t>
            </a:r>
            <a:r>
              <a:rPr lang="es-ES" dirty="0"/>
              <a:t> y </a:t>
            </a:r>
            <a:r>
              <a:rPr lang="es-ES" dirty="0" err="1"/>
              <a:t>Fuquay</a:t>
            </a:r>
            <a:r>
              <a:rPr lang="es-ES" dirty="0"/>
              <a:t> (1982), establecen por lo menos 3 propósitos de la Reproducción:</a:t>
            </a:r>
          </a:p>
          <a:p>
            <a:pPr lvl="1"/>
            <a:endParaRPr lang="es-ES" dirty="0"/>
          </a:p>
          <a:p>
            <a:pPr lvl="1"/>
            <a:endParaRPr lang="es-ES" dirty="0"/>
          </a:p>
          <a:p>
            <a:pPr lvl="1"/>
            <a:endParaRPr lang="es-ES" dirty="0"/>
          </a:p>
          <a:p>
            <a:pPr lvl="1">
              <a:buNone/>
            </a:pPr>
            <a:endParaRPr lang="es-ES" dirty="0"/>
          </a:p>
          <a:p>
            <a:endParaRPr lang="es-ES" b="1" dirty="0"/>
          </a:p>
          <a:p>
            <a:pPr eaLnBrk="1" hangingPunct="1">
              <a:defRPr/>
            </a:pPr>
            <a:endParaRPr lang="es-ES" sz="2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9" name="8 CuadroTexto"/>
          <p:cNvSpPr txBox="1"/>
          <p:nvPr/>
        </p:nvSpPr>
        <p:spPr>
          <a:xfrm>
            <a:off x="395536" y="2605033"/>
            <a:ext cx="7560840" cy="1021556"/>
          </a:xfrm>
          <a:prstGeom prst="roundRect">
            <a:avLst/>
          </a:prstGeom>
          <a:effectLst>
            <a:glow rad="63500">
              <a:schemeClr val="accent4">
                <a:satMod val="175000"/>
                <a:alpha val="40000"/>
              </a:schemeClr>
            </a:glow>
          </a:effectLst>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marL="0" lvl="1"/>
            <a:r>
              <a:rPr lang="es-ES" u="sng" dirty="0"/>
              <a:t>Perpetuación de la especie</a:t>
            </a:r>
            <a:r>
              <a:rPr lang="es-ES" dirty="0"/>
              <a:t> que, como su nombre lo indica, es perpetuar cualquier especie animal a través de los tiempos, conservar la vida.</a:t>
            </a:r>
          </a:p>
        </p:txBody>
      </p:sp>
      <p:sp>
        <p:nvSpPr>
          <p:cNvPr id="10" name="9 CuadroTexto"/>
          <p:cNvSpPr txBox="1"/>
          <p:nvPr/>
        </p:nvSpPr>
        <p:spPr>
          <a:xfrm>
            <a:off x="395536" y="3973185"/>
            <a:ext cx="7560840" cy="1021556"/>
          </a:xfrm>
          <a:prstGeom prst="round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u="sng" dirty="0"/>
              <a:t>Proporcionar alimento</a:t>
            </a:r>
            <a:r>
              <a:rPr lang="es-ES" dirty="0"/>
              <a:t>: a través de la reproducción de los animales ya sean domésticos o salvajes, el hombre tiene segura una fuente de alimentación.</a:t>
            </a:r>
          </a:p>
        </p:txBody>
      </p:sp>
      <p:sp>
        <p:nvSpPr>
          <p:cNvPr id="11" name="10 CuadroTexto"/>
          <p:cNvSpPr txBox="1"/>
          <p:nvPr/>
        </p:nvSpPr>
        <p:spPr>
          <a:xfrm>
            <a:off x="395536" y="5269329"/>
            <a:ext cx="7560840" cy="1328023"/>
          </a:xfrm>
          <a:prstGeom prst="roundRect">
            <a:avLst/>
          </a:prstGeom>
          <a:scene3d>
            <a:camera prst="orthographicFront"/>
            <a:lightRig rig="threePt" dir="t"/>
          </a:scene3d>
          <a:sp3d>
            <a:bevelT w="165100" prst="coolSlan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s-ES" u="sng" dirty="0"/>
              <a:t>Mejoramiento genético</a:t>
            </a:r>
            <a:r>
              <a:rPr lang="es-ES" dirty="0"/>
              <a:t>: El manejo y alteración de los procesos de la reproducción se han utilizado como herramientas genéticas. Se lleva a cabo por </a:t>
            </a:r>
            <a:r>
              <a:rPr lang="es-ES" u="sng" dirty="0"/>
              <a:t>selección de animales </a:t>
            </a:r>
            <a:r>
              <a:rPr lang="es-ES" dirty="0"/>
              <a:t>con capacidad superior para transmitir esa característica a las siguientes generaciones.</a:t>
            </a:r>
          </a:p>
        </p:txBody>
      </p:sp>
    </p:spTree>
    <p:extLst>
      <p:ext uri="{BB962C8B-B14F-4D97-AF65-F5344CB8AC3E}">
        <p14:creationId xmlns:p14="http://schemas.microsoft.com/office/powerpoint/2010/main" val="353272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Manejo Reproductivo en un SPA</a:t>
            </a:r>
            <a:endParaRPr lang="es-ES" sz="3200" b="1" dirty="0"/>
          </a:p>
        </p:txBody>
      </p:sp>
      <p:sp>
        <p:nvSpPr>
          <p:cNvPr id="7171" name="Rectangle 3"/>
          <p:cNvSpPr>
            <a:spLocks noGrp="1" noChangeArrowheads="1"/>
          </p:cNvSpPr>
          <p:nvPr>
            <p:ph idx="1"/>
          </p:nvPr>
        </p:nvSpPr>
        <p:spPr/>
        <p:txBody>
          <a:bodyPr>
            <a:normAutofit lnSpcReduction="10000"/>
          </a:bodyPr>
          <a:lstStyle/>
          <a:p>
            <a:r>
              <a:rPr lang="es-ES" sz="1800" dirty="0"/>
              <a:t>Hay dos tipos de reproducción: </a:t>
            </a:r>
          </a:p>
          <a:p>
            <a:pPr lvl="1"/>
            <a:r>
              <a:rPr lang="es-ES" sz="1800" dirty="0"/>
              <a:t>Reproducción estrecha </a:t>
            </a:r>
          </a:p>
          <a:p>
            <a:pPr lvl="1"/>
            <a:r>
              <a:rPr lang="es-ES" sz="1800" dirty="0"/>
              <a:t>Reproducción abierta</a:t>
            </a:r>
          </a:p>
          <a:p>
            <a:pPr lvl="1"/>
            <a:endParaRPr lang="es-ES" sz="1800" dirty="0"/>
          </a:p>
          <a:p>
            <a:pPr marL="0" indent="0">
              <a:buNone/>
            </a:pPr>
            <a:r>
              <a:rPr lang="es-ES" sz="1800" b="1" u="sng" dirty="0"/>
              <a:t>1. Reproducción estrecha</a:t>
            </a:r>
            <a:r>
              <a:rPr lang="es-ES" sz="1800" b="1" dirty="0"/>
              <a:t>, consanguinidad.</a:t>
            </a:r>
          </a:p>
          <a:p>
            <a:pPr marL="0" indent="0">
              <a:buNone/>
            </a:pPr>
            <a:r>
              <a:rPr lang="es-ES" sz="1800" dirty="0"/>
              <a:t>Se busca el pedigrí que solo en las razas puras existe.</a:t>
            </a:r>
          </a:p>
          <a:p>
            <a:pPr marL="0" indent="0">
              <a:buNone/>
            </a:pPr>
            <a:r>
              <a:rPr lang="es-ES" sz="1800" dirty="0"/>
              <a:t>Usada más que nada por necesidad, especialmente por los criadores ÉLITE, cuyo ganado ha alcanzado un elevado nivel de comportamiento; y que cuando en algunas ocasiones pueden necesitar un nuevo semental y no pueden encontrar alguno en cualquier otra explotación que sea tan bueno o mejor que el suyo. </a:t>
            </a:r>
          </a:p>
          <a:p>
            <a:pPr marL="0" indent="0">
              <a:buNone/>
            </a:pPr>
            <a:r>
              <a:rPr lang="es-ES" sz="1800" dirty="0"/>
              <a:t>La solución será obtener un medio hermano o un hijo del semental que estuvieron utilizando. </a:t>
            </a:r>
          </a:p>
          <a:p>
            <a:pPr marL="0" indent="0">
              <a:buNone/>
            </a:pPr>
            <a:r>
              <a:rPr lang="es-ES" sz="1800" dirty="0"/>
              <a:t>El temor de la consanguinidad es el efecto fenotípico denominada </a:t>
            </a:r>
            <a:r>
              <a:rPr lang="es-ES" sz="1800" u="sng" dirty="0"/>
              <a:t>depresión consanguínea</a:t>
            </a:r>
            <a:r>
              <a:rPr lang="es-ES" sz="1800" dirty="0"/>
              <a:t>, la cual reduce el nivel de comportamiento, </a:t>
            </a:r>
            <a:r>
              <a:rPr lang="es-ES" sz="1800" dirty="0" err="1"/>
              <a:t>ó</a:t>
            </a:r>
            <a:r>
              <a:rPr lang="es-ES" sz="1800" dirty="0"/>
              <a:t> la aptitud del animal para su trabajo. </a:t>
            </a:r>
          </a:p>
          <a:p>
            <a:pPr marL="0" indent="0">
              <a:buNone/>
            </a:pPr>
            <a:endParaRPr lang="es-ES" sz="1800" dirty="0"/>
          </a:p>
          <a:p>
            <a:pPr lvl="1"/>
            <a:endParaRPr lang="es-ES" sz="1800" dirty="0"/>
          </a:p>
          <a:p>
            <a:pPr lvl="1"/>
            <a:endParaRPr lang="es-ES" sz="1800" dirty="0"/>
          </a:p>
          <a:p>
            <a:pPr lvl="1">
              <a:buNone/>
            </a:pPr>
            <a:endParaRPr lang="es-ES" sz="1800" dirty="0"/>
          </a:p>
          <a:p>
            <a:endParaRPr lang="es-ES" sz="1800" b="1" dirty="0"/>
          </a:p>
          <a:p>
            <a:pPr eaLnBrk="1" hangingPunct="1">
              <a:defRPr/>
            </a:pPr>
            <a:endParaRPr lang="es-ES" sz="1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83694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6" end="6"/>
                                            </p:txEl>
                                          </p:spTgt>
                                        </p:tgtEl>
                                        <p:attrNameLst>
                                          <p:attrName>style.visibility</p:attrName>
                                        </p:attrNameLst>
                                      </p:cBhvr>
                                      <p:to>
                                        <p:strVal val="visible"/>
                                      </p:to>
                                    </p:set>
                                    <p:animEffect transition="in" filter="fade">
                                      <p:cBhvr>
                                        <p:cTn id="7" dur="1000"/>
                                        <p:tgtEl>
                                          <p:spTgt spid="7171">
                                            <p:txEl>
                                              <p:pRg st="6" end="6"/>
                                            </p:txEl>
                                          </p:spTgt>
                                        </p:tgtEl>
                                      </p:cBhvr>
                                    </p:animEffect>
                                    <p:anim calcmode="lin" valueType="num">
                                      <p:cBhvr>
                                        <p:cTn id="8"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7" end="7"/>
                                            </p:txEl>
                                          </p:spTgt>
                                        </p:tgtEl>
                                        <p:attrNameLst>
                                          <p:attrName>style.visibility</p:attrName>
                                        </p:attrNameLst>
                                      </p:cBhvr>
                                      <p:to>
                                        <p:strVal val="visible"/>
                                      </p:to>
                                    </p:set>
                                    <p:animEffect transition="in" filter="fade">
                                      <p:cBhvr>
                                        <p:cTn id="14" dur="1000"/>
                                        <p:tgtEl>
                                          <p:spTgt spid="7171">
                                            <p:txEl>
                                              <p:pRg st="7" end="7"/>
                                            </p:txEl>
                                          </p:spTgt>
                                        </p:tgtEl>
                                      </p:cBhvr>
                                    </p:animEffect>
                                    <p:anim calcmode="lin" valueType="num">
                                      <p:cBhvr>
                                        <p:cTn id="15"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animEffect transition="in" filter="fade">
                                      <p:cBhvr>
                                        <p:cTn id="21" dur="1000"/>
                                        <p:tgtEl>
                                          <p:spTgt spid="7171">
                                            <p:txEl>
                                              <p:pRg st="8" end="8"/>
                                            </p:txEl>
                                          </p:spTgt>
                                        </p:tgtEl>
                                      </p:cBhvr>
                                    </p:animEffect>
                                    <p:anim calcmode="lin" valueType="num">
                                      <p:cBhvr>
                                        <p:cTn id="22"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Manejo Reproductivo en un SPA</a:t>
            </a:r>
            <a:endParaRPr lang="es-ES" sz="3200" b="1" dirty="0"/>
          </a:p>
        </p:txBody>
      </p:sp>
      <p:sp>
        <p:nvSpPr>
          <p:cNvPr id="7171" name="Rectangle 3"/>
          <p:cNvSpPr>
            <a:spLocks noGrp="1" noChangeArrowheads="1"/>
          </p:cNvSpPr>
          <p:nvPr>
            <p:ph idx="1"/>
          </p:nvPr>
        </p:nvSpPr>
        <p:spPr/>
        <p:txBody>
          <a:bodyPr/>
          <a:lstStyle/>
          <a:p>
            <a:r>
              <a:rPr lang="es-ES" sz="1800" dirty="0"/>
              <a:t>Hay dos tipos de reproducción: </a:t>
            </a:r>
          </a:p>
          <a:p>
            <a:pPr lvl="1"/>
            <a:r>
              <a:rPr lang="es-ES" sz="1800" dirty="0"/>
              <a:t>Reproducción estrecha </a:t>
            </a:r>
          </a:p>
          <a:p>
            <a:pPr lvl="1"/>
            <a:r>
              <a:rPr lang="es-ES" sz="1800" dirty="0"/>
              <a:t>Reproducción abierta</a:t>
            </a:r>
          </a:p>
          <a:p>
            <a:pPr lvl="1"/>
            <a:endParaRPr lang="es-ES" sz="1800" dirty="0"/>
          </a:p>
          <a:p>
            <a:pPr marL="0" indent="0">
              <a:buNone/>
            </a:pPr>
            <a:r>
              <a:rPr lang="es-ES" sz="1800" b="1" u="sng" dirty="0"/>
              <a:t>2. Reproducción abierta. </a:t>
            </a:r>
          </a:p>
          <a:p>
            <a:pPr marL="0" indent="0">
              <a:buNone/>
            </a:pPr>
            <a:r>
              <a:rPr lang="es-ES" sz="1800" dirty="0"/>
              <a:t>Es el apareamiento de animales que están menos estrechamente emparentados que el promedio de la población de la cual provienen. </a:t>
            </a:r>
          </a:p>
          <a:p>
            <a:pPr marL="0" indent="0">
              <a:buNone/>
            </a:pPr>
            <a:r>
              <a:rPr lang="es-ES" sz="1800" dirty="0"/>
              <a:t>Es un método estándar para </a:t>
            </a:r>
            <a:r>
              <a:rPr lang="es-ES" sz="1800" u="sng" dirty="0"/>
              <a:t>aumentar la variación genotípica </a:t>
            </a:r>
            <a:r>
              <a:rPr lang="es-ES" sz="1800" dirty="0"/>
              <a:t>como </a:t>
            </a:r>
            <a:r>
              <a:rPr lang="es-ES" sz="1800" u="sng" dirty="0"/>
              <a:t>fenotípica</a:t>
            </a:r>
            <a:r>
              <a:rPr lang="es-ES" sz="1800" dirty="0"/>
              <a:t>, dentro de la población y como resultado se ve una mayor aptitud general y adaptación del animal a su ambiente. </a:t>
            </a:r>
          </a:p>
          <a:p>
            <a:pPr marL="0" indent="0">
              <a:buNone/>
            </a:pPr>
            <a:endParaRPr lang="es-ES" sz="1800" dirty="0"/>
          </a:p>
          <a:p>
            <a:pPr lvl="1"/>
            <a:endParaRPr lang="es-ES" sz="1800" dirty="0"/>
          </a:p>
          <a:p>
            <a:pPr lvl="1"/>
            <a:endParaRPr lang="es-ES" sz="1800" dirty="0"/>
          </a:p>
          <a:p>
            <a:pPr lvl="1">
              <a:buNone/>
            </a:pPr>
            <a:endParaRPr lang="es-ES" sz="1800" dirty="0"/>
          </a:p>
          <a:p>
            <a:endParaRPr lang="es-ES" sz="1800" b="1" dirty="0"/>
          </a:p>
          <a:p>
            <a:pPr eaLnBrk="1" hangingPunct="1">
              <a:defRPr/>
            </a:pPr>
            <a:endParaRPr lang="es-ES" sz="1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779227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dirty="0">
                <a:cs typeface="Times New Roman" pitchFamily="18" charset="0"/>
              </a:rPr>
              <a:t>Tipo de Apareamiento</a:t>
            </a:r>
            <a:endParaRPr lang="es-ES" sz="3200" b="1" dirty="0"/>
          </a:p>
        </p:txBody>
      </p:sp>
      <p:sp>
        <p:nvSpPr>
          <p:cNvPr id="7171" name="Rectangle 3"/>
          <p:cNvSpPr>
            <a:spLocks noGrp="1" noChangeArrowheads="1"/>
          </p:cNvSpPr>
          <p:nvPr>
            <p:ph idx="1"/>
          </p:nvPr>
        </p:nvSpPr>
        <p:spPr/>
        <p:txBody>
          <a:bodyPr/>
          <a:lstStyle/>
          <a:p>
            <a:pPr marL="0" indent="0" algn="ctr">
              <a:buNone/>
            </a:pPr>
            <a:r>
              <a:rPr lang="es-ES" sz="1800" dirty="0">
                <a:solidFill>
                  <a:srgbClr val="0000FF"/>
                </a:solidFill>
              </a:rPr>
              <a:t>¿Cómo vamos a lograr la reproducción?</a:t>
            </a:r>
          </a:p>
          <a:p>
            <a:endParaRPr lang="es-ES" sz="1800" dirty="0"/>
          </a:p>
          <a:p>
            <a:pPr lvl="1"/>
            <a:r>
              <a:rPr lang="es-ES" sz="1800" dirty="0"/>
              <a:t>Monta natural</a:t>
            </a:r>
          </a:p>
          <a:p>
            <a:pPr lvl="1"/>
            <a:r>
              <a:rPr lang="es-ES" sz="1800" dirty="0"/>
              <a:t>Monta controlada</a:t>
            </a:r>
          </a:p>
          <a:p>
            <a:pPr lvl="1"/>
            <a:r>
              <a:rPr lang="es-ES" sz="1800" dirty="0"/>
              <a:t>Herramientas tecnológicas: inseminación artificial y trasplante de embriones </a:t>
            </a:r>
            <a:r>
              <a:rPr lang="es-ES" sz="1800" dirty="0">
                <a:sym typeface="Wingdings" pitchFamily="2" charset="2"/>
              </a:rPr>
              <a:t> Reproducción artificial.</a:t>
            </a:r>
            <a:endParaRPr lang="es-ES" sz="1800" dirty="0"/>
          </a:p>
          <a:p>
            <a:pPr marL="0" indent="0">
              <a:buNone/>
            </a:pPr>
            <a:endParaRPr lang="es-ES" sz="1800" dirty="0"/>
          </a:p>
          <a:p>
            <a:pPr lvl="1"/>
            <a:endParaRPr lang="es-ES" sz="1800" dirty="0"/>
          </a:p>
          <a:p>
            <a:pPr lvl="1"/>
            <a:endParaRPr lang="es-ES" sz="1800" dirty="0"/>
          </a:p>
          <a:p>
            <a:pPr lvl="1">
              <a:buNone/>
            </a:pPr>
            <a:endParaRPr lang="es-ES" sz="1800" dirty="0"/>
          </a:p>
          <a:p>
            <a:endParaRPr lang="es-ES" sz="1800" b="1" dirty="0"/>
          </a:p>
          <a:p>
            <a:pPr eaLnBrk="1" hangingPunct="1">
              <a:defRPr/>
            </a:pPr>
            <a:endParaRPr lang="es-ES" sz="1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 name="AutoShape 2" descr="https://encrypted-tbn3.gstatic.com/images?q=tbn:ANd9GcQp5_eO7Y_JS2gVzk8JqRqGKSm3lyrYu_npnGpYngXxOavhba18"/>
          <p:cNvSpPr>
            <a:spLocks noChangeAspect="1" noChangeArrowheads="1"/>
          </p:cNvSpPr>
          <p:nvPr/>
        </p:nvSpPr>
        <p:spPr bwMode="auto">
          <a:xfrm>
            <a:off x="155575" y="-1790700"/>
            <a:ext cx="30670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3" name="AutoShape 4" descr="https://encrypted-tbn3.gstatic.com/images?q=tbn:ANd9GcQp5_eO7Y_JS2gVzk8JqRqGKSm3lyrYu_npnGpYngXxOavhba18"/>
          <p:cNvSpPr>
            <a:spLocks noChangeAspect="1" noChangeArrowheads="1"/>
          </p:cNvSpPr>
          <p:nvPr/>
        </p:nvSpPr>
        <p:spPr bwMode="auto">
          <a:xfrm>
            <a:off x="307975" y="-1638300"/>
            <a:ext cx="30670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http://www.mujerestic.com/wp-content/uploads/como_una_cab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645024"/>
            <a:ext cx="2440632" cy="297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529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dirty="0">
                <a:cs typeface="Times New Roman" pitchFamily="18" charset="0"/>
              </a:rPr>
              <a:t>Tipo de Apareamiento</a:t>
            </a:r>
            <a:endParaRPr lang="es-ES" sz="3200" b="1" dirty="0"/>
          </a:p>
        </p:txBody>
      </p:sp>
      <p:sp>
        <p:nvSpPr>
          <p:cNvPr id="7171" name="Rectangle 3"/>
          <p:cNvSpPr>
            <a:spLocks noGrp="1" noChangeArrowheads="1"/>
          </p:cNvSpPr>
          <p:nvPr>
            <p:ph idx="1"/>
          </p:nvPr>
        </p:nvSpPr>
        <p:spPr/>
        <p:txBody>
          <a:bodyPr/>
          <a:lstStyle/>
          <a:p>
            <a:pPr marL="0" indent="0" algn="ctr">
              <a:buNone/>
            </a:pPr>
            <a:r>
              <a:rPr lang="es-ES" sz="1800" dirty="0">
                <a:solidFill>
                  <a:srgbClr val="0000FF"/>
                </a:solidFill>
              </a:rPr>
              <a:t>¿Cómo vamos a lograr la reproducción?</a:t>
            </a:r>
          </a:p>
          <a:p>
            <a:pPr marL="0" indent="0">
              <a:buNone/>
            </a:pPr>
            <a:r>
              <a:rPr lang="es-ES" sz="1800" dirty="0"/>
              <a:t>MONTA NATURAL</a:t>
            </a:r>
          </a:p>
          <a:p>
            <a:pPr marL="0" indent="0">
              <a:buNone/>
            </a:pPr>
            <a:r>
              <a:rPr lang="es-ES" sz="1800" dirty="0"/>
              <a:t>La monta natural consiste en colocar a </a:t>
            </a:r>
            <a:r>
              <a:rPr lang="es-ES" sz="1800" u="sng" dirty="0"/>
              <a:t>un macho o varios machos </a:t>
            </a:r>
            <a:r>
              <a:rPr lang="es-ES" sz="1800" dirty="0"/>
              <a:t>con un </a:t>
            </a:r>
            <a:r>
              <a:rPr lang="es-ES" sz="1800" u="sng" dirty="0"/>
              <a:t>grupo de hembras </a:t>
            </a:r>
            <a:r>
              <a:rPr lang="es-ES" sz="1800" dirty="0"/>
              <a:t>(depende del tamaño del hato) y se dará naturalmente el apareamiento. </a:t>
            </a:r>
          </a:p>
          <a:p>
            <a:pPr marL="0" indent="0">
              <a:buNone/>
            </a:pPr>
            <a:r>
              <a:rPr lang="es-ES" sz="1800" dirty="0"/>
              <a:t>Normalmente se utiliza en explotaciones </a:t>
            </a:r>
            <a:r>
              <a:rPr lang="es-ES" sz="1800" u="sng" dirty="0"/>
              <a:t>extensivas o </a:t>
            </a:r>
            <a:r>
              <a:rPr lang="es-ES" sz="1800" u="sng" dirty="0" err="1"/>
              <a:t>semi</a:t>
            </a:r>
            <a:r>
              <a:rPr lang="es-ES" sz="1800" u="sng" dirty="0"/>
              <a:t>-extensivas</a:t>
            </a:r>
            <a:r>
              <a:rPr lang="es-ES" sz="1800" dirty="0"/>
              <a:t>. Se pierde con precisión de a quienes cubrió y si fue eficaz. No hay un mayor control.</a:t>
            </a:r>
          </a:p>
          <a:p>
            <a:pPr lvl="1"/>
            <a:endParaRPr lang="es-ES" sz="1800" dirty="0"/>
          </a:p>
          <a:p>
            <a:pPr lvl="1"/>
            <a:endParaRPr lang="es-ES" sz="1800" dirty="0"/>
          </a:p>
          <a:p>
            <a:pPr lvl="1">
              <a:buNone/>
            </a:pPr>
            <a:endParaRPr lang="es-ES" sz="1800" dirty="0"/>
          </a:p>
          <a:p>
            <a:endParaRPr lang="es-ES" sz="1800" b="1" dirty="0"/>
          </a:p>
          <a:p>
            <a:pPr eaLnBrk="1" hangingPunct="1">
              <a:defRPr/>
            </a:pPr>
            <a:endParaRPr lang="es-ES" sz="1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descr="http://www.engormix.com/images/s_articles/3228_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229" y="4149985"/>
            <a:ext cx="2476093" cy="1799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4.bp.blogspot.com/-rnu-GfhZMDM/Tkr6S0KZ2wI/AAAAAAAAAxY/dRtZoFn1DPU/s1600/inseminacao-artificial-bovinos-estacao-de-mon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6699" y="4156821"/>
            <a:ext cx="2651041" cy="18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sultado de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221575"/>
            <a:ext cx="2983379" cy="167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6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defRPr/>
            </a:pPr>
            <a:r>
              <a:rPr lang="es-ES" sz="3200" b="1">
                <a:cs typeface="Times New Roman" pitchFamily="18" charset="0"/>
              </a:rPr>
              <a:t>Áreas importantes en la producción animal</a:t>
            </a:r>
            <a:endParaRPr lang="es-ES" sz="3200" b="1" dirty="0">
              <a:cs typeface="Times New Roman" pitchFamily="18" charset="0"/>
            </a:endParaRPr>
          </a:p>
        </p:txBody>
      </p:sp>
      <p:sp>
        <p:nvSpPr>
          <p:cNvPr id="11267" name="Rectangle 3"/>
          <p:cNvSpPr>
            <a:spLocks noGrp="1" noChangeArrowheads="1"/>
          </p:cNvSpPr>
          <p:nvPr>
            <p:ph idx="1"/>
          </p:nvPr>
        </p:nvSpPr>
        <p:spPr/>
        <p:txBody>
          <a:bodyPr/>
          <a:lstStyle/>
          <a:p>
            <a:pPr>
              <a:buNone/>
            </a:pPr>
            <a:r>
              <a:rPr lang="es-ES" sz="2800" dirty="0"/>
              <a:t>Entre las varias áreas de la producción animal, pueden considerarse cuatro grupos principales: </a:t>
            </a:r>
          </a:p>
          <a:p>
            <a:pPr algn="ctr"/>
            <a:r>
              <a:rPr lang="es-ES" sz="2800" dirty="0"/>
              <a:t>Nutrición</a:t>
            </a:r>
          </a:p>
          <a:p>
            <a:pPr algn="ctr"/>
            <a:r>
              <a:rPr lang="es-ES" sz="2800" dirty="0"/>
              <a:t>Reproducción </a:t>
            </a:r>
          </a:p>
          <a:p>
            <a:pPr algn="ctr"/>
            <a:r>
              <a:rPr lang="es-ES" sz="2800" dirty="0"/>
              <a:t>Genética</a:t>
            </a:r>
          </a:p>
          <a:p>
            <a:pPr algn="ctr"/>
            <a:r>
              <a:rPr lang="es-ES" sz="2800" dirty="0"/>
              <a:t>Sanidad Animal</a:t>
            </a:r>
          </a:p>
          <a:p>
            <a:pPr algn="ctr">
              <a:buNone/>
            </a:pPr>
            <a:r>
              <a:rPr lang="es-ES" dirty="0"/>
              <a:t>De éstos, la nutrición es el  más importante, tanto en el aspecto cuantitativo como en el económico. </a:t>
            </a:r>
          </a:p>
          <a:p>
            <a:pPr algn="ctr" eaLnBrk="1" hangingPunct="1">
              <a:buFont typeface="Wingdings" pitchFamily="2" charset="2"/>
              <a:buNone/>
            </a:pPr>
            <a:endParaRPr lang="en-US" sz="2800" dirty="0">
              <a:cs typeface="Times New Roman" pitchFamily="18" charset="0"/>
            </a:endParaRPr>
          </a:p>
          <a:p>
            <a:pPr eaLnBrk="1" hangingPunct="1"/>
            <a:endParaRPr lang="es-ES" sz="2800" dirty="0"/>
          </a:p>
        </p:txBody>
      </p:sp>
    </p:spTree>
    <p:extLst>
      <p:ext uri="{BB962C8B-B14F-4D97-AF65-F5344CB8AC3E}">
        <p14:creationId xmlns:p14="http://schemas.microsoft.com/office/powerpoint/2010/main" val="379664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dirty="0">
                <a:cs typeface="Times New Roman" pitchFamily="18" charset="0"/>
              </a:rPr>
              <a:t>Tipo de Apareamiento</a:t>
            </a:r>
            <a:endParaRPr lang="es-ES" sz="3200" b="1" dirty="0"/>
          </a:p>
        </p:txBody>
      </p:sp>
      <p:sp>
        <p:nvSpPr>
          <p:cNvPr id="7171" name="Rectangle 3"/>
          <p:cNvSpPr>
            <a:spLocks noGrp="1" noChangeArrowheads="1"/>
          </p:cNvSpPr>
          <p:nvPr>
            <p:ph idx="1"/>
          </p:nvPr>
        </p:nvSpPr>
        <p:spPr>
          <a:xfrm>
            <a:off x="457200" y="1609416"/>
            <a:ext cx="3682752" cy="4846320"/>
          </a:xfrm>
        </p:spPr>
        <p:txBody>
          <a:bodyPr>
            <a:normAutofit lnSpcReduction="10000"/>
          </a:bodyPr>
          <a:lstStyle/>
          <a:p>
            <a:pPr marL="0" indent="0" algn="ctr">
              <a:buNone/>
            </a:pPr>
            <a:r>
              <a:rPr lang="es-ES" sz="1800" dirty="0">
                <a:solidFill>
                  <a:srgbClr val="0000FF"/>
                </a:solidFill>
              </a:rPr>
              <a:t>¿Cómo vamos a lograr la reproducción?</a:t>
            </a:r>
          </a:p>
          <a:p>
            <a:pPr marL="0" indent="0">
              <a:buNone/>
            </a:pPr>
            <a:endParaRPr lang="es-ES" sz="1800" dirty="0"/>
          </a:p>
          <a:p>
            <a:pPr marL="0" indent="0">
              <a:buNone/>
            </a:pPr>
            <a:r>
              <a:rPr lang="es-ES" sz="1800" dirty="0"/>
              <a:t>MONTA CONTROLADA</a:t>
            </a:r>
          </a:p>
          <a:p>
            <a:pPr marL="0" indent="0">
              <a:buNone/>
            </a:pPr>
            <a:r>
              <a:rPr lang="es-ES" sz="1800" dirty="0"/>
              <a:t>Es colocar a </a:t>
            </a:r>
            <a:r>
              <a:rPr lang="es-ES" sz="1800" u="sng" dirty="0"/>
              <a:t>un macho con una hembra  </a:t>
            </a:r>
            <a:r>
              <a:rPr lang="es-ES" sz="1800" dirty="0"/>
              <a:t>en un </a:t>
            </a:r>
            <a:r>
              <a:rPr lang="es-ES" sz="1800" u="sng" dirty="0"/>
              <a:t>espacio</a:t>
            </a:r>
            <a:r>
              <a:rPr lang="es-ES" sz="1800" dirty="0"/>
              <a:t> determinado para que ocurra el apareamiento. </a:t>
            </a:r>
          </a:p>
          <a:p>
            <a:pPr marL="0" indent="0">
              <a:buNone/>
            </a:pPr>
            <a:r>
              <a:rPr lang="es-ES" sz="1800" dirty="0"/>
              <a:t>De igual forma se puede incluir un macho con varias hembras que han sido </a:t>
            </a:r>
            <a:r>
              <a:rPr lang="es-ES" sz="1800" u="sng" dirty="0"/>
              <a:t>sincronizadas.</a:t>
            </a:r>
            <a:r>
              <a:rPr lang="es-ES" sz="1800" dirty="0"/>
              <a:t> Esto permite asegurar que todas están en </a:t>
            </a:r>
            <a:r>
              <a:rPr lang="es-ES" sz="1800" dirty="0" err="1"/>
              <a:t>estro</a:t>
            </a:r>
            <a:r>
              <a:rPr lang="es-ES" sz="1800" dirty="0"/>
              <a:t> y serán cubiertas en las próximas horas. De igual forma depende del tamaño del grupo y la capacidad del macho para cubrir (condición física, salud, etc.).</a:t>
            </a:r>
          </a:p>
          <a:p>
            <a:pPr marL="0" indent="0">
              <a:buNone/>
            </a:pPr>
            <a:endParaRPr lang="es-ES" sz="1800" dirty="0"/>
          </a:p>
          <a:p>
            <a:pPr lvl="1"/>
            <a:endParaRPr lang="es-ES" sz="1800" dirty="0"/>
          </a:p>
          <a:p>
            <a:pPr lvl="1"/>
            <a:endParaRPr lang="es-ES" sz="1800" dirty="0"/>
          </a:p>
          <a:p>
            <a:pPr lvl="1">
              <a:buNone/>
            </a:pPr>
            <a:endParaRPr lang="es-ES" sz="1800" dirty="0"/>
          </a:p>
          <a:p>
            <a:endParaRPr lang="es-ES" sz="1800" b="1" dirty="0"/>
          </a:p>
          <a:p>
            <a:pPr eaLnBrk="1" hangingPunct="1">
              <a:defRPr/>
            </a:pPr>
            <a:endParaRPr lang="es-ES" sz="1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098" name="Picture 2" descr="http://www.agritotal.com/files/image/5/5194/520b9e2963c07_650_%21.jpg?s=5604dba7dfb2edc57a9b19beccdac6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00808"/>
            <a:ext cx="3128789" cy="4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63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Mejoramiento genético animal</a:t>
            </a:r>
            <a:endParaRPr lang="es-ES" sz="3200" b="1" dirty="0"/>
          </a:p>
        </p:txBody>
      </p:sp>
      <p:sp>
        <p:nvSpPr>
          <p:cNvPr id="7171" name="Rectangle 3"/>
          <p:cNvSpPr>
            <a:spLocks noGrp="1" noChangeArrowheads="1"/>
          </p:cNvSpPr>
          <p:nvPr>
            <p:ph idx="1"/>
          </p:nvPr>
        </p:nvSpPr>
        <p:spPr/>
        <p:txBody>
          <a:bodyPr>
            <a:normAutofit/>
          </a:bodyPr>
          <a:lstStyle/>
          <a:p>
            <a:r>
              <a:rPr lang="es-ES" sz="2000" dirty="0"/>
              <a:t>El mejoramiento genético se hace mediante dos técnicas: la selección y el entrecruzamiento.</a:t>
            </a:r>
          </a:p>
          <a:p>
            <a:pPr lvl="1"/>
            <a:r>
              <a:rPr lang="es-ES" sz="2000" dirty="0"/>
              <a:t>La </a:t>
            </a:r>
            <a:r>
              <a:rPr lang="es-ES" sz="2000" u="sng" dirty="0"/>
              <a:t>selección</a:t>
            </a:r>
            <a:r>
              <a:rPr lang="es-ES" sz="2000" dirty="0"/>
              <a:t> en una población hace posible incrementar el valor promedio de una o varias características escogidas de antemano para mejorar el potencial genético de los animales de una raza.</a:t>
            </a:r>
          </a:p>
          <a:p>
            <a:pPr lvl="1"/>
            <a:r>
              <a:rPr lang="es-ES" sz="2000" dirty="0"/>
              <a:t>El </a:t>
            </a:r>
            <a:r>
              <a:rPr lang="es-ES" sz="2000" u="sng" dirty="0"/>
              <a:t>entrecruzamiento</a:t>
            </a:r>
            <a:r>
              <a:rPr lang="es-ES" sz="2000" dirty="0"/>
              <a:t> hace posible </a:t>
            </a:r>
            <a:r>
              <a:rPr lang="es-ES" sz="2000" u="sng" dirty="0"/>
              <a:t>combinar</a:t>
            </a:r>
            <a:r>
              <a:rPr lang="es-ES" sz="2000" dirty="0"/>
              <a:t> las ventajas de </a:t>
            </a:r>
            <a:r>
              <a:rPr lang="es-ES" sz="2000" u="sng" dirty="0"/>
              <a:t>varias razas</a:t>
            </a:r>
            <a:r>
              <a:rPr lang="es-ES" sz="2000" dirty="0"/>
              <a:t>. </a:t>
            </a:r>
            <a:endParaRPr lang="es-ES" sz="2000" b="1" dirty="0"/>
          </a:p>
          <a:p>
            <a:pPr eaLnBrk="1" hangingPunct="1">
              <a:defRPr/>
            </a:pPr>
            <a:endParaRPr lang="es-ES" sz="20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descr="http://images.engormix.com/S_articles/5502_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93096"/>
            <a:ext cx="3513239" cy="2420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pi.ning.com/files/a4O*t9KIOjKDUEq8x4EDGfUCIMbcr72pJn3Fx0DVcaPnleIZbVQz8MErvlCpWlaNY5mikrhZP0p79ISg6xevOjwBxxIRBmBf/cru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052911"/>
            <a:ext cx="3528392" cy="268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63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Mejoramiento genético animal</a:t>
            </a:r>
            <a:endParaRPr lang="es-ES" sz="3200" b="1" dirty="0"/>
          </a:p>
        </p:txBody>
      </p:sp>
      <p:sp>
        <p:nvSpPr>
          <p:cNvPr id="7171" name="Rectangle 3"/>
          <p:cNvSpPr>
            <a:spLocks noGrp="1" noChangeArrowheads="1"/>
          </p:cNvSpPr>
          <p:nvPr>
            <p:ph idx="1"/>
          </p:nvPr>
        </p:nvSpPr>
        <p:spPr/>
        <p:txBody>
          <a:bodyPr/>
          <a:lstStyle/>
          <a:p>
            <a:r>
              <a:rPr lang="es-ES" dirty="0"/>
              <a:t>Para el más rápido avance del progreso genético, las técnicas de </a:t>
            </a:r>
            <a:r>
              <a:rPr lang="es-ES" u="sng" dirty="0"/>
              <a:t>reproducción artificial </a:t>
            </a:r>
            <a:r>
              <a:rPr lang="es-ES" dirty="0"/>
              <a:t>han reemplazado el apareamiento natural: inseminación artificial y, más recientemente, el trasplante de embriones. </a:t>
            </a:r>
          </a:p>
          <a:p>
            <a:pPr lvl="1"/>
            <a:r>
              <a:rPr lang="es-ES" dirty="0"/>
              <a:t>Inseminación artificial. </a:t>
            </a:r>
          </a:p>
          <a:p>
            <a:pPr lvl="1"/>
            <a:r>
              <a:rPr lang="es-ES" dirty="0"/>
              <a:t>Transferencia de embriones</a:t>
            </a:r>
          </a:p>
          <a:p>
            <a:pPr algn="ctr">
              <a:buNone/>
            </a:pPr>
            <a:endParaRPr lang="es-ES" b="1" dirty="0"/>
          </a:p>
          <a:p>
            <a:pPr eaLnBrk="1" hangingPunct="1">
              <a:defRPr/>
            </a:pPr>
            <a:endParaRPr lang="es-ES" sz="2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descr="http://www.papeisdeparedehd.com/walls/cabra_feliz-normal.jpg"/>
          <p:cNvPicPr>
            <a:picLocks noChangeAspect="1" noChangeArrowheads="1"/>
          </p:cNvPicPr>
          <p:nvPr/>
        </p:nvPicPr>
        <p:blipFill>
          <a:blip r:embed="rId2" cstate="print"/>
          <a:srcRect/>
          <a:stretch>
            <a:fillRect/>
          </a:stretch>
        </p:blipFill>
        <p:spPr bwMode="auto">
          <a:xfrm>
            <a:off x="5004048" y="3751065"/>
            <a:ext cx="4139952" cy="3106936"/>
          </a:xfrm>
          <a:prstGeom prst="rect">
            <a:avLst/>
          </a:prstGeom>
          <a:noFill/>
        </p:spPr>
      </p:pic>
    </p:spTree>
    <p:extLst>
      <p:ext uri="{BB962C8B-B14F-4D97-AF65-F5344CB8AC3E}">
        <p14:creationId xmlns:p14="http://schemas.microsoft.com/office/powerpoint/2010/main" val="3780077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Mejoramiento genético animal</a:t>
            </a:r>
            <a:endParaRPr lang="es-ES" sz="3200" b="1" dirty="0"/>
          </a:p>
        </p:txBody>
      </p:sp>
      <p:sp>
        <p:nvSpPr>
          <p:cNvPr id="7171" name="Rectangle 3"/>
          <p:cNvSpPr>
            <a:spLocks noGrp="1" noChangeArrowheads="1"/>
          </p:cNvSpPr>
          <p:nvPr>
            <p:ph idx="1"/>
          </p:nvPr>
        </p:nvSpPr>
        <p:spPr/>
        <p:txBody>
          <a:bodyPr/>
          <a:lstStyle/>
          <a:p>
            <a:r>
              <a:rPr lang="es-ES"/>
              <a:t>Inseminación artificial</a:t>
            </a:r>
          </a:p>
          <a:p>
            <a:pPr lvl="1"/>
            <a:r>
              <a:rPr lang="es-ES" sz="1800"/>
              <a:t>Operación que consiste en depositar con un instrumento apropiado el semen de un macho reproductor en el interior de los órganos genitales de una hembra en período fértil, con la intención de fecundarla; el semen es recolectado, examinado, diluido, acondicionado y usualmente preservado de antemano.</a:t>
            </a:r>
          </a:p>
          <a:p>
            <a:pPr lvl="1"/>
            <a:endParaRPr lang="es-ES" sz="25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7346" name="Picture 2" descr="http://i436.photobucket.com/albums/qq85/JairoSerrano_2008/Depositando.jpg"/>
          <p:cNvPicPr>
            <a:picLocks noChangeAspect="1" noChangeArrowheads="1"/>
          </p:cNvPicPr>
          <p:nvPr/>
        </p:nvPicPr>
        <p:blipFill>
          <a:blip r:embed="rId2" cstate="print"/>
          <a:srcRect/>
          <a:stretch>
            <a:fillRect/>
          </a:stretch>
        </p:blipFill>
        <p:spPr bwMode="auto">
          <a:xfrm>
            <a:off x="0" y="3933056"/>
            <a:ext cx="3122497" cy="2060848"/>
          </a:xfrm>
          <a:prstGeom prst="rect">
            <a:avLst/>
          </a:prstGeom>
          <a:noFill/>
        </p:spPr>
      </p:pic>
      <p:pic>
        <p:nvPicPr>
          <p:cNvPr id="57348" name="Picture 4" descr="http://gallinachilena.cl/custom/fotos/cache/cache_300_876.jpg"/>
          <p:cNvPicPr>
            <a:picLocks noChangeAspect="1" noChangeArrowheads="1"/>
          </p:cNvPicPr>
          <p:nvPr/>
        </p:nvPicPr>
        <p:blipFill>
          <a:blip r:embed="rId3" cstate="print"/>
          <a:srcRect/>
          <a:stretch>
            <a:fillRect/>
          </a:stretch>
        </p:blipFill>
        <p:spPr bwMode="auto">
          <a:xfrm>
            <a:off x="3347864" y="3501008"/>
            <a:ext cx="2273358" cy="3356992"/>
          </a:xfrm>
          <a:prstGeom prst="rect">
            <a:avLst/>
          </a:prstGeom>
          <a:noFill/>
        </p:spPr>
      </p:pic>
      <p:pic>
        <p:nvPicPr>
          <p:cNvPr id="57350" name="Picture 6" descr="http://www.pecuaris.com/wp-content/uploads/2011/08/001-Repro_Porcinos_01.jpg"/>
          <p:cNvPicPr>
            <a:picLocks noChangeAspect="1" noChangeArrowheads="1"/>
          </p:cNvPicPr>
          <p:nvPr/>
        </p:nvPicPr>
        <p:blipFill>
          <a:blip r:embed="rId4" cstate="print"/>
          <a:srcRect/>
          <a:stretch>
            <a:fillRect/>
          </a:stretch>
        </p:blipFill>
        <p:spPr bwMode="auto">
          <a:xfrm>
            <a:off x="5868144" y="3858172"/>
            <a:ext cx="3131840" cy="2350373"/>
          </a:xfrm>
          <a:prstGeom prst="rect">
            <a:avLst/>
          </a:prstGeom>
          <a:noFill/>
        </p:spPr>
      </p:pic>
    </p:spTree>
    <p:extLst>
      <p:ext uri="{BB962C8B-B14F-4D97-AF65-F5344CB8AC3E}">
        <p14:creationId xmlns:p14="http://schemas.microsoft.com/office/powerpoint/2010/main" val="879758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Mejoramiento genético animal</a:t>
            </a:r>
            <a:endParaRPr lang="es-ES" sz="3200" b="1" dirty="0"/>
          </a:p>
        </p:txBody>
      </p:sp>
      <p:sp>
        <p:nvSpPr>
          <p:cNvPr id="7171" name="Rectangle 3"/>
          <p:cNvSpPr>
            <a:spLocks noGrp="1" noChangeArrowheads="1"/>
          </p:cNvSpPr>
          <p:nvPr>
            <p:ph idx="1"/>
          </p:nvPr>
        </p:nvSpPr>
        <p:spPr/>
        <p:txBody>
          <a:bodyPr/>
          <a:lstStyle/>
          <a:p>
            <a:r>
              <a:rPr lang="es-ES"/>
              <a:t>Transferencia de embriones</a:t>
            </a:r>
          </a:p>
          <a:p>
            <a:pPr lvl="1"/>
            <a:r>
              <a:rPr lang="es-ES" sz="1800"/>
              <a:t>Técnica de reproducción artificial que consiste en remover, después de la fertilización, el embrión (o embriones) de los órganos genitales de una hembra, denominada donante, para transplantarlo (s) a los órganos genitales de una o varias hembras llamadas recipientes, en cuyo interior se desarrollarán los embriones hasta el parto.</a:t>
            </a:r>
          </a:p>
          <a:p>
            <a:pPr lvl="1"/>
            <a:endParaRPr lang="es-ES" sz="25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8370" name="Picture 2" descr="http://www.viradolce.com/images/microscopio.jpg"/>
          <p:cNvPicPr>
            <a:picLocks noChangeAspect="1" noChangeArrowheads="1"/>
          </p:cNvPicPr>
          <p:nvPr/>
        </p:nvPicPr>
        <p:blipFill>
          <a:blip r:embed="rId2" cstate="print"/>
          <a:srcRect/>
          <a:stretch>
            <a:fillRect/>
          </a:stretch>
        </p:blipFill>
        <p:spPr bwMode="auto">
          <a:xfrm>
            <a:off x="539552" y="4426696"/>
            <a:ext cx="3659113" cy="2431304"/>
          </a:xfrm>
          <a:prstGeom prst="rect">
            <a:avLst/>
          </a:prstGeom>
          <a:noFill/>
        </p:spPr>
      </p:pic>
      <p:pic>
        <p:nvPicPr>
          <p:cNvPr id="58372" name="Picture 4" descr="http://2.bp.blogspot.com/_wrhqTuNwL6I/TIGZ8o_wlJI/AAAAAAAAASo/X0lyY6cwYhQ/s320/mar1001080204.jpg"/>
          <p:cNvPicPr>
            <a:picLocks noChangeAspect="1" noChangeArrowheads="1"/>
          </p:cNvPicPr>
          <p:nvPr/>
        </p:nvPicPr>
        <p:blipFill>
          <a:blip r:embed="rId3" cstate="print"/>
          <a:srcRect/>
          <a:stretch>
            <a:fillRect/>
          </a:stretch>
        </p:blipFill>
        <p:spPr bwMode="auto">
          <a:xfrm>
            <a:off x="4644008" y="4102705"/>
            <a:ext cx="3707906" cy="2780929"/>
          </a:xfrm>
          <a:prstGeom prst="rect">
            <a:avLst/>
          </a:prstGeom>
          <a:noFill/>
        </p:spPr>
      </p:pic>
    </p:spTree>
    <p:extLst>
      <p:ext uri="{BB962C8B-B14F-4D97-AF65-F5344CB8AC3E}">
        <p14:creationId xmlns:p14="http://schemas.microsoft.com/office/powerpoint/2010/main" val="945257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A9A4A6D-D986-4DC2-AE2E-E6FEA065616C}"/>
              </a:ext>
            </a:extLst>
          </p:cNvPr>
          <p:cNvSpPr>
            <a:spLocks noGrp="1"/>
          </p:cNvSpPr>
          <p:nvPr>
            <p:ph type="title"/>
          </p:nvPr>
        </p:nvSpPr>
        <p:spPr/>
        <p:txBody>
          <a:bodyPr/>
          <a:lstStyle/>
          <a:p>
            <a:r>
              <a:rPr lang="es-EC" dirty="0">
                <a:solidFill>
                  <a:schemeClr val="bg1"/>
                </a:solidFill>
              </a:rPr>
              <a:t>Fin del tema y de la unidad</a:t>
            </a:r>
          </a:p>
        </p:txBody>
      </p:sp>
      <p:sp>
        <p:nvSpPr>
          <p:cNvPr id="7" name="Marcador de texto 6">
            <a:extLst>
              <a:ext uri="{FF2B5EF4-FFF2-40B4-BE49-F238E27FC236}">
                <a16:creationId xmlns:a16="http://schemas.microsoft.com/office/drawing/2014/main" id="{9C5F480A-9CCB-49A8-B001-9CB11716E828}"/>
              </a:ext>
            </a:extLst>
          </p:cNvPr>
          <p:cNvSpPr>
            <a:spLocks noGrp="1"/>
          </p:cNvSpPr>
          <p:nvPr>
            <p:ph type="body" sz="half" idx="2"/>
          </p:nvPr>
        </p:nvSpPr>
        <p:spPr/>
        <p:txBody>
          <a:bodyPr/>
          <a:lstStyle/>
          <a:p>
            <a:r>
              <a:rPr lang="es-EC" dirty="0"/>
              <a:t>¡No se olviden de usar el foro del aula virtual para las dudas!</a:t>
            </a:r>
          </a:p>
        </p:txBody>
      </p:sp>
      <p:pic>
        <p:nvPicPr>
          <p:cNvPr id="8" name="Picture 2" descr="http://www.papeisdeparedehd.com/walls/cabra_feliz-normal.jpg">
            <a:extLst>
              <a:ext uri="{FF2B5EF4-FFF2-40B4-BE49-F238E27FC236}">
                <a16:creationId xmlns:a16="http://schemas.microsoft.com/office/drawing/2014/main" id="{6D260E1A-5A86-4C1A-987C-232A97E6CD25}"/>
              </a:ext>
            </a:extLst>
          </p:cNvPr>
          <p:cNvPicPr>
            <a:picLocks noGrp="1" noChangeAspect="1" noChangeArrowheads="1"/>
          </p:cNvPicPr>
          <p:nvPr>
            <p:ph type="pic" idx="1"/>
          </p:nvPr>
        </p:nvPicPr>
        <p:blipFill>
          <a:blip r:embed="rId2" cstate="print"/>
          <a:srcRect l="12486" r="12486"/>
          <a:stretch>
            <a:fillRect/>
          </a:stretch>
        </p:blipFill>
        <p:spPr bwMode="auto">
          <a:xfrm>
            <a:off x="663575" y="1041400"/>
            <a:ext cx="4206875" cy="4205288"/>
          </a:xfrm>
          <a:prstGeom prst="rect">
            <a:avLst/>
          </a:prstGeom>
          <a:noFill/>
        </p:spPr>
      </p:pic>
    </p:spTree>
    <p:extLst>
      <p:ext uri="{BB962C8B-B14F-4D97-AF65-F5344CB8AC3E}">
        <p14:creationId xmlns:p14="http://schemas.microsoft.com/office/powerpoint/2010/main" val="245404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68313" y="765175"/>
            <a:ext cx="8135937" cy="4525963"/>
          </a:xfrm>
        </p:spPr>
        <p:txBody>
          <a:bodyPr/>
          <a:lstStyle/>
          <a:p>
            <a:pPr algn="ctr" eaLnBrk="1" hangingPunct="1">
              <a:buFont typeface="Wingdings" pitchFamily="2" charset="2"/>
              <a:buNone/>
            </a:pPr>
            <a:r>
              <a:rPr lang="es-ES_tradnl" b="1">
                <a:solidFill>
                  <a:srgbClr val="002060"/>
                </a:solidFill>
              </a:rPr>
              <a:t>Nutrición Vs Alimentación</a:t>
            </a:r>
          </a:p>
          <a:p>
            <a:pPr eaLnBrk="1" hangingPunct="1"/>
            <a:endParaRPr lang="es-ES_tradnl"/>
          </a:p>
          <a:p>
            <a:pPr algn="ctr" eaLnBrk="1" hangingPunct="1">
              <a:buNone/>
            </a:pPr>
            <a:r>
              <a:rPr lang="es-ES_tradnl" sz="2800" b="1"/>
              <a:t>¿Cuál es la diferencia?</a:t>
            </a:r>
          </a:p>
        </p:txBody>
      </p:sp>
      <p:pic>
        <p:nvPicPr>
          <p:cNvPr id="182274" name="Picture 2" descr="http://4.bp.blogspot.com/-m_9T9gOz2xE/TVsG9vcZ1AI/AAAAAAAAAA0/dA80g1WeBUQ/s1600/Cebadero+pienso.jpg"/>
          <p:cNvPicPr>
            <a:picLocks noChangeAspect="1" noChangeArrowheads="1"/>
          </p:cNvPicPr>
          <p:nvPr/>
        </p:nvPicPr>
        <p:blipFill>
          <a:blip r:embed="rId3" cstate="print"/>
          <a:srcRect/>
          <a:stretch>
            <a:fillRect/>
          </a:stretch>
        </p:blipFill>
        <p:spPr bwMode="auto">
          <a:xfrm>
            <a:off x="0" y="2204864"/>
            <a:ext cx="2483768" cy="1862826"/>
          </a:xfrm>
          <a:prstGeom prst="rect">
            <a:avLst/>
          </a:prstGeom>
          <a:noFill/>
        </p:spPr>
      </p:pic>
      <p:pic>
        <p:nvPicPr>
          <p:cNvPr id="182276" name="Picture 4" descr="http://t1.gstatic.com/images?q=tbn:ANd9GcSVG3SsBjsGx1lhFu003pzOsFXoWZ3nkdhuN9N4-CgUToX9DpkG"/>
          <p:cNvPicPr>
            <a:picLocks noChangeAspect="1" noChangeArrowheads="1"/>
          </p:cNvPicPr>
          <p:nvPr/>
        </p:nvPicPr>
        <p:blipFill>
          <a:blip r:embed="rId4" cstate="print"/>
          <a:srcRect/>
          <a:stretch>
            <a:fillRect/>
          </a:stretch>
        </p:blipFill>
        <p:spPr bwMode="auto">
          <a:xfrm>
            <a:off x="1835696" y="3573016"/>
            <a:ext cx="1714500" cy="2057401"/>
          </a:xfrm>
          <a:prstGeom prst="rect">
            <a:avLst/>
          </a:prstGeom>
          <a:noFill/>
        </p:spPr>
      </p:pic>
      <p:pic>
        <p:nvPicPr>
          <p:cNvPr id="182278" name="Picture 6" descr="http://2.bp.blogspot.com/_8HotqAKrq6k/S-JMo7YOfiI/AAAAAAAAABo/G0AsS8X03M8/s1600/prod-anim.png"/>
          <p:cNvPicPr>
            <a:picLocks noChangeAspect="1" noChangeArrowheads="1"/>
          </p:cNvPicPr>
          <p:nvPr/>
        </p:nvPicPr>
        <p:blipFill>
          <a:blip r:embed="rId5" cstate="print"/>
          <a:srcRect/>
          <a:stretch>
            <a:fillRect/>
          </a:stretch>
        </p:blipFill>
        <p:spPr bwMode="auto">
          <a:xfrm>
            <a:off x="3159224" y="1700808"/>
            <a:ext cx="5984776" cy="4246342"/>
          </a:xfrm>
          <a:prstGeom prst="rect">
            <a:avLst/>
          </a:prstGeom>
          <a:noFill/>
        </p:spPr>
      </p:pic>
    </p:spTree>
    <p:extLst>
      <p:ext uri="{BB962C8B-B14F-4D97-AF65-F5344CB8AC3E}">
        <p14:creationId xmlns:p14="http://schemas.microsoft.com/office/powerpoint/2010/main" val="132115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5750" y="538163"/>
            <a:ext cx="7599363" cy="658812"/>
          </a:xfrm>
        </p:spPr>
        <p:txBody>
          <a:bodyPr/>
          <a:lstStyle/>
          <a:p>
            <a:pPr eaLnBrk="1" hangingPunct="1">
              <a:defRPr/>
            </a:pPr>
            <a:r>
              <a:rPr lang="es-ES" sz="3200" b="1">
                <a:cs typeface="Times New Roman" pitchFamily="18" charset="0"/>
              </a:rPr>
              <a:t>Nutrición</a:t>
            </a:r>
            <a:endParaRPr lang="es-ES" sz="3200" b="1" dirty="0"/>
          </a:p>
        </p:txBody>
      </p:sp>
      <p:sp>
        <p:nvSpPr>
          <p:cNvPr id="7171" name="Rectangle 3"/>
          <p:cNvSpPr>
            <a:spLocks noGrp="1" noChangeArrowheads="1"/>
          </p:cNvSpPr>
          <p:nvPr>
            <p:ph idx="1"/>
          </p:nvPr>
        </p:nvSpPr>
        <p:spPr>
          <a:xfrm>
            <a:off x="685800" y="1773238"/>
            <a:ext cx="7772400" cy="3657600"/>
          </a:xfrm>
        </p:spPr>
        <p:txBody>
          <a:bodyPr>
            <a:normAutofit/>
          </a:bodyPr>
          <a:lstStyle/>
          <a:p>
            <a:r>
              <a:rPr lang="es-ES" sz="2200" dirty="0"/>
              <a:t>Nutrición es la ciencia que estudia las 3 bases principales:</a:t>
            </a:r>
          </a:p>
          <a:p>
            <a:pPr marL="749808" lvl="1" indent="-457200">
              <a:buFont typeface="+mj-lt"/>
              <a:buAutoNum type="arabicPeriod"/>
            </a:pPr>
            <a:r>
              <a:rPr lang="es-ES" sz="2200" dirty="0"/>
              <a:t>Los procesos físicos y químicos que sufre el alimento durante su paso por el tracto digestivo, </a:t>
            </a:r>
          </a:p>
          <a:p>
            <a:pPr marL="749808" lvl="1" indent="-457200">
              <a:buFont typeface="+mj-lt"/>
              <a:buAutoNum type="arabicPeriod"/>
            </a:pPr>
            <a:r>
              <a:rPr lang="es-ES" sz="2200" dirty="0"/>
              <a:t>La absorción de los nutrientes liberados a través de las paredes gastrointestinales y </a:t>
            </a:r>
          </a:p>
          <a:p>
            <a:pPr marL="749808" lvl="1" indent="-457200">
              <a:buFont typeface="+mj-lt"/>
              <a:buAutoNum type="arabicPeriod"/>
            </a:pPr>
            <a:r>
              <a:rPr lang="es-ES" sz="2200" dirty="0"/>
              <a:t>La posterior utilización celular de éstos por medio de procesos metabólicos. </a:t>
            </a:r>
          </a:p>
          <a:p>
            <a:pPr eaLnBrk="1" hangingPunct="1">
              <a:defRPr/>
            </a:pPr>
            <a:endParaRPr lang="es-ES" sz="2200" dirty="0"/>
          </a:p>
        </p:txBody>
      </p:sp>
      <p:pic>
        <p:nvPicPr>
          <p:cNvPr id="179202" name="Picture 2" descr="http://www.monografias.com/trabajos61/fisiologia/Image20.jpg"/>
          <p:cNvPicPr>
            <a:picLocks noChangeAspect="1" noChangeArrowheads="1"/>
          </p:cNvPicPr>
          <p:nvPr/>
        </p:nvPicPr>
        <p:blipFill>
          <a:blip r:embed="rId2" cstate="print"/>
          <a:srcRect/>
          <a:stretch>
            <a:fillRect/>
          </a:stretch>
        </p:blipFill>
        <p:spPr bwMode="auto">
          <a:xfrm>
            <a:off x="130888" y="4617261"/>
            <a:ext cx="2551276" cy="1916832"/>
          </a:xfrm>
          <a:prstGeom prst="rect">
            <a:avLst/>
          </a:prstGeom>
          <a:noFill/>
        </p:spPr>
      </p:pic>
      <p:pic>
        <p:nvPicPr>
          <p:cNvPr id="179204" name="Picture 4" descr="http://pikaia.files.wordpress.com/2007/09/mapamethz4.jpg"/>
          <p:cNvPicPr>
            <a:picLocks noChangeAspect="1" noChangeArrowheads="1"/>
          </p:cNvPicPr>
          <p:nvPr/>
        </p:nvPicPr>
        <p:blipFill>
          <a:blip r:embed="rId3" cstate="print"/>
          <a:srcRect/>
          <a:stretch>
            <a:fillRect/>
          </a:stretch>
        </p:blipFill>
        <p:spPr bwMode="auto">
          <a:xfrm>
            <a:off x="5724128" y="4293096"/>
            <a:ext cx="3419872" cy="2447436"/>
          </a:xfrm>
          <a:prstGeom prst="rect">
            <a:avLst/>
          </a:prstGeom>
          <a:noFill/>
        </p:spPr>
      </p:pic>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79210" name="Picture 10" descr="http://www.javeriana.edu.co/Facultades/Ciencias/neurobioquimica/libros/perinatal/idelga.gif"/>
          <p:cNvPicPr>
            <a:picLocks noChangeAspect="1" noChangeArrowheads="1"/>
          </p:cNvPicPr>
          <p:nvPr/>
        </p:nvPicPr>
        <p:blipFill>
          <a:blip r:embed="rId4" cstate="print"/>
          <a:srcRect/>
          <a:stretch>
            <a:fillRect/>
          </a:stretch>
        </p:blipFill>
        <p:spPr bwMode="auto">
          <a:xfrm>
            <a:off x="2987824" y="4630624"/>
            <a:ext cx="2640062" cy="2227376"/>
          </a:xfrm>
          <a:prstGeom prst="rect">
            <a:avLst/>
          </a:prstGeom>
          <a:noFill/>
        </p:spPr>
      </p:pic>
    </p:spTree>
    <p:extLst>
      <p:ext uri="{BB962C8B-B14F-4D97-AF65-F5344CB8AC3E}">
        <p14:creationId xmlns:p14="http://schemas.microsoft.com/office/powerpoint/2010/main" val="66956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5750" y="538163"/>
            <a:ext cx="7599363" cy="658812"/>
          </a:xfrm>
        </p:spPr>
        <p:txBody>
          <a:bodyPr/>
          <a:lstStyle/>
          <a:p>
            <a:pPr eaLnBrk="1" hangingPunct="1">
              <a:defRPr/>
            </a:pPr>
            <a:r>
              <a:rPr lang="es-ES" sz="3200" b="1">
                <a:cs typeface="Times New Roman" pitchFamily="18" charset="0"/>
              </a:rPr>
              <a:t>Alimentación</a:t>
            </a:r>
            <a:endParaRPr lang="es-ES" sz="3200" b="1" dirty="0"/>
          </a:p>
        </p:txBody>
      </p:sp>
      <p:sp>
        <p:nvSpPr>
          <p:cNvPr id="7171" name="Rectangle 3"/>
          <p:cNvSpPr>
            <a:spLocks noGrp="1" noChangeArrowheads="1"/>
          </p:cNvSpPr>
          <p:nvPr>
            <p:ph idx="1"/>
          </p:nvPr>
        </p:nvSpPr>
        <p:spPr>
          <a:xfrm>
            <a:off x="685800" y="1773238"/>
            <a:ext cx="7270576" cy="3657600"/>
          </a:xfrm>
        </p:spPr>
        <p:txBody>
          <a:bodyPr/>
          <a:lstStyle/>
          <a:p>
            <a:r>
              <a:rPr lang="es-ES" dirty="0"/>
              <a:t>Alimentación debe entenderse como la serie de normas o procedimientos para proporcionar a los animales una nutrición adecuada. </a:t>
            </a:r>
          </a:p>
          <a:p>
            <a:pPr algn="ctr">
              <a:buNone/>
            </a:pPr>
            <a:endParaRPr lang="es-ES" b="1" dirty="0"/>
          </a:p>
          <a:p>
            <a:pPr eaLnBrk="1" hangingPunct="1">
              <a:defRPr/>
            </a:pPr>
            <a:endParaRPr lang="es-ES" sz="2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1730" name="Picture 2" descr="http://www.vinv.ucr.ac.cr/docs/imagenes/noticias/alimentacion-animal.jpg"/>
          <p:cNvPicPr>
            <a:picLocks noChangeAspect="1" noChangeArrowheads="1"/>
          </p:cNvPicPr>
          <p:nvPr/>
        </p:nvPicPr>
        <p:blipFill>
          <a:blip r:embed="rId2" cstate="print"/>
          <a:srcRect/>
          <a:stretch>
            <a:fillRect/>
          </a:stretch>
        </p:blipFill>
        <p:spPr bwMode="auto">
          <a:xfrm>
            <a:off x="0" y="4473025"/>
            <a:ext cx="3635896" cy="2384975"/>
          </a:xfrm>
          <a:prstGeom prst="rect">
            <a:avLst/>
          </a:prstGeom>
          <a:noFill/>
        </p:spPr>
      </p:pic>
      <p:pic>
        <p:nvPicPr>
          <p:cNvPr id="201732" name="Picture 4" descr="http://www.ica.gov.co/getfile/fc1de984-bbcf-4fac-b8c0-e58769b8cb9c/regulacion_alimentos.aspx?width=280&amp;height=210"/>
          <p:cNvPicPr>
            <a:picLocks noChangeAspect="1" noChangeArrowheads="1"/>
          </p:cNvPicPr>
          <p:nvPr/>
        </p:nvPicPr>
        <p:blipFill>
          <a:blip r:embed="rId3" cstate="print"/>
          <a:srcRect/>
          <a:stretch>
            <a:fillRect/>
          </a:stretch>
        </p:blipFill>
        <p:spPr bwMode="auto">
          <a:xfrm>
            <a:off x="3707904" y="3284984"/>
            <a:ext cx="2667000" cy="2000251"/>
          </a:xfrm>
          <a:prstGeom prst="rect">
            <a:avLst/>
          </a:prstGeom>
          <a:noFill/>
        </p:spPr>
      </p:pic>
      <p:sp>
        <p:nvSpPr>
          <p:cNvPr id="201734" name="AutoShape 6"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1736" name="AutoShape 8" descr="https://encrypted-tbn1.gstatic.com/images?q=tbn:ANd9GcS48ZFpOrnOB4tC_JSWMck2R9JyF26nbm1Qfsw81vg-zFZTFgMY"/>
          <p:cNvSpPr>
            <a:spLocks noChangeAspect="1" noChangeArrowheads="1"/>
          </p:cNvSpPr>
          <p:nvPr/>
        </p:nvSpPr>
        <p:spPr bwMode="auto">
          <a:xfrm>
            <a:off x="155575" y="-784225"/>
            <a:ext cx="3048000" cy="1647825"/>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1738" name="Picture 10" descr="http://4.bp.blogspot.com/_ut-1BZx2oH4/Sjr6PEbLrQI/AAAAAAAAABM/9gJUH7NeJu0/s320/9-gifs-vacas.gif"/>
          <p:cNvPicPr>
            <a:picLocks noChangeAspect="1" noChangeArrowheads="1"/>
          </p:cNvPicPr>
          <p:nvPr/>
        </p:nvPicPr>
        <p:blipFill>
          <a:blip r:embed="rId4" cstate="print"/>
          <a:srcRect/>
          <a:stretch>
            <a:fillRect/>
          </a:stretch>
        </p:blipFill>
        <p:spPr bwMode="auto">
          <a:xfrm>
            <a:off x="5436096" y="4941168"/>
            <a:ext cx="3048000" cy="1647825"/>
          </a:xfrm>
          <a:prstGeom prst="rect">
            <a:avLst/>
          </a:prstGeom>
          <a:noFill/>
        </p:spPr>
      </p:pic>
    </p:spTree>
    <p:extLst>
      <p:ext uri="{BB962C8B-B14F-4D97-AF65-F5344CB8AC3E}">
        <p14:creationId xmlns:p14="http://schemas.microsoft.com/office/powerpoint/2010/main" val="310215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s-ES" sz="3200" b="1">
                <a:cs typeface="Times New Roman" pitchFamily="18" charset="0"/>
              </a:rPr>
              <a:t>Nutrición Vs Alimentación</a:t>
            </a:r>
            <a:endParaRPr lang="es-ES" sz="3200" b="1" dirty="0"/>
          </a:p>
        </p:txBody>
      </p:sp>
      <p:sp>
        <p:nvSpPr>
          <p:cNvPr id="7171" name="Rectangle 3"/>
          <p:cNvSpPr>
            <a:spLocks noGrp="1" noChangeArrowheads="1"/>
          </p:cNvSpPr>
          <p:nvPr>
            <p:ph idx="1"/>
          </p:nvPr>
        </p:nvSpPr>
        <p:spPr/>
        <p:txBody>
          <a:bodyPr>
            <a:normAutofit/>
          </a:bodyPr>
          <a:lstStyle/>
          <a:p>
            <a:pPr algn="ctr">
              <a:buNone/>
            </a:pPr>
            <a:r>
              <a:rPr lang="es-ES" b="1" dirty="0"/>
              <a:t>O sea, que la alimentación trata sobre la comida que se suministra al animal, mientras que la nutrición comprende el destino que tiene el alimento una vez introducido en la boca. </a:t>
            </a:r>
          </a:p>
          <a:p>
            <a:endParaRPr lang="es-ES" dirty="0"/>
          </a:p>
          <a:p>
            <a:r>
              <a:rPr lang="es-ES" dirty="0"/>
              <a:t>A</a:t>
            </a:r>
            <a:r>
              <a:rPr lang="es-ES" u="sng" dirty="0"/>
              <a:t>limentos</a:t>
            </a:r>
            <a:r>
              <a:rPr lang="es-ES" dirty="0"/>
              <a:t> </a:t>
            </a:r>
            <a:r>
              <a:rPr lang="es-ES" dirty="0">
                <a:sym typeface="Wingdings" panose="05000000000000000000" pitchFamily="2" charset="2"/>
              </a:rPr>
              <a:t> </a:t>
            </a:r>
            <a:r>
              <a:rPr lang="es-ES" dirty="0"/>
              <a:t>conjuntos de nutrientes que, al ser consumidos por el animal, le proveen energía, proteína, vitaminas, minerales, etc. </a:t>
            </a:r>
          </a:p>
          <a:p>
            <a:pPr algn="ctr">
              <a:buNone/>
            </a:pPr>
            <a:endParaRPr lang="es-ES" b="1" dirty="0"/>
          </a:p>
          <a:p>
            <a:pPr eaLnBrk="1" hangingPunct="1">
              <a:defRPr/>
            </a:pPr>
            <a:endParaRPr lang="es-ES" sz="2800" dirty="0"/>
          </a:p>
        </p:txBody>
      </p:sp>
      <p:sp>
        <p:nvSpPr>
          <p:cNvPr id="179206" name="AutoShape 6"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79208" name="AutoShape 8" descr="data:image/jpeg;base64,/9j/4AAQSkZJRgABAQAAAQABAAD/2wCEAAkGBhQSEBUUERQVFBUWFxsVFhQYFB0XFhgYFhcXFxgYFxcYHCYeGBkjGhQVIC8gIycpLCwsFx4xNTAqNSYrLCkBCQoKDgwOGg8PGikkHyQwLS0sLCwsLCksLC8sLC8sLCosLCosKiwsLCwsKSksLCwsLCwsLCwsLCwsLCwsLCkpLP/AABEIAJ0BQQMBIgACEQEDEQH/xAAcAAABBQEBAQAAAAAAAAAAAAAAAgMEBQYBBwj/xABIEAACAQIEAwUEBwYEBAUFAQABAhEAAwQSITEFQVEGEyJhcTKBkaEjQlJykrHBFDNigtHwB1Oy4RVDg6IWY7PT8XN0k6PSJP/EABoBAAIDAQEAAAAAAAAAAAAAAAADAQIEBQb/xAAxEQACAQIEAwcEAQUBAAAAAAAAAQIDEQQSITETQVEiMmGRsdHwcYGhwRQjQmLh8QX/2gAMAwEAAhEDEQA/APcaKKKACiiigAooooAKKKKACiiigAooooAKKKKACiiigAooooAKKKh4ji9pDDOAem5HqBMVDko6tkpN7EwmolvitpmyrcQnaAd/IdTWe7Q8YF0i3aaUjM5HOdlPlzI8xTWI4OVsrcB0MSPWsU8U8zUFdLccqWmr3NjUJ+NWQ2U3FnY9AehOw99VPG+LMuGtAGHuqCSNwMoLEdCSQPeag8A4YtwkNsBy0qZ4l8RU4K7IjT7OaRsQaKymG421pGtL4mBhGOwX9YI0Hn5U4nEcRayvcJZCdZA98QBB+VXWKg/34fUjhSNPRXEYEAjUHUV2tQoKKKKACiiigAooooAKKKKACiiigDO8fOprCcT3Poa2/G1iRWH4mdW+6astyJbGKmuVyaKYKPpWiiikjgooooAKKKKACiiigAooooAKKKKACiiigAooooAKKKou0nEyoFm37bjxEbqp0+J1Hx8qpUmqcczLRjmdiNxTjL3WNrDzl2Z13Y8wp5L58/zqr2AKDXTyrU8KwK2LUkAGJY9PKszxbiPeOY6wBXLxEHlz1H2ny6Gmm1e0diNhbWa6B7j8f/n41bcd4spQWbesc/T9Kprlzu9B7R/s1O4Nwg3G123ZjWem5WdOC1e4ySXeYxiC90qSCcqhQFEAAfP50yt1kIKkgzG/XStli8Vbw1uAB5Dr61hsTjczaCd2MdBz6BRzYkDzq9ek4SWt5MrCV1toScG/ik8z/t+lajjF5Ww2hH1YH+1ZPCcMe4QDcW3m28SqDvME+N9uSgGdGp/i3CWsK0sZCM6sGZlZUjMCrTlbxLseYM7inQp1KdOV1uVbjKS1LZO0mSzbW2AzBQCx2BAiAOZ+XrTVvtHeBloYdCsfAjb513s9wwOSWHhXSOtL7QkNdW3bAnQadT/T9KnNWcFO9uiItC9rGmsXg6qw2YAj0Iml1R8Q4+lgLatKbtwDKEBiIAHiOwA0npziRULD4vFXgWUkj/y8tu3puA9wMznWJAAkEV0eIr2WrEZXuamis/wniz96Ldws0kp4gBcV1XNBy6MpUEyOo1adNBV4u6KtWCiiipICiiigAoorhNAGX44xnWsTxM6t901tuOXZPrrWI4k2rfdNXW5EtjEV2uUVYWfS9FFFKGhRRRQAVE4pizatm4BIUgvoSckjOQBrIWW57VLqJxN7gT6ISZEwASF5lQxAJ23PX0oApT2muh8htgsFDFRoZhWZdecXFAOoJVvcu92s+yh+1rJJtxbZWgCRmFz3FW3g04t/GFjKqANdhrDeyPH7JSDO8zSbdzGyJVT7IJ0AGdVzGM/1HY+ZC8zuAPcK7R99cCZMsqxnPm1V2TkNjlkMYmRE1dVnFu49kMqqnWAAp1JQbltlm4QeeUTPPtrE42dUEZ1GyyVlp1mB4chPmSJHIA0VNpiFJADKSZiCDOUw3wJAPSnKosV2WDuzC4RL5gsaKCHLAQQZNy4zzyMdKALq1fVhKsGHUGfPl5EfGg3l6jcLvzMQPXUaedUH/hHQgXTr/CdPAUgEMIBnxDnlXaK4/ZEkD6bURBNsErlQL4BmhZjURrA6SQDQs4BAJAJ2HXSdOugNKrNHsdoB3uxJB7vkWJye3+6gxl9ddancN4CbWf6VjmVFkDxeAROZixPSNgPjQBZYrEi2jO2yiT/fWs/wDDG7da/c3JmPPkPQAAU12jQ5ksi5cafEwLDkfDsOoJ/lqXi+CZcMV7+/biDKOAQQQdDl0mI99ZJWnU12j6jl2Y+LEdpOJ/8ALB82NU+EshbZvXNBsg5n+/72osWDeuBZ03Zjqcq7lj1NN8SxXfXAiiLaaKP6+Z3+Fc2pUzN1H9EaIxt2V9xfCeHm9ck89T5CtVicXbw1uPgP1NNYCwMPZzNvE/0FY7i3EGu3DGpJgCYk9PICJJ5AHpWhNYaCS7zKP+pLwR3H8Ra/c3HWSDCrMZmA1iYAA1JMVIscOIU5F8QIJDAE54MBtDmvQZCgBEAE6jRhLfdIsa3Hh02BEgjviDtoYRJ0jMdTpcr3lqwWLJbZbZYShi2nOQGJNxzpuTpzOla6FDhriT1kyl+JLJHYgcQwtoLctSxvXBDW1uFmdiGCqC3tnMCWc6LB25J4jiTcKWyQ5CLbLdQhGd/+o6gDqqT0ov33UEuALrotsov1Fgt3IYySxLFrj8hEawatOAcICKbt312gdNByUCAByAAqtWTm8ievMdJqKUVsvXw+fon2rww2HE+0dQPM1n7uLNsZ9WvXdEA9oBtiP4mO3Qa8jU0//wCi4125paST7l1jz/rp1qmtnvLj3LgOWD4RMsCcmVTzLEG2CNlS4dCQaXrNxUft7+3mK0V2/v7EvhXDM5AhbjOM0sCUImDcYH2rYMhFMZyWY8jVpicU9m2SjMxJt5GYg5vpkTKLYGVFYOQI1jWmsNbTPm71y7EF1TNbVQBlS2qEAmZyif4og1HxJcX3zMpFrJ3S6BVvOnhVidCtpMz/APUk8q22VNZI8twpRzPPLlr+SxQi5j5TYEk7w3dI1tmHI+K8qf8ATNaOqXs1gAqG7rL+zIGbuxJUtH1mLMx+95VdVMdrszsKKKKsQFFFFABRRXDQBleNxJrE8SHtfdNbXjaamsVxP6/3TV1uRLYxFFcoqxQ+maKKr+K8WFoQPE5Gg5AdW8vLn8SEtpK7GpNuyJ1y4FEsQAOZMD41X3O0VgH94D90Mw+Kgisvi7rXGzOSx5TsPQbCo7WqyyxPRGhUOpsLfaPDn/mAfeBT5sBUq3xG03s3EPo4P5GsF3dIezO8ULEPmgdDxPRwa7XnVrAaZjCKNS22nWar8T22w9gwly9dI+w7BfjmAPump/kroTHCzl3T1Wo2Eck3JOzwPTKv9TXkx/xV10t3Y/8AuDP5VacF/wAS7YZg7lMzZvpFzLqF3dNQdNyIq6rrmi0sFVjyPTqKruGcbt3gMpEkSIIZWHVWGjfn5VY05NPVGRprRhRRRUkBRRTOLv5LbufqqW+An9Khu2oGdwA77G3HOoViB6J4R8xPvqX2oxcKqDnqfQU12PsQhY7n+zVX2gxGe+ROk5B+v61zJSccPfnJ+prtepboHedzhsx9q9r6INh76V2YwOa5LcvEfU1E41ixduIo9lQAB5L/AL/lV/w8fs+GZz7TbfpSaUVKr/jEtJtR8WQO1nF9ci7DT+b/AGql4HhlablwSgGoBmVOi29PrXWjQ/UA+1UHiN3vHymdZmN4iWjoYEA9SK1Hdtb7tLaq5tkNcloXv3UBFGhnInIQAAu0U7DR41V1Z7IpUeSKjEXhcLcDtccW7lzNoI3unUJnM+BB0ECOZFRP243EF+4IGYm2jEeK5bBz3rkHVLZBCKOgO5BErEX3DiwgKko2W+WXKoBAxF4iZzAtCyAJJ5VU3fGUtoCFCrC/ZQQbVvfXZbjc80cojZWqtLM9xkYKEbLd+n+/fwJnAOHm9czNOUbA7gTOv8bHxMevoKteJ4k3nFi1oo9oj4f/ABXcQ4wuHge2/wCtO9l8P9EXOpLN8jH6UiEVfhvfd+wqT0zeRB7Rv3du3hrcAvEnookyfIQzfyHrUXglxEfMyvkQZhFtmiRlTMVGhW1B153WNRcZeF7E3Xb2JNoH+BVL3SNNzbTTUEFzVrhsaFtDvEZMs4i8WAUFmJIABMwG2kD2BT6Nm5VX9F8+blHFu0PuJ4u6vZul9WRc5UHx9/c0sgcwy+ED1FRsLgM9xbUs0znfWW1+nuHSD3jEWx/CumlN4pF/aEIym4qAs0iO9vE3FLEkBu7tq7LPN061Z9n0AQuPCHgBo8WRRCKoEyxEuSNs/XaVq7fdj6sssFFfX56/ddC9u4xU8OrN9lRJ94HsjzMCo74+79XDt77iA/AMfzp60SBCW4H8TRPnpJn11pffON0n7rA/nFaDCV79ocn76zetj7WUXF+Nsk/Kp+Dx9u6ua06uOqmY8j0PkagY7GKTA36GQfgdY86z2Lw4z50Jt3PtoYPvGzDyNNjTUloUcmjcUVmOFdrIIt4qFJ0W6NEb732D8vStODS5RcXZl1JPYK4TXaS+xmqkmV408k+tYnif1/umtpxkCTWK4n9f7pq63IlsYmik0VYofSuLxItoWPLl1J0AHmSQPfWWuKWJZjLEyT+g8hsKsuPX5uKnJRnPqZVfkHPwqvmuViKl5ZUdGhCyuMmxSWtVIiistzTYiGzTOJuJaQ3bphVE/wBABzJ6VYGvMu3PHDev90h+jtmPVtmPu1A9/WrLV2G0qXElYh9oO1NzFORqloHwpyPQtHtN8hy61Ui2OhNOYXDs7BUEk7f1PQVpMFwu3avKl0K5iSzHwiRPhGxGka/KmSkoo6kpww6ypXZmcg/saUrEWxI01yrt90c60o42wUhTBLSpCiANZWIjpT37HYuSLjAuxBVkGXLmAAXQAGCDv1FUVVc9BDxfaWeOhn+CdobuFaVMoTLIdj56ey3Rhr617f2T7TJirQIMmNJ303Vv4hp6ggjnHh3GOFtYcgwfMbH1HI+VS+xvHmwuJXWEYgHoD9VvdOv8JYVpp1LaoTi8NCtDPDc+haKZwmJFxFYcxt0OxHuMj3U9W486FVPae9lwzj7UL8SJ+U1bVm+1+I0t2/POfQAqPjJ+FIxMstKTGU1eSJPZvw4cn3/AVlMSZYtvqT/fxrR9n782ric4JA91ULYds0QZJrm17ypwsaYaSkO8C4Ybl2W5anyA5f31qw7VY8DwjZRMVaYWyMNYk+0fz6Vhu0WNJ13JO3WNh7yRU1FwaOTm9wi88r8hzs9hszm4w0Et/JZi45nobndKdNlNaDhdsoMz3MzGAoMBRduAu58yA2pPIEcqhcPwfd2Cp+se4kfZUd5iXG3tFWXUbqOtO8T4apW3YyjxMiREw1x+8uETsRbtXNd/FW+hDh0UlzKxSnU12+XG7+JHdtdOougZV2b9mtTk3+tduHN5ho5VM7McOkm48HUsxjQsdT7v0Aqt4riO8vED2Z2EQEtlktAR1Od/hWkQd3g/UfnSW1Oq3yiTKV1fqUHGMWbt7yGw/Krfh2L7vAOw3GcD7xaF+bCqbgBz4hSebE/Ck8fxvd2bthdzdzL6ZYA/Hl+NZKU2lKr1uvSxacU7R6DXZ/Dd41pI0bxt6M3ekExr4bdpdzo9aEgXCpbUXHa6w/8ALt+wDPLRPiaz2ER81wW88J9HKkKB7FqGYyR+5XRdT5A1b4tMrhQWKwljuwoOcBTecDmCUtkQNDm1rqKGWEIio3bk/mhQ9wbeHtomjXFFsmTu2Vr5J1JVbaWxMQFQEGDr6DgcGqKIg6bjaOg8vz3MnWs9wK2O+e/dIAFuQxjKGvXHZ8rDf2UGuoEDrV/wu2RaUEEbkKd1UsSqkcoUgR5VeG1xVSbnJtkuiiirixrEYVXEOoYef5jofMVnuLcCdRmty6813cen2h8/WtNRVoycXoQ4pnmd9gRyINS+z/adsMRbuEtZ2B3a36dV8uXLpV/2i7M94DcsiLm7LsH/AED+fPn1GAvNrrIOxBEEEaEEHYzpXQhlrRszHLNTdzc8P7WG9ju6TL3JDBTHiYqJmZ20MabRWmdZBry3s3ey4ywf48v4lK/rXqZ2rJXgoSsjRSk5RuzH8ZXU1jOJ7P8AdP61teNbmsVxTZ/umlLcZLYw00UUVYrY90xLZrtxv4yo9EAX81b40jLSe88Tfff/ANRq73tcKesmdaHdQRRFGcV3MKoXK7juO7nD3Lg3VTH3jovzIrx1FnXr869K/wARb8YQKPrXFHuAZvzArzlV2Hu95p9NHUwUbRcjRcLwaphy9zMDdBykfZXZZ3GYj5CoV++bmXMdQoCnoOn51a8Yt5BClwBAyGMvgUKCpG2nI661SXj7MfYn5kiqR7UmxUFnbk+YtLcn1BkeYP8AvT+ExDIxykZoIkiddIYdDrRZEmehI+MVKwXDe8uEbADMzdBIHPny/PSTVVLM8pWUku8OraFy33a23YuZztpDDmOUannrrWTuWirEcxy+UfKt5guKWk8NvQci7mCOZgowX10mdhVZ2i4Qhe69knMniuIejeLOI0IknaNeQ0zNpq11dEYeraWWSsmej/4acT73CKCZKgfEeE/6Qf5619eX/wCDmI0uL0J/7gv/ALZr1CujTd4nFxUctWSCsTxPhrXMRedSwOeN5ACogAytoee0HXettWZX2rm2t1+U7GOnT8qXiIKcLMrRdpFBbv3bTAwZH1k35bodecaZquMJ2qkSVRiPrDQ+8bg1IupmjYkjpoPeZ5RVdi+Eq2vwbYjce2INc7LVpdx6GlqMtxrHcSe6ZJ91UGIug4i3zCHMf5Abh5j7Pxqwxdi5bUmZEhfEMpGYhZzDwkAkcvfUns52bLMGOqtEuQcuWczLbJALlioBaIy7HqqEJ1ppsG1BFnewbg2LQIlE+lJ18V9szAe5Lm/L1rvD5OJuXXaUtW++CwBla8Dz5xatDf8AzDTgxYN7EHmhuMdNsltLafm/x86l8AsKf2qRIN0Wo6rbs27cfHN8a7ku9boJpu1OT6+9vQyuGQqSG3BVSOmVEUDXXYA++tctxL1gIGAMbE1VYvsu+bweLSA+cI8CIFwZSrQM0NG/IamqZ5VhDMZDyGyyptuFIlN9SfWNK5bz0Mzkrpl1adrF7gcCuHuZ3uJAkgAySTWexd/vb5YCQh70j7plRsfacKNtppeEwDXsmrEuXETkVe7JEFsjEnSdI0DdBOl4T2fW3BbKYIOQAlQwJ8TFpNx4+sY9kGAYiIUXUy2VorXqTKajfqN8Mw4tqyaEd8AT17m0hc+neKfjTfDEd8QTdCxatm8Msks2JBCyvVUtuuh1kV3DP9DPM2blz34h5HyA+NTeFKP2nFHkvc2x6pbzfLvBrXTff+nz9FabtTf09Wl6MY7MFD7YU3CEZGIBJHdoDlaASQwYnpmHWtLVBiuAKZKFQpOYoygoDtod168wDMb01hsDdtXrWY+Evl0vXGB+iufUYZYJAPlHOoi5LRoztJ6mkoorjOBvpTSh2imf2tPtD41B444uYe4q3ApK+0GIIG5II1mJqMyJsyZj2cW27oBnjwgmBPKfIb+6vNsT2axQJLWXPMkFXJPMnKxJJ3rSW8PiQzObqS5zMFuREpbChC6EKAUk6aidJNSD+0jUX0JAzeJlykjMckBJAJyDNyXNz1Ladfh7WFzo597mOweCupftE2rgIuIdbbDZgTy6V6q21ZdrWJLeK+jAEEGQs+AiYXzOoP6U9i71/KIuJymWWJBBkwJOoOg5fAxUrcR3ZMKWRWIPGTqaxXFNn+6atuJnEajNI8UEtbJ1aRJERoYMchprVDiHco/ebx5dPLTeaiL1JlsY+a7Sc1FSQe3cQXLfuL/EWHo8N+bH4Ux3lWvanCwy3RsfA3ukqfmw+FUQeuTVhaTOjSleKJPeV3vKjZ67npNhtyh/xGWcNbPS5+atWAtvBU+c16V2vwve4B4ElCH/AAnX/tZq8yG3xplM6+Deam0aHimCKOWzo5ckAiAR95Rt/tVejyTA6Aeg2/qfSrG1atNhxcDxdO4OoJBjp0INQCCBG5PIc/vH9KrF7p7lKcr3T3HMKmWTMkzlH6/l8at8A57m+o1YKp03I+kVgPe6D3iqe0xUmfaiPTnP6mpeFutbIdTBG0iQQRDZhzBBOnnVW7TvIVXTl+BeHQLHeKShAQsPaVmzEFeR9g1LK5cTeP1LdnKxPosA+fhJj+A9K0PZ8W8RCqP3isAp1RbqEXF1mYOVuX1jrOtY/tFxVpuWu7NnxHOp9ovOuY/DSTsNSAIdCCVpXE0XKpNwtbr9PlzU/wCDlvW4fP8AJTP+sV6rXn/+EmAK4cufrSfcxCj5Wgf5q9ArdS7pzMW71pWCspagtciJ724COsXGFapjA10rzbEcaui7dChO7z3Cj89brkEfaEHy5amrThKdlFXEQmoayYux2ubTPbG0eExqD9k/1qwsdo7LbsynowjnO4kDpqaydwa68ySfUmT8zTuAwfe3FTkdWPRRv+g94rbUwlJRzbGaGJqOWXc2t+3oPO5bnp++tiPOtCr6Tv6eXp7tKz2LOisRA7y1rOgHfWySDMRpV0cbbgw69dD5QPX3dK51PY3VE2yhwjTbk7umY6f51/X5EfCrLs7Pd3Gic2IvnkNBeYCfw1WYS+O5tkSctm2T4f8ALuISBIg86k8BxqrbuIVaVvXgREe1cZ1B/luA1ZvtsYot0tPD0LjE3SttigJIQsvOSoMCB7hWAxt3KV1le6RUbUqR4s0GNz4T8K2z8VM6Ife8aegkTVVcwev0Wa2Ps5syjfbMhIEEiAY203BzYmHFjlTIpRcXdor+zVk57WYEQ1y43h1VWDIubmuYk6Ea68xWrxM92xk+yYMb6HfTz61XYMtbWEAkmWdiWZthr7PIR0HICm8djWFt81xfZbSB9k6DWfmaZRioJRRE4Sk2xrCfu1HW3hV67tP67VYcC1OJPXEv56BUH5Cqew/g9rQNYWdNMq/D40cNxJW/fRWc5it4ZRM51CsTlH2k+dWU1mb+bjVSbg14L9GrjyE7QP1/vnUbFnx2I27yB7rV3ly/2qvuM0ai97w1NYZPprPgI+kOpj/Ku8t6upa7Gd0rK9zS1C4lcgVNqv4tsKtPui4d4qDf1bUeEAkQdZJAg8tqTiie5vR4nUMMoGpMMNJPlTAtF3uKCATbXfbR2OvlU5rD+KIE3FeeZUakHSskZLmaZXKccSuMqt4VzJnAIJyhQxKnXX2RrpvXLWMuMIkSWUA5dBmUsRHP2Y99Pf8ADm8CErItupM7Fs4HLX2vlTFqyUuqrEEi4m23stt8azylr88SyOrj7jCRlAMkaEwFzzOupOT3TSLuLeN15DY7upYc+UR5+VS7XCGXIJEAXAT9/Nl0/mpq9w51A2PiTnyVMpOvnV0VuzP4vGNrMfDl4p/0fOqS9cJW5Mez/WrnG4cq+UkSf1FyKpsTbIW7P2f61pwzbYitsZKaKRRWq4k+nsVhluIyNqGEH+o8xvWCxdk2rhRtxseTCfaH96GvQqpeK8GDiCDG4Ybqeo/uDSatPOhtOeVmTD0Z6cxfDblrcZl+0o/Ndx8x51DF2diKwuDW5rUk9ifh2DSjahwQR1nSPgTXlfFeHNh7722+qdD1B1B94ivR+8qJ2m4EMbaD24762NvtD7P6jzkc6rszdhK/DlZmI4PxU2GI0KtoQRIB5GP7/KrnH4JRbRrRJBl3uqDlMkaeWprLsCpysCCNCCIOm4IPMU/hsY9ucjEBtxyPqDvUyipO/P1OlUoZnngWSYJydEJkZtdyOsDWKnWeH3NHGW6I1GhVfJlPxmoFntRcUCEteEQDl2B32aomK4tcuAhjAJkqoygnqY399UcJt6tCODWk7bF1ju0YtXFGFgZHW4WGgZkiAB9nTXrXoeP7OYXjFhMQhNu4RGdYJBGhS4uzZTpyPQwa8Wz8lGpgDn/8mvT+wfB7+FQsrZXYy9ttbe2ikD6+slh7Ogg7VroJLscjJjaUaMVKDtJfk2vCsA2FshAqkLzDRoAFXQr9kDmaRiOOONkUeZYt8gB+dJPaSBFyxdB6oBdX3FfF8VFVd/GM5+jw99vW0UHxeBXRpwXM4EpNu5G4ji3ufvGLD7Oy/hGnxk1SYu4FGprQ2uzmJu+3ksL5nvH+A8I+NScR2DtZNC7Pv3hbxg9VEZY8orQ6sYLs6sTkcnqYvEYW4EFxkKoSAJ0PimDHISAJMe0N6vuzGCi13sSbh8Ov1RIGsHc5j8KYuq+HBs4lc1l/CHExryE+w3PKeY8Jq8wGItsv0UBVAWIgqPsx9WNP0rnVMZKrHJLR/PM20sPGEs0dRjihyoTMQ9s+f7y2dl1PwJpY4ix9i3ffnpZuAfF8tJ4pilVbYZgpa5bVcslzFxJywCZA68/dU57Vo6O2Kcc83eR6QoAIpcFFrtM058v9typ4Mzuqq1t1VluW1YlY1mBAcn6u+UbVyzhMR3neqLSo8Zw16MxEgN7ByNAg7zA6Va3sPZCHuLJFyZQiyQQREeIjQaDntNO3eFBXZ+4t3Q+pBAzKecE7g1d5XJvkEasorRLpb580K27jHG7YZfXFM3/bbRfzpPesf+fa8gmHvP5bm576ukuMp8GGCejIpiOUCne/vn2VtIIiCSx+URVux0fz7FeJU5WX59bmcKuT+8JHUYF2mfvsfL40nE4VshXvMUMxAYCwLShToxIRMx0zaa1oWuXgfasDl9baNh4hFJN1vrX7QHQJI/7mNCcU72+fgHUqNWuvJexTKi5Lut5lDW3LMXFzLMMQTDARMRTr8Lw+ae4xTtEDNn26SzaCrW1ftKxZ7yuxXLqVURJMQI5k70y9xFH0eJyLyUFWjyWQT7qpG0f+k56nJteZFTg9rWMADrp3jID+Zp3B8NFu9ZYYa1YBciVILn6K6Y0UQNOvIUs3U+tiLse9R8lHWi06d9Zy3LjHvD7RYqfobvUR0q6mnyXz7i5cS2sm/M0dVPGm29KtqpOPPr7qKndFU+8VHDn+mb7g/wBTVYJemRtvz+HvqowMm5cC7m3p+I05eusnhJiTuDyAAHx1rlznlu2a8t2SblsghTzBCt5jXWq4sf2gZt86T+E0rD3j3qgEkHQietNXVjEgdHT/AE0qE1PVFpJrQtkvy+h5x7h/vScdidNOW4qJfbLcITSBqd9W1NNWr5eQTqsEGOXMUyNRN5UVcdLlJxK5N4Ec4/J6psedLn3f61b8TAF8Aabfk9U2OeVufd/rW7DbmWrsY2iuZvOitYg+paKKKCwxewwIJjX4VBxPBUceJQ09QJHoataKLE3MTiuy0H6N2X+FhmHx3qEOE4i2ZVQ33W3/AJWj869CZAd6ZODXpSXRixiqNHmfGuz1nFa3FbD3tsxWA3QGdG+M1kcb2NxNra2bi8mtnOPh7Xyr3ZuHL1NQ37PL9Xw/dJX5Ax8qS8O13WbaWPnA8CPDb0/ubk9O7b8stWOD7IYm7uhtrza4cgHuIk/CvZz2fP22/F/RaXb4CAQYEjmSWPuJ1FCoS52Hz/8ATbWiMb2b7E27ENqW/wAxhEf/AE1Ps/eOvStbaVVAAEAcqnjhnU/Cn7eBUcp9a0wgo7HMqVpVHeRDw+GzctOZqzAroFFXEhRRRQBGxmBW4pVgCDoQRII6Ec6yHEOA3MM2fDgso+puwHQf5i+R8Q5E1uKS6AiDS6lOM1qXjNx2PPr161iO4uBgly3dtkTqJN22DMx0BjQ+E1qhfkgftVrpoqyfi51qBx7skHbvLRyPmDEgaNDA+NRvtuIPrUW32fvne97gj/8Au1mUasNEr+N7D88Za3Le7dCyDio6ghWI9IGlM3MZZj99fY9VDfIBMvyqMOzDn2rlw+gA/wBU04nZEczcPqy/ooqbVnyXm2Rmh4/gZu8Rtn2hibnkSEHyK0ycdZG+HYT1vn+smrMdlU55j63rn5Bopy32VtD/AJae8Zv9VV4NV7yXlf1J4sV18/YpH4phwdLCkdWuOT/pP51GvcetbJbw6/yC4fmRWrTs/aGyIPS2o/SpKcNUbT+VT/Hm/wC7ySRHGXT8syeE49dGiqrDkBYMD0yA127xHEtqq3F+5ay/9zJNa4YFfP40oYNOlX/ju1nOXmV43gjHJcxe/wBN/NcX8s4qZwnD4hr9trp8KEsZuSdUddBrzcc60/7Ov2R8KUtsDYAVaOHjF3u/Mq6rasdIqi7QHxe6r6qfjPD3uHwCdOoFMqK6IpuzMxgsaLd6W0VhlnoZkTVjxPAd7DIwBAjyI35bVHbszfP1B+IU2Oyl8bLHkLkD4A1zalCU1ZrQ1qaTumSuH8LFs5nYEjYDYeeu5qpxWKBvNcAkB1OnMJAMfP4VMPZW/wDZn/q/70odmMQPqL+IVEMPKKslZA6ibu2M3rJuOXtwytB0IkaDQg+lSEwZtqSdWMaTyrlvsxfBnIB6OB8YNL4rwTEOoldv4wPyNTDDOLulqRKqmrXMpxjEjviw2ECfcZPuzVU4pYS5z8P9auMfwS4BGUfiFUVzClLd0HTTTWetbMPCSkrmaq1l0MnNdrlFarCD6mqNjceLQGYMZIHhWYkgSfLUefQGpNIuWg0SJgg+8GR8xQS720KvE8fyXWt5Ccvdy0x+9dUEaRpmnenrvHba3Dbac2bKIVjuLO5iBrftj3+sP3OGW2cuUBYwCeuUhlnloQCKU3D7ZYsUXMTJMaz4Nf8A9Vv8A6UElana6xlBJZSUD5SpkBtRMaAwZ6RrNLHaRJ1Vx4mQDKSxZLgt+EAGQSd5/WJX/BbMEd2oBGUgaArMwQOWp+MUteF2g2YW1mc0xsdDI6aqD7qAGsLxy1cMIxPhzA5SAQApMEjUgOsjz8jDFvtRYMQW1je2wgNkyswjQHvEg+fkYl2uFWkJKIqkrkkCDlgCB00VR/KOgprDcAsIqKttfBEEiTICiSefsJ+FegoAjDtdh/tn2c3snnsD0Y9DTt3tFaUI0OVdHuBghIC24mRvPiAiKfXgtkAgW11BB03BJbXqZJMnWSacu8OtsFDIGCggTrAIgjXqKAIadpbJfJLZs4SMp9okiCdhBUj1EcxKsR2gtqzJ4sysFIytBlrSkKQDmI763oPtesSW4XaJJKLJYOehZTIaNpnX11pTcOtlsxRSZzTGsyhn1m3bP8g6UAVuI7W2ADkOdgjOAAQDCsw8UaTkcT1Uin7HaOy7hFYklig8JiRm+sdPqN5mNop9eD2QABaQAKVgLAytMiOY8TfiPWlDhloGcizmz7fWP1o2mST660AV9/tXaR2Vs2UaZsp8TBnVgojWO6fX+HzEy8Rxm2jFfESMvsqTq5hFn7R3jkNTFLbg9kkk2kljJOXUmSZn1Zj/ADHqaXf4dbcy6KxIykkawDI+B1HSgCCnaiyWABc5og5Gy+Lu9yRpHf2gembyMcXtVYIUksAxWMy5dHClGIOuU5115TrEGpw4Xa/y00iPCNIyRH/4rf4F6Uxhez9i2qKtpPBGUlQTK5YJPXwJ+EdBQAw3ai0AxZbiqqJczFYlbhcLAJmYQmN489KVc7R24lQWBzBTB8bBlthU018bhZMa9RrUhuCWCINpIAgDKIiSY9NTp5nrS/8AhNnX6NNd/CPL/wDkH1AoAYwXHrdxgozBjpqpC5goYpJA8QB28jTP/iqzEnOBpBKETmy5QJ5kOpH6VY2sBbWMqKsbQoEeHLp/KAPSkHhdqI7tI0HsjkAo+AAHuFAFf/4otllVAxDRLEFQCTahdpzReQx/vC7faiyxAUsZbLosgGbagkjSCb1qPveRiYOE2c2bu0zQBOUTAyxr/In4V6Ci1wmyvs2kHPRRyKkfDu0/AvQUAReH9ord5kUB1Z0D5WXYMMwBIkAlRNM2u1lrIGYMNBMCQGIVsubQSFdWJMACTOhiyscOtoZRFUgRIEaSTHpJPxpB4PZP/KTUZfZHs6aemg+AoA5c4sivkOaZUEgSoNwgICepmfTeob9qrOmUzojknQBHyy3qA6kgwdasL3DbTmWtqTAWSo2BzAe4iR0pFvg9lfZtWxsNFGwyx/pX8I6UANYHj1q6wVM0lS3iXLoDB335bTEiYkUiz2kssJBOhAPh5lkQajTU3E9xqXa4baWMqKIBUabA7gdBTa8EsCItW/CZHhGh8Oo/An4R0oAhDtdYifGNBEoRmzd2QBPOL1o+jeRjrdqbWmVbjSVA8ETma2sjNGxvW5+95GJ7cKtER3aREeyOWQD/ANO3+BegrrcMtHe2n4R1U/nbQ/yjpQBFHaG0bbuCSttwjQOZywZmMviBkmBrMRSv+PWsjsMxCJnaFM5S1xBHvtP6RJ0p5eFWQjILaBWMsuUQY6jnoAPQRXV4ZaGeLaDP7cKBm1J1jfVmPvPWgCK3aK1pGZixIUKsklWCGDtud5jnTVntZYf93neSoEIdS8QBOxGYTMc+hiTe4BYbe0m4JhQJy7A6agQNPIU+nDrQMi2gOmoUD2RC/AAD3CgCswnacMPEhUkZlXc5c10S2kAAWpME7x0lZ4/buW3jN4QswpIJYwAu0nN4dY+BmrA8NtGPo00iPCNIzEf62/EetNYrh9sW3ARQGEMMo1A0166UAYTH8ZRlYwwyiWEbTy15wV08+dZbH4gPbuEaeGtjxTBoAQEUAgAjKIIGwjy/SsjxO0AlyABpyEdatHcrLYxNFdrlAW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8369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es-MX" sz="3200" b="1" dirty="0"/>
              <a:t>El concepto…</a:t>
            </a:r>
            <a:endParaRPr lang="en-US" sz="3200" b="1" dirty="0"/>
          </a:p>
        </p:txBody>
      </p:sp>
      <p:sp>
        <p:nvSpPr>
          <p:cNvPr id="16386" name="Rectangle 3"/>
          <p:cNvSpPr>
            <a:spLocks noGrp="1" noChangeArrowheads="1"/>
          </p:cNvSpPr>
          <p:nvPr>
            <p:ph idx="1"/>
          </p:nvPr>
        </p:nvSpPr>
        <p:spPr/>
        <p:txBody>
          <a:bodyPr/>
          <a:lstStyle/>
          <a:p>
            <a:r>
              <a:rPr lang="es-ES" dirty="0"/>
              <a:t>La nutrición cubre desde el conocimiento de los requerimientos de los </a:t>
            </a:r>
            <a:r>
              <a:rPr lang="es-ES" b="1" dirty="0"/>
              <a:t>microbios del rumen</a:t>
            </a:r>
            <a:r>
              <a:rPr lang="es-ES" dirty="0"/>
              <a:t>, hasta el de las </a:t>
            </a:r>
            <a:r>
              <a:rPr lang="es-ES" u="sng" dirty="0"/>
              <a:t>necesidades</a:t>
            </a:r>
            <a:r>
              <a:rPr lang="es-ES" dirty="0"/>
              <a:t> de los animales explotados </a:t>
            </a:r>
            <a:r>
              <a:rPr lang="es-ES" u="sng" dirty="0"/>
              <a:t>intensiva o extensivamente</a:t>
            </a:r>
            <a:r>
              <a:rPr lang="es-ES" dirty="0"/>
              <a:t>. </a:t>
            </a:r>
          </a:p>
          <a:p>
            <a:pPr lvl="1"/>
            <a:endParaRPr lang="es-ES" sz="1800" dirty="0"/>
          </a:p>
          <a:p>
            <a:pPr lvl="1"/>
            <a:r>
              <a:rPr lang="es-ES" sz="1800" dirty="0"/>
              <a:t>Desde el punto de vista nutricional, los alimentos difieren entre sí según las cantidades y proporciones de nutrientes que contienen. </a:t>
            </a:r>
          </a:p>
          <a:p>
            <a:pPr lvl="1">
              <a:buNone/>
            </a:pPr>
            <a:r>
              <a:rPr lang="es-ES" sz="1800" dirty="0"/>
              <a:t>Por ejemplo: el maíz aporta básicamente almidón, la harina de soya provee principalmente proteínas y carbohidratos, pero muy pocos lípidos. </a:t>
            </a:r>
          </a:p>
        </p:txBody>
      </p:sp>
      <p:pic>
        <p:nvPicPr>
          <p:cNvPr id="2050" name="Picture 2" descr="http://static.elobservador.com.uy/adjuntos/181/imagenes/000/655/00006557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517232"/>
            <a:ext cx="1596601" cy="1196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grideria.com/wp-content/uploads/2015/01/maiz-grano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517232"/>
            <a:ext cx="1821582" cy="120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5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animEffect transition="in" filter="fade">
                                      <p:cBhvr>
                                        <p:cTn id="7" dur="1000"/>
                                        <p:tgtEl>
                                          <p:spTgt spid="16386">
                                            <p:txEl>
                                              <p:pRg st="2" end="2"/>
                                            </p:txEl>
                                          </p:spTgt>
                                        </p:tgtEl>
                                      </p:cBhvr>
                                    </p:animEffect>
                                    <p:anim calcmode="lin" valueType="num">
                                      <p:cBhvr>
                                        <p:cTn id="8"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6">
                                            <p:txEl>
                                              <p:pRg st="3" end="3"/>
                                            </p:txEl>
                                          </p:spTgt>
                                        </p:tgtEl>
                                        <p:attrNameLst>
                                          <p:attrName>style.visibility</p:attrName>
                                        </p:attrNameLst>
                                      </p:cBhvr>
                                      <p:to>
                                        <p:strVal val="visible"/>
                                      </p:to>
                                    </p:set>
                                    <p:animEffect transition="in" filter="fade">
                                      <p:cBhvr>
                                        <p:cTn id="12" dur="1000"/>
                                        <p:tgtEl>
                                          <p:spTgt spid="16386">
                                            <p:txEl>
                                              <p:pRg st="3" end="3"/>
                                            </p:txEl>
                                          </p:spTgt>
                                        </p:tgtEl>
                                      </p:cBhvr>
                                    </p:animEffect>
                                    <p:anim calcmode="lin" valueType="num">
                                      <p:cBhvr>
                                        <p:cTn id="13"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s-MX" sz="3200" b="1" dirty="0"/>
              <a:t>¿Cómo afecta la alimentación a los resultados de la explotación de ganado?</a:t>
            </a:r>
            <a:endParaRPr lang="en-US" sz="3200" b="1" dirty="0"/>
          </a:p>
        </p:txBody>
      </p:sp>
      <p:sp>
        <p:nvSpPr>
          <p:cNvPr id="2" name="1 Marcador de contenido"/>
          <p:cNvSpPr>
            <a:spLocks noGrp="1"/>
          </p:cNvSpPr>
          <p:nvPr>
            <p:ph idx="1"/>
          </p:nvPr>
        </p:nvSpPr>
        <p:spPr/>
        <p:txBody>
          <a:bodyPr>
            <a:normAutofit/>
          </a:bodyPr>
          <a:lstStyle/>
          <a:p>
            <a:r>
              <a:rPr lang="es-ES" sz="2000" dirty="0">
                <a:latin typeface="Times New Roman" pitchFamily="18" charset="0"/>
                <a:cs typeface="Times New Roman" pitchFamily="18" charset="0"/>
              </a:rPr>
              <a:t>En cualquier actividad económica, (industria, comercio, agricultura) </a:t>
            </a:r>
            <a:r>
              <a:rPr lang="es-ES" sz="2000" u="sng" dirty="0">
                <a:latin typeface="Times New Roman" pitchFamily="18" charset="0"/>
                <a:cs typeface="Times New Roman" pitchFamily="18" charset="0"/>
              </a:rPr>
              <a:t>el margen de beneficio</a:t>
            </a:r>
            <a:r>
              <a:rPr lang="es-ES" sz="2000" dirty="0">
                <a:latin typeface="Times New Roman" pitchFamily="18" charset="0"/>
                <a:cs typeface="Times New Roman" pitchFamily="18" charset="0"/>
              </a:rPr>
              <a:t>, es decir, lo que ganamos, se calcula hallando la diferencia entre lo que hemos vendido al final (carne, huevos, leche, automóviles, tejidos, </a:t>
            </a:r>
            <a:r>
              <a:rPr lang="es-ES" sz="2000" dirty="0" err="1">
                <a:latin typeface="Times New Roman" pitchFamily="18" charset="0"/>
                <a:cs typeface="Times New Roman" pitchFamily="18" charset="0"/>
              </a:rPr>
              <a:t>etc</a:t>
            </a:r>
            <a:r>
              <a:rPr lang="es-ES" sz="2000" dirty="0">
                <a:latin typeface="Times New Roman" pitchFamily="18" charset="0"/>
                <a:cs typeface="Times New Roman" pitchFamily="18" charset="0"/>
              </a:rPr>
              <a:t>) o ingresos, y lo que nos ha costado fabricar estos productos o gastos.</a:t>
            </a:r>
          </a:p>
          <a:p>
            <a:endParaRPr lang="es-ES" sz="2000" dirty="0">
              <a:latin typeface="Times New Roman" pitchFamily="18" charset="0"/>
              <a:cs typeface="Times New Roman" pitchFamily="18" charset="0"/>
            </a:endParaRPr>
          </a:p>
          <a:p>
            <a:r>
              <a:rPr lang="es-ES" sz="2000" dirty="0">
                <a:latin typeface="Times New Roman" pitchFamily="18" charset="0"/>
                <a:cs typeface="Times New Roman" pitchFamily="18" charset="0"/>
              </a:rPr>
              <a:t>Una vez que la explotación está establecida, es decir, existen todas las instalaciones y maquinarias y además tenemos los animales en producción, lo que más dinero nos va a costar es dar de comer a nuestro ganado. </a:t>
            </a:r>
          </a:p>
          <a:p>
            <a:pPr marL="0" indent="0" algn="ctr">
              <a:buNone/>
            </a:pPr>
            <a:r>
              <a:rPr lang="es-ES" sz="2000" dirty="0">
                <a:latin typeface="Times New Roman" pitchFamily="18" charset="0"/>
                <a:cs typeface="Times New Roman" pitchFamily="18" charset="0"/>
              </a:rPr>
              <a:t>Numerosos estudios demuestran que la alimentación </a:t>
            </a:r>
          </a:p>
          <a:p>
            <a:pPr marL="0" indent="0" algn="ctr">
              <a:buNone/>
            </a:pPr>
            <a:r>
              <a:rPr lang="es-ES" sz="2000" dirty="0">
                <a:latin typeface="Times New Roman" pitchFamily="18" charset="0"/>
                <a:cs typeface="Times New Roman" pitchFamily="18" charset="0"/>
              </a:rPr>
              <a:t>constituye entre el 60-85% </a:t>
            </a:r>
          </a:p>
          <a:p>
            <a:pPr marL="0" indent="0" algn="ctr">
              <a:buNone/>
            </a:pPr>
            <a:r>
              <a:rPr lang="es-ES" sz="2000" dirty="0">
                <a:latin typeface="Times New Roman" pitchFamily="18" charset="0"/>
                <a:cs typeface="Times New Roman" pitchFamily="18" charset="0"/>
              </a:rPr>
              <a:t>de los gastos totales de la explotación.</a:t>
            </a:r>
          </a:p>
          <a:p>
            <a:endParaRPr lang="es-ES" sz="2000" dirty="0">
              <a:latin typeface="Times New Roman" pitchFamily="18" charset="0"/>
              <a:cs typeface="Times New Roman" pitchFamily="18" charset="0"/>
            </a:endParaRPr>
          </a:p>
          <a:p>
            <a:endParaRPr lang="es-ES" sz="2000" dirty="0"/>
          </a:p>
        </p:txBody>
      </p:sp>
    </p:spTree>
    <p:extLst>
      <p:ext uri="{BB962C8B-B14F-4D97-AF65-F5344CB8AC3E}">
        <p14:creationId xmlns:p14="http://schemas.microsoft.com/office/powerpoint/2010/main" val="151934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Claridad">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2406</Words>
  <Application>Microsoft Office PowerPoint</Application>
  <PresentationFormat>Presentación en pantalla (4:3)</PresentationFormat>
  <Paragraphs>227</Paragraphs>
  <Slides>35</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35</vt:i4>
      </vt:variant>
    </vt:vector>
  </HeadingPairs>
  <TitlesOfParts>
    <vt:vector size="42" baseType="lpstr">
      <vt:lpstr>Arial</vt:lpstr>
      <vt:lpstr>Tahoma</vt:lpstr>
      <vt:lpstr>Times New Roman</vt:lpstr>
      <vt:lpstr>Trebuchet MS</vt:lpstr>
      <vt:lpstr>Wingdings</vt:lpstr>
      <vt:lpstr>Wingdings 2</vt:lpstr>
      <vt:lpstr>Opulento</vt:lpstr>
      <vt:lpstr>Tema 3. Importancia de la nutrición y reproducción</vt:lpstr>
      <vt:lpstr>1.3.1. Importancia de la nutrición</vt:lpstr>
      <vt:lpstr>Áreas importantes en la producción animal</vt:lpstr>
      <vt:lpstr>Presentación de PowerPoint</vt:lpstr>
      <vt:lpstr>Nutrición</vt:lpstr>
      <vt:lpstr>Alimentación</vt:lpstr>
      <vt:lpstr>Nutrición Vs Alimentación</vt:lpstr>
      <vt:lpstr>El concepto…</vt:lpstr>
      <vt:lpstr>¿Cómo afecta la alimentación a los resultados de la explotación de ganado?</vt:lpstr>
      <vt:lpstr>¿Cómo afecta la alimentación a los resultados de la explotación de ganado?</vt:lpstr>
      <vt:lpstr>En el caso de la nutrición, debemos conocer: </vt:lpstr>
      <vt:lpstr>En el caso de la nutrición, debemos conocer: </vt:lpstr>
      <vt:lpstr>En el caso de la nutrición, debemos conocer: </vt:lpstr>
      <vt:lpstr>En el caso de la nutrición, debemos conocer: </vt:lpstr>
      <vt:lpstr>Presentación de PowerPoint</vt:lpstr>
      <vt:lpstr>Presentación de PowerPoint</vt:lpstr>
      <vt:lpstr>Presentación de PowerPoint</vt:lpstr>
      <vt:lpstr>¿Cómo afecta la nutrición a la producción? Ejemplos</vt:lpstr>
      <vt:lpstr>¿Cómo afecta la nutrición a la producción? Ejemplos</vt:lpstr>
      <vt:lpstr>1.3.2. El proceso reproductivo</vt:lpstr>
      <vt:lpstr>Reproducción</vt:lpstr>
      <vt:lpstr>Las especies animales importantes para la producción de alimentos y la agricultura son el producto de procesos de domesticación.</vt:lpstr>
      <vt:lpstr>Domesticación</vt:lpstr>
      <vt:lpstr>Manejo Reproductivo en un SPA</vt:lpstr>
      <vt:lpstr>Manejo Reproductivo en un SPA</vt:lpstr>
      <vt:lpstr>Manejo Reproductivo en un SPA</vt:lpstr>
      <vt:lpstr>Manejo Reproductivo en un SPA</vt:lpstr>
      <vt:lpstr>Tipo de Apareamiento</vt:lpstr>
      <vt:lpstr>Tipo de Apareamiento</vt:lpstr>
      <vt:lpstr>Tipo de Apareamiento</vt:lpstr>
      <vt:lpstr>Mejoramiento genético animal</vt:lpstr>
      <vt:lpstr>Mejoramiento genético animal</vt:lpstr>
      <vt:lpstr>Mejoramiento genético animal</vt:lpstr>
      <vt:lpstr>Mejoramiento genético animal</vt:lpstr>
      <vt:lpstr>Fin del tema y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3. Importancia de la nutrición y reproducción</dc:title>
  <dc:creator>Davinia Sánchez Macías</dc:creator>
  <cp:lastModifiedBy>Davinia Sanchez Macias</cp:lastModifiedBy>
  <cp:revision>9</cp:revision>
  <dcterms:created xsi:type="dcterms:W3CDTF">2020-05-26T14:04:21Z</dcterms:created>
  <dcterms:modified xsi:type="dcterms:W3CDTF">2025-04-14T16:18:25Z</dcterms:modified>
</cp:coreProperties>
</file>