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325" r:id="rId2"/>
    <p:sldId id="326" r:id="rId3"/>
    <p:sldId id="327" r:id="rId4"/>
    <p:sldId id="328" r:id="rId5"/>
    <p:sldId id="329" r:id="rId6"/>
    <p:sldId id="330" r:id="rId7"/>
    <p:sldId id="331" r:id="rId8"/>
    <p:sldId id="33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2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5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5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6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5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6/23/2025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0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6/23/2025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9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0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6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35445F-29FD-6219-7C61-B615AA48A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anchor="b">
            <a:normAutofit/>
          </a:bodyPr>
          <a:lstStyle/>
          <a:p>
            <a:r>
              <a:rPr lang="es-EC" sz="2800"/>
              <a:t>La Independencia de Latinoamérica: de Bolívar a San Martín </a:t>
            </a:r>
            <a:endParaRPr lang="en-US" sz="28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44421C-533B-124D-F6F4-F2B57D83C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84058"/>
            <a:ext cx="4621553" cy="3159018"/>
          </a:xfrm>
        </p:spPr>
        <p:txBody>
          <a:bodyPr>
            <a:normAutofit/>
          </a:bodyPr>
          <a:lstStyle/>
          <a:p>
            <a:r>
              <a:rPr lang="es-EC" sz="1700"/>
              <a:t>Conjunto de batallas</a:t>
            </a:r>
          </a:p>
          <a:p>
            <a:r>
              <a:rPr lang="es-EC" sz="1700"/>
              <a:t>Liberación de varias potencias europeas</a:t>
            </a:r>
          </a:p>
          <a:p>
            <a:r>
              <a:rPr lang="es-EC" sz="1700"/>
              <a:t>Control colonial en decadencia </a:t>
            </a:r>
          </a:p>
          <a:p>
            <a:r>
              <a:rPr lang="es-EC" sz="1700"/>
              <a:t>Revoluciones lideradas por criollos, no por estratos sociales bajos </a:t>
            </a:r>
          </a:p>
          <a:p>
            <a:r>
              <a:rPr lang="es-EC" sz="1700"/>
              <a:t>Causa importante, aparte de las ideológicas: excesiva tributación y baja representación </a:t>
            </a:r>
            <a:endParaRPr lang="en-US" sz="1700"/>
          </a:p>
        </p:txBody>
      </p:sp>
      <p:pic>
        <p:nvPicPr>
          <p:cNvPr id="1026" name="Picture 2" descr="No taxation without representation: Labour should stand | ScopeNI">
            <a:extLst>
              <a:ext uri="{FF2B5EF4-FFF2-40B4-BE49-F238E27FC236}">
                <a16:creationId xmlns:a16="http://schemas.microsoft.com/office/drawing/2014/main" id="{52353F0A-5D9A-123B-122A-D9582FE8E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1261" y="1480640"/>
            <a:ext cx="5837780" cy="389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954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anchor="b">
            <a:normAutofit/>
          </a:bodyPr>
          <a:lstStyle/>
          <a:p>
            <a:r>
              <a:t>La Independencia de Latinoamérica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2584058"/>
            <a:ext cx="4621553" cy="3591890"/>
          </a:xfrm>
        </p:spPr>
        <p:txBody>
          <a:bodyPr>
            <a:normAutofit fontScale="92500" lnSpcReduction="20000"/>
          </a:bodyPr>
          <a:lstStyle/>
          <a:p>
            <a:r>
              <a:rPr lang="es-ES" sz="1800" dirty="0"/>
              <a:t>Inició entre finales del siglo XVIII e inicios del XIX.</a:t>
            </a:r>
          </a:p>
          <a:p>
            <a:r>
              <a:rPr lang="es-ES" sz="1800" dirty="0"/>
              <a:t>Primer país independiente de Latinoamérica: Haití; último independiente: Cuba. </a:t>
            </a:r>
          </a:p>
          <a:p>
            <a:r>
              <a:rPr lang="es-ES" sz="1800" dirty="0"/>
              <a:t>Influencias: Ilustración, Revolución Francesa e Independencia de EE.UU.</a:t>
            </a:r>
          </a:p>
          <a:p>
            <a:r>
              <a:rPr lang="es-ES" sz="1800" dirty="0"/>
              <a:t>Buscó la creación de repúblicas: ideal de Rousseau y Montesquieu </a:t>
            </a:r>
          </a:p>
          <a:p>
            <a:r>
              <a:rPr lang="es-ES" sz="1800" dirty="0"/>
              <a:t>Dos próceres fundamentales: Bolívar y San Martín </a:t>
            </a:r>
          </a:p>
        </p:txBody>
      </p:sp>
      <p:pic>
        <p:nvPicPr>
          <p:cNvPr id="2050" name="Picture 2" descr="Guerra de Independencia de los Estados Unidos - Enciclopedia de la Historia  del Mundo">
            <a:extLst>
              <a:ext uri="{FF2B5EF4-FFF2-40B4-BE49-F238E27FC236}">
                <a16:creationId xmlns:a16="http://schemas.microsoft.com/office/drawing/2014/main" id="{F9CA3461-F645-2041-01E1-346D006D9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1261" y="1787124"/>
            <a:ext cx="5837780" cy="328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43867147-1C83-BF71-39B0-B590EE7F3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78" y="548640"/>
            <a:ext cx="10872216" cy="1133856"/>
          </a:xfrm>
        </p:spPr>
        <p:txBody>
          <a:bodyPr anchor="t">
            <a:normAutofit/>
          </a:bodyPr>
          <a:lstStyle/>
          <a:p>
            <a:r>
              <a:rPr lang="es-EC" dirty="0"/>
              <a:t>Independencia en Ecuador: l</a:t>
            </a:r>
            <a:r>
              <a:rPr dirty="0"/>
              <a:t>a Real Audiencia de Quito</a:t>
            </a:r>
          </a:p>
        </p:txBody>
      </p:sp>
      <p:pic>
        <p:nvPicPr>
          <p:cNvPr id="3074" name="Picture 2" descr="Mapa&#10;&#10;El contenido generado por IA puede ser incorrecto.">
            <a:extLst>
              <a:ext uri="{FF2B5EF4-FFF2-40B4-BE49-F238E27FC236}">
                <a16:creationId xmlns:a16="http://schemas.microsoft.com/office/drawing/2014/main" id="{B156D799-C778-A541-6799-5AA19D3E1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" y="1792223"/>
            <a:ext cx="6113926" cy="369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176" y="1792224"/>
            <a:ext cx="4307527" cy="4517136"/>
          </a:xfrm>
        </p:spPr>
        <p:txBody>
          <a:bodyPr anchor="t">
            <a:normAutofit/>
          </a:bodyPr>
          <a:lstStyle/>
          <a:p>
            <a:pPr algn="just"/>
            <a:r>
              <a:rPr lang="es-ES" sz="1800" dirty="0"/>
              <a:t>Parte del Virreinato del Perú y luego del de Nueva Granada.</a:t>
            </a:r>
          </a:p>
          <a:p>
            <a:pPr algn="just"/>
            <a:r>
              <a:rPr lang="es-ES" sz="1800" dirty="0"/>
              <a:t>Identidad local fuertemente sectorizada. </a:t>
            </a:r>
          </a:p>
          <a:p>
            <a:pPr algn="just"/>
            <a:r>
              <a:rPr lang="es-ES" sz="1800" dirty="0"/>
              <a:t>Gobernado por élites locales. En la Costa: élites de comerciantes. En la Sierra: élites de terratenientes.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600074"/>
            <a:ext cx="6035040" cy="1529932"/>
          </a:xfrm>
        </p:spPr>
        <p:txBody>
          <a:bodyPr anchor="b">
            <a:normAutofit/>
          </a:bodyPr>
          <a:lstStyle/>
          <a:p>
            <a:r>
              <a:t>Simón Bolívar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7" y="2212848"/>
            <a:ext cx="6035041" cy="4096512"/>
          </a:xfrm>
        </p:spPr>
        <p:txBody>
          <a:bodyPr>
            <a:normAutofit/>
          </a:bodyPr>
          <a:lstStyle/>
          <a:p>
            <a:r>
              <a:rPr lang="es-ES" sz="1800"/>
              <a:t>Líder de la independencia en el norte de Sudamérica.</a:t>
            </a:r>
          </a:p>
          <a:p>
            <a:r>
              <a:rPr lang="es-ES" sz="1800"/>
              <a:t>Fundador de la Gran Colombia: ideal de unión.</a:t>
            </a:r>
          </a:p>
          <a:p>
            <a:r>
              <a:rPr lang="es-ES" sz="1800"/>
              <a:t>Centralista (opuesto al federalismo). </a:t>
            </a:r>
          </a:p>
          <a:p>
            <a:r>
              <a:rPr lang="es-ES" sz="1800"/>
              <a:t>Libertador de Venezuela, Colombia, Ecuador, Perú y Bolivia.</a:t>
            </a:r>
          </a:p>
          <a:p>
            <a:r>
              <a:rPr lang="es-ES" sz="1800"/>
              <a:t>Documento donde plasma su pensamiento: Carta de Jamaica.</a:t>
            </a:r>
          </a:p>
        </p:txBody>
      </p:sp>
      <p:pic>
        <p:nvPicPr>
          <p:cNvPr id="4098" name="Picture 2" descr="Carta de Jamaica - Editorial Verbum">
            <a:extLst>
              <a:ext uri="{FF2B5EF4-FFF2-40B4-BE49-F238E27FC236}">
                <a16:creationId xmlns:a16="http://schemas.microsoft.com/office/drawing/2014/main" id="{04691DD4-3D15-1E31-6C23-542EC520F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"/>
          <a:stretch>
            <a:fillRect/>
          </a:stretch>
        </p:blipFill>
        <p:spPr bwMode="auto">
          <a:xfrm>
            <a:off x="7345680" y="10"/>
            <a:ext cx="484632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8207B083-EAC0-A5BB-C369-C9589EC7F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77" y="603504"/>
            <a:ext cx="10872216" cy="1527048"/>
          </a:xfrm>
        </p:spPr>
        <p:txBody>
          <a:bodyPr anchor="b">
            <a:normAutofit/>
          </a:bodyPr>
          <a:lstStyle/>
          <a:p>
            <a:r>
              <a:t>José de San Martín</a:t>
            </a:r>
          </a:p>
        </p:txBody>
      </p:sp>
      <p:pic>
        <p:nvPicPr>
          <p:cNvPr id="5122" name="Picture 2" descr="Se cumplen 201 años del “Encuentro de Guayaquil” que selló la libertad de  América | Cadena Nueve - Diario Digital">
            <a:extLst>
              <a:ext uri="{FF2B5EF4-FFF2-40B4-BE49-F238E27FC236}">
                <a16:creationId xmlns:a16="http://schemas.microsoft.com/office/drawing/2014/main" id="{3422171C-D717-252F-A82F-D168D4073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678" y="2441274"/>
            <a:ext cx="5173647" cy="311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441273"/>
            <a:ext cx="5385816" cy="3817942"/>
          </a:xfrm>
        </p:spPr>
        <p:txBody>
          <a:bodyPr anchor="t">
            <a:normAutofit/>
          </a:bodyPr>
          <a:lstStyle/>
          <a:p>
            <a:r>
              <a:rPr lang="es-ES" sz="1800"/>
              <a:t>Líder de la independencia del sur (Argentina, Chile, Perú).</a:t>
            </a:r>
          </a:p>
          <a:p>
            <a:r>
              <a:rPr lang="es-ES" sz="1800"/>
              <a:t>Cruza los Andes y libera Chile (1818), luego Lima (1821). Considerado el libertador del Perú. </a:t>
            </a:r>
          </a:p>
          <a:p>
            <a:r>
              <a:rPr lang="es-ES" sz="1800"/>
              <a:t>Encuentro con Bolívar en Guayaquil (1822): clave para la Independencia total. </a:t>
            </a:r>
          </a:p>
          <a:p>
            <a:r>
              <a:rPr lang="es-ES" sz="1800"/>
              <a:t>Cede el mando a Bolívar.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600074"/>
            <a:ext cx="6035040" cy="1529932"/>
          </a:xfrm>
        </p:spPr>
        <p:txBody>
          <a:bodyPr anchor="b">
            <a:normAutofit/>
          </a:bodyPr>
          <a:lstStyle/>
          <a:p>
            <a:r>
              <a:t>Antonio José de Sucre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7" y="2212848"/>
            <a:ext cx="6035041" cy="4096512"/>
          </a:xfrm>
        </p:spPr>
        <p:txBody>
          <a:bodyPr>
            <a:normAutofit/>
          </a:bodyPr>
          <a:lstStyle/>
          <a:p>
            <a:r>
              <a:rPr lang="es-ES" sz="1800" dirty="0"/>
              <a:t>General venezolano, mano derecha de Bolívar.</a:t>
            </a:r>
          </a:p>
          <a:p>
            <a:r>
              <a:rPr lang="es-ES" sz="1800" dirty="0"/>
              <a:t>Comandó el ejército patriota en la Batalla de Pichincha (la más importante para Ecuador)</a:t>
            </a:r>
          </a:p>
          <a:p>
            <a:r>
              <a:rPr lang="es-ES" sz="1800" dirty="0"/>
              <a:t>Libertador del Ecuador. Abdón Calderón también fue importante. </a:t>
            </a:r>
          </a:p>
          <a:p>
            <a:r>
              <a:rPr lang="es-ES" sz="1800" dirty="0"/>
              <a:t>Primer presidente de Bolivia.</a:t>
            </a:r>
          </a:p>
        </p:txBody>
      </p:sp>
      <p:pic>
        <p:nvPicPr>
          <p:cNvPr id="6146" name="Picture 2" descr="Antonio José de Sucre - Wikipedia, la enciclopedia libre">
            <a:extLst>
              <a:ext uri="{FF2B5EF4-FFF2-40B4-BE49-F238E27FC236}">
                <a16:creationId xmlns:a16="http://schemas.microsoft.com/office/drawing/2014/main" id="{8F062281-1E13-123A-CF4C-F442834DF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726"/>
          <a:stretch>
            <a:fillRect/>
          </a:stretch>
        </p:blipFill>
        <p:spPr bwMode="auto">
          <a:xfrm>
            <a:off x="7345680" y="10"/>
            <a:ext cx="484632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600074"/>
            <a:ext cx="6035040" cy="1529932"/>
          </a:xfrm>
        </p:spPr>
        <p:txBody>
          <a:bodyPr anchor="b">
            <a:normAutofit/>
          </a:bodyPr>
          <a:lstStyle/>
          <a:p>
            <a:r>
              <a:t>José Joaquín de Olmedo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7" y="2212848"/>
            <a:ext cx="6035041" cy="4096512"/>
          </a:xfrm>
        </p:spPr>
        <p:txBody>
          <a:bodyPr>
            <a:normAutofit/>
          </a:bodyPr>
          <a:lstStyle/>
          <a:p>
            <a:r>
              <a:rPr lang="es-ES" sz="1800"/>
              <a:t>Intelectual y político guayaquileño. Destacado poeta.</a:t>
            </a:r>
          </a:p>
          <a:p>
            <a:r>
              <a:rPr lang="es-ES" sz="1800"/>
              <a:t>Proclamó la independencia de Guayaquil (9 oct. 1820).</a:t>
            </a:r>
          </a:p>
          <a:p>
            <a:r>
              <a:rPr lang="es-ES" sz="1800"/>
              <a:t>Presidente de la Junta de Gobierno de Guayaquil.</a:t>
            </a:r>
          </a:p>
          <a:p>
            <a:r>
              <a:rPr lang="es-ES" sz="1800"/>
              <a:t>Escribió 'La victoria de Junín. Oda a Bolívar. </a:t>
            </a:r>
          </a:p>
        </p:txBody>
      </p:sp>
      <p:pic>
        <p:nvPicPr>
          <p:cNvPr id="7170" name="Picture 2" descr="José Joaquín de Olmedo - Wikipedia, la enciclopedia libre">
            <a:extLst>
              <a:ext uri="{FF2B5EF4-FFF2-40B4-BE49-F238E27FC236}">
                <a16:creationId xmlns:a16="http://schemas.microsoft.com/office/drawing/2014/main" id="{7BAFE555-5A02-F4C1-2FC5-69DFA3AF7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" r="7929"/>
          <a:stretch>
            <a:fillRect/>
          </a:stretch>
        </p:blipFill>
        <p:spPr bwMode="auto">
          <a:xfrm>
            <a:off x="7345680" y="10"/>
            <a:ext cx="484632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anchor="b">
            <a:normAutofit/>
          </a:bodyPr>
          <a:lstStyle/>
          <a:p>
            <a:r>
              <a:t>La Batalla de Pichincha (1822)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7" y="2212848"/>
            <a:ext cx="4361687" cy="4096512"/>
          </a:xfrm>
        </p:spPr>
        <p:txBody>
          <a:bodyPr>
            <a:normAutofit/>
          </a:bodyPr>
          <a:lstStyle/>
          <a:p>
            <a:r>
              <a:rPr lang="es-ES" sz="1800" dirty="0"/>
              <a:t>Lugar: faldas del volcán Pichincha, cerca de Quito.</a:t>
            </a:r>
          </a:p>
          <a:p>
            <a:r>
              <a:rPr lang="es-ES" sz="1800" dirty="0"/>
              <a:t>Enfrentó a realistas y patriotas (liderados por Sucre). </a:t>
            </a:r>
          </a:p>
          <a:p>
            <a:r>
              <a:rPr lang="es-ES" sz="1800" dirty="0"/>
              <a:t>Victoria patriota permitió liberar Quito y luego el Ecuador. </a:t>
            </a:r>
          </a:p>
          <a:p>
            <a:r>
              <a:rPr lang="es-ES" sz="1800" dirty="0"/>
              <a:t>Unificación a la Gran Colombia.</a:t>
            </a:r>
          </a:p>
          <a:p>
            <a:r>
              <a:rPr lang="es-ES" sz="1800" dirty="0"/>
              <a:t>Inicio del periodo del Ecuador como país independiente tras la liberación de Guayaquil (julio de 1822). </a:t>
            </a:r>
          </a:p>
        </p:txBody>
      </p:sp>
      <p:pic>
        <p:nvPicPr>
          <p:cNvPr id="8194" name="Picture 2" descr="Conmemoración de los 199 años de la Batalla del Pichincha, 24 de mayo 1822  - Quinti">
            <a:extLst>
              <a:ext uri="{FF2B5EF4-FFF2-40B4-BE49-F238E27FC236}">
                <a16:creationId xmlns:a16="http://schemas.microsoft.com/office/drawing/2014/main" id="{4CF679B8-9F63-B732-7C79-04A3F400F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r="27309" b="-1"/>
          <a:stretch>
            <a:fillRect/>
          </a:stretch>
        </p:blipFill>
        <p:spPr bwMode="auto">
          <a:xfrm>
            <a:off x="5818632" y="-1"/>
            <a:ext cx="637336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407</Words>
  <Application>Microsoft Office PowerPoint</Application>
  <PresentationFormat>Panorámica</PresentationFormat>
  <Paragraphs>43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Neue Haas Grotesk Text Pro</vt:lpstr>
      <vt:lpstr>VanillaVTI</vt:lpstr>
      <vt:lpstr>La Independencia de Latinoamérica: de Bolívar a San Martín </vt:lpstr>
      <vt:lpstr>La Independencia de Latinoamérica</vt:lpstr>
      <vt:lpstr>Independencia en Ecuador: la Real Audiencia de Quito</vt:lpstr>
      <vt:lpstr>Simón Bolívar</vt:lpstr>
      <vt:lpstr>José de San Martín</vt:lpstr>
      <vt:lpstr>Antonio José de Sucre</vt:lpstr>
      <vt:lpstr>José Joaquín de Olmedo</vt:lpstr>
      <vt:lpstr>La Batalla de Pichincha (1822)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Iván Menes</dc:creator>
  <cp:lastModifiedBy>Iván Menes</cp:lastModifiedBy>
  <cp:revision>116</cp:revision>
  <dcterms:created xsi:type="dcterms:W3CDTF">2025-04-22T04:01:35Z</dcterms:created>
  <dcterms:modified xsi:type="dcterms:W3CDTF">2025-06-23T21:42:49Z</dcterms:modified>
</cp:coreProperties>
</file>