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3" r:id="rId6"/>
    <p:sldId id="261" r:id="rId7"/>
    <p:sldId id="262" r:id="rId8"/>
    <p:sldId id="264" r:id="rId9"/>
    <p:sldId id="265" r:id="rId10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40" d="100"/>
          <a:sy n="40" d="100"/>
        </p:scale>
        <p:origin x="1207" y="2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4E686C-06C2-4E1B-8E7F-4A138F3100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D4B88B4-0B34-4665-A928-D48811EAAD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BB1E1D-D3D6-414C-BE4F-E0D2C669C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74C22-F2E4-4B80-92B3-0302B3863290}" type="datetimeFigureOut">
              <a:rPr lang="es-EC" smtClean="0"/>
              <a:t>15/6/2021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FC1328-014F-4FDE-9CE3-D615EA884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4073CBC-98CA-4EE4-BFC8-A791D5458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8288B-299A-4714-BF6A-2BF235E9092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86475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941A1D-A5C7-426C-AD29-460DB5DF6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961B004-9516-4621-9B46-805F8F63D6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A4EC2E-4B37-4A71-AFDE-779E2C7AB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74C22-F2E4-4B80-92B3-0302B3863290}" type="datetimeFigureOut">
              <a:rPr lang="es-EC" smtClean="0"/>
              <a:t>15/6/2021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733D387-929C-4E9D-B1DA-9271E363D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81EA80-8FAC-4F46-9840-A6083BEE0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8288B-299A-4714-BF6A-2BF235E9092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56705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BF8CE81-F787-4821-86D6-710FB180B9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EF16E0C-776A-4987-A187-C72C3FC82A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40840A-5245-408A-A037-30E27A0E0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74C22-F2E4-4B80-92B3-0302B3863290}" type="datetimeFigureOut">
              <a:rPr lang="es-EC" smtClean="0"/>
              <a:t>15/6/2021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C4DABF-7058-4F05-8D4F-DC1954631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4AF404-D7B6-49CE-ACB1-1C99864AD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8288B-299A-4714-BF6A-2BF235E9092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75651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7D5C57-1684-4997-8522-12C2AAAAB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E9B9F4-A005-4915-8C78-BBF75B4B0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CA92A5-6260-4B34-AD30-386367F31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74C22-F2E4-4B80-92B3-0302B3863290}" type="datetimeFigureOut">
              <a:rPr lang="es-EC" smtClean="0"/>
              <a:t>15/6/2021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E49BE8-BE6B-4777-88D6-2934C1B8E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914242-56FE-4C02-8C2D-8D9E1CAEE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8288B-299A-4714-BF6A-2BF235E9092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0271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A0E6B5-EB9E-4351-AE96-F2ADD1DD0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FE282A0-48D0-45D2-867A-6BC155B90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1E1CB80-EEF9-453C-9C62-AF053C96C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74C22-F2E4-4B80-92B3-0302B3863290}" type="datetimeFigureOut">
              <a:rPr lang="es-EC" smtClean="0"/>
              <a:t>15/6/2021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F25306-3F66-49C8-946B-88F5CE5B2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1939AD-53A9-45C3-8539-7B89AA7A3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8288B-299A-4714-BF6A-2BF235E9092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20308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6BE81F-A466-4966-9D37-76F37C024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12A4A6F-5B62-4186-8AE4-0DE70D766F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957D47A-3307-4C6F-AB93-63D0EDE077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FD98179-2921-4D60-9647-1982EB9A1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74C22-F2E4-4B80-92B3-0302B3863290}" type="datetimeFigureOut">
              <a:rPr lang="es-EC" smtClean="0"/>
              <a:t>15/6/2021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1D95EA1-C632-490D-90C0-1DC408AF4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E91A593-DF71-4A88-9AAA-337B9C5BE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8288B-299A-4714-BF6A-2BF235E9092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97152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BBCC48-C949-4F7A-A8B5-524F62B2D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CEE004-9064-4402-AD12-17741E1F1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09A68AB-808C-42B2-B52E-F2A4FD4013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31EA1DA-EA63-4FB2-960B-9D2FF27A2C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938AB68-A78F-495C-9328-A2C4143327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A3F35D0-7B15-42D6-AAA9-0ED408972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74C22-F2E4-4B80-92B3-0302B3863290}" type="datetimeFigureOut">
              <a:rPr lang="es-EC" smtClean="0"/>
              <a:t>15/6/2021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3E22C06-F100-45D6-830B-4F9CE430A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B4BE2C5-5B87-4C90-ADAD-AF5DF9F2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8288B-299A-4714-BF6A-2BF235E9092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07808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FA0349-8740-4692-9D4A-858D5DF69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929FF0D-5943-4BBA-B20F-E2833C0CD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74C22-F2E4-4B80-92B3-0302B3863290}" type="datetimeFigureOut">
              <a:rPr lang="es-EC" smtClean="0"/>
              <a:t>15/6/2021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718A487-E27C-4ACD-8268-9C349674B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EDA4A37-C464-4220-9610-E0EADC975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8288B-299A-4714-BF6A-2BF235E9092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19818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129BC42-500D-4FDA-856A-68D231991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74C22-F2E4-4B80-92B3-0302B3863290}" type="datetimeFigureOut">
              <a:rPr lang="es-EC" smtClean="0"/>
              <a:t>15/6/2021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4B59045-298C-472F-A016-53E9CEDBF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1F5A2C7-8CCD-4CF9-B854-04EEEEA0B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8288B-299A-4714-BF6A-2BF235E9092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41323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64D196-F471-4A36-B435-BFAE7BFC9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354BF2-0A14-4687-B96D-CDEC52F170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6F0CC02-6B28-4FFA-8FD6-90B958A1ED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CAECE6C-FF7B-4AFB-87CC-777EE8B93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74C22-F2E4-4B80-92B3-0302B3863290}" type="datetimeFigureOut">
              <a:rPr lang="es-EC" smtClean="0"/>
              <a:t>15/6/2021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5D8CD6B-13F1-4DDC-9B7D-F9D97F8F3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D42F9F0-F5A4-4DEA-A0AB-694EBAB29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8288B-299A-4714-BF6A-2BF235E9092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30494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AAC507-B386-40E9-8314-4E3059409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5A950BD-1B63-48F5-995C-B3CBCDDCA7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DD21D76-BF46-4570-BDD5-4D127A0770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9F6CB6E-7F02-4802-9522-A882DC28C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74C22-F2E4-4B80-92B3-0302B3863290}" type="datetimeFigureOut">
              <a:rPr lang="es-EC" smtClean="0"/>
              <a:t>15/6/2021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56D6D30-9912-4DCA-9BAB-06146EA89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C6146D9-390D-424A-833A-59EF1C930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8288B-299A-4714-BF6A-2BF235E9092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0442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02C4392-A019-4849-AE5F-8A502661C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A4A2C53-C00D-491A-9F84-163CC6CFD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7B6A58-E8A7-4FC1-B6C1-4163AA0A06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74C22-F2E4-4B80-92B3-0302B3863290}" type="datetimeFigureOut">
              <a:rPr lang="es-EC" smtClean="0"/>
              <a:t>15/6/2021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095846-489D-4E86-9146-B9FB2194D8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CC6D74-49B6-4585-836D-08D3CD2D40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8288B-299A-4714-BF6A-2BF235E9092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05296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iángulo isósceles 1">
            <a:extLst>
              <a:ext uri="{FF2B5EF4-FFF2-40B4-BE49-F238E27FC236}">
                <a16:creationId xmlns:a16="http://schemas.microsoft.com/office/drawing/2014/main" id="{79CF9CE1-3D94-4A9A-82CA-EB16D74B98B4}"/>
              </a:ext>
            </a:extLst>
          </p:cNvPr>
          <p:cNvSpPr/>
          <p:nvPr/>
        </p:nvSpPr>
        <p:spPr>
          <a:xfrm>
            <a:off x="2430517" y="1030015"/>
            <a:ext cx="7330966" cy="528670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A91305B4-1D03-4B28-B11C-CCEBD2CC2F32}"/>
              </a:ext>
            </a:extLst>
          </p:cNvPr>
          <p:cNvCxnSpPr/>
          <p:nvPr/>
        </p:nvCxnSpPr>
        <p:spPr>
          <a:xfrm>
            <a:off x="3363310" y="4992414"/>
            <a:ext cx="545486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684432E6-C88B-43E7-BE85-E2726A1ECAB3}"/>
              </a:ext>
            </a:extLst>
          </p:cNvPr>
          <p:cNvCxnSpPr>
            <a:cxnSpLocks/>
          </p:cNvCxnSpPr>
          <p:nvPr/>
        </p:nvCxnSpPr>
        <p:spPr>
          <a:xfrm flipV="1">
            <a:off x="4162096" y="3846786"/>
            <a:ext cx="3857296" cy="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36886513-DAB2-45F4-B44E-4AA0F58C149F}"/>
              </a:ext>
            </a:extLst>
          </p:cNvPr>
          <p:cNvCxnSpPr>
            <a:cxnSpLocks/>
          </p:cNvCxnSpPr>
          <p:nvPr/>
        </p:nvCxnSpPr>
        <p:spPr>
          <a:xfrm flipV="1">
            <a:off x="4855779" y="2774731"/>
            <a:ext cx="2396359" cy="1577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7A0ACDB-3A56-4C7E-B798-5C95854841BB}"/>
              </a:ext>
            </a:extLst>
          </p:cNvPr>
          <p:cNvSpPr txBox="1"/>
          <p:nvPr/>
        </p:nvSpPr>
        <p:spPr>
          <a:xfrm>
            <a:off x="4776951" y="5403467"/>
            <a:ext cx="262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800" dirty="0">
                <a:solidFill>
                  <a:srgbClr val="FFFF00"/>
                </a:solidFill>
              </a:rPr>
              <a:t>1er. Nivel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7BA5B9BE-0231-474B-B77E-05002EB4E313}"/>
              </a:ext>
            </a:extLst>
          </p:cNvPr>
          <p:cNvSpPr txBox="1"/>
          <p:nvPr/>
        </p:nvSpPr>
        <p:spPr>
          <a:xfrm>
            <a:off x="4740165" y="4157990"/>
            <a:ext cx="262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800" dirty="0">
                <a:solidFill>
                  <a:srgbClr val="FFFF00"/>
                </a:solidFill>
              </a:rPr>
              <a:t>2do. Nivel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9F43E8C6-E2F8-468A-90FA-C0C3F16888B0}"/>
              </a:ext>
            </a:extLst>
          </p:cNvPr>
          <p:cNvSpPr txBox="1"/>
          <p:nvPr/>
        </p:nvSpPr>
        <p:spPr>
          <a:xfrm>
            <a:off x="4782209" y="3075436"/>
            <a:ext cx="262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800" dirty="0">
                <a:solidFill>
                  <a:srgbClr val="FFFF00"/>
                </a:solidFill>
              </a:rPr>
              <a:t>3er. Nivel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DE470AAF-3BDF-4C29-9699-43C8ED56E899}"/>
              </a:ext>
            </a:extLst>
          </p:cNvPr>
          <p:cNvSpPr txBox="1"/>
          <p:nvPr/>
        </p:nvSpPr>
        <p:spPr>
          <a:xfrm>
            <a:off x="4771698" y="1982362"/>
            <a:ext cx="262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800" dirty="0">
                <a:solidFill>
                  <a:srgbClr val="FFFF00"/>
                </a:solidFill>
              </a:rPr>
              <a:t>4to. Nivel</a:t>
            </a:r>
          </a:p>
        </p:txBody>
      </p:sp>
      <p:sp>
        <p:nvSpPr>
          <p:cNvPr id="16" name="Flecha: curvada hacia la derecha 15">
            <a:extLst>
              <a:ext uri="{FF2B5EF4-FFF2-40B4-BE49-F238E27FC236}">
                <a16:creationId xmlns:a16="http://schemas.microsoft.com/office/drawing/2014/main" id="{D6B95461-099D-4A0A-810C-DAA44D340C11}"/>
              </a:ext>
            </a:extLst>
          </p:cNvPr>
          <p:cNvSpPr/>
          <p:nvPr/>
        </p:nvSpPr>
        <p:spPr>
          <a:xfrm rot="1918311" flipV="1">
            <a:off x="1658006" y="4168506"/>
            <a:ext cx="1095707" cy="1780349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tx1"/>
              </a:solidFill>
            </a:endParaRPr>
          </a:p>
        </p:txBody>
      </p:sp>
      <p:sp>
        <p:nvSpPr>
          <p:cNvPr id="17" name="Flecha: curvada hacia la derecha 16">
            <a:extLst>
              <a:ext uri="{FF2B5EF4-FFF2-40B4-BE49-F238E27FC236}">
                <a16:creationId xmlns:a16="http://schemas.microsoft.com/office/drawing/2014/main" id="{4F4CAE54-E7A6-4842-853A-D8362AE9D6C0}"/>
              </a:ext>
            </a:extLst>
          </p:cNvPr>
          <p:cNvSpPr/>
          <p:nvPr/>
        </p:nvSpPr>
        <p:spPr>
          <a:xfrm rot="2365145" flipV="1">
            <a:off x="2850127" y="2389357"/>
            <a:ext cx="1095707" cy="1780349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tx1"/>
              </a:solidFill>
            </a:endParaRPr>
          </a:p>
        </p:txBody>
      </p:sp>
      <p:sp>
        <p:nvSpPr>
          <p:cNvPr id="18" name="Flecha: curvada hacia la derecha 17">
            <a:extLst>
              <a:ext uri="{FF2B5EF4-FFF2-40B4-BE49-F238E27FC236}">
                <a16:creationId xmlns:a16="http://schemas.microsoft.com/office/drawing/2014/main" id="{1B193768-5014-44AB-B3DB-F7BBABC98C3F}"/>
              </a:ext>
            </a:extLst>
          </p:cNvPr>
          <p:cNvSpPr/>
          <p:nvPr/>
        </p:nvSpPr>
        <p:spPr>
          <a:xfrm rot="9396823" flipV="1">
            <a:off x="9421979" y="4000912"/>
            <a:ext cx="1095707" cy="1780349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>
              <a:solidFill>
                <a:schemeClr val="tx1"/>
              </a:solidFill>
            </a:endParaRPr>
          </a:p>
        </p:txBody>
      </p:sp>
      <p:sp>
        <p:nvSpPr>
          <p:cNvPr id="19" name="Flecha: curvada hacia la derecha 18">
            <a:extLst>
              <a:ext uri="{FF2B5EF4-FFF2-40B4-BE49-F238E27FC236}">
                <a16:creationId xmlns:a16="http://schemas.microsoft.com/office/drawing/2014/main" id="{B3FCB98D-D52E-40C3-8F00-82DACFCE86FE}"/>
              </a:ext>
            </a:extLst>
          </p:cNvPr>
          <p:cNvSpPr/>
          <p:nvPr/>
        </p:nvSpPr>
        <p:spPr>
          <a:xfrm rot="9203354" flipV="1">
            <a:off x="8246140" y="2395073"/>
            <a:ext cx="1095707" cy="1780349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tx1"/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B105E2F3-63EC-4A60-82C6-1813635E2DAF}"/>
              </a:ext>
            </a:extLst>
          </p:cNvPr>
          <p:cNvSpPr txBox="1"/>
          <p:nvPr/>
        </p:nvSpPr>
        <p:spPr>
          <a:xfrm rot="10800000" flipH="1" flipV="1">
            <a:off x="3403419" y="328963"/>
            <a:ext cx="5978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800" dirty="0">
                <a:solidFill>
                  <a:srgbClr val="0070C0"/>
                </a:solidFill>
              </a:rPr>
              <a:t>NIVELES DE ATENCIÓN</a:t>
            </a:r>
          </a:p>
        </p:txBody>
      </p:sp>
    </p:spTree>
    <p:extLst>
      <p:ext uri="{BB962C8B-B14F-4D97-AF65-F5344CB8AC3E}">
        <p14:creationId xmlns:p14="http://schemas.microsoft.com/office/powerpoint/2010/main" val="29945153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 animBg="1"/>
      <p:bldP spid="17" grpId="0" animBg="1"/>
      <p:bldP spid="18" grpId="0" animBg="1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iángulo isósceles 1">
            <a:extLst>
              <a:ext uri="{FF2B5EF4-FFF2-40B4-BE49-F238E27FC236}">
                <a16:creationId xmlns:a16="http://schemas.microsoft.com/office/drawing/2014/main" id="{79CF9CE1-3D94-4A9A-82CA-EB16D74B98B4}"/>
              </a:ext>
            </a:extLst>
          </p:cNvPr>
          <p:cNvSpPr/>
          <p:nvPr/>
        </p:nvSpPr>
        <p:spPr>
          <a:xfrm>
            <a:off x="2430517" y="129257"/>
            <a:ext cx="7330966" cy="528670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A91305B4-1D03-4B28-B11C-CCEBD2CC2F32}"/>
              </a:ext>
            </a:extLst>
          </p:cNvPr>
          <p:cNvCxnSpPr/>
          <p:nvPr/>
        </p:nvCxnSpPr>
        <p:spPr>
          <a:xfrm>
            <a:off x="3363310" y="4091656"/>
            <a:ext cx="545486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684432E6-C88B-43E7-BE85-E2726A1ECAB3}"/>
              </a:ext>
            </a:extLst>
          </p:cNvPr>
          <p:cNvCxnSpPr>
            <a:cxnSpLocks/>
          </p:cNvCxnSpPr>
          <p:nvPr/>
        </p:nvCxnSpPr>
        <p:spPr>
          <a:xfrm flipV="1">
            <a:off x="4162096" y="2946028"/>
            <a:ext cx="3857296" cy="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36886513-DAB2-45F4-B44E-4AA0F58C149F}"/>
              </a:ext>
            </a:extLst>
          </p:cNvPr>
          <p:cNvCxnSpPr>
            <a:cxnSpLocks/>
          </p:cNvCxnSpPr>
          <p:nvPr/>
        </p:nvCxnSpPr>
        <p:spPr>
          <a:xfrm flipV="1">
            <a:off x="4855779" y="1873973"/>
            <a:ext cx="2396359" cy="1577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7A0ACDB-3A56-4C7E-B798-5C95854841BB}"/>
              </a:ext>
            </a:extLst>
          </p:cNvPr>
          <p:cNvSpPr txBox="1"/>
          <p:nvPr/>
        </p:nvSpPr>
        <p:spPr>
          <a:xfrm>
            <a:off x="4776951" y="4502709"/>
            <a:ext cx="262758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300" dirty="0">
                <a:solidFill>
                  <a:srgbClr val="FFFF00"/>
                </a:solidFill>
              </a:rPr>
              <a:t>1er. Nivel: AMBULATORIO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7BA5B9BE-0231-474B-B77E-05002EB4E313}"/>
              </a:ext>
            </a:extLst>
          </p:cNvPr>
          <p:cNvSpPr txBox="1"/>
          <p:nvPr/>
        </p:nvSpPr>
        <p:spPr>
          <a:xfrm>
            <a:off x="4740165" y="3047030"/>
            <a:ext cx="26275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000" dirty="0">
                <a:solidFill>
                  <a:schemeClr val="bg1"/>
                </a:solidFill>
              </a:rPr>
              <a:t>2do. Nivel</a:t>
            </a:r>
          </a:p>
          <a:p>
            <a:pPr algn="ctr"/>
            <a:r>
              <a:rPr lang="es-EC" sz="2000" dirty="0">
                <a:solidFill>
                  <a:schemeClr val="bg1"/>
                </a:solidFill>
              </a:rPr>
              <a:t>AMBULATORIO INTERNACIÓN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9F43E8C6-E2F8-468A-90FA-C0C3F16888B0}"/>
              </a:ext>
            </a:extLst>
          </p:cNvPr>
          <p:cNvSpPr txBox="1"/>
          <p:nvPr/>
        </p:nvSpPr>
        <p:spPr>
          <a:xfrm>
            <a:off x="4782209" y="1911921"/>
            <a:ext cx="26275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000" dirty="0">
                <a:solidFill>
                  <a:srgbClr val="FFFF00"/>
                </a:solidFill>
              </a:rPr>
              <a:t>3er. Nivel</a:t>
            </a:r>
          </a:p>
          <a:p>
            <a:pPr algn="ctr"/>
            <a:r>
              <a:rPr lang="es-EC" sz="2000" dirty="0">
                <a:solidFill>
                  <a:srgbClr val="FFFF00"/>
                </a:solidFill>
              </a:rPr>
              <a:t>AMBULATORIO INTERNACIÓN</a:t>
            </a:r>
          </a:p>
          <a:p>
            <a:pPr algn="ctr"/>
            <a:endParaRPr lang="es-EC" sz="2000" dirty="0">
              <a:solidFill>
                <a:srgbClr val="FFFF00"/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DE470AAF-3BDF-4C29-9699-43C8ED56E899}"/>
              </a:ext>
            </a:extLst>
          </p:cNvPr>
          <p:cNvSpPr txBox="1"/>
          <p:nvPr/>
        </p:nvSpPr>
        <p:spPr>
          <a:xfrm>
            <a:off x="4771698" y="1081604"/>
            <a:ext cx="262758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300" dirty="0">
                <a:solidFill>
                  <a:schemeClr val="bg1"/>
                </a:solidFill>
              </a:rPr>
              <a:t>4to. Nivel</a:t>
            </a:r>
          </a:p>
        </p:txBody>
      </p:sp>
      <p:pic>
        <p:nvPicPr>
          <p:cNvPr id="9" name="Imagen 8" descr="Diagrama&#10;&#10;Descripción generada automáticamente">
            <a:extLst>
              <a:ext uri="{FF2B5EF4-FFF2-40B4-BE49-F238E27FC236}">
                <a16:creationId xmlns:a16="http://schemas.microsoft.com/office/drawing/2014/main" id="{389F55F7-0EE8-456B-9E99-23C1249310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082" y="2962471"/>
            <a:ext cx="1071563" cy="1071563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D7974C19-B387-429B-8DFE-F3011DB43C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753973" y="3058393"/>
            <a:ext cx="785647" cy="777484"/>
          </a:xfrm>
          <a:prstGeom prst="rect">
            <a:avLst/>
          </a:prstGeom>
        </p:spPr>
      </p:pic>
      <p:pic>
        <p:nvPicPr>
          <p:cNvPr id="17" name="Imagen 16" descr="Diagrama&#10;&#10;Descripción generada automáticamente">
            <a:extLst>
              <a:ext uri="{FF2B5EF4-FFF2-40B4-BE49-F238E27FC236}">
                <a16:creationId xmlns:a16="http://schemas.microsoft.com/office/drawing/2014/main" id="{44B9DC36-A3B7-44F8-A96D-2FFDF8DDB9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6841" y="1390419"/>
            <a:ext cx="1071563" cy="1071563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2BC96C03-784F-4F97-B34C-F89A35DC2A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631949" y="1621726"/>
            <a:ext cx="785647" cy="777484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037C69BE-8911-445F-8B47-DC8F13331E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833754" y="4266729"/>
            <a:ext cx="785647" cy="777484"/>
          </a:xfrm>
          <a:prstGeom prst="rect">
            <a:avLst/>
          </a:prstGeom>
        </p:spPr>
      </p:pic>
      <p:pic>
        <p:nvPicPr>
          <p:cNvPr id="21" name="Imagen 20" descr="Diagrama&#10;&#10;Descripción generada automáticamente">
            <a:extLst>
              <a:ext uri="{FF2B5EF4-FFF2-40B4-BE49-F238E27FC236}">
                <a16:creationId xmlns:a16="http://schemas.microsoft.com/office/drawing/2014/main" id="{898E1E51-1E83-47BC-9FED-8E48659E7BA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31"/>
          <a:stretch/>
        </p:blipFill>
        <p:spPr>
          <a:xfrm>
            <a:off x="5139908" y="5483308"/>
            <a:ext cx="1350582" cy="1303438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6901C378-A443-41B7-887C-C1382C37067C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4" t="14092" r="7847" b="17250"/>
          <a:stretch/>
        </p:blipFill>
        <p:spPr>
          <a:xfrm>
            <a:off x="417783" y="5243595"/>
            <a:ext cx="1808795" cy="1471449"/>
          </a:xfrm>
          <a:prstGeom prst="rect">
            <a:avLst/>
          </a:prstGeom>
        </p:spPr>
      </p:pic>
      <p:pic>
        <p:nvPicPr>
          <p:cNvPr id="25" name="Imagen 24">
            <a:extLst>
              <a:ext uri="{FF2B5EF4-FFF2-40B4-BE49-F238E27FC236}">
                <a16:creationId xmlns:a16="http://schemas.microsoft.com/office/drawing/2014/main" id="{6F51AB91-AFED-4158-8561-A73A77D6EDA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94502" y="5497901"/>
            <a:ext cx="1372127" cy="1180768"/>
          </a:xfrm>
          <a:prstGeom prst="rect">
            <a:avLst/>
          </a:prstGeom>
        </p:spPr>
      </p:pic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6A8BCD86-BB5D-4FAC-B01D-0721D87DCA07}"/>
              </a:ext>
            </a:extLst>
          </p:cNvPr>
          <p:cNvCxnSpPr>
            <a:cxnSpLocks/>
          </p:cNvCxnSpPr>
          <p:nvPr/>
        </p:nvCxnSpPr>
        <p:spPr>
          <a:xfrm flipH="1">
            <a:off x="3945782" y="6678669"/>
            <a:ext cx="4216351" cy="0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uadroTexto 40">
            <a:extLst>
              <a:ext uri="{FF2B5EF4-FFF2-40B4-BE49-F238E27FC236}">
                <a16:creationId xmlns:a16="http://schemas.microsoft.com/office/drawing/2014/main" id="{A041F61A-2C40-4877-8775-B2024819A8C4}"/>
              </a:ext>
            </a:extLst>
          </p:cNvPr>
          <p:cNvSpPr txBox="1"/>
          <p:nvPr/>
        </p:nvSpPr>
        <p:spPr>
          <a:xfrm rot="10800000" flipH="1" flipV="1">
            <a:off x="0" y="297160"/>
            <a:ext cx="394578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800" dirty="0">
                <a:solidFill>
                  <a:srgbClr val="0070C0"/>
                </a:solidFill>
              </a:rPr>
              <a:t>NIVELES </a:t>
            </a:r>
          </a:p>
          <a:p>
            <a:pPr algn="ctr"/>
            <a:r>
              <a:rPr lang="es-EC" sz="2800" dirty="0">
                <a:solidFill>
                  <a:srgbClr val="0070C0"/>
                </a:solidFill>
              </a:rPr>
              <a:t>DE </a:t>
            </a:r>
          </a:p>
          <a:p>
            <a:pPr algn="ctr"/>
            <a:r>
              <a:rPr lang="es-EC" sz="2800" dirty="0">
                <a:solidFill>
                  <a:srgbClr val="0070C0"/>
                </a:solidFill>
              </a:rPr>
              <a:t>ATENCIÓN</a:t>
            </a:r>
          </a:p>
        </p:txBody>
      </p:sp>
    </p:spTree>
    <p:extLst>
      <p:ext uri="{BB962C8B-B14F-4D97-AF65-F5344CB8AC3E}">
        <p14:creationId xmlns:p14="http://schemas.microsoft.com/office/powerpoint/2010/main" val="2627060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iángulo isósceles 1">
            <a:extLst>
              <a:ext uri="{FF2B5EF4-FFF2-40B4-BE49-F238E27FC236}">
                <a16:creationId xmlns:a16="http://schemas.microsoft.com/office/drawing/2014/main" id="{79CF9CE1-3D94-4A9A-82CA-EB16D74B98B4}"/>
              </a:ext>
            </a:extLst>
          </p:cNvPr>
          <p:cNvSpPr/>
          <p:nvPr/>
        </p:nvSpPr>
        <p:spPr>
          <a:xfrm>
            <a:off x="2430517" y="1030015"/>
            <a:ext cx="7330966" cy="528670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A91305B4-1D03-4B28-B11C-CCEBD2CC2F32}"/>
              </a:ext>
            </a:extLst>
          </p:cNvPr>
          <p:cNvCxnSpPr/>
          <p:nvPr/>
        </p:nvCxnSpPr>
        <p:spPr>
          <a:xfrm>
            <a:off x="3363310" y="4992414"/>
            <a:ext cx="545486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684432E6-C88B-43E7-BE85-E2726A1ECAB3}"/>
              </a:ext>
            </a:extLst>
          </p:cNvPr>
          <p:cNvCxnSpPr>
            <a:cxnSpLocks/>
          </p:cNvCxnSpPr>
          <p:nvPr/>
        </p:nvCxnSpPr>
        <p:spPr>
          <a:xfrm flipV="1">
            <a:off x="4162096" y="3846786"/>
            <a:ext cx="3857296" cy="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36886513-DAB2-45F4-B44E-4AA0F58C149F}"/>
              </a:ext>
            </a:extLst>
          </p:cNvPr>
          <p:cNvCxnSpPr>
            <a:cxnSpLocks/>
          </p:cNvCxnSpPr>
          <p:nvPr/>
        </p:nvCxnSpPr>
        <p:spPr>
          <a:xfrm flipV="1">
            <a:off x="4855779" y="2774731"/>
            <a:ext cx="2396359" cy="1577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7A0ACDB-3A56-4C7E-B798-5C95854841BB}"/>
              </a:ext>
            </a:extLst>
          </p:cNvPr>
          <p:cNvSpPr txBox="1"/>
          <p:nvPr/>
        </p:nvSpPr>
        <p:spPr>
          <a:xfrm>
            <a:off x="2739446" y="5225492"/>
            <a:ext cx="262758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300" dirty="0">
                <a:solidFill>
                  <a:srgbClr val="FFFF00"/>
                </a:solidFill>
              </a:rPr>
              <a:t>1er. Nivel: AMBULATORIO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7BA5B9BE-0231-474B-B77E-05002EB4E313}"/>
              </a:ext>
            </a:extLst>
          </p:cNvPr>
          <p:cNvSpPr txBox="1"/>
          <p:nvPr/>
        </p:nvSpPr>
        <p:spPr>
          <a:xfrm>
            <a:off x="4740165" y="3947788"/>
            <a:ext cx="26275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000" dirty="0">
                <a:solidFill>
                  <a:schemeClr val="bg1"/>
                </a:solidFill>
              </a:rPr>
              <a:t>2do. Nivel</a:t>
            </a:r>
          </a:p>
          <a:p>
            <a:pPr algn="ctr"/>
            <a:r>
              <a:rPr lang="es-EC" sz="2000" dirty="0">
                <a:solidFill>
                  <a:schemeClr val="bg1"/>
                </a:solidFill>
              </a:rPr>
              <a:t>AMBULATORIO INTERNACIÓN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9F43E8C6-E2F8-468A-90FA-C0C3F16888B0}"/>
              </a:ext>
            </a:extLst>
          </p:cNvPr>
          <p:cNvSpPr txBox="1"/>
          <p:nvPr/>
        </p:nvSpPr>
        <p:spPr>
          <a:xfrm>
            <a:off x="4782209" y="2812679"/>
            <a:ext cx="26275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000" dirty="0">
                <a:solidFill>
                  <a:srgbClr val="FFFF00"/>
                </a:solidFill>
              </a:rPr>
              <a:t>3er. Nivel</a:t>
            </a:r>
          </a:p>
          <a:p>
            <a:pPr algn="ctr"/>
            <a:r>
              <a:rPr lang="es-EC" sz="2000" dirty="0">
                <a:solidFill>
                  <a:srgbClr val="FFFF00"/>
                </a:solidFill>
              </a:rPr>
              <a:t>AMBULATORIO INTERNACIÓN</a:t>
            </a:r>
          </a:p>
          <a:p>
            <a:pPr algn="ctr"/>
            <a:endParaRPr lang="es-EC" sz="2000" dirty="0">
              <a:solidFill>
                <a:srgbClr val="FFFF00"/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DE470AAF-3BDF-4C29-9699-43C8ED56E899}"/>
              </a:ext>
            </a:extLst>
          </p:cNvPr>
          <p:cNvSpPr txBox="1"/>
          <p:nvPr/>
        </p:nvSpPr>
        <p:spPr>
          <a:xfrm>
            <a:off x="4771698" y="1982362"/>
            <a:ext cx="262758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300" dirty="0">
                <a:solidFill>
                  <a:schemeClr val="bg1"/>
                </a:solidFill>
              </a:rPr>
              <a:t>4to. Nivel</a:t>
            </a: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037C69BE-8911-445F-8B47-DC8F13331E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787761" y="5310801"/>
            <a:ext cx="785647" cy="777484"/>
          </a:xfrm>
          <a:prstGeom prst="rect">
            <a:avLst/>
          </a:prstGeom>
        </p:spPr>
      </p:pic>
      <p:sp>
        <p:nvSpPr>
          <p:cNvPr id="41" name="CuadroTexto 40">
            <a:extLst>
              <a:ext uri="{FF2B5EF4-FFF2-40B4-BE49-F238E27FC236}">
                <a16:creationId xmlns:a16="http://schemas.microsoft.com/office/drawing/2014/main" id="{A041F61A-2C40-4877-8775-B2024819A8C4}"/>
              </a:ext>
            </a:extLst>
          </p:cNvPr>
          <p:cNvSpPr txBox="1"/>
          <p:nvPr/>
        </p:nvSpPr>
        <p:spPr>
          <a:xfrm rot="10800000" flipH="1" flipV="1">
            <a:off x="3403419" y="328963"/>
            <a:ext cx="5978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800" dirty="0">
                <a:solidFill>
                  <a:srgbClr val="0070C0"/>
                </a:solidFill>
              </a:rPr>
              <a:t>NIVELES DE ATENCIÓN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69EA045B-789D-4138-B7D5-C87CB191FC4C}"/>
              </a:ext>
            </a:extLst>
          </p:cNvPr>
          <p:cNvSpPr txBox="1"/>
          <p:nvPr/>
        </p:nvSpPr>
        <p:spPr>
          <a:xfrm>
            <a:off x="5268686" y="5116590"/>
            <a:ext cx="35494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b="1" dirty="0">
                <a:solidFill>
                  <a:srgbClr val="FFFF00"/>
                </a:solidFill>
              </a:rPr>
              <a:t>             Unidades Móviles </a:t>
            </a:r>
          </a:p>
          <a:p>
            <a:r>
              <a:rPr lang="es-EC" b="1" dirty="0">
                <a:solidFill>
                  <a:srgbClr val="FFFF00"/>
                </a:solidFill>
              </a:rPr>
              <a:t>             Centros de Salud A – B – C                           </a:t>
            </a:r>
          </a:p>
          <a:p>
            <a:r>
              <a:rPr lang="es-EC" b="1" dirty="0">
                <a:solidFill>
                  <a:srgbClr val="FFFF00"/>
                </a:solidFill>
              </a:rPr>
              <a:t>             Consultorios</a:t>
            </a:r>
          </a:p>
          <a:p>
            <a:r>
              <a:rPr lang="es-EC" b="1" dirty="0">
                <a:solidFill>
                  <a:srgbClr val="FFFF00"/>
                </a:solidFill>
              </a:rPr>
              <a:t>             Puestos de Salud</a:t>
            </a:r>
          </a:p>
        </p:txBody>
      </p:sp>
    </p:spTree>
    <p:extLst>
      <p:ext uri="{BB962C8B-B14F-4D97-AF65-F5344CB8AC3E}">
        <p14:creationId xmlns:p14="http://schemas.microsoft.com/office/powerpoint/2010/main" val="732602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iángulo isósceles 1">
            <a:extLst>
              <a:ext uri="{FF2B5EF4-FFF2-40B4-BE49-F238E27FC236}">
                <a16:creationId xmlns:a16="http://schemas.microsoft.com/office/drawing/2014/main" id="{79CF9CE1-3D94-4A9A-82CA-EB16D74B98B4}"/>
              </a:ext>
            </a:extLst>
          </p:cNvPr>
          <p:cNvSpPr/>
          <p:nvPr/>
        </p:nvSpPr>
        <p:spPr>
          <a:xfrm>
            <a:off x="2430517" y="1030015"/>
            <a:ext cx="7330966" cy="528670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A91305B4-1D03-4B28-B11C-CCEBD2CC2F32}"/>
              </a:ext>
            </a:extLst>
          </p:cNvPr>
          <p:cNvCxnSpPr/>
          <p:nvPr/>
        </p:nvCxnSpPr>
        <p:spPr>
          <a:xfrm>
            <a:off x="3363310" y="4992414"/>
            <a:ext cx="545486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684432E6-C88B-43E7-BE85-E2726A1ECAB3}"/>
              </a:ext>
            </a:extLst>
          </p:cNvPr>
          <p:cNvCxnSpPr>
            <a:cxnSpLocks/>
          </p:cNvCxnSpPr>
          <p:nvPr/>
        </p:nvCxnSpPr>
        <p:spPr>
          <a:xfrm flipV="1">
            <a:off x="4162096" y="3846786"/>
            <a:ext cx="3857296" cy="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36886513-DAB2-45F4-B44E-4AA0F58C149F}"/>
              </a:ext>
            </a:extLst>
          </p:cNvPr>
          <p:cNvCxnSpPr>
            <a:cxnSpLocks/>
          </p:cNvCxnSpPr>
          <p:nvPr/>
        </p:nvCxnSpPr>
        <p:spPr>
          <a:xfrm flipV="1">
            <a:off x="4855779" y="2774731"/>
            <a:ext cx="2396359" cy="1577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7A0ACDB-3A56-4C7E-B798-5C95854841BB}"/>
              </a:ext>
            </a:extLst>
          </p:cNvPr>
          <p:cNvSpPr txBox="1"/>
          <p:nvPr/>
        </p:nvSpPr>
        <p:spPr>
          <a:xfrm>
            <a:off x="4776951" y="5403467"/>
            <a:ext cx="262758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300" dirty="0">
                <a:solidFill>
                  <a:srgbClr val="FFFF00"/>
                </a:solidFill>
              </a:rPr>
              <a:t>1er. Nivel: AMBULATORIO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9F43E8C6-E2F8-468A-90FA-C0C3F16888B0}"/>
              </a:ext>
            </a:extLst>
          </p:cNvPr>
          <p:cNvSpPr txBox="1"/>
          <p:nvPr/>
        </p:nvSpPr>
        <p:spPr>
          <a:xfrm>
            <a:off x="4782209" y="2812679"/>
            <a:ext cx="26275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000" dirty="0">
                <a:solidFill>
                  <a:srgbClr val="FFFF00"/>
                </a:solidFill>
              </a:rPr>
              <a:t>3er. Nivel</a:t>
            </a:r>
          </a:p>
          <a:p>
            <a:pPr algn="ctr"/>
            <a:r>
              <a:rPr lang="es-EC" sz="2000" dirty="0">
                <a:solidFill>
                  <a:srgbClr val="FFFF00"/>
                </a:solidFill>
              </a:rPr>
              <a:t>AMBULATORIO INTERNACIÓN</a:t>
            </a:r>
          </a:p>
          <a:p>
            <a:pPr algn="ctr"/>
            <a:endParaRPr lang="es-EC" sz="2000" dirty="0">
              <a:solidFill>
                <a:srgbClr val="FFFF00"/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DE470AAF-3BDF-4C29-9699-43C8ED56E899}"/>
              </a:ext>
            </a:extLst>
          </p:cNvPr>
          <p:cNvSpPr txBox="1"/>
          <p:nvPr/>
        </p:nvSpPr>
        <p:spPr>
          <a:xfrm>
            <a:off x="4771698" y="1982362"/>
            <a:ext cx="262758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300" dirty="0">
                <a:solidFill>
                  <a:schemeClr val="bg1"/>
                </a:solidFill>
              </a:rPr>
              <a:t>4to. Nivel</a:t>
            </a:r>
          </a:p>
        </p:txBody>
      </p:sp>
      <p:pic>
        <p:nvPicPr>
          <p:cNvPr id="9" name="Imagen 8" descr="Diagrama&#10;&#10;Descripción generada automáticamente">
            <a:extLst>
              <a:ext uri="{FF2B5EF4-FFF2-40B4-BE49-F238E27FC236}">
                <a16:creationId xmlns:a16="http://schemas.microsoft.com/office/drawing/2014/main" id="{389F55F7-0EE8-456B-9E99-23C1249310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71556" y1="27556" x2="71556" y2="27556"/>
                        <a14:foregroundMark x1="79111" y1="53778" x2="79111" y2="53778"/>
                        <a14:foregroundMark x1="73333" y1="44444" x2="73333" y2="44444"/>
                        <a14:foregroundMark x1="88444" y1="56444" x2="88444" y2="56444"/>
                        <a14:foregroundMark x1="84889" y1="74222" x2="84889" y2="74222"/>
                        <a14:foregroundMark x1="63556" y1="52444" x2="63556" y2="52444"/>
                        <a14:foregroundMark x1="56889" y1="45778" x2="56889" y2="45778"/>
                        <a14:foregroundMark x1="55556" y1="42222" x2="55556" y2="42222"/>
                        <a14:foregroundMark x1="65333" y1="68889" x2="65333" y2="68889"/>
                        <a14:foregroundMark x1="75556" y1="72000" x2="75556" y2="72000"/>
                        <a14:foregroundMark x1="73333" y1="36000" x2="73333" y2="36000"/>
                        <a14:foregroundMark x1="73333" y1="36000" x2="73333" y2="36000"/>
                        <a14:foregroundMark x1="77333" y1="70667" x2="77333" y2="70667"/>
                        <a14:foregroundMark x1="71556" y1="31556" x2="71556" y2="31556"/>
                        <a14:foregroundMark x1="71556" y1="28000" x2="71556" y2="28000"/>
                        <a14:foregroundMark x1="71556" y1="29778" x2="71556" y2="29778"/>
                        <a14:foregroundMark x1="74222" y1="25333" x2="74222" y2="25333"/>
                        <a14:foregroundMark x1="72000" y1="36000" x2="72000" y2="36000"/>
                        <a14:foregroundMark x1="72000" y1="33333" x2="72000" y2="33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0701" y="3610173"/>
            <a:ext cx="1328798" cy="1328798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D7974C19-B387-429B-8DFE-F3011DB43C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62955" y="4024618"/>
            <a:ext cx="785647" cy="777484"/>
          </a:xfrm>
          <a:prstGeom prst="rect">
            <a:avLst/>
          </a:prstGeom>
        </p:spPr>
      </p:pic>
      <p:sp>
        <p:nvSpPr>
          <p:cNvPr id="41" name="CuadroTexto 40">
            <a:extLst>
              <a:ext uri="{FF2B5EF4-FFF2-40B4-BE49-F238E27FC236}">
                <a16:creationId xmlns:a16="http://schemas.microsoft.com/office/drawing/2014/main" id="{A041F61A-2C40-4877-8775-B2024819A8C4}"/>
              </a:ext>
            </a:extLst>
          </p:cNvPr>
          <p:cNvSpPr txBox="1"/>
          <p:nvPr/>
        </p:nvSpPr>
        <p:spPr>
          <a:xfrm rot="10800000" flipH="1" flipV="1">
            <a:off x="3403419" y="328963"/>
            <a:ext cx="5978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800" dirty="0">
                <a:solidFill>
                  <a:srgbClr val="0070C0"/>
                </a:solidFill>
              </a:rPr>
              <a:t>NIVELES DE ATENCIÓN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EEBC4F01-950C-4028-8334-6E80911393C3}"/>
              </a:ext>
            </a:extLst>
          </p:cNvPr>
          <p:cNvSpPr txBox="1"/>
          <p:nvPr/>
        </p:nvSpPr>
        <p:spPr>
          <a:xfrm>
            <a:off x="464019" y="3673366"/>
            <a:ext cx="299708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000" b="1" dirty="0">
                <a:solidFill>
                  <a:srgbClr val="0070C0"/>
                </a:solidFill>
              </a:rPr>
              <a:t>2do. Nivel</a:t>
            </a:r>
          </a:p>
          <a:p>
            <a:pPr algn="ctr"/>
            <a:r>
              <a:rPr lang="es-EC" sz="2000" b="1" dirty="0">
                <a:solidFill>
                  <a:srgbClr val="0070C0"/>
                </a:solidFill>
              </a:rPr>
              <a:t>AMBULATORIO </a:t>
            </a:r>
          </a:p>
          <a:p>
            <a:pPr algn="ctr"/>
            <a:r>
              <a:rPr lang="es-EC" sz="2000" b="1" dirty="0">
                <a:solidFill>
                  <a:srgbClr val="0070C0"/>
                </a:solidFill>
              </a:rPr>
              <a:t>Consultorio Especialidades</a:t>
            </a:r>
          </a:p>
          <a:p>
            <a:pPr algn="ctr"/>
            <a:r>
              <a:rPr lang="es-EC" sz="2000" b="1" dirty="0">
                <a:solidFill>
                  <a:srgbClr val="0070C0"/>
                </a:solidFill>
              </a:rPr>
              <a:t>Centros de Especialidades</a:t>
            </a:r>
          </a:p>
          <a:p>
            <a:pPr algn="ctr"/>
            <a:r>
              <a:rPr lang="es-EC" sz="2000" b="1" dirty="0">
                <a:solidFill>
                  <a:srgbClr val="0070C0"/>
                </a:solidFill>
              </a:rPr>
              <a:t>Hospital del Día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4007E6B4-F15D-45CE-8E4A-0D7546A8BA8B}"/>
              </a:ext>
            </a:extLst>
          </p:cNvPr>
          <p:cNvSpPr txBox="1"/>
          <p:nvPr/>
        </p:nvSpPr>
        <p:spPr>
          <a:xfrm>
            <a:off x="8955223" y="3661991"/>
            <a:ext cx="29970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000" b="1" dirty="0">
                <a:solidFill>
                  <a:srgbClr val="0070C0"/>
                </a:solidFill>
              </a:rPr>
              <a:t>2do. Nivel</a:t>
            </a:r>
          </a:p>
          <a:p>
            <a:pPr algn="ctr"/>
            <a:r>
              <a:rPr lang="es-EC" sz="2000" b="1" dirty="0">
                <a:solidFill>
                  <a:srgbClr val="0070C0"/>
                </a:solidFill>
              </a:rPr>
              <a:t>INTERNACIÓN</a:t>
            </a:r>
          </a:p>
          <a:p>
            <a:pPr algn="ctr"/>
            <a:r>
              <a:rPr lang="es-EC" sz="2000" b="1" dirty="0">
                <a:solidFill>
                  <a:srgbClr val="0070C0"/>
                </a:solidFill>
              </a:rPr>
              <a:t>Hospital Básico</a:t>
            </a:r>
          </a:p>
          <a:p>
            <a:pPr algn="ctr"/>
            <a:r>
              <a:rPr lang="es-EC" sz="2000" b="1" dirty="0">
                <a:solidFill>
                  <a:srgbClr val="0070C0"/>
                </a:solidFill>
              </a:rPr>
              <a:t>Hospital General</a:t>
            </a:r>
          </a:p>
        </p:txBody>
      </p:sp>
    </p:spTree>
    <p:extLst>
      <p:ext uri="{BB962C8B-B14F-4D97-AF65-F5344CB8AC3E}">
        <p14:creationId xmlns:p14="http://schemas.microsoft.com/office/powerpoint/2010/main" val="1782970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iángulo isósceles 1">
            <a:extLst>
              <a:ext uri="{FF2B5EF4-FFF2-40B4-BE49-F238E27FC236}">
                <a16:creationId xmlns:a16="http://schemas.microsoft.com/office/drawing/2014/main" id="{79CF9CE1-3D94-4A9A-82CA-EB16D74B98B4}"/>
              </a:ext>
            </a:extLst>
          </p:cNvPr>
          <p:cNvSpPr/>
          <p:nvPr/>
        </p:nvSpPr>
        <p:spPr>
          <a:xfrm>
            <a:off x="2430517" y="1030015"/>
            <a:ext cx="7330966" cy="528670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A91305B4-1D03-4B28-B11C-CCEBD2CC2F32}"/>
              </a:ext>
            </a:extLst>
          </p:cNvPr>
          <p:cNvCxnSpPr/>
          <p:nvPr/>
        </p:nvCxnSpPr>
        <p:spPr>
          <a:xfrm>
            <a:off x="3363310" y="3900594"/>
            <a:ext cx="545486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684432E6-C88B-43E7-BE85-E2726A1ECAB3}"/>
              </a:ext>
            </a:extLst>
          </p:cNvPr>
          <p:cNvCxnSpPr>
            <a:cxnSpLocks/>
          </p:cNvCxnSpPr>
          <p:nvPr/>
        </p:nvCxnSpPr>
        <p:spPr>
          <a:xfrm flipV="1">
            <a:off x="4162096" y="2754966"/>
            <a:ext cx="3857296" cy="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36886513-DAB2-45F4-B44E-4AA0F58C149F}"/>
              </a:ext>
            </a:extLst>
          </p:cNvPr>
          <p:cNvCxnSpPr>
            <a:cxnSpLocks/>
          </p:cNvCxnSpPr>
          <p:nvPr/>
        </p:nvCxnSpPr>
        <p:spPr>
          <a:xfrm flipV="1">
            <a:off x="4855779" y="2774731"/>
            <a:ext cx="2396359" cy="1577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7A0ACDB-3A56-4C7E-B798-5C95854841BB}"/>
              </a:ext>
            </a:extLst>
          </p:cNvPr>
          <p:cNvSpPr txBox="1"/>
          <p:nvPr/>
        </p:nvSpPr>
        <p:spPr>
          <a:xfrm>
            <a:off x="4776951" y="5403467"/>
            <a:ext cx="262758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300" dirty="0">
                <a:solidFill>
                  <a:srgbClr val="FFFF00"/>
                </a:solidFill>
              </a:rPr>
              <a:t>1er. Nivel: AMBULATORIO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DE470AAF-3BDF-4C29-9699-43C8ED56E899}"/>
              </a:ext>
            </a:extLst>
          </p:cNvPr>
          <p:cNvSpPr txBox="1"/>
          <p:nvPr/>
        </p:nvSpPr>
        <p:spPr>
          <a:xfrm>
            <a:off x="4771698" y="1982362"/>
            <a:ext cx="262758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300" dirty="0">
                <a:solidFill>
                  <a:schemeClr val="bg1"/>
                </a:solidFill>
              </a:rPr>
              <a:t>4to. Nivel</a:t>
            </a:r>
          </a:p>
        </p:txBody>
      </p:sp>
      <p:pic>
        <p:nvPicPr>
          <p:cNvPr id="9" name="Imagen 8" descr="Diagrama&#10;&#10;Descripción generada automáticamente">
            <a:extLst>
              <a:ext uri="{FF2B5EF4-FFF2-40B4-BE49-F238E27FC236}">
                <a16:creationId xmlns:a16="http://schemas.microsoft.com/office/drawing/2014/main" id="{389F55F7-0EE8-456B-9E99-23C1249310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71556" y1="27556" x2="71556" y2="27556"/>
                        <a14:foregroundMark x1="79111" y1="53778" x2="79111" y2="53778"/>
                        <a14:foregroundMark x1="73333" y1="44444" x2="73333" y2="44444"/>
                        <a14:foregroundMark x1="88444" y1="56444" x2="88444" y2="56444"/>
                        <a14:foregroundMark x1="84889" y1="74222" x2="84889" y2="74222"/>
                        <a14:foregroundMark x1="63556" y1="52444" x2="63556" y2="52444"/>
                        <a14:foregroundMark x1="56889" y1="45778" x2="56889" y2="45778"/>
                        <a14:foregroundMark x1="55556" y1="42222" x2="55556" y2="42222"/>
                        <a14:foregroundMark x1="65333" y1="68889" x2="65333" y2="68889"/>
                        <a14:foregroundMark x1="75556" y1="72000" x2="75556" y2="72000"/>
                        <a14:foregroundMark x1="73333" y1="36000" x2="73333" y2="36000"/>
                        <a14:foregroundMark x1="73333" y1="36000" x2="73333" y2="36000"/>
                        <a14:foregroundMark x1="77333" y1="70667" x2="77333" y2="70667"/>
                        <a14:foregroundMark x1="71556" y1="31556" x2="71556" y2="31556"/>
                        <a14:foregroundMark x1="71556" y1="28000" x2="71556" y2="28000"/>
                        <a14:foregroundMark x1="71556" y1="29778" x2="71556" y2="29778"/>
                        <a14:foregroundMark x1="74222" y1="25333" x2="74222" y2="25333"/>
                        <a14:foregroundMark x1="72000" y1="36000" x2="72000" y2="36000"/>
                        <a14:foregroundMark x1="72000" y1="33333" x2="72000" y2="33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8687" y="2518353"/>
            <a:ext cx="1328798" cy="1328798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D7974C19-B387-429B-8DFE-F3011DB43C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40378" y="2932798"/>
            <a:ext cx="785647" cy="777484"/>
          </a:xfrm>
          <a:prstGeom prst="rect">
            <a:avLst/>
          </a:prstGeom>
        </p:spPr>
      </p:pic>
      <p:sp>
        <p:nvSpPr>
          <p:cNvPr id="41" name="CuadroTexto 40">
            <a:extLst>
              <a:ext uri="{FF2B5EF4-FFF2-40B4-BE49-F238E27FC236}">
                <a16:creationId xmlns:a16="http://schemas.microsoft.com/office/drawing/2014/main" id="{A041F61A-2C40-4877-8775-B2024819A8C4}"/>
              </a:ext>
            </a:extLst>
          </p:cNvPr>
          <p:cNvSpPr txBox="1"/>
          <p:nvPr/>
        </p:nvSpPr>
        <p:spPr>
          <a:xfrm rot="10800000" flipH="1" flipV="1">
            <a:off x="3403419" y="328963"/>
            <a:ext cx="5978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800" dirty="0">
                <a:solidFill>
                  <a:srgbClr val="0070C0"/>
                </a:solidFill>
              </a:rPr>
              <a:t>NIVELES DE ATENCIÓN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EEBC4F01-950C-4028-8334-6E80911393C3}"/>
              </a:ext>
            </a:extLst>
          </p:cNvPr>
          <p:cNvSpPr txBox="1"/>
          <p:nvPr/>
        </p:nvSpPr>
        <p:spPr>
          <a:xfrm>
            <a:off x="464019" y="2595190"/>
            <a:ext cx="29970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000" b="1" dirty="0">
                <a:solidFill>
                  <a:srgbClr val="0070C0"/>
                </a:solidFill>
              </a:rPr>
              <a:t>3er. Nivel</a:t>
            </a:r>
          </a:p>
          <a:p>
            <a:pPr algn="ctr"/>
            <a:r>
              <a:rPr lang="es-EC" sz="2000" b="1" dirty="0">
                <a:solidFill>
                  <a:srgbClr val="0070C0"/>
                </a:solidFill>
              </a:rPr>
              <a:t>AMBULATORIO </a:t>
            </a:r>
          </a:p>
          <a:p>
            <a:pPr algn="ctr"/>
            <a:r>
              <a:rPr lang="es-EC" sz="2000" b="1" dirty="0">
                <a:solidFill>
                  <a:srgbClr val="0070C0"/>
                </a:solidFill>
              </a:rPr>
              <a:t>Centros Especializados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4007E6B4-F15D-45CE-8E4A-0D7546A8BA8B}"/>
              </a:ext>
            </a:extLst>
          </p:cNvPr>
          <p:cNvSpPr txBox="1"/>
          <p:nvPr/>
        </p:nvSpPr>
        <p:spPr>
          <a:xfrm>
            <a:off x="8889752" y="2595190"/>
            <a:ext cx="29970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000" b="1" dirty="0">
                <a:solidFill>
                  <a:srgbClr val="0070C0"/>
                </a:solidFill>
              </a:rPr>
              <a:t>3er. Nivel</a:t>
            </a:r>
          </a:p>
          <a:p>
            <a:pPr algn="ctr"/>
            <a:r>
              <a:rPr lang="es-EC" sz="2000" b="1" dirty="0">
                <a:solidFill>
                  <a:srgbClr val="0070C0"/>
                </a:solidFill>
              </a:rPr>
              <a:t>INTERNACIÓN</a:t>
            </a:r>
          </a:p>
          <a:p>
            <a:pPr algn="ctr"/>
            <a:r>
              <a:rPr lang="es-EC" sz="2000" b="1" dirty="0">
                <a:solidFill>
                  <a:srgbClr val="0070C0"/>
                </a:solidFill>
              </a:rPr>
              <a:t>Hospital  Especializado</a:t>
            </a:r>
          </a:p>
          <a:p>
            <a:pPr algn="ctr"/>
            <a:r>
              <a:rPr lang="es-EC" sz="2000" b="1" dirty="0">
                <a:solidFill>
                  <a:srgbClr val="0070C0"/>
                </a:solidFill>
              </a:rPr>
              <a:t>Hospital Especialidades</a:t>
            </a:r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8DE4C6D5-D26A-4897-B66E-D2544E6C072C}"/>
              </a:ext>
            </a:extLst>
          </p:cNvPr>
          <p:cNvCxnSpPr/>
          <p:nvPr/>
        </p:nvCxnSpPr>
        <p:spPr>
          <a:xfrm>
            <a:off x="3363310" y="4992414"/>
            <a:ext cx="545486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CuadroTexto 18">
            <a:extLst>
              <a:ext uri="{FF2B5EF4-FFF2-40B4-BE49-F238E27FC236}">
                <a16:creationId xmlns:a16="http://schemas.microsoft.com/office/drawing/2014/main" id="{E04CA28D-A39C-4841-BA50-42A3F72CD6D7}"/>
              </a:ext>
            </a:extLst>
          </p:cNvPr>
          <p:cNvSpPr txBox="1"/>
          <p:nvPr/>
        </p:nvSpPr>
        <p:spPr>
          <a:xfrm>
            <a:off x="4740165" y="3947788"/>
            <a:ext cx="26275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000" dirty="0">
                <a:solidFill>
                  <a:schemeClr val="bg1"/>
                </a:solidFill>
              </a:rPr>
              <a:t>2do. Nivel</a:t>
            </a:r>
          </a:p>
          <a:p>
            <a:pPr algn="ctr"/>
            <a:r>
              <a:rPr lang="es-EC" sz="2000" dirty="0">
                <a:solidFill>
                  <a:schemeClr val="bg1"/>
                </a:solidFill>
              </a:rPr>
              <a:t>AMBULATORIO INTERNACIÓN</a:t>
            </a:r>
          </a:p>
        </p:txBody>
      </p:sp>
    </p:spTree>
    <p:extLst>
      <p:ext uri="{BB962C8B-B14F-4D97-AF65-F5344CB8AC3E}">
        <p14:creationId xmlns:p14="http://schemas.microsoft.com/office/powerpoint/2010/main" val="842281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iángulo isósceles 1">
            <a:extLst>
              <a:ext uri="{FF2B5EF4-FFF2-40B4-BE49-F238E27FC236}">
                <a16:creationId xmlns:a16="http://schemas.microsoft.com/office/drawing/2014/main" id="{79CF9CE1-3D94-4A9A-82CA-EB16D74B98B4}"/>
              </a:ext>
            </a:extLst>
          </p:cNvPr>
          <p:cNvSpPr/>
          <p:nvPr/>
        </p:nvSpPr>
        <p:spPr>
          <a:xfrm>
            <a:off x="2430517" y="1030015"/>
            <a:ext cx="7330966" cy="528670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A91305B4-1D03-4B28-B11C-CCEBD2CC2F32}"/>
              </a:ext>
            </a:extLst>
          </p:cNvPr>
          <p:cNvCxnSpPr/>
          <p:nvPr/>
        </p:nvCxnSpPr>
        <p:spPr>
          <a:xfrm>
            <a:off x="3363310" y="4992414"/>
            <a:ext cx="545486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684432E6-C88B-43E7-BE85-E2726A1ECAB3}"/>
              </a:ext>
            </a:extLst>
          </p:cNvPr>
          <p:cNvCxnSpPr>
            <a:cxnSpLocks/>
          </p:cNvCxnSpPr>
          <p:nvPr/>
        </p:nvCxnSpPr>
        <p:spPr>
          <a:xfrm flipV="1">
            <a:off x="4162096" y="3846786"/>
            <a:ext cx="3857296" cy="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36886513-DAB2-45F4-B44E-4AA0F58C149F}"/>
              </a:ext>
            </a:extLst>
          </p:cNvPr>
          <p:cNvCxnSpPr>
            <a:cxnSpLocks/>
          </p:cNvCxnSpPr>
          <p:nvPr/>
        </p:nvCxnSpPr>
        <p:spPr>
          <a:xfrm flipV="1">
            <a:off x="4855779" y="2774731"/>
            <a:ext cx="2396359" cy="1577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7A0ACDB-3A56-4C7E-B798-5C95854841BB}"/>
              </a:ext>
            </a:extLst>
          </p:cNvPr>
          <p:cNvSpPr txBox="1"/>
          <p:nvPr/>
        </p:nvSpPr>
        <p:spPr>
          <a:xfrm>
            <a:off x="4776951" y="5403467"/>
            <a:ext cx="262758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300" dirty="0">
                <a:solidFill>
                  <a:srgbClr val="FFFF00"/>
                </a:solidFill>
              </a:rPr>
              <a:t>1er. Nivel: AMBULATORIO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7BA5B9BE-0231-474B-B77E-05002EB4E313}"/>
              </a:ext>
            </a:extLst>
          </p:cNvPr>
          <p:cNvSpPr txBox="1"/>
          <p:nvPr/>
        </p:nvSpPr>
        <p:spPr>
          <a:xfrm>
            <a:off x="4740165" y="3947788"/>
            <a:ext cx="26275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000" dirty="0">
                <a:solidFill>
                  <a:schemeClr val="bg1"/>
                </a:solidFill>
              </a:rPr>
              <a:t>2do. Nivel</a:t>
            </a:r>
          </a:p>
          <a:p>
            <a:pPr algn="ctr"/>
            <a:r>
              <a:rPr lang="es-EC" sz="2000" dirty="0">
                <a:solidFill>
                  <a:schemeClr val="bg1"/>
                </a:solidFill>
              </a:rPr>
              <a:t>AMBULATORIO INTERNACIÓN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9F43E8C6-E2F8-468A-90FA-C0C3F16888B0}"/>
              </a:ext>
            </a:extLst>
          </p:cNvPr>
          <p:cNvSpPr txBox="1"/>
          <p:nvPr/>
        </p:nvSpPr>
        <p:spPr>
          <a:xfrm>
            <a:off x="4782209" y="2812679"/>
            <a:ext cx="26275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000" dirty="0">
                <a:solidFill>
                  <a:srgbClr val="FFFF00"/>
                </a:solidFill>
              </a:rPr>
              <a:t>3er. Nivel</a:t>
            </a:r>
          </a:p>
          <a:p>
            <a:pPr algn="ctr"/>
            <a:r>
              <a:rPr lang="es-EC" sz="2000" dirty="0">
                <a:solidFill>
                  <a:srgbClr val="FFFF00"/>
                </a:solidFill>
              </a:rPr>
              <a:t>AMBULATORIO INTERNACIÓN</a:t>
            </a:r>
          </a:p>
          <a:p>
            <a:pPr algn="ctr"/>
            <a:endParaRPr lang="es-EC" sz="2000" dirty="0">
              <a:solidFill>
                <a:srgbClr val="FFFF00"/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DE470AAF-3BDF-4C29-9699-43C8ED56E899}"/>
              </a:ext>
            </a:extLst>
          </p:cNvPr>
          <p:cNvSpPr txBox="1"/>
          <p:nvPr/>
        </p:nvSpPr>
        <p:spPr>
          <a:xfrm>
            <a:off x="4771698" y="1982362"/>
            <a:ext cx="262758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300" dirty="0">
                <a:solidFill>
                  <a:schemeClr val="bg1"/>
                </a:solidFill>
              </a:rPr>
              <a:t>4to. Nivel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A041F61A-2C40-4877-8775-B2024819A8C4}"/>
              </a:ext>
            </a:extLst>
          </p:cNvPr>
          <p:cNvSpPr txBox="1"/>
          <p:nvPr/>
        </p:nvSpPr>
        <p:spPr>
          <a:xfrm rot="10800000" flipH="1" flipV="1">
            <a:off x="3403419" y="328963"/>
            <a:ext cx="5978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800" dirty="0">
                <a:solidFill>
                  <a:srgbClr val="0070C0"/>
                </a:solidFill>
              </a:rPr>
              <a:t>NIVELES DE ATENCIÓN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222850BE-77BB-4D44-9DF2-6404E8F4B5BA}"/>
              </a:ext>
            </a:extLst>
          </p:cNvPr>
          <p:cNvSpPr txBox="1"/>
          <p:nvPr/>
        </p:nvSpPr>
        <p:spPr>
          <a:xfrm>
            <a:off x="8262942" y="1543780"/>
            <a:ext cx="29970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000" b="1" dirty="0">
                <a:solidFill>
                  <a:srgbClr val="0070C0"/>
                </a:solidFill>
              </a:rPr>
              <a:t>4to. Nivel</a:t>
            </a:r>
          </a:p>
          <a:p>
            <a:pPr algn="ctr"/>
            <a:r>
              <a:rPr lang="es-EC" sz="2000" b="1" dirty="0">
                <a:solidFill>
                  <a:srgbClr val="0070C0"/>
                </a:solidFill>
              </a:rPr>
              <a:t>Centros de Experimentación Clínica de alta especialidad</a:t>
            </a:r>
          </a:p>
        </p:txBody>
      </p:sp>
    </p:spTree>
    <p:extLst>
      <p:ext uri="{BB962C8B-B14F-4D97-AF65-F5344CB8AC3E}">
        <p14:creationId xmlns:p14="http://schemas.microsoft.com/office/powerpoint/2010/main" val="2924474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7FC2BF08-0EDC-4D45-96BA-088F021E15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186" t="20100" r="32836" b="15025"/>
          <a:stretch/>
        </p:blipFill>
        <p:spPr>
          <a:xfrm>
            <a:off x="1483056" y="286603"/>
            <a:ext cx="9225888" cy="5908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633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02EE156F-9637-45FA-802E-2B20419BC7B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074" t="23084" r="32724" b="28757"/>
          <a:stretch/>
        </p:blipFill>
        <p:spPr>
          <a:xfrm>
            <a:off x="1052815" y="1040641"/>
            <a:ext cx="10086370" cy="4776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681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7EA07CBE-1665-43DA-97D2-A2CB5CD119A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963" t="36020" r="11456" b="31344"/>
          <a:stretch/>
        </p:blipFill>
        <p:spPr>
          <a:xfrm>
            <a:off x="382133" y="2115403"/>
            <a:ext cx="11333301" cy="2647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0831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172</Words>
  <Application>Microsoft Office PowerPoint</Application>
  <PresentationFormat>Panorámica</PresentationFormat>
  <Paragraphs>60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Gonzalo Edmundo Bonilla Pulgar</dc:creator>
  <cp:lastModifiedBy>Gonzalo Edmundo Bonilla Pulgar</cp:lastModifiedBy>
  <cp:revision>9</cp:revision>
  <dcterms:created xsi:type="dcterms:W3CDTF">2021-06-15T19:07:45Z</dcterms:created>
  <dcterms:modified xsi:type="dcterms:W3CDTF">2021-06-15T20:27:22Z</dcterms:modified>
</cp:coreProperties>
</file>