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9" r:id="rId11"/>
    <p:sldId id="270" r:id="rId12"/>
    <p:sldId id="267" r:id="rId13"/>
    <p:sldId id="271" r:id="rId14"/>
    <p:sldId id="268" r:id="rId15"/>
    <p:sldId id="272" r:id="rId16"/>
    <p:sldId id="26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913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65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85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4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990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652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65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71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51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47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B78F2C-6DC7-4C65-8C34-DF497BBAB69B}" type="datetimeFigureOut">
              <a:rPr lang="es-EC" smtClean="0"/>
              <a:t>7/4/2025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0E9102-CEE8-4140-BE0A-DF4EEA95CB9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documento/" TargetMode="External"/><Relationship Id="rId2" Type="http://schemas.openxmlformats.org/officeDocument/2006/relationships/hyperlink" Target="https://definicion.de/diseno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psicologia/" TargetMode="External"/><Relationship Id="rId2" Type="http://schemas.openxmlformats.org/officeDocument/2006/relationships/hyperlink" Target="https://definicion.de/gu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efinicion.de/potencial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4F47D-7823-1A1A-A28A-221921D9D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DISEÑO CURRICULAR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5AF4D7-0279-6575-F88D-602FC1956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CONCEPCIONES Y EPISTEMOLOGÍA  DEL CURRÍCULO</a:t>
            </a:r>
          </a:p>
        </p:txBody>
      </p:sp>
    </p:spTree>
    <p:extLst>
      <p:ext uri="{BB962C8B-B14F-4D97-AF65-F5344CB8AC3E}">
        <p14:creationId xmlns:p14="http://schemas.microsoft.com/office/powerpoint/2010/main" val="376683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3F0E63-B8D8-3788-8E3C-BDCBAFB42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28" y="3286210"/>
            <a:ext cx="1083278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Currículo dividido en áreas específicas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currículo se estructuraba en diferentes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disciplinas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Lenguas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desarrollo de la lectura y escritura, especialmente en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lenguas vernáculas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Ciencias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inicio de la enseñanza de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ciencias naturales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matemáticas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la formación técnica.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moral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cívica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 el fin de formar ciudadanos responsables y productivos.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Enfoque práctico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enseñanza incluía más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actividades prácticas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relacionadas con las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necesidades sociales y económicas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 momento, como la </a:t>
            </a: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formación profesional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la enseñanza de oficios.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física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también comenzó a ser vista como parte fundamental del currículo.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6B49C9-504A-A602-146A-DA102F42B2D5}"/>
              </a:ext>
            </a:extLst>
          </p:cNvPr>
          <p:cNvSpPr txBox="1"/>
          <p:nvPr/>
        </p:nvSpPr>
        <p:spPr>
          <a:xfrm>
            <a:off x="303486" y="1016353"/>
            <a:ext cx="60933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highlight>
                  <a:srgbClr val="FF00FF"/>
                </a:highlight>
              </a:rPr>
              <a:t>Siglo XIX - Enfoque técnico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Influencia de la Revolución Industrial.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Educación orientada a la productividad.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Surge el concepto moderno de "</a:t>
            </a:r>
            <a:r>
              <a:rPr lang="es-MX" sz="2400" dirty="0"/>
              <a:t>plan</a:t>
            </a:r>
            <a:r>
              <a:rPr lang="es-MX" sz="2000" dirty="0"/>
              <a:t> de estudios".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634DE-2F14-FE8A-49C2-31267061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2" t="12070" r="6250" b="9747"/>
          <a:stretch/>
        </p:blipFill>
        <p:spPr>
          <a:xfrm>
            <a:off x="6096000" y="646386"/>
            <a:ext cx="5533696" cy="2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4C4D0-D06F-C5B7-710C-C7F4EA12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35" y="1867263"/>
            <a:ext cx="1106420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Currículo basado en las necesidades sociales: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Bobbitt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argumentaba que el currículo debe estar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orientado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las necesidades de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sociedad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del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individuo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En lugar de centrarse solo en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tradicional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 propuesta era una educación que respondiera a las demandas prácticas de la vida cotidiana, el trabajo y la sociedad.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Enfoque científico y técnico: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Propuso que el currículo se construyera a partir de un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estudio científico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necesidades sociales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laborales.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Desarrollo de habilidades prácticas: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Bobbitt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enfatizó la importancia de desarrollar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habilidades prácticas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competencias laborales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Consideraba que el currículo debía incluir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tareas y actividades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directamente relacionadas con las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necesidades de trabajo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los estudiantes. Este enfoque fue muy influyente en el desarrollo de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técnica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vocacional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Definición de objetivos específicos: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Creía que, para que el currículo fuera eficaz, debía estar basado en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definición precisa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los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objetivos educativos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Estos objetivos tenían que estar claramente identificados, medibles y dirigidos a cumplir con una necesidad concreta de </a:t>
            </a:r>
            <a:r>
              <a:rPr kumimoji="0" lang="es-EC" altLang="es-EC" sz="16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sociedad.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1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Evaluación continua: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Bobbitt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proponía que, al igual que en la industria, se deberían utilizar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métodos de evaluación continua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medir los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resultados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currículo, asegurando que los estudiantes adquirieran las competencias necesarias para la vida práctica.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72F45C-C322-A2EA-FE57-49CBE277D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33"/>
          <a:stretch/>
        </p:blipFill>
        <p:spPr>
          <a:xfrm>
            <a:off x="268016" y="635093"/>
            <a:ext cx="7047186" cy="1280386"/>
          </a:xfrm>
          <a:prstGeom prst="rect">
            <a:avLst/>
          </a:prstGeom>
        </p:spPr>
      </p:pic>
      <p:pic>
        <p:nvPicPr>
          <p:cNvPr id="6147" name="Picture 3" descr="Bobbit 1918,surge la primera definición de currículo, considerado como el  conjunto de experiencias de aprendizaje que los niños y los jóvenes deben  hacer y experimentar, a fin de desarrollar habilidades para enfrentar">
            <a:extLst>
              <a:ext uri="{FF2B5EF4-FFF2-40B4-BE49-F238E27FC236}">
                <a16:creationId xmlns:a16="http://schemas.microsoft.com/office/drawing/2014/main" id="{06B108A9-DAEE-8684-AD39-86573EC5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1" y="74930"/>
            <a:ext cx="1487718" cy="17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E7AA69-3FB6-BD38-A361-E59BBD62A056}"/>
              </a:ext>
            </a:extLst>
          </p:cNvPr>
          <p:cNvSpPr txBox="1"/>
          <p:nvPr/>
        </p:nvSpPr>
        <p:spPr>
          <a:xfrm>
            <a:off x="3279230" y="74930"/>
            <a:ext cx="403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highlight>
                  <a:srgbClr val="FF00FF"/>
                </a:highlight>
              </a:rPr>
              <a:t>1918 – Franklin </a:t>
            </a:r>
            <a:r>
              <a:rPr lang="es-EC" sz="2800" b="1" dirty="0" err="1">
                <a:highlight>
                  <a:srgbClr val="FF00FF"/>
                </a:highlight>
              </a:rPr>
              <a:t>Bobbitt</a:t>
            </a:r>
            <a:endParaRPr lang="es-EC" sz="2800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547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2C802B9-DCC7-FEF3-3BBE-874B3C5F8CC6}"/>
              </a:ext>
            </a:extLst>
          </p:cNvPr>
          <p:cNvSpPr txBox="1"/>
          <p:nvPr/>
        </p:nvSpPr>
        <p:spPr>
          <a:xfrm>
            <a:off x="303487" y="429809"/>
            <a:ext cx="751621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highlight>
                  <a:srgbClr val="FF00FF"/>
                </a:highlight>
              </a:rPr>
              <a:t>1940 - Ralph Tyler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Formula las 4 preguntas clave del diseño curricular: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¿Qué objetivos se desean lograr?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¿Qué experiencias propician esos objetivos?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¿Cómo se organizan las experiencias?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¿Cómo evaluar si se lograron los objetivos?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Modelo dominante en América Latina por varias décadas.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DA24EA-6131-788F-6120-7225F61CCA2E}"/>
              </a:ext>
            </a:extLst>
          </p:cNvPr>
          <p:cNvSpPr txBox="1"/>
          <p:nvPr/>
        </p:nvSpPr>
        <p:spPr>
          <a:xfrm>
            <a:off x="1623848" y="2603709"/>
            <a:ext cx="1013722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000" b="1" i="1" u="sng" dirty="0"/>
              <a:t>Ralph Tyler (1902-1994) </a:t>
            </a:r>
            <a:r>
              <a:rPr lang="es-MX" dirty="0"/>
              <a:t>fue uno de los teóricos más influyentes en el desarrollo del currículo moderno. Su obra, especialmente su enfoque en la </a:t>
            </a:r>
            <a:r>
              <a:rPr lang="es-MX" b="1" dirty="0">
                <a:highlight>
                  <a:srgbClr val="00FF00"/>
                </a:highlight>
              </a:rPr>
              <a:t>planificación curricular</a:t>
            </a:r>
            <a:r>
              <a:rPr lang="es-MX" dirty="0">
                <a:highlight>
                  <a:srgbClr val="00FF00"/>
                </a:highlight>
              </a:rPr>
              <a:t> y la </a:t>
            </a:r>
            <a:r>
              <a:rPr lang="es-MX" b="1" dirty="0">
                <a:highlight>
                  <a:srgbClr val="00FF00"/>
                </a:highlight>
              </a:rPr>
              <a:t>evaluación educativa</a:t>
            </a:r>
            <a:r>
              <a:rPr lang="es-MX" dirty="0"/>
              <a:t>, ha dejado una marca profunda en el campo de la pedagogía.</a:t>
            </a:r>
          </a:p>
          <a:p>
            <a:pPr>
              <a:buNone/>
            </a:pPr>
            <a:r>
              <a:rPr lang="es-MX" sz="2400" b="1" dirty="0">
                <a:highlight>
                  <a:srgbClr val="FFFF00"/>
                </a:highlight>
              </a:rPr>
              <a:t>Currículo según Ralph Tyler:</a:t>
            </a:r>
          </a:p>
          <a:p>
            <a:r>
              <a:rPr lang="es-MX" dirty="0"/>
              <a:t>Tyler es conocido principalmente por su </a:t>
            </a:r>
            <a:r>
              <a:rPr lang="es-MX" b="1" dirty="0"/>
              <a:t>Modelo de Diseño Curricular</a:t>
            </a:r>
            <a:r>
              <a:rPr lang="es-MX" dirty="0"/>
              <a:t>, el cual presentó en su obra </a:t>
            </a:r>
            <a:r>
              <a:rPr lang="es-MX" i="1" dirty="0"/>
              <a:t>"Basic </a:t>
            </a:r>
            <a:r>
              <a:rPr lang="es-MX" i="1" dirty="0" err="1"/>
              <a:t>Principles</a:t>
            </a:r>
            <a:r>
              <a:rPr lang="es-MX" i="1" dirty="0"/>
              <a:t> </a:t>
            </a:r>
            <a:r>
              <a:rPr lang="es-MX" i="1" dirty="0" err="1"/>
              <a:t>of</a:t>
            </a:r>
            <a:r>
              <a:rPr lang="es-MX" i="1" dirty="0"/>
              <a:t> </a:t>
            </a:r>
            <a:r>
              <a:rPr lang="es-MX" i="1" dirty="0" err="1"/>
              <a:t>Curriculum</a:t>
            </a:r>
            <a:r>
              <a:rPr lang="es-MX" i="1" dirty="0"/>
              <a:t> and </a:t>
            </a:r>
            <a:r>
              <a:rPr lang="es-MX" i="1" dirty="0" err="1"/>
              <a:t>Instruction</a:t>
            </a:r>
            <a:r>
              <a:rPr lang="es-MX" i="1" dirty="0"/>
              <a:t>"</a:t>
            </a:r>
            <a:r>
              <a:rPr lang="es-MX" dirty="0"/>
              <a:t> (1949). Este enfoque, conocido como el </a:t>
            </a:r>
            <a:r>
              <a:rPr lang="es-MX" b="1" dirty="0"/>
              <a:t>Modelo de Tyler</a:t>
            </a:r>
            <a:r>
              <a:rPr lang="es-MX" dirty="0"/>
              <a:t>, establece que el currículo debe ser estructurado con base en ciertos principios fundamentales que garanticen su efectividad y relevancia.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AFF136-8E83-0E69-3FAE-5F56EE80AC2A}"/>
              </a:ext>
            </a:extLst>
          </p:cNvPr>
          <p:cNvSpPr txBox="1"/>
          <p:nvPr/>
        </p:nvSpPr>
        <p:spPr>
          <a:xfrm>
            <a:off x="1623848" y="4950863"/>
            <a:ext cx="10354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currículo de </a:t>
            </a:r>
            <a:r>
              <a:rPr lang="es-MX" b="1" dirty="0"/>
              <a:t>Ralph Tyler</a:t>
            </a:r>
            <a:r>
              <a:rPr lang="es-MX" dirty="0"/>
              <a:t> se basa en un enfoque </a:t>
            </a:r>
            <a:r>
              <a:rPr lang="es-MX" b="1" dirty="0">
                <a:highlight>
                  <a:srgbClr val="00FFFF"/>
                </a:highlight>
              </a:rPr>
              <a:t>objetivo</a:t>
            </a:r>
            <a:r>
              <a:rPr lang="es-MX" dirty="0">
                <a:highlight>
                  <a:srgbClr val="00FFFF"/>
                </a:highlight>
              </a:rPr>
              <a:t> y </a:t>
            </a:r>
            <a:r>
              <a:rPr lang="es-MX" b="1" dirty="0">
                <a:highlight>
                  <a:srgbClr val="00FFFF"/>
                </a:highlight>
              </a:rPr>
              <a:t>estructurado</a:t>
            </a:r>
            <a:r>
              <a:rPr lang="es-MX" dirty="0"/>
              <a:t>, con énfasis en la </a:t>
            </a:r>
            <a:r>
              <a:rPr lang="es-MX" b="1" dirty="0">
                <a:highlight>
                  <a:srgbClr val="00FFFF"/>
                </a:highlight>
              </a:rPr>
              <a:t>planificación</a:t>
            </a:r>
            <a:r>
              <a:rPr lang="es-MX" b="1" dirty="0"/>
              <a:t> </a:t>
            </a:r>
            <a:r>
              <a:rPr lang="es-MX" b="1" dirty="0">
                <a:highlight>
                  <a:srgbClr val="00FFFF"/>
                </a:highlight>
              </a:rPr>
              <a:t>detallada</a:t>
            </a:r>
            <a:r>
              <a:rPr lang="es-MX" dirty="0"/>
              <a:t>, la </a:t>
            </a:r>
            <a:r>
              <a:rPr lang="es-MX" b="1" dirty="0">
                <a:highlight>
                  <a:srgbClr val="00FFFF"/>
                </a:highlight>
              </a:rPr>
              <a:t>selección de experiencias relevantes</a:t>
            </a:r>
            <a:r>
              <a:rPr lang="es-MX" dirty="0">
                <a:highlight>
                  <a:srgbClr val="00FFFF"/>
                </a:highlight>
              </a:rPr>
              <a:t> </a:t>
            </a:r>
            <a:r>
              <a:rPr lang="es-MX" dirty="0"/>
              <a:t>para el aprendizaje y la </a:t>
            </a:r>
            <a:r>
              <a:rPr lang="es-MX" b="1" dirty="0">
                <a:highlight>
                  <a:srgbClr val="00FFFF"/>
                </a:highlight>
              </a:rPr>
              <a:t>evaluación continua</a:t>
            </a:r>
            <a:r>
              <a:rPr lang="es-MX" dirty="0">
                <a:highlight>
                  <a:srgbClr val="00FFFF"/>
                </a:highlight>
              </a:rPr>
              <a:t> </a:t>
            </a:r>
            <a:r>
              <a:rPr lang="es-MX" dirty="0"/>
              <a:t>de los estudiantes. Su trabajo es fundamental para entender cómo los sistemas educativos deben diseñar currículos que sean claros, efectivos y medibles, y sigue siendo una referencia en la pedagogía contemporánea.</a:t>
            </a:r>
            <a:endParaRPr lang="es-EC" dirty="0"/>
          </a:p>
        </p:txBody>
      </p:sp>
      <p:pic>
        <p:nvPicPr>
          <p:cNvPr id="3080" name="Picture 8" descr="1.4 Modelo Tyler - Teorías y Modelos Inovadores de Organización Curricular">
            <a:extLst>
              <a:ext uri="{FF2B5EF4-FFF2-40B4-BE49-F238E27FC236}">
                <a16:creationId xmlns:a16="http://schemas.microsoft.com/office/drawing/2014/main" id="{5D291947-4A53-7431-0CE9-36C34E61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58" y="136886"/>
            <a:ext cx="2379937" cy="24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9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2909FFA-16FA-5C8B-8C5C-ED919935C19D}"/>
              </a:ext>
            </a:extLst>
          </p:cNvPr>
          <p:cNvSpPr txBox="1"/>
          <p:nvPr/>
        </p:nvSpPr>
        <p:spPr>
          <a:xfrm>
            <a:off x="493330" y="399241"/>
            <a:ext cx="609337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highlight>
                  <a:srgbClr val="FF00FF"/>
                </a:highlight>
              </a:rPr>
              <a:t>Años 60-70 - Enfoques Críticos</a:t>
            </a:r>
          </a:p>
          <a:p>
            <a:pPr>
              <a:buNone/>
            </a:pPr>
            <a:endParaRPr lang="es-MX" sz="2400" b="1" dirty="0">
              <a:highlight>
                <a:srgbClr val="FF00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Cuestionamiento del modelo tecnocrático.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Currículo como construcción social y política.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Aportes de Freire, Apple, Stenhouse.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Mayor énfasis en la equidad, la cultura y el pensamiento crítico.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67CD7-9521-2AA9-88A3-AF5BCB22F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30" y="2970229"/>
            <a:ext cx="1126774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las décadas de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1960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1970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los enfoques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críticos del currículo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emergieron como una respuesta a los modelos tradicionales de educación. Influenciados por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teoría crítica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pensadores como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Paulo Freire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 y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Escuela de Frankfurt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criticaron la educación como un mecanismo 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de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reproducción social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 mantenía las desigualdades. Propusieron un 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currículo orientado a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liberación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 y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transformación social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donde los estudiantes no solo recibían conocimientos, sino que desarrollaban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conciencia crítica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acción social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enfoque crítico del currículo promovía una educación que desafiara las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estructuras de poder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fomentara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participación activa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los estudiantes. Freire, en su obra </a:t>
            </a:r>
            <a:r>
              <a:rPr kumimoji="0" lang="es-EC" altLang="es-EC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"Pedagogía del Oprimido"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abogó por un aprendizaje dialógico y colaborativo, mientras que otros teóricos argumentaron que el currículo debía ser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negociado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adaptado a las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realidades culturales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sociales de los estudiantes. Este enfoque también defendió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multiculturalidad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la inclusión de grupos históricamente marginados.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resumen, los enfoques críticos del currículo en los años 60 y 70 propusieron una educación transformadora que no solo transmitiera conocimientos, sino que también empoderara a los estudiantes para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cuestionar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cambiar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las estructuras sociales opresivas.</a:t>
            </a:r>
          </a:p>
        </p:txBody>
      </p:sp>
      <p:pic>
        <p:nvPicPr>
          <p:cNvPr id="7171" name="Picture 3" descr="ENFOQUE CURRICULAR CRÍTICO by MENDEZ ROJAS DELIA ELIZABETH on Prezi">
            <a:extLst>
              <a:ext uri="{FF2B5EF4-FFF2-40B4-BE49-F238E27FC236}">
                <a16:creationId xmlns:a16="http://schemas.microsoft.com/office/drawing/2014/main" id="{BF9E6B9C-1E8F-CA44-A63E-607B7F72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84" y="230891"/>
            <a:ext cx="4591050" cy="25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7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8234DD-DCA6-EE43-7F98-183CF759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75"/>
          <a:stretch/>
        </p:blipFill>
        <p:spPr>
          <a:xfrm>
            <a:off x="1156951" y="706101"/>
            <a:ext cx="7820386" cy="15115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8FC137-820E-BD99-F8EE-C601391A96A0}"/>
              </a:ext>
            </a:extLst>
          </p:cNvPr>
          <p:cNvSpPr txBox="1"/>
          <p:nvPr/>
        </p:nvSpPr>
        <p:spPr>
          <a:xfrm>
            <a:off x="378372" y="2217658"/>
            <a:ext cx="1165071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i="1" u="sng" dirty="0">
                <a:solidFill>
                  <a:schemeClr val="accent2">
                    <a:lumMod val="75000"/>
                  </a:schemeClr>
                </a:solidFill>
              </a:rPr>
              <a:t>Características del currículo actual:</a:t>
            </a:r>
          </a:p>
          <a:p>
            <a:pPr>
              <a:buFont typeface="+mj-lt"/>
              <a:buAutoNum type="arabicPeriod"/>
            </a:pPr>
            <a:r>
              <a:rPr lang="es-MX" sz="2000" b="1" i="1" dirty="0">
                <a:solidFill>
                  <a:srgbClr val="00B0F0"/>
                </a:solidFill>
              </a:rPr>
              <a:t>Enfoque basado en competencias</a:t>
            </a:r>
            <a:r>
              <a:rPr lang="es-MX" sz="2000" i="1" dirty="0">
                <a:solidFill>
                  <a:srgbClr val="00B0F0"/>
                </a:solidFill>
              </a:rPr>
              <a:t>: </a:t>
            </a:r>
            <a:r>
              <a:rPr lang="es-MX" dirty="0"/>
              <a:t>El currículo se organiza alrededor del desarrollo de </a:t>
            </a:r>
            <a:r>
              <a:rPr lang="es-MX" b="1" dirty="0"/>
              <a:t>competencias</a:t>
            </a:r>
            <a:r>
              <a:rPr lang="es-MX" dirty="0"/>
              <a:t> (cognitivas, emocionales, sociales y prácticas) que los estudiantes deben adquirir para ser capaces de aplicar los conocimientos en situaciones reales.</a:t>
            </a:r>
          </a:p>
          <a:p>
            <a:pPr>
              <a:buFont typeface="+mj-lt"/>
              <a:buAutoNum type="arabicPeriod"/>
            </a:pPr>
            <a:r>
              <a:rPr lang="es-MX" sz="2000" b="1" i="1" dirty="0">
                <a:solidFill>
                  <a:srgbClr val="00B0F0"/>
                </a:solidFill>
              </a:rPr>
              <a:t>Educación inclusiva y equitativa: </a:t>
            </a:r>
            <a:r>
              <a:rPr lang="es-MX" dirty="0"/>
              <a:t>Se promueve un currículo </a:t>
            </a:r>
            <a:r>
              <a:rPr lang="es-MX" b="1" dirty="0"/>
              <a:t>inclusivo</a:t>
            </a:r>
            <a:r>
              <a:rPr lang="es-MX" dirty="0"/>
              <a:t> que respeta y valora la </a:t>
            </a:r>
            <a:r>
              <a:rPr lang="es-MX" b="1" dirty="0"/>
              <a:t>diversidad cultural</a:t>
            </a:r>
            <a:r>
              <a:rPr lang="es-MX" dirty="0"/>
              <a:t>, </a:t>
            </a:r>
            <a:r>
              <a:rPr lang="es-MX" b="1" dirty="0"/>
              <a:t>lingüística</a:t>
            </a:r>
            <a:r>
              <a:rPr lang="es-MX" dirty="0"/>
              <a:t> y </a:t>
            </a:r>
            <a:r>
              <a:rPr lang="es-MX" b="1" dirty="0"/>
              <a:t>de género</a:t>
            </a:r>
            <a:r>
              <a:rPr lang="es-MX" dirty="0"/>
              <a:t>, buscando eliminar barreras que impidan el acceso igualitario a la educación para todos los estudiantes.</a:t>
            </a:r>
          </a:p>
          <a:p>
            <a:pPr>
              <a:buFont typeface="+mj-lt"/>
              <a:buAutoNum type="arabicPeriod"/>
            </a:pPr>
            <a:r>
              <a:rPr lang="es-MX" sz="2000" b="1" i="1" dirty="0">
                <a:solidFill>
                  <a:srgbClr val="00B0F0"/>
                </a:solidFill>
              </a:rPr>
              <a:t>Flexibilidad y adaptabilidad</a:t>
            </a:r>
            <a:r>
              <a:rPr lang="es-MX" sz="2000" i="1" dirty="0">
                <a:solidFill>
                  <a:srgbClr val="00B0F0"/>
                </a:solidFill>
              </a:rPr>
              <a:t>: </a:t>
            </a:r>
            <a:r>
              <a:rPr lang="es-MX" dirty="0"/>
              <a:t>El currículo es </a:t>
            </a:r>
            <a:r>
              <a:rPr lang="es-MX" b="1" dirty="0"/>
              <a:t>flexible</a:t>
            </a:r>
            <a:r>
              <a:rPr lang="es-MX" dirty="0"/>
              <a:t> y se adapta a las necesidades de los estudiantes, permitiendo diferentes ritmos de aprendizaje y respetando las particularidades de cada contexto.</a:t>
            </a:r>
          </a:p>
          <a:p>
            <a:pPr>
              <a:buFont typeface="+mj-lt"/>
              <a:buAutoNum type="arabicPeriod"/>
            </a:pPr>
            <a:r>
              <a:rPr lang="es-MX" sz="2000" b="1" i="1" dirty="0">
                <a:solidFill>
                  <a:srgbClr val="00B0F0"/>
                </a:solidFill>
              </a:rPr>
              <a:t>Aprendizaje significativo y contextualizado</a:t>
            </a:r>
            <a:r>
              <a:rPr lang="es-MX" sz="2000" i="1" dirty="0">
                <a:solidFill>
                  <a:srgbClr val="00B0F0"/>
                </a:solidFill>
              </a:rPr>
              <a:t>: </a:t>
            </a:r>
            <a:r>
              <a:rPr lang="es-MX" dirty="0"/>
              <a:t>Se enfoca en el </a:t>
            </a:r>
            <a:r>
              <a:rPr lang="es-MX" b="1" dirty="0"/>
              <a:t>aprendizaje significativo</a:t>
            </a:r>
            <a:r>
              <a:rPr lang="es-MX" dirty="0"/>
              <a:t>, donde los contenidos se conectan con las </a:t>
            </a:r>
            <a:r>
              <a:rPr lang="es-MX" b="1" dirty="0"/>
              <a:t>realidades locales</a:t>
            </a:r>
            <a:r>
              <a:rPr lang="es-MX" dirty="0"/>
              <a:t> y el entorno cultural de los estudiantes, además de ser relevantes para su vida cotidiana.</a:t>
            </a:r>
          </a:p>
          <a:p>
            <a:pPr>
              <a:buFont typeface="+mj-lt"/>
              <a:buAutoNum type="arabicPeriod"/>
            </a:pPr>
            <a:r>
              <a:rPr lang="es-MX" sz="2000" b="1" i="1" dirty="0">
                <a:solidFill>
                  <a:srgbClr val="00B0F0"/>
                </a:solidFill>
              </a:rPr>
              <a:t>Integración de TIC</a:t>
            </a:r>
            <a:r>
              <a:rPr lang="es-MX" sz="2000" i="1" dirty="0">
                <a:solidFill>
                  <a:srgbClr val="00B0F0"/>
                </a:solidFill>
              </a:rPr>
              <a:t>: </a:t>
            </a:r>
            <a:r>
              <a:rPr lang="es-MX" dirty="0"/>
              <a:t>El uso de las </a:t>
            </a:r>
            <a:r>
              <a:rPr lang="es-MX" b="1" dirty="0"/>
              <a:t>tecnologías</a:t>
            </a:r>
            <a:r>
              <a:rPr lang="es-MX" dirty="0"/>
              <a:t> es central, promoviendo el aprendizaje digital, la alfabetización mediática y el acceso a recursos educativos a través de plataformas virtuales.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F8D471-4A78-2512-0AFB-4DD65752AA8B}"/>
              </a:ext>
            </a:extLst>
          </p:cNvPr>
          <p:cNvSpPr txBox="1"/>
          <p:nvPr/>
        </p:nvSpPr>
        <p:spPr>
          <a:xfrm>
            <a:off x="3988676" y="177582"/>
            <a:ext cx="449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highlight>
                  <a:srgbClr val="FF00FF"/>
                </a:highlight>
              </a:rPr>
              <a:t>SIGLO XXI – CURRICULO ACTUAL</a:t>
            </a:r>
          </a:p>
        </p:txBody>
      </p:sp>
    </p:spTree>
    <p:extLst>
      <p:ext uri="{BB962C8B-B14F-4D97-AF65-F5344CB8AC3E}">
        <p14:creationId xmlns:p14="http://schemas.microsoft.com/office/powerpoint/2010/main" val="29683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B4928-7C09-1846-8596-C5416B003560}"/>
              </a:ext>
            </a:extLst>
          </p:cNvPr>
          <p:cNvSpPr txBox="1"/>
          <p:nvPr/>
        </p:nvSpPr>
        <p:spPr>
          <a:xfrm>
            <a:off x="472966" y="187175"/>
            <a:ext cx="906517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800" b="1" dirty="0">
                <a:highlight>
                  <a:srgbClr val="FF00FF"/>
                </a:highlight>
              </a:rPr>
              <a:t>Currículo ecuatoriano en el siglo XXI:</a:t>
            </a:r>
          </a:p>
          <a:p>
            <a:pPr>
              <a:buNone/>
            </a:pPr>
            <a:r>
              <a:rPr lang="es-MX" sz="2000" dirty="0"/>
              <a:t>En </a:t>
            </a:r>
            <a:r>
              <a:rPr lang="es-MX" sz="2000" b="1" dirty="0"/>
              <a:t>Ecuador</a:t>
            </a:r>
            <a:r>
              <a:rPr lang="es-MX" sz="2000" dirty="0"/>
              <a:t>, el currículo ha evolucionado en los últimos años con un enfoque que responde tanto a los estándares internacionales como a las particularidades del país. La </a:t>
            </a:r>
            <a:r>
              <a:rPr lang="es-MX" sz="2000" b="1" dirty="0"/>
              <a:t>Ley Orgánica de Educación Intercultural (LOEI)</a:t>
            </a:r>
            <a:r>
              <a:rPr lang="es-MX" sz="2000" dirty="0"/>
              <a:t> y la </a:t>
            </a:r>
            <a:r>
              <a:rPr lang="es-MX" sz="2000" b="1" dirty="0"/>
              <a:t>Constitución de 2008</a:t>
            </a:r>
            <a:r>
              <a:rPr lang="es-MX" sz="2000" dirty="0"/>
              <a:t> han sido fundamentales para dar forma a un currículo que promueve una </a:t>
            </a:r>
            <a:r>
              <a:rPr lang="es-MX" sz="2000" b="1" dirty="0"/>
              <a:t>educación intercultural</a:t>
            </a:r>
            <a:r>
              <a:rPr lang="es-MX" sz="2000" dirty="0"/>
              <a:t>, inclusiva y centrada en la </a:t>
            </a:r>
            <a:r>
              <a:rPr lang="es-MX" sz="2000" b="1" dirty="0"/>
              <a:t>diversidad</a:t>
            </a:r>
            <a:r>
              <a:rPr lang="es-MX" sz="2000" dirty="0"/>
              <a:t> de los pueblos y nacionalidades del país.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Interculturalidad: </a:t>
            </a:r>
            <a:r>
              <a:rPr lang="es-MX" sz="2000" dirty="0"/>
              <a:t>El currículo ecuatoriano actual pone especial énfasis en el </a:t>
            </a:r>
            <a:r>
              <a:rPr lang="es-MX" sz="2000" b="1" dirty="0"/>
              <a:t>respeto</a:t>
            </a:r>
            <a:r>
              <a:rPr lang="es-MX" sz="2000" dirty="0"/>
              <a:t> y </a:t>
            </a:r>
            <a:r>
              <a:rPr lang="es-MX" sz="2000" b="1" dirty="0"/>
              <a:t>promoción de la diversidad cultural</a:t>
            </a:r>
            <a:r>
              <a:rPr lang="es-MX" sz="2000" dirty="0"/>
              <a:t>, reconociendo las distintas lenguas y costumbres de los pueblos indígenas, afroecuatorianos y montubios.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competencias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2000" dirty="0"/>
              <a:t>Alineado con las tendencias globales, el currículo ecuatoriano promueve el desarrollo de competencias en áreas como el pensamiento crítico, la resolución de problemas, la creatividad y la ciudadanía responsable.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inclusiva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2000" dirty="0"/>
              <a:t>Se busca garantizar que todos los estudiantes, sin importar su origen o condición social, tengan acceso a una educación de calidad, con especial atención a la </a:t>
            </a:r>
            <a:r>
              <a:rPr lang="es-MX" sz="2000" b="1" dirty="0"/>
              <a:t>educación de personas con discapacidad</a:t>
            </a:r>
            <a:r>
              <a:rPr lang="es-MX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formativa y continua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sz="2000" dirty="0"/>
              <a:t>El currículo ecuatoriano ha integrado enfoques de evaluación que buscan ser más </a:t>
            </a:r>
            <a:r>
              <a:rPr lang="es-MX" sz="2000" b="1" dirty="0"/>
              <a:t>formativos</a:t>
            </a:r>
            <a:r>
              <a:rPr lang="es-MX" sz="2000" dirty="0"/>
              <a:t>, centrados en el proceso de aprendizaje y no solo en los resultados finales.</a:t>
            </a:r>
          </a:p>
        </p:txBody>
      </p:sp>
      <p:pic>
        <p:nvPicPr>
          <p:cNvPr id="10242" name="Picture 2" descr="▷ Consultar titulo de bachiller ministerio de educacion ecuador |  Actualizado marzo 2025">
            <a:extLst>
              <a:ext uri="{FF2B5EF4-FFF2-40B4-BE49-F238E27FC236}">
                <a16:creationId xmlns:a16="http://schemas.microsoft.com/office/drawing/2014/main" id="{88C0D510-8212-1AFA-8C56-2917FD69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14" y="1251060"/>
            <a:ext cx="3581728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2A81DF-85E2-B670-473D-4B871773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3" y="0"/>
            <a:ext cx="11167520" cy="62538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51C13D-ED83-F4AB-4C27-98436AB4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10" y="2892342"/>
            <a:ext cx="10515600" cy="1325563"/>
          </a:xfrm>
        </p:spPr>
        <p:txBody>
          <a:bodyPr>
            <a:normAutofit/>
          </a:bodyPr>
          <a:lstStyle/>
          <a:p>
            <a:r>
              <a:rPr lang="es-EC" sz="4400" b="1" dirty="0">
                <a:solidFill>
                  <a:schemeClr val="bg1"/>
                </a:solidFill>
              </a:rPr>
              <a:t>DEFINICIÓN DE CURRÍCULO POR VARIOS AUTORES</a:t>
            </a:r>
          </a:p>
        </p:txBody>
      </p:sp>
    </p:spTree>
    <p:extLst>
      <p:ext uri="{BB962C8B-B14F-4D97-AF65-F5344CB8AC3E}">
        <p14:creationId xmlns:p14="http://schemas.microsoft.com/office/powerpoint/2010/main" val="47795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604489-1696-5DE1-BD60-FAE5690A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13" y="0"/>
            <a:ext cx="9484908" cy="67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5C096-C9E0-FB99-64A1-FC8D4A2D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7" y="1547540"/>
            <a:ext cx="10515600" cy="1325563"/>
          </a:xfrm>
        </p:spPr>
        <p:txBody>
          <a:bodyPr>
            <a:normAutofit/>
          </a:bodyPr>
          <a:lstStyle/>
          <a:p>
            <a:r>
              <a:rPr lang="es-EC" sz="6000" b="1" dirty="0">
                <a:solidFill>
                  <a:schemeClr val="accent2"/>
                </a:solidFill>
              </a:rPr>
              <a:t>ETIMOLOGÍA DEL CURRÍCULO</a:t>
            </a:r>
          </a:p>
        </p:txBody>
      </p:sp>
      <p:pic>
        <p:nvPicPr>
          <p:cNvPr id="8194" name="Picture 2" descr="Historia del currículum. timeline | Timetoast Timelines">
            <a:extLst>
              <a:ext uri="{FF2B5EF4-FFF2-40B4-BE49-F238E27FC236}">
                <a16:creationId xmlns:a16="http://schemas.microsoft.com/office/drawing/2014/main" id="{0F6B9144-2A4E-8A6A-1266-B0337660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88" y="2680138"/>
            <a:ext cx="3559886" cy="35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7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CC4B6-8FEB-B472-7BA0-B3DCF7B0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79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Origen etimológico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C8A16F-0888-1BBB-4821-143556220DB4}"/>
              </a:ext>
            </a:extLst>
          </p:cNvPr>
          <p:cNvSpPr txBox="1"/>
          <p:nvPr/>
        </p:nvSpPr>
        <p:spPr>
          <a:xfrm>
            <a:off x="838200" y="1077004"/>
            <a:ext cx="6093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Aptos" panose="020B0004020202020204" pitchFamily="34" charset="0"/>
              </a:rPr>
              <a:t>Para poder conocer el significado del término diseño curricular se hace necesario, en primer lugar, descubrir el origen etimológico de las dos palabras que le dan forma:</a:t>
            </a:r>
            <a:endParaRPr lang="es-EC" sz="2000" dirty="0">
              <a:latin typeface="Aptos" panose="020B00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F01B2-36FC-DF91-262C-F1B8A5A4A7F0}"/>
              </a:ext>
            </a:extLst>
          </p:cNvPr>
          <p:cNvSpPr txBox="1"/>
          <p:nvPr/>
        </p:nvSpPr>
        <p:spPr>
          <a:xfrm>
            <a:off x="2670283" y="2483355"/>
            <a:ext cx="7293524" cy="263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565"/>
              </a:lnSpc>
              <a:spcAft>
                <a:spcPts val="1650"/>
              </a:spcAft>
              <a:buNone/>
            </a:pPr>
            <a:r>
              <a:rPr lang="es-MX" sz="28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Diseño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 procede del italiano </a:t>
            </a:r>
            <a:r>
              <a:rPr lang="es-MX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«</a:t>
            </a:r>
            <a:r>
              <a:rPr lang="es-MX" sz="2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disegno</a:t>
            </a:r>
            <a:r>
              <a:rPr lang="es-MX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»,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que puede traducirse como </a:t>
            </a:r>
            <a:r>
              <a:rPr lang="es-MX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«dibujar».</a:t>
            </a:r>
          </a:p>
          <a:p>
            <a:pPr algn="l" fontAlgn="base">
              <a:lnSpc>
                <a:spcPts val="2565"/>
              </a:lnSpc>
              <a:spcAft>
                <a:spcPts val="1650"/>
              </a:spcAft>
            </a:pPr>
            <a:r>
              <a:rPr lang="es-MX" sz="28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</a:rPr>
              <a:t>Curricular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, por su parte, emana del latín </a:t>
            </a:r>
            <a:r>
              <a:rPr lang="es-MX" sz="2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</a:rPr>
              <a:t>«</a:t>
            </a:r>
            <a:r>
              <a:rPr lang="es-MX" sz="20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</a:rPr>
              <a:t>curriculum</a:t>
            </a:r>
            <a:r>
              <a:rPr lang="es-MX" sz="2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</a:rPr>
              <a:t>»,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que significa </a:t>
            </a:r>
            <a:r>
              <a:rPr lang="es-MX" sz="2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</a:rPr>
              <a:t>«plan de estudios»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y que es fruto de la suma de dos componentes de dicha lengua claramente delimitados: el sustantivo 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«</a:t>
            </a:r>
            <a:r>
              <a:rPr lang="es-MX" sz="2000" b="1" i="0" dirty="0" err="1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cursus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»,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que es sinónimo de 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«carrera»,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y el sufijo «-</a:t>
            </a:r>
            <a:r>
              <a:rPr lang="es-MX" sz="2000" b="1" i="0" dirty="0" err="1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culum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»</a:t>
            </a:r>
            <a:r>
              <a:rPr lang="es-MX" sz="2000" b="1" i="0" dirty="0">
                <a:effectLst/>
                <a:latin typeface="Aptos" panose="020B0004020202020204" pitchFamily="34" charset="0"/>
              </a:rPr>
              <a:t>,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s-MX" sz="2000" b="0" i="0" dirty="0">
                <a:effectLst/>
                <a:latin typeface="Aptos" panose="020B0004020202020204" pitchFamily="34" charset="0"/>
              </a:rPr>
              <a:t>que puede traducirse como </a:t>
            </a:r>
            <a:r>
              <a:rPr lang="es-MX" sz="2000" b="1" i="0" dirty="0">
                <a:solidFill>
                  <a:srgbClr val="92D050"/>
                </a:solidFill>
                <a:effectLst/>
                <a:latin typeface="Aptos" panose="020B0004020202020204" pitchFamily="34" charset="0"/>
              </a:rPr>
              <a:t>«instrumento» o «medio».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971786-6A58-810C-AE86-D3168E3FC5BE}"/>
              </a:ext>
            </a:extLst>
          </p:cNvPr>
          <p:cNvSpPr txBox="1"/>
          <p:nvPr/>
        </p:nvSpPr>
        <p:spPr>
          <a:xfrm>
            <a:off x="1992365" y="5608747"/>
            <a:ext cx="8917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i="0" dirty="0">
                <a:solidFill>
                  <a:schemeClr val="accent2"/>
                </a:solidFill>
                <a:effectLst/>
                <a:latin typeface="Helvetica" panose="020B0604020202020204" pitchFamily="34" charset="0"/>
              </a:rPr>
              <a:t>El diseño curricular se asocia a la organización y al desarrollo de un plan educativo.</a:t>
            </a:r>
            <a:endParaRPr lang="es-EC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3B771-2B6A-C58A-79ED-04716C84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27" y="-87512"/>
            <a:ext cx="10058400" cy="1450757"/>
          </a:xfrm>
        </p:spPr>
        <p:txBody>
          <a:bodyPr/>
          <a:lstStyle/>
          <a:p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Qué es el diseño curricular?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F3FDF4-0548-3C8B-9455-ED548EEB45A0}"/>
              </a:ext>
            </a:extLst>
          </p:cNvPr>
          <p:cNvSpPr txBox="1"/>
          <p:nvPr/>
        </p:nvSpPr>
        <p:spPr>
          <a:xfrm>
            <a:off x="726527" y="1690688"/>
            <a:ext cx="10738945" cy="4529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565"/>
              </a:lnSpc>
              <a:spcAft>
                <a:spcPts val="1650"/>
              </a:spcAft>
              <a:buNone/>
            </a:pP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La noción de </a:t>
            </a:r>
            <a:r>
              <a:rPr lang="es-MX" sz="2400" b="1" i="0" u="none" strike="noStrike" dirty="0">
                <a:solidFill>
                  <a:srgbClr val="0066CC"/>
                </a:solidFill>
                <a:effectLst/>
                <a:latin typeface="Helvetica" panose="020B0604020202020204" pitchFamily="34" charset="0"/>
                <a:hlinkClick r:id="rId2"/>
              </a:rPr>
              <a:t>diseño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puede emplearse para nombrar a la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delineación de algo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(un proyecto, una obra, etc.).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Curricular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, por su parte, es aquello vinculado a un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currículo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: un programa de estudios.</a:t>
            </a:r>
          </a:p>
          <a:p>
            <a:pPr algn="l" fontAlgn="base">
              <a:lnSpc>
                <a:spcPts val="2565"/>
              </a:lnSpc>
              <a:spcAft>
                <a:spcPts val="1650"/>
              </a:spcAft>
              <a:buNone/>
            </a:pP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La idea de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diseño curricular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, por lo tanto, hace referencia a un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proceso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que permite </a:t>
            </a:r>
            <a:r>
              <a:rPr lang="es-MX" sz="2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organizar y desarrollar un plan educativo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. A través de esta estructuración se busca satisfacer las necesidades formativas de los estudiantes.</a:t>
            </a:r>
          </a:p>
          <a:p>
            <a:pPr algn="l" fontAlgn="base">
              <a:lnSpc>
                <a:spcPts val="2565"/>
              </a:lnSpc>
              <a:spcAft>
                <a:spcPts val="1650"/>
              </a:spcAft>
            </a:pP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El diseño curricular se plasma en un </a:t>
            </a:r>
            <a:r>
              <a:rPr lang="es-MX" sz="2400" b="1" i="0" u="none" strike="noStrike" dirty="0">
                <a:solidFill>
                  <a:srgbClr val="0066CC"/>
                </a:solidFill>
                <a:effectLst/>
                <a:latin typeface="Helvetica" panose="020B0604020202020204" pitchFamily="34" charset="0"/>
                <a:hlinkClick r:id="rId3"/>
              </a:rPr>
              <a:t>documento</a:t>
            </a:r>
            <a:r>
              <a:rPr lang="es-MX" sz="2400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que presenta la estructura del plan de educación, detallando las características y proyectando los alcances de la formación. En este documento se mencionan los objetivos del currículo, las competencias que se buscan desarrollar, los resultados que se persiguen y la certificación que se brinda.</a:t>
            </a:r>
          </a:p>
        </p:txBody>
      </p:sp>
    </p:spTree>
    <p:extLst>
      <p:ext uri="{BB962C8B-B14F-4D97-AF65-F5344CB8AC3E}">
        <p14:creationId xmlns:p14="http://schemas.microsoft.com/office/powerpoint/2010/main" val="85799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93E5C2-95A4-A738-6E3A-8BCD050B5E95}"/>
              </a:ext>
            </a:extLst>
          </p:cNvPr>
          <p:cNvSpPr txBox="1"/>
          <p:nvPr/>
        </p:nvSpPr>
        <p:spPr>
          <a:xfrm>
            <a:off x="210865" y="969889"/>
            <a:ext cx="7295492" cy="4351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315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es-MX" sz="3200" b="1" i="0" cap="all" dirty="0">
                <a:solidFill>
                  <a:schemeClr val="accent2">
                    <a:lumMod val="50000"/>
                  </a:schemeClr>
                </a:solidFill>
                <a:effectLst/>
              </a:rPr>
              <a:t>Objetivos de la planificación</a:t>
            </a:r>
          </a:p>
          <a:p>
            <a:pPr algn="l" fontAlgn="base">
              <a:lnSpc>
                <a:spcPts val="2565"/>
              </a:lnSpc>
              <a:spcAft>
                <a:spcPts val="1650"/>
              </a:spcAft>
              <a:buNone/>
            </a:pPr>
            <a:r>
              <a:rPr lang="es-MX" sz="2400" b="0" i="0" dirty="0">
                <a:solidFill>
                  <a:srgbClr val="555555"/>
                </a:solidFill>
                <a:effectLst/>
              </a:rPr>
              <a:t>Gracias al diseño curricular, es posible aseverar que la formación es pertinente de acuerdo al grado de formación. Los docentes encuentran en él una </a:t>
            </a:r>
            <a:r>
              <a:rPr lang="es-MX" sz="2400" b="1" i="0" u="none" strike="noStrike" dirty="0">
                <a:solidFill>
                  <a:srgbClr val="0066CC"/>
                </a:solidFill>
                <a:effectLst/>
                <a:hlinkClick r:id="rId2"/>
              </a:rPr>
              <a:t>guía</a:t>
            </a:r>
            <a:r>
              <a:rPr lang="es-MX" sz="2400" b="0" i="0" dirty="0">
                <a:solidFill>
                  <a:srgbClr val="555555"/>
                </a:solidFill>
                <a:effectLst/>
              </a:rPr>
              <a:t> para llevar adelante la labor pedagógica.</a:t>
            </a:r>
          </a:p>
          <a:p>
            <a:pPr algn="l" fontAlgn="base">
              <a:lnSpc>
                <a:spcPts val="2565"/>
              </a:lnSpc>
              <a:spcAft>
                <a:spcPts val="1650"/>
              </a:spcAft>
            </a:pPr>
            <a:r>
              <a:rPr lang="es-MX" sz="2400" b="0" i="0" dirty="0">
                <a:solidFill>
                  <a:srgbClr val="555555"/>
                </a:solidFill>
                <a:effectLst/>
              </a:rPr>
              <a:t>Puede decirse que el diseño curricular define </a:t>
            </a:r>
            <a:r>
              <a:rPr lang="es-MX" sz="2400" b="1" i="0" dirty="0">
                <a:solidFill>
                  <a:srgbClr val="555555"/>
                </a:solidFill>
                <a:effectLst/>
              </a:rPr>
              <a:t>qué, cómo y cuándo se enseña</a:t>
            </a:r>
            <a:r>
              <a:rPr lang="es-MX" sz="2400" b="0" i="0" dirty="0">
                <a:solidFill>
                  <a:srgbClr val="555555"/>
                </a:solidFill>
                <a:effectLst/>
              </a:rPr>
              <a:t>. También brinda respuesta a dichos interrogantes respecto a la acción de evaluar. Conceptos ideológicos, factores sociales, cuestiones vinculadas a la epistemología y temáticas propias de la </a:t>
            </a:r>
            <a:r>
              <a:rPr lang="es-MX" sz="2400" b="1" i="0" u="none" strike="noStrike" dirty="0">
                <a:solidFill>
                  <a:srgbClr val="0066CC"/>
                </a:solidFill>
                <a:effectLst/>
                <a:hlinkClick r:id="rId3"/>
              </a:rPr>
              <a:t>psicología</a:t>
            </a:r>
            <a:r>
              <a:rPr lang="es-MX" sz="2400" b="0" i="0" dirty="0">
                <a:solidFill>
                  <a:srgbClr val="555555"/>
                </a:solidFill>
                <a:effectLst/>
              </a:rPr>
              <a:t> forman parte del diseño.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9F2E40-D3A9-B634-4890-CF9D0AE87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357" y="1536342"/>
            <a:ext cx="4305300" cy="32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C5265B-D589-B5C1-0DA4-160EBEF3E439}"/>
              </a:ext>
            </a:extLst>
          </p:cNvPr>
          <p:cNvSpPr txBox="1"/>
          <p:nvPr/>
        </p:nvSpPr>
        <p:spPr>
          <a:xfrm>
            <a:off x="335017" y="1036143"/>
            <a:ext cx="69486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0" i="0" dirty="0">
                <a:solidFill>
                  <a:srgbClr val="555555"/>
                </a:solidFill>
                <a:effectLst/>
              </a:rPr>
              <a:t>El diseño curricular, en definitiva, es el procedimiento que posibilita la </a:t>
            </a:r>
            <a:r>
              <a:rPr lang="es-MX" sz="2400" b="1" i="0" dirty="0">
                <a:solidFill>
                  <a:srgbClr val="555555"/>
                </a:solidFill>
                <a:effectLst/>
              </a:rPr>
              <a:t>planificación general de las actividades académicas</a:t>
            </a:r>
            <a:r>
              <a:rPr lang="es-MX" sz="2400" b="0" i="0" dirty="0">
                <a:solidFill>
                  <a:srgbClr val="555555"/>
                </a:solidFill>
                <a:effectLst/>
              </a:rPr>
              <a:t>. El currículo, una vez definido, luego se adapta a las condiciones particulares de cada establecimiento educativo, siempre respetando los principios establecidos en el diseño. De esta manera se pretende garantizar que cada uno de los estudiantes pueda desarrollar su </a:t>
            </a:r>
            <a:r>
              <a:rPr lang="es-MX" sz="2400" b="1" i="0" u="none" strike="noStrike" dirty="0">
                <a:solidFill>
                  <a:srgbClr val="0066CC"/>
                </a:solidFill>
                <a:effectLst/>
                <a:hlinkClick r:id="rId2"/>
              </a:rPr>
              <a:t>potencial</a:t>
            </a:r>
            <a:r>
              <a:rPr lang="es-MX" sz="2400" b="0" i="0" dirty="0">
                <a:solidFill>
                  <a:srgbClr val="555555"/>
                </a:solidFill>
                <a:effectLst/>
              </a:rPr>
              <a:t>, formarse y concluir el proceso educativo preparado para integrarse a un nivel superior o al universo laboral.</a:t>
            </a:r>
            <a:endParaRPr lang="es-EC" sz="2400" dirty="0"/>
          </a:p>
        </p:txBody>
      </p:sp>
      <p:pic>
        <p:nvPicPr>
          <p:cNvPr id="9218" name="Picture 2" descr="DISEÑO CURRICULAR - Mi sitio">
            <a:extLst>
              <a:ext uri="{FF2B5EF4-FFF2-40B4-BE49-F238E27FC236}">
                <a16:creationId xmlns:a16="http://schemas.microsoft.com/office/drawing/2014/main" id="{0C24526A-B6D6-B4C0-5B7E-46556FC2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8" y="1521312"/>
            <a:ext cx="4733689" cy="35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51169-5CFA-55EA-FA79-CAB1A771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2297"/>
            <a:ext cx="10515600" cy="1325563"/>
          </a:xfrm>
        </p:spPr>
        <p:txBody>
          <a:bodyPr/>
          <a:lstStyle/>
          <a:p>
            <a:r>
              <a:rPr lang="es-EC" dirty="0"/>
              <a:t>Evolución histórica del currículo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F8558C3-5D73-259E-43C4-5FB8B6C0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7117"/>
            <a:ext cx="107179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la tradición clásica a los enfoques contemporáneos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AA9CFC-D646-4F65-9979-AEEAC9F9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25216"/>
            <a:ext cx="10717924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E16454-76CA-3208-D9D7-3A15B0D8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28664"/>
            <a:ext cx="1071792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87AD90-2641-BC90-8B84-69DA046BBAE6}"/>
              </a:ext>
            </a:extLst>
          </p:cNvPr>
          <p:cNvSpPr txBox="1"/>
          <p:nvPr/>
        </p:nvSpPr>
        <p:spPr>
          <a:xfrm>
            <a:off x="177361" y="115494"/>
            <a:ext cx="90612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highlight>
                  <a:srgbClr val="FF00FF"/>
                </a:highlight>
              </a:rPr>
              <a:t>Antigüedad Clásica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En Grecia y Roma, la educación giraba en torno al ideal del ciudadano.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Se impartía el </a:t>
            </a:r>
            <a:r>
              <a:rPr lang="es-MX" sz="2000" dirty="0" err="1"/>
              <a:t>trivium</a:t>
            </a:r>
            <a:r>
              <a:rPr lang="es-MX" sz="2000" dirty="0"/>
              <a:t> y quadrivium.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 dirty="0"/>
              <a:t>No existía el término "currículo", pero sí una secuencia formativa estructurada.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871522-603D-91C6-E135-5EE8DDC67B09}"/>
              </a:ext>
            </a:extLst>
          </p:cNvPr>
          <p:cNvSpPr txBox="1"/>
          <p:nvPr/>
        </p:nvSpPr>
        <p:spPr>
          <a:xfrm>
            <a:off x="225973" y="3372312"/>
            <a:ext cx="609337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  <a:highlight>
                  <a:srgbClr val="FF00FF"/>
                </a:highlight>
              </a:rPr>
              <a:t>Edad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La Iglesia regula la educación.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Predomina el estudio religioso y el uso del latín.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Las universidades medievales formalizan planes de estudio.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AD8559-0C6D-46A7-167D-C81902DB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1" y="1427406"/>
            <a:ext cx="920706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física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 través de actividades como el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gimnasio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la educación física era esencial para fortalecer el cuerpo, desarrollando habilidades atléticas y la resistencia.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Educación intelectual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Incluía estudios sobre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filosofía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matemáticas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música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poesía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retórica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astronomía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Las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Escuelas de los Sofistas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por ejemplo, ofrecían formación en arte de hablar y argumentar, clave para la vida política.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Ética y ciudadanía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virtud cívica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era fundamental en la educación griega, y filósofos como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Sócrates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Platón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Aristóteles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jugaron un papel crucial al subrayar la importancia de la moral y la justicia en el individuo y la sociedad.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9C1B8B3-CF39-8030-A4B1-12CA9F9F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752" y="4722303"/>
            <a:ext cx="92070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Currículo: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 currículo medieval estaba basado en el </a:t>
            </a:r>
            <a:r>
              <a:rPr kumimoji="0" lang="es-EC" altLang="es-EC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Trivium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(gramática, retórica y lógica) y el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Quadrivium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(aritmética, geometría, música y astronomía). Estos campos de estudio formaban la base de la educación para los clérigos y algunos miembros de la nobleza.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Universidades medievales: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partir de la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Plena Edad Media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surgieron las primeras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universidades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como la de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Bolonia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París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donde se enseñaba teología, derecho, medicina y artes liberales. Aunque las universidades promovieron un conocimiento más estructurado, seguían centradas en los principios religiosos.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CB863E-E0CE-DDBB-5DBE-F2285541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4" y="1500448"/>
            <a:ext cx="2081048" cy="16014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60419D-14F2-E525-0582-A6A22F30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" y="4757950"/>
            <a:ext cx="1779848" cy="17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0621004-30AC-65C6-177D-BFB6949DE235}"/>
              </a:ext>
            </a:extLst>
          </p:cNvPr>
          <p:cNvSpPr txBox="1"/>
          <p:nvPr/>
        </p:nvSpPr>
        <p:spPr>
          <a:xfrm>
            <a:off x="367862" y="0"/>
            <a:ext cx="92333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highlight>
                  <a:srgbClr val="FF00FF"/>
                </a:highlight>
              </a:rPr>
              <a:t>Siglo XVII - Comenio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Comenius propone una educación universal, progresiva y planificada.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Su obra </a:t>
            </a:r>
            <a:r>
              <a:rPr lang="es-MX" i="1" dirty="0"/>
              <a:t>Didáctica Magna</a:t>
            </a:r>
            <a:r>
              <a:rPr lang="es-MX" dirty="0"/>
              <a:t> plantea la secuenciación de contenidos.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Se anticipa la idea de un currículo estructurado por niveles.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195215-53F0-69C2-9AD2-5E61B47C0B18}"/>
              </a:ext>
            </a:extLst>
          </p:cNvPr>
          <p:cNvSpPr txBox="1"/>
          <p:nvPr/>
        </p:nvSpPr>
        <p:spPr>
          <a:xfrm>
            <a:off x="367862" y="1343909"/>
            <a:ext cx="10982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La </a:t>
            </a:r>
            <a:r>
              <a:rPr lang="es-MX" b="1" dirty="0">
                <a:solidFill>
                  <a:srgbClr val="C00000"/>
                </a:solidFill>
              </a:rPr>
              <a:t>Obra Didáctica Magna</a:t>
            </a:r>
            <a:r>
              <a:rPr lang="es-MX" dirty="0">
                <a:solidFill>
                  <a:srgbClr val="C00000"/>
                </a:solidFill>
              </a:rPr>
              <a:t> es una obra de </a:t>
            </a:r>
            <a:r>
              <a:rPr lang="es-MX" b="1" dirty="0">
                <a:solidFill>
                  <a:srgbClr val="C00000"/>
                </a:solidFill>
              </a:rPr>
              <a:t>Juan Amos Comenio</a:t>
            </a:r>
            <a:r>
              <a:rPr lang="es-MX" dirty="0">
                <a:solidFill>
                  <a:srgbClr val="C00000"/>
                </a:solidFill>
              </a:rPr>
              <a:t> (1592-1670), considerado uno de los grandes pedagogos y filósofos de la educación del siglo XVII. publicada por primera vez en 1657 y se considera una de sus contribuciones más importantes al campo de la pedagogía.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7DF48B5-A43D-C2E8-7650-2322C0029D8E}"/>
              </a:ext>
            </a:extLst>
          </p:cNvPr>
          <p:cNvSpPr txBox="1"/>
          <p:nvPr/>
        </p:nvSpPr>
        <p:spPr>
          <a:xfrm>
            <a:off x="194768" y="2363460"/>
            <a:ext cx="118024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000" b="1" dirty="0">
                <a:highlight>
                  <a:srgbClr val="00FFFF"/>
                </a:highlight>
              </a:rPr>
              <a:t>Características de la obra:</a:t>
            </a:r>
          </a:p>
          <a:p>
            <a:pPr>
              <a:buFont typeface="+mj-lt"/>
              <a:buAutoNum type="arabicPeriod"/>
            </a:pPr>
            <a:r>
              <a:rPr lang="es-MX" b="1" i="1" u="sng" dirty="0">
                <a:solidFill>
                  <a:schemeClr val="accent2"/>
                </a:solidFill>
              </a:rPr>
              <a:t>Enseñanza universal: </a:t>
            </a:r>
            <a:r>
              <a:rPr lang="es-MX" dirty="0"/>
              <a:t>Comenio proponía que todos los niños, sin importar su origen o condición social, deberían tener acceso a la educación. Su idea era unificar la enseñanza y hacerla accesible a todas las clases sociales, una visión muy avanzada para su época.</a:t>
            </a:r>
          </a:p>
          <a:p>
            <a:pPr>
              <a:buFont typeface="+mj-lt"/>
              <a:buAutoNum type="arabicPeriod"/>
            </a:pPr>
            <a:r>
              <a:rPr lang="es-MX" b="1" i="1" u="sng" dirty="0">
                <a:solidFill>
                  <a:schemeClr val="accent2"/>
                </a:solidFill>
              </a:rPr>
              <a:t>Método de enseñanza basado en la naturaleza</a:t>
            </a:r>
            <a:r>
              <a:rPr lang="es-MX" dirty="0">
                <a:solidFill>
                  <a:schemeClr val="accent2"/>
                </a:solidFill>
              </a:rPr>
              <a:t>: </a:t>
            </a:r>
            <a:r>
              <a:rPr lang="es-MX" dirty="0"/>
              <a:t>Comenio defendía que la enseñanza debe seguir el curso natural del aprendizaje, es decir, enseñar a los estudiantes </a:t>
            </a:r>
            <a:r>
              <a:rPr lang="es-MX" b="1" dirty="0"/>
              <a:t>de acuerdo con su edad</a:t>
            </a:r>
            <a:r>
              <a:rPr lang="es-MX" dirty="0"/>
              <a:t> y </a:t>
            </a:r>
            <a:r>
              <a:rPr lang="es-MX" b="1" dirty="0"/>
              <a:t>desarrollo cognitivo</a:t>
            </a:r>
            <a:r>
              <a:rPr lang="es-MX" dirty="0"/>
              <a:t>, con métodos adaptados a cada etapa.</a:t>
            </a:r>
          </a:p>
          <a:p>
            <a:pPr>
              <a:buFont typeface="+mj-lt"/>
              <a:buAutoNum type="arabicPeriod"/>
            </a:pPr>
            <a:r>
              <a:rPr lang="es-MX" b="1" i="1" u="sng" dirty="0">
                <a:solidFill>
                  <a:schemeClr val="accent2"/>
                </a:solidFill>
              </a:rPr>
              <a:t>Educación visual: </a:t>
            </a:r>
            <a:r>
              <a:rPr lang="es-MX" dirty="0"/>
              <a:t>Una de sus propuestas más innovadoras fue la importancia del </a:t>
            </a:r>
            <a:r>
              <a:rPr lang="es-MX" b="1" dirty="0"/>
              <a:t>aprendizaje visual</a:t>
            </a:r>
            <a:r>
              <a:rPr lang="es-MX" dirty="0"/>
              <a:t>. Comenio promovió el uso de </a:t>
            </a:r>
            <a:r>
              <a:rPr lang="es-MX" b="1" dirty="0"/>
              <a:t>ilustraciones</a:t>
            </a:r>
            <a:r>
              <a:rPr lang="es-MX" dirty="0"/>
              <a:t> y otros recursos visuales en los textos educativos para facilitar el aprendizaje y hacerlo más atractivo.</a:t>
            </a:r>
          </a:p>
          <a:p>
            <a:pPr>
              <a:buFont typeface="+mj-lt"/>
              <a:buAutoNum type="arabicPeriod"/>
            </a:pPr>
            <a:r>
              <a:rPr lang="es-MX" b="1" i="1" u="sng" dirty="0">
                <a:solidFill>
                  <a:schemeClr val="accent2"/>
                </a:solidFill>
              </a:rPr>
              <a:t>Secuenciación del conocimiento: </a:t>
            </a:r>
            <a:r>
              <a:rPr lang="es-MX" dirty="0"/>
              <a:t>Comenio propuso una </a:t>
            </a:r>
            <a:r>
              <a:rPr lang="es-MX" b="1" dirty="0"/>
              <a:t>organización secuencial</a:t>
            </a:r>
            <a:r>
              <a:rPr lang="es-MX" dirty="0"/>
              <a:t> de los contenidos educativos. En su modelo, los conocimientos debían ser presentados de manera gradual y lógica, comenzando desde lo más simple y aumentando en complejidad.</a:t>
            </a:r>
          </a:p>
          <a:p>
            <a:pPr>
              <a:buFont typeface="+mj-lt"/>
              <a:buAutoNum type="arabicPeriod"/>
            </a:pPr>
            <a:r>
              <a:rPr lang="es-MX" b="1" i="1" u="sng" dirty="0">
                <a:solidFill>
                  <a:schemeClr val="accent2"/>
                </a:solidFill>
              </a:rPr>
              <a:t>Educación integral</a:t>
            </a:r>
            <a:r>
              <a:rPr lang="es-MX" i="1" u="sng" dirty="0">
                <a:solidFill>
                  <a:schemeClr val="accent2"/>
                </a:solidFill>
              </a:rPr>
              <a:t>: </a:t>
            </a:r>
            <a:r>
              <a:rPr lang="es-MX" dirty="0"/>
              <a:t>Su enfoque no se limitaba a la transmisión de conocimientos académicos, sino que también incluía la </a:t>
            </a:r>
            <a:r>
              <a:rPr lang="es-MX" b="1" dirty="0"/>
              <a:t>educación moral</a:t>
            </a:r>
            <a:r>
              <a:rPr lang="es-MX" dirty="0"/>
              <a:t> y el desarrollo </a:t>
            </a:r>
            <a:r>
              <a:rPr lang="es-MX" b="1" dirty="0"/>
              <a:t>emocional</a:t>
            </a:r>
            <a:r>
              <a:rPr lang="es-MX" dirty="0"/>
              <a:t> del estudiante, considerando la formación del individuo de manera holística.</a:t>
            </a:r>
          </a:p>
        </p:txBody>
      </p:sp>
      <p:pic>
        <p:nvPicPr>
          <p:cNvPr id="2055" name="Picture 7" descr="Juan Amos Comenio - Biografía, historia y frases célebres">
            <a:extLst>
              <a:ext uri="{FF2B5EF4-FFF2-40B4-BE49-F238E27FC236}">
                <a16:creationId xmlns:a16="http://schemas.microsoft.com/office/drawing/2014/main" id="{7210D548-E3D0-C748-7C7F-724111A5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88" y="99282"/>
            <a:ext cx="2296812" cy="11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129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2272</Words>
  <Application>Microsoft Office PowerPoint</Application>
  <PresentationFormat>Panorámica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Helvetica</vt:lpstr>
      <vt:lpstr>Retrospección</vt:lpstr>
      <vt:lpstr>DISEÑO CURRICULAR</vt:lpstr>
      <vt:lpstr>ETIMOLOGÍA DEL CURRÍCULO</vt:lpstr>
      <vt:lpstr>Origen etimológico</vt:lpstr>
      <vt:lpstr>Qué es el diseño curricular?</vt:lpstr>
      <vt:lpstr>Presentación de PowerPoint</vt:lpstr>
      <vt:lpstr>Presentación de PowerPoint</vt:lpstr>
      <vt:lpstr>Evolución histórica del currículo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DEFINICIÓN DE CURRÍCULO POR VARIOS AUTORES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Vinicio Moreno Rueda</dc:creator>
  <cp:lastModifiedBy>Marco Vinicio Moreno Rueda</cp:lastModifiedBy>
  <cp:revision>2</cp:revision>
  <dcterms:created xsi:type="dcterms:W3CDTF">2025-04-07T16:04:17Z</dcterms:created>
  <dcterms:modified xsi:type="dcterms:W3CDTF">2025-04-07T23:07:21Z</dcterms:modified>
</cp:coreProperties>
</file>