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629" r:id="rId3"/>
    <p:sldId id="630" r:id="rId4"/>
    <p:sldId id="631" r:id="rId5"/>
    <p:sldId id="633" r:id="rId6"/>
    <p:sldId id="634" r:id="rId7"/>
    <p:sldId id="635" r:id="rId8"/>
    <p:sldId id="636" r:id="rId9"/>
    <p:sldId id="637" r:id="rId10"/>
    <p:sldId id="639" r:id="rId11"/>
    <p:sldId id="640" r:id="rId12"/>
    <p:sldId id="638" r:id="rId13"/>
    <p:sldId id="644" r:id="rId14"/>
    <p:sldId id="646" r:id="rId15"/>
    <p:sldId id="645" r:id="rId16"/>
    <p:sldId id="64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1B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98182" y="405846"/>
            <a:ext cx="7795632" cy="1402080"/>
          </a:xfrm>
        </p:spPr>
        <p:txBody>
          <a:bodyPr>
            <a:normAutofit/>
          </a:bodyPr>
          <a:lstStyle/>
          <a:p>
            <a:pPr algn="ctr"/>
            <a:r>
              <a:rPr lang="es-EC" sz="2400" b="1" dirty="0">
                <a:solidFill>
                  <a:schemeClr val="tx1"/>
                </a:solidFill>
              </a:rPr>
              <a:t>Universidad Nacional de Chimborazo</a:t>
            </a:r>
            <a:br>
              <a:rPr lang="es-EC" sz="2400" b="1" dirty="0">
                <a:solidFill>
                  <a:schemeClr val="tx1"/>
                </a:solidFill>
              </a:rPr>
            </a:br>
            <a:r>
              <a:rPr lang="es-EC" sz="2400" b="1" dirty="0">
                <a:solidFill>
                  <a:schemeClr val="tx1"/>
                </a:solidFill>
              </a:rPr>
              <a:t>Facultad de Ciencias Políticas y Administrativas</a:t>
            </a:r>
            <a:br>
              <a:rPr lang="es-EC" sz="2400" b="1" dirty="0">
                <a:solidFill>
                  <a:schemeClr val="tx1"/>
                </a:solidFill>
              </a:rPr>
            </a:br>
            <a:r>
              <a:rPr lang="es-EC" sz="2400" b="1" dirty="0">
                <a:solidFill>
                  <a:schemeClr val="tx1"/>
                </a:solidFill>
              </a:rPr>
              <a:t>Carrera de Contabilidad y Auditoría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A4EA08DD-904D-4FA4-8464-DBDC04EAC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3125" y="2143124"/>
            <a:ext cx="7108043" cy="1126283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accent4">
                    <a:lumMod val="75000"/>
                  </a:schemeClr>
                </a:solidFill>
                <a:latin typeface="Algerian" panose="04020705040A02060702" pitchFamily="82" charset="0"/>
              </a:rPr>
              <a:t>GENERALIDADES </a:t>
            </a:r>
          </a:p>
        </p:txBody>
      </p:sp>
      <p:pic>
        <p:nvPicPr>
          <p:cNvPr id="6" name="Imagen 5" descr="Resultado de imagen para SELLO UNACH">
            <a:extLst>
              <a:ext uri="{FF2B5EF4-FFF2-40B4-BE49-F238E27FC236}">
                <a16:creationId xmlns:a16="http://schemas.microsoft.com/office/drawing/2014/main" id="{881F01FB-DD34-4E60-9E3C-AC8F13AD48E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CC0FA7F-EB45-4B1C-8CC1-419F1CBC5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754" y="35324"/>
            <a:ext cx="2143125" cy="2143125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D9B6200-6EDD-4AB3-B5DE-4432AC2CCFB0}"/>
              </a:ext>
            </a:extLst>
          </p:cNvPr>
          <p:cNvSpPr txBox="1"/>
          <p:nvPr/>
        </p:nvSpPr>
        <p:spPr>
          <a:xfrm>
            <a:off x="4017817" y="3452931"/>
            <a:ext cx="415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latin typeface="Algerian" panose="04020705040A02060702" pitchFamily="82" charset="0"/>
                <a:cs typeface="Aldhabi" panose="01000000000000000000" pitchFamily="2" charset="-78"/>
              </a:rPr>
              <a:t>5to Semestre </a:t>
            </a:r>
            <a:endParaRPr lang="es-EC" sz="3600" b="1" dirty="0">
              <a:latin typeface="Algerian" panose="04020705040A02060702" pitchFamily="82" charset="0"/>
              <a:cs typeface="Aldhabi" panose="01000000000000000000" pitchFamily="2" charset="-78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3F99088-1124-45F9-BA3D-A0BD46E870E7}"/>
              </a:ext>
            </a:extLst>
          </p:cNvPr>
          <p:cNvSpPr txBox="1"/>
          <p:nvPr/>
        </p:nvSpPr>
        <p:spPr>
          <a:xfrm>
            <a:off x="2811158" y="4282787"/>
            <a:ext cx="5771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oper Black" panose="0208090404030B020404" pitchFamily="18" charset="0"/>
              </a:rPr>
              <a:t>DOCENTE:</a:t>
            </a:r>
          </a:p>
          <a:p>
            <a:pPr algn="ctr"/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oper Black" panose="0208090404030B020404" pitchFamily="18" charset="0"/>
              </a:rPr>
              <a:t>Mgs. Jhonny Coronel Sánchez</a:t>
            </a:r>
            <a:endParaRPr lang="es-EC" sz="2800" dirty="0">
              <a:solidFill>
                <a:schemeClr val="accent2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D4878C8-F51F-4319-BBB5-181049232F89}"/>
              </a:ext>
            </a:extLst>
          </p:cNvPr>
          <p:cNvSpPr txBox="1"/>
          <p:nvPr/>
        </p:nvSpPr>
        <p:spPr>
          <a:xfrm flipH="1">
            <a:off x="3481644" y="5420419"/>
            <a:ext cx="4692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rial Black" panose="020B0A04020102020204" pitchFamily="34" charset="0"/>
              </a:rPr>
              <a:t>Período Académico</a:t>
            </a:r>
          </a:p>
          <a:p>
            <a:pPr algn="ctr"/>
            <a:r>
              <a:rPr lang="es-MX" sz="2000" dirty="0">
                <a:latin typeface="Arial Black" panose="020B0A04020102020204" pitchFamily="34" charset="0"/>
              </a:rPr>
              <a:t>Octubre 2023– Marzo 2024</a:t>
            </a:r>
            <a:endParaRPr lang="es-EC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678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Costos por Procesos: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B57097E4-CB66-4954-A7DE-57F83BED9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932036"/>
              </p:ext>
            </p:extLst>
          </p:nvPr>
        </p:nvGraphicFramePr>
        <p:xfrm>
          <a:off x="787791" y="1575582"/>
          <a:ext cx="10719582" cy="461654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5359791">
                  <a:extLst>
                    <a:ext uri="{9D8B030D-6E8A-4147-A177-3AD203B41FA5}">
                      <a16:colId xmlns:a16="http://schemas.microsoft.com/office/drawing/2014/main" val="148128354"/>
                    </a:ext>
                  </a:extLst>
                </a:gridCol>
                <a:gridCol w="5359791">
                  <a:extLst>
                    <a:ext uri="{9D8B030D-6E8A-4147-A177-3AD203B41FA5}">
                      <a16:colId xmlns:a16="http://schemas.microsoft.com/office/drawing/2014/main" val="2148094498"/>
                    </a:ext>
                  </a:extLst>
                </a:gridCol>
              </a:tblGrid>
              <a:tr h="501748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bg1"/>
                          </a:solidFill>
                        </a:rPr>
                        <a:t>POR ORDENES DE PRODUCCIÓN</a:t>
                      </a:r>
                      <a:endParaRPr lang="es-EC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bg1"/>
                          </a:solidFill>
                        </a:rPr>
                        <a:t>POR PROCESOS</a:t>
                      </a:r>
                      <a:endParaRPr lang="es-EC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880852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Producción bajo pedido específico del cliente o departamento de producción.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Producción continua, no necesita ningún pedido, son productos de consumo masivo.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732297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Su costo se calculan por los valores incurridos en el proceso productivo.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Su costo se calculan por los costos incurridos en cada departamento y se acumulan.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491555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Los Materiales y Mano de Obra se separan contablemente en indirectos e indirectos.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Contablemente se registra solo como Materiales y Mano de Obra.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012942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Los costos se establecen al terminar la orden de producción.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Los costos se de establecen al final de un  período contable.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56291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La venta del producto se considera que está asegurada.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La venta de los productos algunos autores consideran que no está asegurada</a:t>
                      </a:r>
                      <a:r>
                        <a:rPr lang="es-EC" b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7596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Los costos incurridos se acumula en la Hoja de Costos.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Se utilizan otro registros para determinar el costo de los productos elaborados.</a:t>
                      </a: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EC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16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108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22760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Costos por Procesos:</a:t>
            </a:r>
          </a:p>
          <a:p>
            <a:pPr algn="ctr"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Formas de producción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A7F2D460-98A0-4A73-84C5-6E70E5EE5419}"/>
              </a:ext>
            </a:extLst>
          </p:cNvPr>
          <p:cNvSpPr/>
          <p:nvPr/>
        </p:nvSpPr>
        <p:spPr>
          <a:xfrm>
            <a:off x="382838" y="1547446"/>
            <a:ext cx="1317673" cy="675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Departamento A</a:t>
            </a:r>
            <a:endParaRPr lang="es-EC" sz="1200" b="1" dirty="0">
              <a:solidFill>
                <a:schemeClr val="tx1"/>
              </a:solidFill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0BE6ACD2-B91E-4909-846F-F47252C8477E}"/>
              </a:ext>
            </a:extLst>
          </p:cNvPr>
          <p:cNvSpPr/>
          <p:nvPr/>
        </p:nvSpPr>
        <p:spPr>
          <a:xfrm>
            <a:off x="2094753" y="1547446"/>
            <a:ext cx="1317673" cy="675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Departamento B</a:t>
            </a:r>
            <a:endParaRPr lang="es-EC" sz="1200" b="1" dirty="0">
              <a:solidFill>
                <a:schemeClr val="tx1"/>
              </a:solidFill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36437ED-E54C-4CAD-BC70-6749C1E026E6}"/>
              </a:ext>
            </a:extLst>
          </p:cNvPr>
          <p:cNvSpPr/>
          <p:nvPr/>
        </p:nvSpPr>
        <p:spPr>
          <a:xfrm>
            <a:off x="5783827" y="1547446"/>
            <a:ext cx="1317673" cy="675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Departamento N…</a:t>
            </a:r>
            <a:endParaRPr lang="es-EC" sz="1200" b="1" dirty="0">
              <a:solidFill>
                <a:schemeClr val="tx1"/>
              </a:solidFill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3E6B1C5E-4A76-4901-B013-9B29665DE545}"/>
              </a:ext>
            </a:extLst>
          </p:cNvPr>
          <p:cNvSpPr/>
          <p:nvPr/>
        </p:nvSpPr>
        <p:spPr>
          <a:xfrm>
            <a:off x="3944312" y="1547446"/>
            <a:ext cx="1317673" cy="675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Departamento C</a:t>
            </a:r>
            <a:endParaRPr lang="es-EC" sz="1200" b="1" dirty="0">
              <a:solidFill>
                <a:schemeClr val="tx1"/>
              </a:solidFill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82D25EF-77D1-494B-AC66-674E543FADCE}"/>
              </a:ext>
            </a:extLst>
          </p:cNvPr>
          <p:cNvSpPr/>
          <p:nvPr/>
        </p:nvSpPr>
        <p:spPr>
          <a:xfrm>
            <a:off x="7877908" y="1547446"/>
            <a:ext cx="1420837" cy="67524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Producto Terminado</a:t>
            </a:r>
            <a:endParaRPr lang="es-EC" b="1" dirty="0">
              <a:solidFill>
                <a:schemeClr val="tx1"/>
              </a:solidFill>
            </a:endParaRPr>
          </a:p>
        </p:txBody>
      </p:sp>
      <p:sp>
        <p:nvSpPr>
          <p:cNvPr id="13" name="Signo más 12">
            <a:extLst>
              <a:ext uri="{FF2B5EF4-FFF2-40B4-BE49-F238E27FC236}">
                <a16:creationId xmlns:a16="http://schemas.microsoft.com/office/drawing/2014/main" id="{B7F291A1-C537-4F52-9EFA-AD0EB6A41E08}"/>
              </a:ext>
            </a:extLst>
          </p:cNvPr>
          <p:cNvSpPr/>
          <p:nvPr/>
        </p:nvSpPr>
        <p:spPr>
          <a:xfrm>
            <a:off x="1694819" y="1631851"/>
            <a:ext cx="393895" cy="50643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FFF238B9-30A9-4113-AF59-5E4FB3F51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169" y="1656670"/>
            <a:ext cx="317019" cy="39017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8FDF492-E5CC-4CA3-A21E-2ED38C9CD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7194" y="1660187"/>
            <a:ext cx="317019" cy="390178"/>
          </a:xfrm>
          <a:prstGeom prst="rect">
            <a:avLst/>
          </a:prstGeom>
        </p:spPr>
      </p:pic>
      <p:sp>
        <p:nvSpPr>
          <p:cNvPr id="16" name="Es igual a 15">
            <a:extLst>
              <a:ext uri="{FF2B5EF4-FFF2-40B4-BE49-F238E27FC236}">
                <a16:creationId xmlns:a16="http://schemas.microsoft.com/office/drawing/2014/main" id="{3844C52A-5960-457A-9271-BB9CC6C48FEC}"/>
              </a:ext>
            </a:extLst>
          </p:cNvPr>
          <p:cNvSpPr/>
          <p:nvPr/>
        </p:nvSpPr>
        <p:spPr>
          <a:xfrm>
            <a:off x="7223077" y="1607433"/>
            <a:ext cx="501326" cy="53085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D8210F0-7533-452B-B21F-459BCBCE4DF1}"/>
              </a:ext>
            </a:extLst>
          </p:cNvPr>
          <p:cNvSpPr txBox="1"/>
          <p:nvPr/>
        </p:nvSpPr>
        <p:spPr>
          <a:xfrm>
            <a:off x="9455772" y="1687374"/>
            <a:ext cx="254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HORIZONTAL</a:t>
            </a:r>
            <a:endParaRPr lang="es-EC" sz="2400" b="1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46E8A7A-FCBE-4882-891E-4DAB41F2467A}"/>
              </a:ext>
            </a:extLst>
          </p:cNvPr>
          <p:cNvSpPr/>
          <p:nvPr/>
        </p:nvSpPr>
        <p:spPr>
          <a:xfrm>
            <a:off x="154745" y="1341438"/>
            <a:ext cx="11654417" cy="1134476"/>
          </a:xfrm>
          <a:prstGeom prst="rect">
            <a:avLst/>
          </a:prstGeom>
          <a:noFill/>
          <a:ln w="635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FC71FEB8-058B-4D41-8C31-DC38A4C21B44}"/>
              </a:ext>
            </a:extLst>
          </p:cNvPr>
          <p:cNvSpPr/>
          <p:nvPr/>
        </p:nvSpPr>
        <p:spPr>
          <a:xfrm>
            <a:off x="2169521" y="2768744"/>
            <a:ext cx="1317673" cy="675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Departamento A</a:t>
            </a:r>
            <a:endParaRPr lang="es-EC" sz="1200" b="1" dirty="0">
              <a:solidFill>
                <a:schemeClr val="tx1"/>
              </a:solidFill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9D0FF1CA-B80E-4946-B1BE-E86091BEA037}"/>
              </a:ext>
            </a:extLst>
          </p:cNvPr>
          <p:cNvSpPr/>
          <p:nvPr/>
        </p:nvSpPr>
        <p:spPr>
          <a:xfrm>
            <a:off x="2169521" y="3577270"/>
            <a:ext cx="1317673" cy="675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Departamento B</a:t>
            </a:r>
            <a:endParaRPr lang="es-EC" sz="1200" b="1" dirty="0">
              <a:solidFill>
                <a:schemeClr val="tx1"/>
              </a:solidFill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013A441D-591C-4E25-B1BB-CF0B5BD3B56C}"/>
              </a:ext>
            </a:extLst>
          </p:cNvPr>
          <p:cNvSpPr/>
          <p:nvPr/>
        </p:nvSpPr>
        <p:spPr>
          <a:xfrm>
            <a:off x="2160141" y="4385796"/>
            <a:ext cx="1317673" cy="675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Departamento C</a:t>
            </a:r>
            <a:endParaRPr lang="es-EC" sz="1200" b="1" dirty="0">
              <a:solidFill>
                <a:schemeClr val="tx1"/>
              </a:solidFill>
            </a:endParaRP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A574060A-747E-4418-A635-94931AD3E5B5}"/>
              </a:ext>
            </a:extLst>
          </p:cNvPr>
          <p:cNvSpPr/>
          <p:nvPr/>
        </p:nvSpPr>
        <p:spPr>
          <a:xfrm>
            <a:off x="2160140" y="5205307"/>
            <a:ext cx="1317673" cy="675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Departamento N…</a:t>
            </a:r>
            <a:endParaRPr lang="es-EC" sz="1200" b="1" dirty="0">
              <a:solidFill>
                <a:schemeClr val="tx1"/>
              </a:solidFill>
            </a:endParaRP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DE71754D-3063-4716-9716-B75F85273FE0}"/>
              </a:ext>
            </a:extLst>
          </p:cNvPr>
          <p:cNvSpPr/>
          <p:nvPr/>
        </p:nvSpPr>
        <p:spPr>
          <a:xfrm>
            <a:off x="5271534" y="3900803"/>
            <a:ext cx="1420837" cy="67524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Producto Terminado</a:t>
            </a:r>
            <a:endParaRPr lang="es-EC" b="1" dirty="0">
              <a:solidFill>
                <a:schemeClr val="tx1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4F571F18-4211-4A3C-A75C-92A64EE78CF1}"/>
              </a:ext>
            </a:extLst>
          </p:cNvPr>
          <p:cNvSpPr/>
          <p:nvPr/>
        </p:nvSpPr>
        <p:spPr>
          <a:xfrm>
            <a:off x="1985828" y="2653787"/>
            <a:ext cx="7469944" cy="3368467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DB33740-AFC7-429C-B858-447DCEA8238E}"/>
              </a:ext>
            </a:extLst>
          </p:cNvPr>
          <p:cNvSpPr txBox="1"/>
          <p:nvPr/>
        </p:nvSpPr>
        <p:spPr>
          <a:xfrm>
            <a:off x="6751253" y="3961780"/>
            <a:ext cx="254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VERTICAL</a:t>
            </a:r>
            <a:endParaRPr lang="es-EC" sz="2400" b="1" dirty="0"/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9D487C5D-64A8-4A73-AA9E-98A872149317}"/>
              </a:ext>
            </a:extLst>
          </p:cNvPr>
          <p:cNvCxnSpPr>
            <a:stCxn id="20" idx="3"/>
          </p:cNvCxnSpPr>
          <p:nvPr/>
        </p:nvCxnSpPr>
        <p:spPr>
          <a:xfrm flipV="1">
            <a:off x="3487194" y="3106368"/>
            <a:ext cx="831588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151B7335-AD95-4B20-A202-A489BDE3852C}"/>
              </a:ext>
            </a:extLst>
          </p:cNvPr>
          <p:cNvCxnSpPr/>
          <p:nvPr/>
        </p:nvCxnSpPr>
        <p:spPr>
          <a:xfrm flipV="1">
            <a:off x="3487194" y="3900802"/>
            <a:ext cx="831588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F17A4E7F-7798-4AAF-BE41-60320688AB36}"/>
              </a:ext>
            </a:extLst>
          </p:cNvPr>
          <p:cNvCxnSpPr/>
          <p:nvPr/>
        </p:nvCxnSpPr>
        <p:spPr>
          <a:xfrm flipV="1">
            <a:off x="3487194" y="5562137"/>
            <a:ext cx="831588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7FF56EA3-7F83-4A58-A21D-CD79F1E5A8D9}"/>
              </a:ext>
            </a:extLst>
          </p:cNvPr>
          <p:cNvCxnSpPr/>
          <p:nvPr/>
        </p:nvCxnSpPr>
        <p:spPr>
          <a:xfrm flipV="1">
            <a:off x="3477813" y="4753611"/>
            <a:ext cx="831588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93536781-F6A2-448F-AA4B-286874D5973A}"/>
              </a:ext>
            </a:extLst>
          </p:cNvPr>
          <p:cNvCxnSpPr/>
          <p:nvPr/>
        </p:nvCxnSpPr>
        <p:spPr>
          <a:xfrm>
            <a:off x="4309401" y="3106368"/>
            <a:ext cx="0" cy="24365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33909F98-E936-4B2F-893D-F8F748C00801}"/>
              </a:ext>
            </a:extLst>
          </p:cNvPr>
          <p:cNvCxnSpPr>
            <a:endCxn id="24" idx="1"/>
          </p:cNvCxnSpPr>
          <p:nvPr/>
        </p:nvCxnSpPr>
        <p:spPr>
          <a:xfrm flipV="1">
            <a:off x="4309401" y="4238428"/>
            <a:ext cx="962133" cy="140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06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Costos por Procesos:</a:t>
            </a:r>
          </a:p>
          <a:p>
            <a:pPr>
              <a:lnSpc>
                <a:spcPct val="92000"/>
              </a:lnSpc>
            </a:pPr>
            <a:endParaRPr lang="es-EC" altLang="es-EC" sz="30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0C178E62-8A97-46B6-B248-C3F5BEE0A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140" y="1590089"/>
            <a:ext cx="2221719" cy="118124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Departamento</a:t>
            </a:r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D1350245-D502-48E1-98C3-500EF9D1B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399" y="1590089"/>
            <a:ext cx="2221719" cy="118124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Departamento</a:t>
            </a:r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163D963-10EA-4CA7-B81F-FE543970C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986" y="1590089"/>
            <a:ext cx="2221719" cy="118124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Departamento</a:t>
            </a:r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8BBF2E4A-1973-4E3A-B645-5399AC4F2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1432" y="2878743"/>
            <a:ext cx="2221719" cy="118124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Productos </a:t>
            </a:r>
          </a:p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Terminados</a:t>
            </a:r>
            <a:endParaRPr lang="en-US" altLang="es-EC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FC790CC-0BFC-497E-80CF-ACFE7702F80B}"/>
              </a:ext>
            </a:extLst>
          </p:cNvPr>
          <p:cNvSpPr txBox="1"/>
          <p:nvPr/>
        </p:nvSpPr>
        <p:spPr>
          <a:xfrm>
            <a:off x="516836" y="2983198"/>
            <a:ext cx="1749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</a:t>
            </a:r>
          </a:p>
          <a:p>
            <a:pPr algn="just"/>
            <a:r>
              <a:rPr lang="es-MX" b="1" dirty="0"/>
              <a:t>Mano de Obra</a:t>
            </a:r>
          </a:p>
          <a:p>
            <a:pPr algn="just"/>
            <a:r>
              <a:rPr lang="es-MX" b="1" dirty="0"/>
              <a:t>C.I.F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5D07D99-7BA7-4BE6-84F1-B20346DAE9C4}"/>
              </a:ext>
            </a:extLst>
          </p:cNvPr>
          <p:cNvSpPr txBox="1"/>
          <p:nvPr/>
        </p:nvSpPr>
        <p:spPr>
          <a:xfrm>
            <a:off x="3200399" y="3163336"/>
            <a:ext cx="1749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</a:t>
            </a:r>
          </a:p>
          <a:p>
            <a:pPr algn="just"/>
            <a:r>
              <a:rPr lang="es-MX" b="1" dirty="0"/>
              <a:t>Mano de Obra</a:t>
            </a:r>
          </a:p>
          <a:p>
            <a:pPr algn="just"/>
            <a:r>
              <a:rPr lang="es-MX" b="1" dirty="0"/>
              <a:t>C.I.F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E37197E-5601-490D-BDEB-533F72BBEA9E}"/>
              </a:ext>
            </a:extLst>
          </p:cNvPr>
          <p:cNvSpPr txBox="1"/>
          <p:nvPr/>
        </p:nvSpPr>
        <p:spPr>
          <a:xfrm>
            <a:off x="5922986" y="3019986"/>
            <a:ext cx="1749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</a:t>
            </a:r>
          </a:p>
          <a:p>
            <a:pPr algn="just"/>
            <a:r>
              <a:rPr lang="es-MX" b="1" dirty="0"/>
              <a:t>Mano de Obra</a:t>
            </a:r>
          </a:p>
          <a:p>
            <a:pPr algn="just"/>
            <a:r>
              <a:rPr lang="es-MX" b="1" dirty="0"/>
              <a:t>C.I.F</a:t>
            </a:r>
          </a:p>
        </p:txBody>
      </p:sp>
      <p:sp>
        <p:nvSpPr>
          <p:cNvPr id="2" name="Flecha: curvada hacia arriba 1">
            <a:extLst>
              <a:ext uri="{FF2B5EF4-FFF2-40B4-BE49-F238E27FC236}">
                <a16:creationId xmlns:a16="http://schemas.microsoft.com/office/drawing/2014/main" id="{7F4FE784-EBED-493E-867E-E2BC763CEEED}"/>
              </a:ext>
            </a:extLst>
          </p:cNvPr>
          <p:cNvSpPr/>
          <p:nvPr/>
        </p:nvSpPr>
        <p:spPr>
          <a:xfrm>
            <a:off x="1020417" y="4086666"/>
            <a:ext cx="2862470" cy="8298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1" name="Flecha: curvada hacia arriba 10">
            <a:extLst>
              <a:ext uri="{FF2B5EF4-FFF2-40B4-BE49-F238E27FC236}">
                <a16:creationId xmlns:a16="http://schemas.microsoft.com/office/drawing/2014/main" id="{848ADBDB-D450-45A8-884A-C6026BE722F3}"/>
              </a:ext>
            </a:extLst>
          </p:cNvPr>
          <p:cNvSpPr/>
          <p:nvPr/>
        </p:nvSpPr>
        <p:spPr>
          <a:xfrm>
            <a:off x="4311258" y="4239066"/>
            <a:ext cx="2862470" cy="8298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2" name="Flecha: curvada hacia arriba 11">
            <a:extLst>
              <a:ext uri="{FF2B5EF4-FFF2-40B4-BE49-F238E27FC236}">
                <a16:creationId xmlns:a16="http://schemas.microsoft.com/office/drawing/2014/main" id="{BBF2CFF8-3C2A-484B-A226-F08E12556C90}"/>
              </a:ext>
            </a:extLst>
          </p:cNvPr>
          <p:cNvSpPr/>
          <p:nvPr/>
        </p:nvSpPr>
        <p:spPr>
          <a:xfrm>
            <a:off x="7602099" y="4086665"/>
            <a:ext cx="2862470" cy="8298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98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Costos por Procesos:</a:t>
            </a:r>
          </a:p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Ejemplo camisetas deportivas</a:t>
            </a:r>
          </a:p>
          <a:p>
            <a:pPr>
              <a:lnSpc>
                <a:spcPct val="92000"/>
              </a:lnSpc>
            </a:pPr>
            <a:endParaRPr lang="es-EC" altLang="es-EC" sz="30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0C178E62-8A97-46B6-B248-C3F5BEE0A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12" y="1485658"/>
            <a:ext cx="2221719" cy="1035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s-EC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Trazado </a:t>
            </a:r>
          </a:p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y Cortado</a:t>
            </a:r>
          </a:p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US" altLang="es-EC" sz="2400" dirty="0" err="1">
                <a:solidFill>
                  <a:schemeClr val="accent5">
                    <a:lumMod val="50000"/>
                  </a:schemeClr>
                </a:solidFill>
              </a:rPr>
              <a:t>Dto</a:t>
            </a:r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. A)</a:t>
            </a:r>
          </a:p>
          <a:p>
            <a:pPr algn="ctr"/>
            <a:endParaRPr lang="en-US" altLang="es-EC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D1350245-D502-48E1-98C3-500EF9D1B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7798" y="1520425"/>
            <a:ext cx="2221719" cy="109850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s-EC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altLang="es-EC" sz="2400" dirty="0" err="1">
                <a:solidFill>
                  <a:schemeClr val="accent5">
                    <a:lumMod val="50000"/>
                  </a:schemeClr>
                </a:solidFill>
              </a:rPr>
              <a:t>Armado</a:t>
            </a:r>
            <a:endParaRPr lang="en-US" altLang="es-EC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US" altLang="es-EC" sz="2800" dirty="0" err="1">
                <a:solidFill>
                  <a:schemeClr val="accent5">
                    <a:lumMod val="50000"/>
                  </a:schemeClr>
                </a:solidFill>
              </a:rPr>
              <a:t>Dto</a:t>
            </a:r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. B)</a:t>
            </a:r>
          </a:p>
          <a:p>
            <a:pPr algn="ctr"/>
            <a:endParaRPr lang="en-US" altLang="es-EC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163D963-10EA-4CA7-B81F-FE543970C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784" y="1490758"/>
            <a:ext cx="2221719" cy="109850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s-EC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altLang="es-EC" sz="2400" dirty="0" err="1">
                <a:solidFill>
                  <a:schemeClr val="accent5">
                    <a:lumMod val="50000"/>
                  </a:schemeClr>
                </a:solidFill>
              </a:rPr>
              <a:t>Acabados</a:t>
            </a:r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US" altLang="es-EC" sz="2800" dirty="0" err="1">
                <a:solidFill>
                  <a:schemeClr val="accent5">
                    <a:lumMod val="50000"/>
                  </a:schemeClr>
                </a:solidFill>
              </a:rPr>
              <a:t>Dto</a:t>
            </a:r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. C)</a:t>
            </a:r>
          </a:p>
          <a:p>
            <a:pPr algn="ctr"/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8BBF2E4A-1973-4E3A-B645-5399AC4F2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709" y="2507164"/>
            <a:ext cx="2221719" cy="118124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Productos </a:t>
            </a:r>
          </a:p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Terminados</a:t>
            </a:r>
            <a:endParaRPr lang="en-US" altLang="es-EC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FC790CC-0BFC-497E-80CF-ACFE7702F80B}"/>
              </a:ext>
            </a:extLst>
          </p:cNvPr>
          <p:cNvSpPr txBox="1"/>
          <p:nvPr/>
        </p:nvSpPr>
        <p:spPr>
          <a:xfrm>
            <a:off x="334594" y="2765988"/>
            <a:ext cx="2462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          100=</a:t>
            </a:r>
          </a:p>
          <a:p>
            <a:pPr algn="just"/>
            <a:r>
              <a:rPr lang="es-MX" b="1" dirty="0"/>
              <a:t>Mano de Obra     80=</a:t>
            </a:r>
          </a:p>
          <a:p>
            <a:pPr algn="just"/>
            <a:r>
              <a:rPr lang="es-MX" b="1" dirty="0"/>
              <a:t>C.I.F                     </a:t>
            </a:r>
            <a:r>
              <a:rPr lang="es-MX" b="1" u="sng" dirty="0"/>
              <a:t>20=</a:t>
            </a:r>
          </a:p>
          <a:p>
            <a:pPr algn="just"/>
            <a:r>
              <a:rPr lang="es-MX" b="1" dirty="0"/>
              <a:t>                           </a:t>
            </a:r>
            <a:r>
              <a:rPr lang="es-MX" b="1" dirty="0">
                <a:solidFill>
                  <a:srgbClr val="FF0000"/>
                </a:solidFill>
              </a:rPr>
              <a:t>200=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5D07D99-7BA7-4BE6-84F1-B20346DAE9C4}"/>
              </a:ext>
            </a:extLst>
          </p:cNvPr>
          <p:cNvSpPr txBox="1"/>
          <p:nvPr/>
        </p:nvSpPr>
        <p:spPr>
          <a:xfrm>
            <a:off x="3053664" y="2706196"/>
            <a:ext cx="23558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          70=</a:t>
            </a:r>
          </a:p>
          <a:p>
            <a:pPr algn="just"/>
            <a:r>
              <a:rPr lang="es-MX" b="1" dirty="0"/>
              <a:t>Mano de Obra   50=</a:t>
            </a:r>
          </a:p>
          <a:p>
            <a:pPr algn="just"/>
            <a:r>
              <a:rPr lang="es-MX" b="1" dirty="0"/>
              <a:t>C.I.F                   30=</a:t>
            </a:r>
          </a:p>
          <a:p>
            <a:pPr algn="just"/>
            <a:r>
              <a:rPr lang="es-MX" b="1" dirty="0"/>
              <a:t>Dto. Anterior   </a:t>
            </a:r>
            <a:r>
              <a:rPr lang="es-MX" b="1" u="sng" dirty="0"/>
              <a:t>200=</a:t>
            </a:r>
          </a:p>
          <a:p>
            <a:pPr algn="just"/>
            <a:r>
              <a:rPr lang="es-MX" b="1" dirty="0"/>
              <a:t>                         </a:t>
            </a:r>
            <a:r>
              <a:rPr lang="es-MX" b="1" dirty="0">
                <a:solidFill>
                  <a:srgbClr val="FF0000"/>
                </a:solidFill>
              </a:rPr>
              <a:t>350=</a:t>
            </a:r>
          </a:p>
        </p:txBody>
      </p:sp>
      <p:sp>
        <p:nvSpPr>
          <p:cNvPr id="2" name="Flecha: curvada hacia arriba 1">
            <a:extLst>
              <a:ext uri="{FF2B5EF4-FFF2-40B4-BE49-F238E27FC236}">
                <a16:creationId xmlns:a16="http://schemas.microsoft.com/office/drawing/2014/main" id="{7F4FE784-EBED-493E-867E-E2BC763CEEED}"/>
              </a:ext>
            </a:extLst>
          </p:cNvPr>
          <p:cNvSpPr/>
          <p:nvPr/>
        </p:nvSpPr>
        <p:spPr>
          <a:xfrm>
            <a:off x="2381008" y="3921358"/>
            <a:ext cx="1320199" cy="8298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1" name="Flecha: curvada hacia arriba 10">
            <a:extLst>
              <a:ext uri="{FF2B5EF4-FFF2-40B4-BE49-F238E27FC236}">
                <a16:creationId xmlns:a16="http://schemas.microsoft.com/office/drawing/2014/main" id="{848ADBDB-D450-45A8-884A-C6026BE722F3}"/>
              </a:ext>
            </a:extLst>
          </p:cNvPr>
          <p:cNvSpPr/>
          <p:nvPr/>
        </p:nvSpPr>
        <p:spPr>
          <a:xfrm>
            <a:off x="5086959" y="4086666"/>
            <a:ext cx="1316594" cy="841218"/>
          </a:xfrm>
          <a:prstGeom prst="curvedUpArrow">
            <a:avLst>
              <a:gd name="adj1" fmla="val 25000"/>
              <a:gd name="adj2" fmla="val 5170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2" name="Flecha: curvada hacia arriba 11">
            <a:extLst>
              <a:ext uri="{FF2B5EF4-FFF2-40B4-BE49-F238E27FC236}">
                <a16:creationId xmlns:a16="http://schemas.microsoft.com/office/drawing/2014/main" id="{BBF2CFF8-3C2A-484B-A226-F08E12556C90}"/>
              </a:ext>
            </a:extLst>
          </p:cNvPr>
          <p:cNvSpPr/>
          <p:nvPr/>
        </p:nvSpPr>
        <p:spPr>
          <a:xfrm>
            <a:off x="7602099" y="4086665"/>
            <a:ext cx="2862470" cy="8298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A3DEFB6-F722-474F-95FD-B1B11FF2B4F4}"/>
              </a:ext>
            </a:extLst>
          </p:cNvPr>
          <p:cNvSpPr txBox="1"/>
          <p:nvPr/>
        </p:nvSpPr>
        <p:spPr>
          <a:xfrm>
            <a:off x="5799309" y="2674477"/>
            <a:ext cx="23558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          40=</a:t>
            </a:r>
          </a:p>
          <a:p>
            <a:pPr algn="just"/>
            <a:r>
              <a:rPr lang="es-MX" b="1" dirty="0"/>
              <a:t>Mano de Obra   60=</a:t>
            </a:r>
          </a:p>
          <a:p>
            <a:pPr algn="just"/>
            <a:r>
              <a:rPr lang="es-MX" b="1" dirty="0"/>
              <a:t>C.I.F                   10=</a:t>
            </a:r>
          </a:p>
          <a:p>
            <a:pPr algn="just"/>
            <a:r>
              <a:rPr lang="es-MX" b="1" dirty="0"/>
              <a:t>Dto. Anterior   </a:t>
            </a:r>
            <a:r>
              <a:rPr lang="es-MX" b="1" u="sng" dirty="0"/>
              <a:t>350=</a:t>
            </a:r>
          </a:p>
          <a:p>
            <a:pPr algn="just"/>
            <a:r>
              <a:rPr lang="es-MX" b="1" dirty="0"/>
              <a:t>                         </a:t>
            </a:r>
            <a:r>
              <a:rPr lang="es-MX" b="1" dirty="0">
                <a:solidFill>
                  <a:srgbClr val="FF0000"/>
                </a:solidFill>
              </a:rPr>
              <a:t>460=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222859B-D27F-4B77-B69C-D1C227DF8503}"/>
              </a:ext>
            </a:extLst>
          </p:cNvPr>
          <p:cNvSpPr txBox="1"/>
          <p:nvPr/>
        </p:nvSpPr>
        <p:spPr>
          <a:xfrm>
            <a:off x="9690598" y="3684882"/>
            <a:ext cx="1314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460=</a:t>
            </a:r>
            <a:endParaRPr lang="es-EC" sz="3200" b="1" dirty="0"/>
          </a:p>
        </p:txBody>
      </p:sp>
    </p:spTree>
    <p:extLst>
      <p:ext uri="{BB962C8B-B14F-4D97-AF65-F5344CB8AC3E}">
        <p14:creationId xmlns:p14="http://schemas.microsoft.com/office/powerpoint/2010/main" val="198157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Costos por Procesos:</a:t>
            </a:r>
          </a:p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Ejemplo camisetas deportivas</a:t>
            </a:r>
          </a:p>
          <a:p>
            <a:pPr>
              <a:lnSpc>
                <a:spcPct val="92000"/>
              </a:lnSpc>
            </a:pPr>
            <a:endParaRPr lang="es-EC" altLang="es-EC" sz="30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1C35B3CB-CB63-4F6D-A463-58252E604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745" y="1341438"/>
            <a:ext cx="8876509" cy="470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62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Costos por Procesos:</a:t>
            </a:r>
          </a:p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Ejemplo camisetas deportivas</a:t>
            </a:r>
          </a:p>
          <a:p>
            <a:pPr>
              <a:lnSpc>
                <a:spcPct val="92000"/>
              </a:lnSpc>
            </a:pPr>
            <a:endParaRPr lang="es-EC" altLang="es-EC" sz="30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0C178E62-8A97-46B6-B248-C3F5BEE0A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12" y="1485658"/>
            <a:ext cx="2221719" cy="1035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s-EC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Trazado </a:t>
            </a:r>
          </a:p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y Cortado</a:t>
            </a:r>
          </a:p>
          <a:p>
            <a:pPr algn="ctr"/>
            <a:endParaRPr lang="en-US" altLang="es-EC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D1350245-D502-48E1-98C3-500EF9D1B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7798" y="1520425"/>
            <a:ext cx="2221719" cy="109850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2400" dirty="0" err="1">
                <a:solidFill>
                  <a:schemeClr val="accent5">
                    <a:lumMod val="50000"/>
                  </a:schemeClr>
                </a:solidFill>
              </a:rPr>
              <a:t>Armado</a:t>
            </a:r>
            <a:endParaRPr lang="en-US" altLang="es-EC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163D963-10EA-4CA7-B81F-FE543970C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784" y="1490758"/>
            <a:ext cx="2221719" cy="109850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2400" dirty="0" err="1">
                <a:solidFill>
                  <a:schemeClr val="accent5">
                    <a:lumMod val="50000"/>
                  </a:schemeClr>
                </a:solidFill>
              </a:rPr>
              <a:t>Acabados</a:t>
            </a:r>
            <a:r>
              <a:rPr lang="en-US" altLang="es-EC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8BBF2E4A-1973-4E3A-B645-5399AC4F2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709" y="2507164"/>
            <a:ext cx="2221719" cy="118124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Productos </a:t>
            </a:r>
          </a:p>
          <a:p>
            <a:pPr algn="ctr"/>
            <a:r>
              <a:rPr lang="en-US" altLang="es-EC" sz="2400" dirty="0">
                <a:solidFill>
                  <a:schemeClr val="accent5">
                    <a:lumMod val="50000"/>
                  </a:schemeClr>
                </a:solidFill>
              </a:rPr>
              <a:t>Terminados</a:t>
            </a:r>
            <a:endParaRPr lang="en-US" altLang="es-EC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FC790CC-0BFC-497E-80CF-ACFE7702F80B}"/>
              </a:ext>
            </a:extLst>
          </p:cNvPr>
          <p:cNvSpPr txBox="1"/>
          <p:nvPr/>
        </p:nvSpPr>
        <p:spPr>
          <a:xfrm>
            <a:off x="334594" y="2765988"/>
            <a:ext cx="2462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          100=</a:t>
            </a:r>
          </a:p>
          <a:p>
            <a:pPr algn="just"/>
            <a:r>
              <a:rPr lang="es-MX" b="1" dirty="0"/>
              <a:t>Mano de Obra     80=</a:t>
            </a:r>
          </a:p>
          <a:p>
            <a:pPr algn="just"/>
            <a:r>
              <a:rPr lang="es-MX" b="1" dirty="0"/>
              <a:t>C.I.F                     </a:t>
            </a:r>
            <a:r>
              <a:rPr lang="es-MX" b="1" u="sng" dirty="0"/>
              <a:t>20=</a:t>
            </a:r>
          </a:p>
          <a:p>
            <a:pPr algn="just"/>
            <a:r>
              <a:rPr lang="es-MX" b="1" dirty="0"/>
              <a:t>                           </a:t>
            </a:r>
            <a:r>
              <a:rPr lang="es-MX" b="1" dirty="0">
                <a:solidFill>
                  <a:srgbClr val="FF0000"/>
                </a:solidFill>
              </a:rPr>
              <a:t>200=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5D07D99-7BA7-4BE6-84F1-B20346DAE9C4}"/>
              </a:ext>
            </a:extLst>
          </p:cNvPr>
          <p:cNvSpPr txBox="1"/>
          <p:nvPr/>
        </p:nvSpPr>
        <p:spPr>
          <a:xfrm>
            <a:off x="3053664" y="2706196"/>
            <a:ext cx="23558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          70=</a:t>
            </a:r>
          </a:p>
          <a:p>
            <a:pPr algn="just"/>
            <a:r>
              <a:rPr lang="es-MX" b="1" dirty="0"/>
              <a:t>Mano de Obra   50=</a:t>
            </a:r>
          </a:p>
          <a:p>
            <a:pPr algn="just"/>
            <a:r>
              <a:rPr lang="es-MX" b="1" dirty="0"/>
              <a:t>C.I.F                   30=</a:t>
            </a:r>
          </a:p>
          <a:p>
            <a:pPr algn="just"/>
            <a:r>
              <a:rPr lang="es-MX" b="1" dirty="0"/>
              <a:t>Dto. Anterior   </a:t>
            </a:r>
            <a:r>
              <a:rPr lang="es-MX" b="1" u="sng" dirty="0"/>
              <a:t>200=</a:t>
            </a:r>
          </a:p>
          <a:p>
            <a:pPr algn="just"/>
            <a:r>
              <a:rPr lang="es-MX" b="1" dirty="0"/>
              <a:t>                         </a:t>
            </a:r>
            <a:r>
              <a:rPr lang="es-MX" b="1" dirty="0">
                <a:solidFill>
                  <a:srgbClr val="FF0000"/>
                </a:solidFill>
              </a:rPr>
              <a:t>350=</a:t>
            </a:r>
          </a:p>
        </p:txBody>
      </p:sp>
      <p:sp>
        <p:nvSpPr>
          <p:cNvPr id="2" name="Flecha: curvada hacia arriba 1">
            <a:extLst>
              <a:ext uri="{FF2B5EF4-FFF2-40B4-BE49-F238E27FC236}">
                <a16:creationId xmlns:a16="http://schemas.microsoft.com/office/drawing/2014/main" id="{7F4FE784-EBED-493E-867E-E2BC763CEEED}"/>
              </a:ext>
            </a:extLst>
          </p:cNvPr>
          <p:cNvSpPr/>
          <p:nvPr/>
        </p:nvSpPr>
        <p:spPr>
          <a:xfrm>
            <a:off x="2381008" y="3921358"/>
            <a:ext cx="1320199" cy="8298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1" name="Flecha: curvada hacia arriba 10">
            <a:extLst>
              <a:ext uri="{FF2B5EF4-FFF2-40B4-BE49-F238E27FC236}">
                <a16:creationId xmlns:a16="http://schemas.microsoft.com/office/drawing/2014/main" id="{848ADBDB-D450-45A8-884A-C6026BE722F3}"/>
              </a:ext>
            </a:extLst>
          </p:cNvPr>
          <p:cNvSpPr/>
          <p:nvPr/>
        </p:nvSpPr>
        <p:spPr>
          <a:xfrm>
            <a:off x="5086959" y="4086666"/>
            <a:ext cx="1316594" cy="841218"/>
          </a:xfrm>
          <a:prstGeom prst="curvedUpArrow">
            <a:avLst>
              <a:gd name="adj1" fmla="val 25000"/>
              <a:gd name="adj2" fmla="val 5170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2" name="Flecha: curvada hacia arriba 11">
            <a:extLst>
              <a:ext uri="{FF2B5EF4-FFF2-40B4-BE49-F238E27FC236}">
                <a16:creationId xmlns:a16="http://schemas.microsoft.com/office/drawing/2014/main" id="{BBF2CFF8-3C2A-484B-A226-F08E12556C90}"/>
              </a:ext>
            </a:extLst>
          </p:cNvPr>
          <p:cNvSpPr/>
          <p:nvPr/>
        </p:nvSpPr>
        <p:spPr>
          <a:xfrm>
            <a:off x="7602099" y="4086665"/>
            <a:ext cx="2862470" cy="8298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A3DEFB6-F722-474F-95FD-B1B11FF2B4F4}"/>
              </a:ext>
            </a:extLst>
          </p:cNvPr>
          <p:cNvSpPr txBox="1"/>
          <p:nvPr/>
        </p:nvSpPr>
        <p:spPr>
          <a:xfrm>
            <a:off x="5799309" y="2674477"/>
            <a:ext cx="23558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Materiales          40=</a:t>
            </a:r>
          </a:p>
          <a:p>
            <a:pPr algn="just"/>
            <a:r>
              <a:rPr lang="es-MX" b="1" dirty="0"/>
              <a:t>Mano de Obra   60=</a:t>
            </a:r>
          </a:p>
          <a:p>
            <a:pPr algn="just"/>
            <a:r>
              <a:rPr lang="es-MX" b="1" dirty="0"/>
              <a:t>C.I.F                   10=</a:t>
            </a:r>
          </a:p>
          <a:p>
            <a:pPr algn="just"/>
            <a:r>
              <a:rPr lang="es-MX" b="1" dirty="0"/>
              <a:t>Dto. Anterior   </a:t>
            </a:r>
            <a:r>
              <a:rPr lang="es-MX" b="1" u="sng" dirty="0"/>
              <a:t>350=</a:t>
            </a:r>
          </a:p>
          <a:p>
            <a:pPr algn="just"/>
            <a:r>
              <a:rPr lang="es-MX" b="1" dirty="0"/>
              <a:t>                         </a:t>
            </a:r>
            <a:r>
              <a:rPr lang="es-MX" b="1" dirty="0">
                <a:solidFill>
                  <a:srgbClr val="FF0000"/>
                </a:solidFill>
              </a:rPr>
              <a:t>460=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222859B-D27F-4B77-B69C-D1C227DF8503}"/>
              </a:ext>
            </a:extLst>
          </p:cNvPr>
          <p:cNvSpPr txBox="1"/>
          <p:nvPr/>
        </p:nvSpPr>
        <p:spPr>
          <a:xfrm>
            <a:off x="9690598" y="3684882"/>
            <a:ext cx="1314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460=</a:t>
            </a:r>
            <a:endParaRPr lang="es-EC" sz="3200" b="1" dirty="0"/>
          </a:p>
        </p:txBody>
      </p:sp>
      <p:sp>
        <p:nvSpPr>
          <p:cNvPr id="9" name="Signo de multiplicación 8">
            <a:extLst>
              <a:ext uri="{FF2B5EF4-FFF2-40B4-BE49-F238E27FC236}">
                <a16:creationId xmlns:a16="http://schemas.microsoft.com/office/drawing/2014/main" id="{2089F6ED-5801-45BA-A91A-9781A45C2347}"/>
              </a:ext>
            </a:extLst>
          </p:cNvPr>
          <p:cNvSpPr/>
          <p:nvPr/>
        </p:nvSpPr>
        <p:spPr>
          <a:xfrm>
            <a:off x="1588671" y="3227653"/>
            <a:ext cx="1717662" cy="1477328"/>
          </a:xfrm>
          <a:prstGeom prst="mathMultiply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34D90BD-C318-4A9B-AA48-58FB833D3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856" y="3494908"/>
            <a:ext cx="1146147" cy="1060796"/>
          </a:xfrm>
          <a:prstGeom prst="rect">
            <a:avLst/>
          </a:prstGeom>
        </p:spPr>
      </p:pic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34E1932A-1587-4C94-A6D7-238FD60004C0}"/>
              </a:ext>
            </a:extLst>
          </p:cNvPr>
          <p:cNvSpPr/>
          <p:nvPr/>
        </p:nvSpPr>
        <p:spPr>
          <a:xfrm>
            <a:off x="6928687" y="3148874"/>
            <a:ext cx="1717662" cy="1477328"/>
          </a:xfrm>
          <a:prstGeom prst="mathMultiply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7DE11BE7-2FA6-499A-A3C4-E5B7C6A04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3691" y="3446871"/>
            <a:ext cx="1146147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396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Costos por Procesos: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29E4643-E0BE-452C-B390-A18628FABD0A}"/>
              </a:ext>
            </a:extLst>
          </p:cNvPr>
          <p:cNvSpPr txBox="1"/>
          <p:nvPr/>
        </p:nvSpPr>
        <p:spPr>
          <a:xfrm>
            <a:off x="6625883" y="1975771"/>
            <a:ext cx="456751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solidFill>
                  <a:srgbClr val="002060"/>
                </a:solidFill>
              </a:rPr>
              <a:t>INFORMES</a:t>
            </a:r>
          </a:p>
          <a:p>
            <a:pPr algn="just"/>
            <a:endParaRPr lang="es-MX" sz="32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2800" dirty="0"/>
              <a:t>Producción equivalente</a:t>
            </a:r>
          </a:p>
          <a:p>
            <a:pPr algn="just"/>
            <a:endParaRPr lang="es-MX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2800" dirty="0"/>
              <a:t>Informe de Cantidad.</a:t>
            </a:r>
          </a:p>
          <a:p>
            <a:pPr algn="just"/>
            <a:endParaRPr lang="es-MX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2800" dirty="0"/>
              <a:t>Informe de Costos.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976C0C9-0BC1-4BED-89C2-EE67C533A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62914"/>
            <a:ext cx="4257822" cy="333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98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614114F-C522-418B-ACBD-F22E44D2FE5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8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Tipos de Empresas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56C8D76-8E6C-457A-B6FA-693CAD453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484313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sz="2400" b="0" u="sng"/>
              <a:t>Empresas Comerciales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B9AAB3D-8130-4880-9C3D-FEDFAFD05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292601"/>
            <a:ext cx="8591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sz="2400" b="0" u="sng"/>
              <a:t>Empresas Industriales</a:t>
            </a:r>
            <a:endParaRPr lang="es-EC" altLang="es-EC" sz="2400" b="0"/>
          </a:p>
          <a:p>
            <a:r>
              <a:rPr lang="es-EC" altLang="es-EC" sz="2400" b="0"/>
              <a:t>	</a:t>
            </a:r>
          </a:p>
        </p:txBody>
      </p:sp>
      <p:pic>
        <p:nvPicPr>
          <p:cNvPr id="3077" name="Picture 5" descr="j0234205">
            <a:extLst>
              <a:ext uri="{FF2B5EF4-FFF2-40B4-BE49-F238E27FC236}">
                <a16:creationId xmlns:a16="http://schemas.microsoft.com/office/drawing/2014/main" id="{32B523B1-913D-4518-8892-97291B144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6" y="5734050"/>
            <a:ext cx="1008063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j0234302">
            <a:extLst>
              <a:ext uri="{FF2B5EF4-FFF2-40B4-BE49-F238E27FC236}">
                <a16:creationId xmlns:a16="http://schemas.microsoft.com/office/drawing/2014/main" id="{4E428CA2-EBC5-42E1-B068-71D07624D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4868863"/>
            <a:ext cx="10160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j0234329">
            <a:extLst>
              <a:ext uri="{FF2B5EF4-FFF2-40B4-BE49-F238E27FC236}">
                <a16:creationId xmlns:a16="http://schemas.microsoft.com/office/drawing/2014/main" id="{A294FB78-831A-4AB8-B069-1DB20D4AD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2349500"/>
            <a:ext cx="189547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j0237109">
            <a:extLst>
              <a:ext uri="{FF2B5EF4-FFF2-40B4-BE49-F238E27FC236}">
                <a16:creationId xmlns:a16="http://schemas.microsoft.com/office/drawing/2014/main" id="{37F48EE4-7B32-4060-9388-BD50DF719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4" y="4941889"/>
            <a:ext cx="1728787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j0237110">
            <a:extLst>
              <a:ext uri="{FF2B5EF4-FFF2-40B4-BE49-F238E27FC236}">
                <a16:creationId xmlns:a16="http://schemas.microsoft.com/office/drawing/2014/main" id="{68748C96-EA0A-4944-A21B-76F4CA229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2276476"/>
            <a:ext cx="24479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j0238525">
            <a:extLst>
              <a:ext uri="{FF2B5EF4-FFF2-40B4-BE49-F238E27FC236}">
                <a16:creationId xmlns:a16="http://schemas.microsoft.com/office/drawing/2014/main" id="{C5D27460-7B5F-41BD-B8F4-6566119E0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2133601"/>
            <a:ext cx="14033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j0234329">
            <a:extLst>
              <a:ext uri="{FF2B5EF4-FFF2-40B4-BE49-F238E27FC236}">
                <a16:creationId xmlns:a16="http://schemas.microsoft.com/office/drawing/2014/main" id="{DEC97EE5-2FDF-48EB-8B0F-2DE625F8C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4911726"/>
            <a:ext cx="1836738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" descr="j0239125">
            <a:extLst>
              <a:ext uri="{FF2B5EF4-FFF2-40B4-BE49-F238E27FC236}">
                <a16:creationId xmlns:a16="http://schemas.microsoft.com/office/drawing/2014/main" id="{64F0C604-23CF-4357-BAA1-7E29F2C51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4797426"/>
            <a:ext cx="1730375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AutoShape 14">
            <a:extLst>
              <a:ext uri="{FF2B5EF4-FFF2-40B4-BE49-F238E27FC236}">
                <a16:creationId xmlns:a16="http://schemas.microsoft.com/office/drawing/2014/main" id="{BBB19600-F63D-4661-941C-9963FEF7B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5373688"/>
            <a:ext cx="576262" cy="576262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sp>
        <p:nvSpPr>
          <p:cNvPr id="3086" name="AutoShape 15">
            <a:extLst>
              <a:ext uri="{FF2B5EF4-FFF2-40B4-BE49-F238E27FC236}">
                <a16:creationId xmlns:a16="http://schemas.microsoft.com/office/drawing/2014/main" id="{38E903AA-B637-490B-98AB-2BD5093B9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6" y="5516563"/>
            <a:ext cx="576263" cy="576262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sp>
        <p:nvSpPr>
          <p:cNvPr id="3087" name="AutoShape 16">
            <a:extLst>
              <a:ext uri="{FF2B5EF4-FFF2-40B4-BE49-F238E27FC236}">
                <a16:creationId xmlns:a16="http://schemas.microsoft.com/office/drawing/2014/main" id="{F221B69A-F155-40E3-8909-FFA6E7808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2781301"/>
            <a:ext cx="576262" cy="576263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sp>
        <p:nvSpPr>
          <p:cNvPr id="3088" name="AutoShape 17">
            <a:extLst>
              <a:ext uri="{FF2B5EF4-FFF2-40B4-BE49-F238E27FC236}">
                <a16:creationId xmlns:a16="http://schemas.microsoft.com/office/drawing/2014/main" id="{2F6696E7-6C6A-4CE8-A212-DD6AD1B73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8" y="2708276"/>
            <a:ext cx="576262" cy="576263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65E1FD0-F1F6-47B2-B1D4-CEB500C8BE6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8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Tipos de Empresas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1551421-094A-4641-A76F-9DD35170B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484313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sz="2400" b="0" u="sng"/>
              <a:t>Empresas Servicios</a:t>
            </a:r>
          </a:p>
        </p:txBody>
      </p:sp>
      <p:pic>
        <p:nvPicPr>
          <p:cNvPr id="4100" name="Picture 7" descr="j0234329">
            <a:extLst>
              <a:ext uri="{FF2B5EF4-FFF2-40B4-BE49-F238E27FC236}">
                <a16:creationId xmlns:a16="http://schemas.microsoft.com/office/drawing/2014/main" id="{336CFB4C-A55B-41B7-AC6C-21F2130AB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2349500"/>
            <a:ext cx="189547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9" descr="j0237108">
            <a:extLst>
              <a:ext uri="{FF2B5EF4-FFF2-40B4-BE49-F238E27FC236}">
                <a16:creationId xmlns:a16="http://schemas.microsoft.com/office/drawing/2014/main" id="{3CFEC505-7563-4387-B054-9DD71B114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2349501"/>
            <a:ext cx="230505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AutoShape 16">
            <a:extLst>
              <a:ext uri="{FF2B5EF4-FFF2-40B4-BE49-F238E27FC236}">
                <a16:creationId xmlns:a16="http://schemas.microsoft.com/office/drawing/2014/main" id="{6FA37FCD-0F59-4EF1-A5BE-9A7AC2D1F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2781301"/>
            <a:ext cx="576262" cy="576263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sp>
        <p:nvSpPr>
          <p:cNvPr id="4103" name="AutoShape 17">
            <a:extLst>
              <a:ext uri="{FF2B5EF4-FFF2-40B4-BE49-F238E27FC236}">
                <a16:creationId xmlns:a16="http://schemas.microsoft.com/office/drawing/2014/main" id="{4442A305-F839-4AE5-9530-D9E35050C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8" y="2708276"/>
            <a:ext cx="576262" cy="576263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pic>
        <p:nvPicPr>
          <p:cNvPr id="4104" name="Picture 18" descr="j0239111">
            <a:extLst>
              <a:ext uri="{FF2B5EF4-FFF2-40B4-BE49-F238E27FC236}">
                <a16:creationId xmlns:a16="http://schemas.microsoft.com/office/drawing/2014/main" id="{93564936-DC8B-48BF-9C2D-7FE359949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2205039"/>
            <a:ext cx="1641475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D1B3228-1C8A-45E0-B825-7746050B1D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8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Puntos de vista analizados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F07CE7C-18C5-4130-871D-603BA6172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1484313"/>
            <a:ext cx="2682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sz="2400" b="0" u="sng"/>
              <a:t>Financiero</a:t>
            </a: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7D3395E8-E419-4665-88E3-7FAFDDC2A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9" y="1484313"/>
            <a:ext cx="2682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sz="2400" b="0" u="sng"/>
              <a:t>Operación</a:t>
            </a:r>
          </a:p>
        </p:txBody>
      </p:sp>
      <p:sp>
        <p:nvSpPr>
          <p:cNvPr id="5125" name="Rectangle 10">
            <a:extLst>
              <a:ext uri="{FF2B5EF4-FFF2-40B4-BE49-F238E27FC236}">
                <a16:creationId xmlns:a16="http://schemas.microsoft.com/office/drawing/2014/main" id="{1EDD2431-8035-4E61-A03A-D2C912FC8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789" y="1484313"/>
            <a:ext cx="2682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sz="2400" b="0" u="sng"/>
              <a:t>Estratégico</a:t>
            </a:r>
          </a:p>
        </p:txBody>
      </p:sp>
      <p:sp>
        <p:nvSpPr>
          <p:cNvPr id="5126" name="Rectangle 11">
            <a:extLst>
              <a:ext uri="{FF2B5EF4-FFF2-40B4-BE49-F238E27FC236}">
                <a16:creationId xmlns:a16="http://schemas.microsoft.com/office/drawing/2014/main" id="{485996D7-4396-403F-836B-91D342FEA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5132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C" altLang="es-EC" sz="2400" b="0" dirty="0"/>
              <a:t>          AYER		      		     HOY		         		MAÑANA</a:t>
            </a:r>
          </a:p>
        </p:txBody>
      </p:sp>
      <p:sp>
        <p:nvSpPr>
          <p:cNvPr id="5127" name="AutoShape 12">
            <a:extLst>
              <a:ext uri="{FF2B5EF4-FFF2-40B4-BE49-F238E27FC236}">
                <a16:creationId xmlns:a16="http://schemas.microsoft.com/office/drawing/2014/main" id="{76E87922-79E8-4528-AA10-C45C17F17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1" y="4221163"/>
            <a:ext cx="4608513" cy="647700"/>
          </a:xfrm>
          <a:prstGeom prst="rightArrow">
            <a:avLst>
              <a:gd name="adj1" fmla="val 50000"/>
              <a:gd name="adj2" fmla="val 177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sp>
        <p:nvSpPr>
          <p:cNvPr id="5128" name="AutoShape 13">
            <a:extLst>
              <a:ext uri="{FF2B5EF4-FFF2-40B4-BE49-F238E27FC236}">
                <a16:creationId xmlns:a16="http://schemas.microsoft.com/office/drawing/2014/main" id="{31A87587-CBF2-49D4-A1A0-C1DA872DB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4221163"/>
            <a:ext cx="4176712" cy="647700"/>
          </a:xfrm>
          <a:prstGeom prst="leftArrow">
            <a:avLst>
              <a:gd name="adj1" fmla="val 50000"/>
              <a:gd name="adj2" fmla="val 1612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pic>
        <p:nvPicPr>
          <p:cNvPr id="5129" name="Picture 14" descr="j0239119">
            <a:extLst>
              <a:ext uri="{FF2B5EF4-FFF2-40B4-BE49-F238E27FC236}">
                <a16:creationId xmlns:a16="http://schemas.microsoft.com/office/drawing/2014/main" id="{63057FFB-1BEA-4E68-B1E5-8A694B304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2205038"/>
            <a:ext cx="178593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5" descr="j0239115">
            <a:extLst>
              <a:ext uri="{FF2B5EF4-FFF2-40B4-BE49-F238E27FC236}">
                <a16:creationId xmlns:a16="http://schemas.microsoft.com/office/drawing/2014/main" id="{12DBFC7F-00BC-4850-B621-6C0480550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2205039"/>
            <a:ext cx="1436688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6" descr="j0239151">
            <a:extLst>
              <a:ext uri="{FF2B5EF4-FFF2-40B4-BE49-F238E27FC236}">
                <a16:creationId xmlns:a16="http://schemas.microsoft.com/office/drawing/2014/main" id="{EDF67BEE-4327-4379-8273-7992C7B42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2133600"/>
            <a:ext cx="1363663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2A3FC78-3852-4FE0-B57D-01ED3B7580B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Propósitos de la información de Costos</a:t>
            </a:r>
          </a:p>
        </p:txBody>
      </p:sp>
      <p:sp>
        <p:nvSpPr>
          <p:cNvPr id="6147" name="Rectangle 9">
            <a:extLst>
              <a:ext uri="{FF2B5EF4-FFF2-40B4-BE49-F238E27FC236}">
                <a16:creationId xmlns:a16="http://schemas.microsoft.com/office/drawing/2014/main" id="{B500597C-655F-4617-87D8-0CEB5CDAF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716088"/>
            <a:ext cx="84582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 typeface="Wingdings" panose="05000000000000000000" pitchFamily="2" charset="2"/>
              <a:buChar char="v"/>
            </a:pPr>
            <a:r>
              <a:rPr lang="es-EC" altLang="es-EC" sz="2400" b="0" dirty="0"/>
              <a:t> </a:t>
            </a:r>
            <a:r>
              <a:rPr lang="es-EC" altLang="es-EC" sz="2800" b="0" dirty="0"/>
              <a:t>DIAGNÓSTICO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s-EC" altLang="es-EC" sz="2800" b="0" dirty="0"/>
          </a:p>
          <a:p>
            <a:pPr lvl="1">
              <a:buFont typeface="Wingdings" panose="05000000000000000000" pitchFamily="2" charset="2"/>
              <a:buChar char="v"/>
            </a:pPr>
            <a:endParaRPr lang="es-EC" altLang="es-EC" sz="2800" b="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s-EC" altLang="es-EC" sz="2800" b="0" dirty="0"/>
              <a:t> PLANEAMIENTO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s-EC" altLang="es-EC" sz="2800" b="0" dirty="0"/>
          </a:p>
          <a:p>
            <a:pPr lvl="1">
              <a:buFont typeface="Wingdings" panose="05000000000000000000" pitchFamily="2" charset="2"/>
              <a:buChar char="v"/>
            </a:pPr>
            <a:endParaRPr lang="es-EC" altLang="es-EC" sz="2800" b="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s-EC" altLang="es-EC" sz="2800" b="0" dirty="0"/>
              <a:t> MEDICIÓN DE RESULTADOS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s-EC" altLang="es-EC" sz="2800" b="0" dirty="0"/>
          </a:p>
          <a:p>
            <a:pPr lvl="1">
              <a:buFont typeface="Wingdings" panose="05000000000000000000" pitchFamily="2" charset="2"/>
              <a:buChar char="v"/>
            </a:pPr>
            <a:endParaRPr lang="es-EC" altLang="es-EC" sz="2800" b="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s-EC" altLang="es-EC" sz="2800" b="0" dirty="0"/>
              <a:t> TOMA DE DECISIONES</a:t>
            </a:r>
          </a:p>
        </p:txBody>
      </p:sp>
      <p:pic>
        <p:nvPicPr>
          <p:cNvPr id="6148" name="Picture 10" descr="j0239135">
            <a:extLst>
              <a:ext uri="{FF2B5EF4-FFF2-40B4-BE49-F238E27FC236}">
                <a16:creationId xmlns:a16="http://schemas.microsoft.com/office/drawing/2014/main" id="{869B6498-3570-42B6-916F-77CB6BF85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1412875"/>
            <a:ext cx="1090612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1" descr="j0239133">
            <a:extLst>
              <a:ext uri="{FF2B5EF4-FFF2-40B4-BE49-F238E27FC236}">
                <a16:creationId xmlns:a16="http://schemas.microsoft.com/office/drawing/2014/main" id="{A9808271-A8A6-4DFE-AF16-D4F2530EE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4" y="2636839"/>
            <a:ext cx="1284287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2" descr="j0239145">
            <a:extLst>
              <a:ext uri="{FF2B5EF4-FFF2-40B4-BE49-F238E27FC236}">
                <a16:creationId xmlns:a16="http://schemas.microsoft.com/office/drawing/2014/main" id="{FC2E9EE6-B147-4880-8F85-488C71FEE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3933825"/>
            <a:ext cx="11239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3" descr="j0239147">
            <a:extLst>
              <a:ext uri="{FF2B5EF4-FFF2-40B4-BE49-F238E27FC236}">
                <a16:creationId xmlns:a16="http://schemas.microsoft.com/office/drawing/2014/main" id="{DCC05900-DF62-40CC-A299-4532D1A4A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1988" y="5130800"/>
            <a:ext cx="1041400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8C5C6EF-61EE-4EDA-B668-6E638970784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66851" y="111298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Información de Costos para:</a:t>
            </a:r>
          </a:p>
        </p:txBody>
      </p:sp>
      <p:sp>
        <p:nvSpPr>
          <p:cNvPr id="7171" name="Text Box 8">
            <a:extLst>
              <a:ext uri="{FF2B5EF4-FFF2-40B4-BE49-F238E27FC236}">
                <a16:creationId xmlns:a16="http://schemas.microsoft.com/office/drawing/2014/main" id="{C40C5DF9-7364-4E8A-B771-C385522E8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1844675"/>
            <a:ext cx="2160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C" altLang="es-EC"/>
              <a:t>Contabilidad de Costos</a:t>
            </a:r>
            <a:endParaRPr lang="en-US" altLang="es-EC"/>
          </a:p>
        </p:txBody>
      </p:sp>
      <p:sp>
        <p:nvSpPr>
          <p:cNvPr id="7172" name="Oval 9">
            <a:extLst>
              <a:ext uri="{FF2B5EF4-FFF2-40B4-BE49-F238E27FC236}">
                <a16:creationId xmlns:a16="http://schemas.microsoft.com/office/drawing/2014/main" id="{5F2523DA-5C06-4775-8982-68C7851FD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2781300"/>
            <a:ext cx="1655763" cy="647700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dirty="0">
                <a:solidFill>
                  <a:schemeClr val="bg1"/>
                </a:solidFill>
              </a:rPr>
              <a:t>M.O. Directa</a:t>
            </a:r>
            <a:endParaRPr lang="en-US" altLang="es-EC" dirty="0">
              <a:solidFill>
                <a:schemeClr val="bg1"/>
              </a:solidFill>
            </a:endParaRPr>
          </a:p>
        </p:txBody>
      </p:sp>
      <p:sp>
        <p:nvSpPr>
          <p:cNvPr id="7173" name="Oval 11">
            <a:extLst>
              <a:ext uri="{FF2B5EF4-FFF2-40B4-BE49-F238E27FC236}">
                <a16:creationId xmlns:a16="http://schemas.microsoft.com/office/drawing/2014/main" id="{09D81395-FAC0-4EB9-BDA5-71B147840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3644900"/>
            <a:ext cx="1655763" cy="647700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dirty="0">
                <a:solidFill>
                  <a:schemeClr val="bg1"/>
                </a:solidFill>
              </a:rPr>
              <a:t>Materia Prima</a:t>
            </a:r>
            <a:endParaRPr lang="en-US" altLang="es-EC" dirty="0">
              <a:solidFill>
                <a:schemeClr val="bg1"/>
              </a:solidFill>
            </a:endParaRPr>
          </a:p>
        </p:txBody>
      </p:sp>
      <p:sp>
        <p:nvSpPr>
          <p:cNvPr id="7174" name="Oval 12">
            <a:extLst>
              <a:ext uri="{FF2B5EF4-FFF2-40B4-BE49-F238E27FC236}">
                <a16:creationId xmlns:a16="http://schemas.microsoft.com/office/drawing/2014/main" id="{BBB8A8F2-61B4-4D11-91E0-A28AA024B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4508500"/>
            <a:ext cx="1655763" cy="647700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dirty="0">
                <a:solidFill>
                  <a:schemeClr val="bg1"/>
                </a:solidFill>
              </a:rPr>
              <a:t>Costos </a:t>
            </a:r>
          </a:p>
          <a:p>
            <a:pPr algn="ctr"/>
            <a:r>
              <a:rPr lang="es-EC" altLang="es-EC" dirty="0">
                <a:solidFill>
                  <a:schemeClr val="bg1"/>
                </a:solidFill>
              </a:rPr>
              <a:t>Indirectos</a:t>
            </a:r>
            <a:endParaRPr lang="en-US" altLang="es-EC" dirty="0">
              <a:solidFill>
                <a:schemeClr val="bg1"/>
              </a:solidFill>
            </a:endParaRPr>
          </a:p>
        </p:txBody>
      </p:sp>
      <p:sp>
        <p:nvSpPr>
          <p:cNvPr id="7175" name="AutoShape 13">
            <a:extLst>
              <a:ext uri="{FF2B5EF4-FFF2-40B4-BE49-F238E27FC236}">
                <a16:creationId xmlns:a16="http://schemas.microsoft.com/office/drawing/2014/main" id="{3824F250-ACF8-4400-8673-13A6B258D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636838"/>
            <a:ext cx="2376487" cy="27368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sp>
        <p:nvSpPr>
          <p:cNvPr id="7176" name="Line 14">
            <a:extLst>
              <a:ext uri="{FF2B5EF4-FFF2-40B4-BE49-F238E27FC236}">
                <a16:creationId xmlns:a16="http://schemas.microsoft.com/office/drawing/2014/main" id="{06E77534-6F36-48EE-9C17-23004B316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3429001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7177" name="Line 16">
            <a:extLst>
              <a:ext uri="{FF2B5EF4-FFF2-40B4-BE49-F238E27FC236}">
                <a16:creationId xmlns:a16="http://schemas.microsoft.com/office/drawing/2014/main" id="{66517345-AD9E-43A5-8A65-AC6F32562B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7713" y="4365626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7178" name="Line 17">
            <a:extLst>
              <a:ext uri="{FF2B5EF4-FFF2-40B4-BE49-F238E27FC236}">
                <a16:creationId xmlns:a16="http://schemas.microsoft.com/office/drawing/2014/main" id="{181CA184-57F7-4DDC-BFDB-6AC2332E48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40052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7179" name="AutoShape 18">
            <a:extLst>
              <a:ext uri="{FF2B5EF4-FFF2-40B4-BE49-F238E27FC236}">
                <a16:creationId xmlns:a16="http://schemas.microsoft.com/office/drawing/2014/main" id="{239CC29E-1653-461C-BACB-8933D66FC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2" y="3429000"/>
            <a:ext cx="2232025" cy="1079500"/>
          </a:xfrm>
          <a:custGeom>
            <a:avLst/>
            <a:gdLst>
              <a:gd name="T0" fmla="*/ 35284363 w 21600"/>
              <a:gd name="T1" fmla="*/ 0 h 21600"/>
              <a:gd name="T2" fmla="*/ 0 w 21600"/>
              <a:gd name="T3" fmla="*/ 7686988 h 21600"/>
              <a:gd name="T4" fmla="*/ 35284363 w 21600"/>
              <a:gd name="T5" fmla="*/ 15373977 h 21600"/>
              <a:gd name="T6" fmla="*/ 47045787 w 21600"/>
              <a:gd name="T7" fmla="*/ 76869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7180" name="Text Box 19">
            <a:extLst>
              <a:ext uri="{FF2B5EF4-FFF2-40B4-BE49-F238E27FC236}">
                <a16:creationId xmlns:a16="http://schemas.microsoft.com/office/drawing/2014/main" id="{2281A92C-3581-48F2-A41E-20BC374F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1916113"/>
            <a:ext cx="46085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C" altLang="es-EC"/>
              <a:t>Toma de decisiones Planeamiento y Control</a:t>
            </a:r>
            <a:endParaRPr lang="en-US" altLang="es-EC"/>
          </a:p>
        </p:txBody>
      </p:sp>
      <p:sp>
        <p:nvSpPr>
          <p:cNvPr id="7181" name="Rectangle 20">
            <a:extLst>
              <a:ext uri="{FF2B5EF4-FFF2-40B4-BE49-F238E27FC236}">
                <a16:creationId xmlns:a16="http://schemas.microsoft.com/office/drawing/2014/main" id="{46DA0B8D-50A4-4F65-B46E-A2075B361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2771774"/>
            <a:ext cx="2376486" cy="2384425"/>
          </a:xfrm>
          <a:prstGeom prst="rect">
            <a:avLst/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sz="3200" dirty="0">
                <a:solidFill>
                  <a:srgbClr val="FFFF00"/>
                </a:solidFill>
              </a:rPr>
              <a:t>Gerencia </a:t>
            </a:r>
          </a:p>
          <a:p>
            <a:pPr algn="ctr"/>
            <a:r>
              <a:rPr lang="es-EC" altLang="es-EC" sz="3200" dirty="0">
                <a:solidFill>
                  <a:srgbClr val="FFFF00"/>
                </a:solidFill>
              </a:rPr>
              <a:t>General</a:t>
            </a:r>
            <a:endParaRPr lang="en-US" altLang="es-EC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Información de Costos para: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46E32F8D-C124-41E1-932B-A4405670F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1844675"/>
            <a:ext cx="2160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C" altLang="es-EC"/>
              <a:t>Contabilidad de Costos</a:t>
            </a:r>
            <a:endParaRPr lang="en-US" altLang="es-EC"/>
          </a:p>
        </p:txBody>
      </p:sp>
      <p:sp>
        <p:nvSpPr>
          <p:cNvPr id="8196" name="Oval 4">
            <a:extLst>
              <a:ext uri="{FF2B5EF4-FFF2-40B4-BE49-F238E27FC236}">
                <a16:creationId xmlns:a16="http://schemas.microsoft.com/office/drawing/2014/main" id="{41606311-4446-406B-8918-FD60D906A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2781300"/>
            <a:ext cx="1655763" cy="647700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dirty="0">
                <a:solidFill>
                  <a:schemeClr val="bg1"/>
                </a:solidFill>
              </a:rPr>
              <a:t>M.O. Directa</a:t>
            </a:r>
            <a:endParaRPr lang="en-US" altLang="es-EC" dirty="0">
              <a:solidFill>
                <a:schemeClr val="bg1"/>
              </a:solidFill>
            </a:endParaRPr>
          </a:p>
        </p:txBody>
      </p:sp>
      <p:sp>
        <p:nvSpPr>
          <p:cNvPr id="8197" name="Oval 5">
            <a:extLst>
              <a:ext uri="{FF2B5EF4-FFF2-40B4-BE49-F238E27FC236}">
                <a16:creationId xmlns:a16="http://schemas.microsoft.com/office/drawing/2014/main" id="{062DCA00-2B3A-4B8A-995B-DE6FA0C52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3644900"/>
            <a:ext cx="1655763" cy="647700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dirty="0">
                <a:solidFill>
                  <a:schemeClr val="bg1"/>
                </a:solidFill>
              </a:rPr>
              <a:t>Materia Prima</a:t>
            </a:r>
            <a:endParaRPr lang="en-US" altLang="es-EC" dirty="0">
              <a:solidFill>
                <a:schemeClr val="bg1"/>
              </a:solidFill>
            </a:endParaRPr>
          </a:p>
        </p:txBody>
      </p:sp>
      <p:sp>
        <p:nvSpPr>
          <p:cNvPr id="8198" name="Oval 6">
            <a:extLst>
              <a:ext uri="{FF2B5EF4-FFF2-40B4-BE49-F238E27FC236}">
                <a16:creationId xmlns:a16="http://schemas.microsoft.com/office/drawing/2014/main" id="{C018DA94-0254-4686-984E-F02188394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4508500"/>
            <a:ext cx="1655763" cy="647700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 dirty="0">
                <a:solidFill>
                  <a:schemeClr val="bg1"/>
                </a:solidFill>
              </a:rPr>
              <a:t>Costos </a:t>
            </a:r>
          </a:p>
          <a:p>
            <a:pPr algn="ctr"/>
            <a:r>
              <a:rPr lang="es-EC" altLang="es-EC" dirty="0">
                <a:solidFill>
                  <a:schemeClr val="bg1"/>
                </a:solidFill>
              </a:rPr>
              <a:t>Indirectos</a:t>
            </a:r>
            <a:endParaRPr lang="en-US" altLang="es-EC" dirty="0">
              <a:solidFill>
                <a:schemeClr val="bg1"/>
              </a:solidFill>
            </a:endParaRPr>
          </a:p>
        </p:txBody>
      </p:sp>
      <p:sp>
        <p:nvSpPr>
          <p:cNvPr id="8199" name="AutoShape 7">
            <a:extLst>
              <a:ext uri="{FF2B5EF4-FFF2-40B4-BE49-F238E27FC236}">
                <a16:creationId xmlns:a16="http://schemas.microsoft.com/office/drawing/2014/main" id="{A7062C04-421A-443E-8E49-3B8939D12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636838"/>
            <a:ext cx="2376487" cy="27368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C" altLang="es-EC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11185EC4-E8F9-460D-B0FD-F87B344FC6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3429001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7FB5A250-617E-4993-BD2A-2F9C1EB51C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7713" y="4365626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52FAA31D-D197-41B9-863D-1661B3D63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40052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8203" name="AutoShape 11">
            <a:extLst>
              <a:ext uri="{FF2B5EF4-FFF2-40B4-BE49-F238E27FC236}">
                <a16:creationId xmlns:a16="http://schemas.microsoft.com/office/drawing/2014/main" id="{767D3096-1C55-4776-8379-90F584FD7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3716338"/>
            <a:ext cx="1008062" cy="576262"/>
          </a:xfrm>
          <a:custGeom>
            <a:avLst/>
            <a:gdLst>
              <a:gd name="T0" fmla="*/ 35284363 w 21600"/>
              <a:gd name="T1" fmla="*/ 0 h 21600"/>
              <a:gd name="T2" fmla="*/ 0 w 21600"/>
              <a:gd name="T3" fmla="*/ 7686988 h 21600"/>
              <a:gd name="T4" fmla="*/ 35284363 w 21600"/>
              <a:gd name="T5" fmla="*/ 15373977 h 21600"/>
              <a:gd name="T6" fmla="*/ 47045787 w 21600"/>
              <a:gd name="T7" fmla="*/ 76869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642CAF98-04B3-4BAD-9D0E-A5507EA12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1916113"/>
            <a:ext cx="46085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C" altLang="es-EC"/>
              <a:t>Toma de decisiones Planeamiento y Control</a:t>
            </a:r>
            <a:endParaRPr lang="en-US" altLang="es-EC"/>
          </a:p>
        </p:txBody>
      </p:sp>
      <p:sp>
        <p:nvSpPr>
          <p:cNvPr id="8205" name="AutoShape 24">
            <a:extLst>
              <a:ext uri="{FF2B5EF4-FFF2-40B4-BE49-F238E27FC236}">
                <a16:creationId xmlns:a16="http://schemas.microsoft.com/office/drawing/2014/main" id="{6AA19722-3417-4A9A-A29A-016D19A93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2852739"/>
            <a:ext cx="1295400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5E765E"/>
              </a:gs>
              <a:gs pos="50000">
                <a:srgbClr val="CCFFCC"/>
              </a:gs>
              <a:gs pos="100000">
                <a:srgbClr val="5E76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/>
              <a:t>Materia </a:t>
            </a:r>
          </a:p>
          <a:p>
            <a:pPr algn="ctr"/>
            <a:r>
              <a:rPr lang="es-EC" altLang="es-EC"/>
              <a:t>Prima</a:t>
            </a:r>
            <a:endParaRPr lang="en-US" altLang="es-EC"/>
          </a:p>
        </p:txBody>
      </p:sp>
      <p:sp>
        <p:nvSpPr>
          <p:cNvPr id="8206" name="AutoShape 26">
            <a:extLst>
              <a:ext uri="{FF2B5EF4-FFF2-40B4-BE49-F238E27FC236}">
                <a16:creationId xmlns:a16="http://schemas.microsoft.com/office/drawing/2014/main" id="{859A95A8-2A56-4800-91FC-14E539998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2988" y="2852739"/>
            <a:ext cx="1295400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5E765E"/>
              </a:gs>
              <a:gs pos="50000">
                <a:srgbClr val="CCFFCC"/>
              </a:gs>
              <a:gs pos="100000">
                <a:srgbClr val="5E76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/>
              <a:t>Materia </a:t>
            </a:r>
          </a:p>
          <a:p>
            <a:pPr algn="ctr"/>
            <a:r>
              <a:rPr lang="es-EC" altLang="es-EC"/>
              <a:t>Prima</a:t>
            </a:r>
            <a:endParaRPr lang="en-US" altLang="es-EC"/>
          </a:p>
        </p:txBody>
      </p:sp>
      <p:sp>
        <p:nvSpPr>
          <p:cNvPr id="8207" name="AutoShape 27">
            <a:extLst>
              <a:ext uri="{FF2B5EF4-FFF2-40B4-BE49-F238E27FC236}">
                <a16:creationId xmlns:a16="http://schemas.microsoft.com/office/drawing/2014/main" id="{A1631F92-6004-4356-A45F-E3672DD75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4148139"/>
            <a:ext cx="1295400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5E765E"/>
              </a:gs>
              <a:gs pos="50000">
                <a:srgbClr val="CCFFCC"/>
              </a:gs>
              <a:gs pos="100000">
                <a:srgbClr val="5E76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/>
              <a:t>M.O. </a:t>
            </a:r>
          </a:p>
          <a:p>
            <a:pPr algn="ctr"/>
            <a:r>
              <a:rPr lang="es-EC" altLang="es-EC"/>
              <a:t>Directa</a:t>
            </a:r>
            <a:endParaRPr lang="en-US" altLang="es-EC"/>
          </a:p>
        </p:txBody>
      </p:sp>
      <p:sp>
        <p:nvSpPr>
          <p:cNvPr id="8208" name="AutoShape 28">
            <a:extLst>
              <a:ext uri="{FF2B5EF4-FFF2-40B4-BE49-F238E27FC236}">
                <a16:creationId xmlns:a16="http://schemas.microsoft.com/office/drawing/2014/main" id="{110C7111-442A-455A-9867-46862CBA0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5372101"/>
            <a:ext cx="1295400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5E765E"/>
              </a:gs>
              <a:gs pos="50000">
                <a:srgbClr val="CCFFCC"/>
              </a:gs>
              <a:gs pos="100000">
                <a:srgbClr val="5E76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/>
              <a:t>Costos </a:t>
            </a:r>
          </a:p>
          <a:p>
            <a:pPr algn="ctr"/>
            <a:r>
              <a:rPr lang="es-EC" altLang="es-EC"/>
              <a:t>Indirectos</a:t>
            </a:r>
            <a:endParaRPr lang="en-US" altLang="es-EC"/>
          </a:p>
        </p:txBody>
      </p:sp>
      <p:sp>
        <p:nvSpPr>
          <p:cNvPr id="8209" name="AutoShape 29">
            <a:extLst>
              <a:ext uri="{FF2B5EF4-FFF2-40B4-BE49-F238E27FC236}">
                <a16:creationId xmlns:a16="http://schemas.microsoft.com/office/drawing/2014/main" id="{A508ED27-D3D7-4720-BC09-FA12E12E3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4148139"/>
            <a:ext cx="1295400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5E765E"/>
              </a:gs>
              <a:gs pos="50000">
                <a:srgbClr val="CCFFCC"/>
              </a:gs>
              <a:gs pos="100000">
                <a:srgbClr val="5E76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/>
              <a:t>M.O. </a:t>
            </a:r>
          </a:p>
          <a:p>
            <a:pPr algn="ctr"/>
            <a:r>
              <a:rPr lang="es-EC" altLang="es-EC"/>
              <a:t>Directa</a:t>
            </a:r>
            <a:endParaRPr lang="en-US" altLang="es-EC"/>
          </a:p>
        </p:txBody>
      </p:sp>
      <p:sp>
        <p:nvSpPr>
          <p:cNvPr id="8210" name="AutoShape 30">
            <a:extLst>
              <a:ext uri="{FF2B5EF4-FFF2-40B4-BE49-F238E27FC236}">
                <a16:creationId xmlns:a16="http://schemas.microsoft.com/office/drawing/2014/main" id="{EAE71EF3-5A66-40B7-9960-9E1CFC7CD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313" y="4148139"/>
            <a:ext cx="1295400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5E765E"/>
              </a:gs>
              <a:gs pos="50000">
                <a:srgbClr val="CCFFCC"/>
              </a:gs>
              <a:gs pos="100000">
                <a:srgbClr val="5E76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/>
              <a:t>Costo</a:t>
            </a:r>
          </a:p>
          <a:p>
            <a:pPr algn="ctr"/>
            <a:r>
              <a:rPr lang="es-EC" altLang="es-EC"/>
              <a:t>Fijos</a:t>
            </a:r>
            <a:endParaRPr lang="en-US" altLang="es-EC"/>
          </a:p>
        </p:txBody>
      </p:sp>
      <p:sp>
        <p:nvSpPr>
          <p:cNvPr id="8211" name="AutoShape 31">
            <a:extLst>
              <a:ext uri="{FF2B5EF4-FFF2-40B4-BE49-F238E27FC236}">
                <a16:creationId xmlns:a16="http://schemas.microsoft.com/office/drawing/2014/main" id="{751CE52D-F491-40E4-A282-8B3888F33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5725" y="5373689"/>
            <a:ext cx="1295400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5E765E"/>
              </a:gs>
              <a:gs pos="50000">
                <a:srgbClr val="CCFFCC"/>
              </a:gs>
              <a:gs pos="100000">
                <a:srgbClr val="5E76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C" altLang="es-EC"/>
              <a:t>Costos</a:t>
            </a:r>
          </a:p>
          <a:p>
            <a:pPr algn="ctr"/>
            <a:r>
              <a:rPr lang="es-EC" altLang="es-EC"/>
              <a:t>Variables</a:t>
            </a:r>
            <a:endParaRPr lang="en-US" altLang="es-EC"/>
          </a:p>
        </p:txBody>
      </p:sp>
      <p:sp>
        <p:nvSpPr>
          <p:cNvPr id="8212" name="Text Box 34">
            <a:extLst>
              <a:ext uri="{FF2B5EF4-FFF2-40B4-BE49-F238E27FC236}">
                <a16:creationId xmlns:a16="http://schemas.microsoft.com/office/drawing/2014/main" id="{4C47FE77-6AD6-4103-B2F4-3F1B3E3EC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3716338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C" altLang="es-EC" sz="2400"/>
              <a:t>+</a:t>
            </a:r>
            <a:endParaRPr lang="en-US" altLang="es-EC" sz="2400"/>
          </a:p>
        </p:txBody>
      </p:sp>
      <p:sp>
        <p:nvSpPr>
          <p:cNvPr id="8213" name="Text Box 35">
            <a:extLst>
              <a:ext uri="{FF2B5EF4-FFF2-40B4-BE49-F238E27FC236}">
                <a16:creationId xmlns:a16="http://schemas.microsoft.com/office/drawing/2014/main" id="{E2FFF656-F039-4BF7-8456-D833D7082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3716338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C" altLang="es-EC" sz="2400"/>
              <a:t>+</a:t>
            </a:r>
            <a:endParaRPr lang="en-US" altLang="es-EC" sz="2400"/>
          </a:p>
        </p:txBody>
      </p:sp>
      <p:sp>
        <p:nvSpPr>
          <p:cNvPr id="8214" name="Text Box 36">
            <a:extLst>
              <a:ext uri="{FF2B5EF4-FFF2-40B4-BE49-F238E27FC236}">
                <a16:creationId xmlns:a16="http://schemas.microsoft.com/office/drawing/2014/main" id="{47373430-FEF7-450C-A334-78FAF904E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4987925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C" altLang="es-EC" sz="2400"/>
              <a:t>+</a:t>
            </a:r>
            <a:endParaRPr lang="en-US" altLang="es-EC" sz="2400"/>
          </a:p>
        </p:txBody>
      </p:sp>
      <p:sp>
        <p:nvSpPr>
          <p:cNvPr id="8215" name="Text Box 37">
            <a:extLst>
              <a:ext uri="{FF2B5EF4-FFF2-40B4-BE49-F238E27FC236}">
                <a16:creationId xmlns:a16="http://schemas.microsoft.com/office/drawing/2014/main" id="{026229E2-BF18-4F92-8A3B-CAB4D7E31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113" y="4987925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C" altLang="es-EC" sz="2400"/>
              <a:t>+</a:t>
            </a:r>
            <a:endParaRPr lang="en-US" altLang="es-EC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Costos por Procesos: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08EC417-835A-4F4E-A960-2E1DCECB2E72}"/>
              </a:ext>
            </a:extLst>
          </p:cNvPr>
          <p:cNvSpPr txBox="1"/>
          <p:nvPr/>
        </p:nvSpPr>
        <p:spPr>
          <a:xfrm>
            <a:off x="5724940" y="2001078"/>
            <a:ext cx="57779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solidFill>
                  <a:srgbClr val="002060"/>
                </a:solidFill>
              </a:rPr>
              <a:t>CONCEPTO.</a:t>
            </a:r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Es un sistema de acumulación de costos de producción por departamentos o centro de costos </a:t>
            </a:r>
            <a:endParaRPr lang="es-EC" sz="3200" dirty="0"/>
          </a:p>
        </p:txBody>
      </p:sp>
      <p:pic>
        <p:nvPicPr>
          <p:cNvPr id="3" name="Picture 2" descr="Sistema de producción por lotes. Ventajas y desventajas.">
            <a:extLst>
              <a:ext uri="{FF2B5EF4-FFF2-40B4-BE49-F238E27FC236}">
                <a16:creationId xmlns:a16="http://schemas.microsoft.com/office/drawing/2014/main" id="{6AB1FEC5-6E22-4CBC-B30C-82C18773C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1815961"/>
            <a:ext cx="4863547" cy="314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64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268FF1-1207-495A-A188-2271E74559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0"/>
            <a:ext cx="9144000" cy="134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0" tIns="402336" rIns="182880" bIns="91440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2000"/>
              </a:lnSpc>
            </a:pPr>
            <a:r>
              <a:rPr lang="es-EC" altLang="es-EC" sz="3000" dirty="0">
                <a:solidFill>
                  <a:schemeClr val="bg1"/>
                </a:solidFill>
                <a:latin typeface="Times New Roman" panose="02020603050405020304" pitchFamily="18" charset="0"/>
              </a:rPr>
              <a:t>Costos por Procesos: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4F95C3D-7464-47B2-B416-BD32D2348C6D}"/>
              </a:ext>
            </a:extLst>
          </p:cNvPr>
          <p:cNvSpPr txBox="1"/>
          <p:nvPr/>
        </p:nvSpPr>
        <p:spPr>
          <a:xfrm>
            <a:off x="4214191" y="1413063"/>
            <a:ext cx="72886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solidFill>
                  <a:srgbClr val="002060"/>
                </a:solidFill>
              </a:rPr>
              <a:t>CARACTERÍSTICAS</a:t>
            </a:r>
          </a:p>
          <a:p>
            <a:pPr algn="just"/>
            <a:endParaRPr lang="es-MX" sz="32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2800" dirty="0"/>
              <a:t>Los costos unitarios se determinan por departamento en cada período.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2800" dirty="0"/>
              <a:t>Las unidades terminadas y sus correspondientes costos se transfieren al siguiente departamento o artículos terminados.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2800" dirty="0"/>
              <a:t>Los costos unitarios y totales son agregados  </a:t>
            </a:r>
            <a:r>
              <a:rPr lang="es-MX" sz="2800" dirty="0" err="1"/>
              <a:t>períodicamente</a:t>
            </a:r>
            <a:r>
              <a:rPr lang="es-MX" sz="2800" dirty="0"/>
              <a:t>, analizados y calculados</a:t>
            </a:r>
          </a:p>
        </p:txBody>
      </p:sp>
      <p:pic>
        <p:nvPicPr>
          <p:cNvPr id="7170" name="Picture 2" descr="Vector de stock (libre de regalías) sobre Fases de fabricación de ...">
            <a:extLst>
              <a:ext uri="{FF2B5EF4-FFF2-40B4-BE49-F238E27FC236}">
                <a16:creationId xmlns:a16="http://schemas.microsoft.com/office/drawing/2014/main" id="{A2A85A36-1A3E-4B02-B665-C7D340810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57" y="1600200"/>
            <a:ext cx="3631095" cy="401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41769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182</TotalTime>
  <Words>662</Words>
  <Application>Microsoft Office PowerPoint</Application>
  <PresentationFormat>Panorámica</PresentationFormat>
  <Paragraphs>184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Algerian</vt:lpstr>
      <vt:lpstr>Arial</vt:lpstr>
      <vt:lpstr>Arial Black</vt:lpstr>
      <vt:lpstr>Cooper Black</vt:lpstr>
      <vt:lpstr>Gill Sans MT</vt:lpstr>
      <vt:lpstr>Times New Roman</vt:lpstr>
      <vt:lpstr>Wingdings</vt:lpstr>
      <vt:lpstr>Galería</vt:lpstr>
      <vt:lpstr>Universidad Nacional de Chimborazo Facultad de Ciencias Políticas y Administrativas Carrera de Contabilidad y Auditoría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Chimborazo Facultad de Ciencias Políticas y Administrativas Carrera de Contabilidad y Auditoría</dc:title>
  <dc:creator>Jhonny Coronel</dc:creator>
  <cp:lastModifiedBy>ASUS</cp:lastModifiedBy>
  <cp:revision>19</cp:revision>
  <dcterms:created xsi:type="dcterms:W3CDTF">2020-05-09T17:49:16Z</dcterms:created>
  <dcterms:modified xsi:type="dcterms:W3CDTF">2024-01-25T23:54:25Z</dcterms:modified>
</cp:coreProperties>
</file>