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60" r:id="rId5"/>
    <p:sldId id="258" r:id="rId6"/>
    <p:sldId id="262" r:id="rId7"/>
    <p:sldId id="267" r:id="rId8"/>
    <p:sldId id="263" r:id="rId9"/>
    <p:sldId id="261" r:id="rId10"/>
    <p:sldId id="264" r:id="rId11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67" y="6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DF4DDD-C5EE-44A0-931C-C39AAB681C49}" type="datetimeFigureOut">
              <a:rPr lang="es-EC" smtClean="0"/>
              <a:pPr/>
              <a:t>13/1/2025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3FFB43D-C34A-4ED2-B3F5-AE7D8AB1F592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s.wikipedia.org/wiki/Archivo:Tyto_alba_1_Luc_Viatour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s.wikipedia.org/wiki/Archivo:Barn-owl_(Racheeo)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es.wikipedia.org/wiki/Archivo:Skull_Tyto_alba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s.wikipedia.org/wiki/Archivo:Tyto_alba_dis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html:file://C:\Users\Jhova\Desktop\tytomidae\tytonidae%20-%20Buscar%20con%20Google.mht!/imgres?imgurl=http://creationwiki.org/pool/images/thumb/c/c1/Barn_owl.jpg/300px-Barn_owl.jpg&amp;imgrefurl=http://creationwiki.org/Featured_picture_archive&amp;usg=__c_Y5SNnu7yXTv0EB2gie0H48780=&amp;h=336&amp;w=300&amp;sz=20&amp;hl=es&amp;start=8&amp;um=1&amp;itbs=1&amp;tbnid=x1AF1TyN2EknQM:&amp;tbnh=119&amp;tbnw=106&amp;prev=/images?q=tytonidae&amp;um=1&amp;hl=es&amp;sa=X&amp;tbs=isch: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:Status_iucn3.1_LC_es.sv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3429024" cy="800766"/>
          </a:xfrm>
        </p:spPr>
        <p:txBody>
          <a:bodyPr/>
          <a:lstStyle/>
          <a:p>
            <a:r>
              <a:rPr lang="es-EC" sz="4000" dirty="0" smtClean="0">
                <a:solidFill>
                  <a:srgbClr val="FF0000"/>
                </a:solidFill>
                <a:latin typeface="Algerian" pitchFamily="82" charset="0"/>
              </a:rPr>
              <a:t>TYTONIDAE</a:t>
            </a:r>
            <a:endParaRPr lang="es-EC" sz="4000" dirty="0">
              <a:solidFill>
                <a:srgbClr val="FF0000"/>
              </a:solidFill>
              <a:latin typeface="Algerian" pitchFamily="82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868" y="571480"/>
          <a:ext cx="5572132" cy="6286519"/>
        </p:xfrm>
        <a:graphic>
          <a:graphicData uri="http://schemas.openxmlformats.org/drawingml/2006/table">
            <a:tbl>
              <a:tblPr/>
              <a:tblGrid>
                <a:gridCol w="99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8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Categoría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Taxa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Descripción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Reino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Animalia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Animales</a:t>
                      </a: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: Sistemas multicelulares que se nutren por ingestión.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Subreino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 err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Eumetazoa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Animales con cuerpo integrado por dos o más lados </a:t>
                      </a: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simétricos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Rama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 err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Bilateria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Cuerpo con </a:t>
                      </a: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simetría bilateral</a:t>
                      </a: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 con respecto al plano sagital.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Filo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 err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Chordata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Cordados</a:t>
                      </a: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: Animales con médula espinal, o cordón nervioso.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Subfilo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none" strike="noStrike" dirty="0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Vertebrata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Vertebrados</a:t>
                      </a:r>
                      <a:r>
                        <a:rPr lang="es-EC" sz="9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: Cordados con columna vertebral.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Superclase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Gnathostomata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Vertebrados con mandíbulas.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Clase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none" strike="noStrike" dirty="0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Aves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Aves</a:t>
                      </a:r>
                      <a:r>
                        <a:rPr lang="es-EC" sz="9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: Vertebrados con plumas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Subclase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Neornithes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Aves Verdaderas: Vertebras de la cola fundidas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Superorden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none" strike="noStrike" dirty="0" err="1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Neognathae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dirty="0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Las Aves del Vuelo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Orden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Strigiformes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none" strike="noStrike" dirty="0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Lechuzas y Lechuzas de Campanario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Familia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none" strike="noStrike" dirty="0" err="1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Tytonidae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none" strike="noStrike" dirty="0">
                          <a:solidFill>
                            <a:srgbClr val="00405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Lechuzas de Campanario y Bayas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Género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Tyto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Lechuzas de Campanario</a:t>
                      </a:r>
                      <a:endParaRPr lang="es-EC" sz="800" dirty="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2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Especie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>
                          <a:solidFill>
                            <a:srgbClr val="000000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Tyto alba</a:t>
                      </a:r>
                      <a:endParaRPr lang="es-EC" sz="800"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900" b="1" u="none" strike="noStrike" dirty="0">
                          <a:solidFill>
                            <a:schemeClr val="tx1"/>
                          </a:solidFill>
                          <a:latin typeface="Rockwell Condensed" pitchFamily="18" charset="0"/>
                          <a:ea typeface="Times New Roman"/>
                          <a:cs typeface="Times New Roman"/>
                        </a:rPr>
                        <a:t>Lechuza de Campanario Común</a:t>
                      </a:r>
                      <a:endParaRPr lang="es-EC" sz="800" dirty="0">
                        <a:solidFill>
                          <a:schemeClr val="tx1"/>
                        </a:solidFill>
                        <a:latin typeface="Rockwell Condensed" pitchFamily="18" charset="0"/>
                        <a:ea typeface="Calibri"/>
                        <a:cs typeface="Times New Roman"/>
                      </a:endParaRPr>
                    </a:p>
                  </a:txBody>
                  <a:tcPr marL="47937" marR="47937" marT="47937" marB="47937" anchor="ctr">
                    <a:lnL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" name="4 Imagen" descr="mhtml:file://C:\Users\Jhova\Desktop\tytomidae\Tyto%20alba%20-%20Wikipedia,%20la%20enciclopedia%20libre.mht!http://upload.wikimedia.org/wikipedia/commons/thumb/0/0c/Tyto_alba_1_Luc_Viatour.jpg/180px-Tyto_alba_1_Luc_Viatour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Aparte de la persecución humana, tienen pocos predadores, aunque los grandes búhos, como el Búho real </a:t>
            </a:r>
            <a:r>
              <a:rPr lang="es-ES" i="1" dirty="0" smtClean="0"/>
              <a:t>(Bubo </a:t>
            </a:r>
            <a:r>
              <a:rPr lang="es-ES" i="1" dirty="0" err="1" smtClean="0"/>
              <a:t>bubo</a:t>
            </a:r>
            <a:r>
              <a:rPr lang="es-ES" i="1" dirty="0" smtClean="0"/>
              <a:t>)</a:t>
            </a:r>
            <a:r>
              <a:rPr lang="es-ES" dirty="0" smtClean="0"/>
              <a:t> pueden cazar algún ejemplar si se presenta la ocasión. Algunos granjeros fomentan la nidificación de lechuzas para controlar la proliferación de ratones.</a:t>
            </a:r>
          </a:p>
          <a:p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Amenazas</a:t>
            </a:r>
            <a:endParaRPr lang="es-EC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186766" cy="2333628"/>
          </a:xfrm>
        </p:spPr>
        <p:txBody>
          <a:bodyPr/>
          <a:lstStyle/>
          <a:p>
            <a:pPr algn="just"/>
            <a:r>
              <a:rPr lang="es-ES" dirty="0" smtClean="0"/>
              <a:t>La </a:t>
            </a:r>
            <a:r>
              <a:rPr lang="es-ES" b="1" dirty="0" smtClean="0"/>
              <a:t>lechuza común</a:t>
            </a:r>
            <a:r>
              <a:rPr lang="es-ES" dirty="0" smtClean="0"/>
              <a:t> , también llamada </a:t>
            </a:r>
            <a:r>
              <a:rPr lang="es-ES" b="1" dirty="0" smtClean="0"/>
              <a:t>lechuza de los campanarios</a:t>
            </a:r>
            <a:r>
              <a:rPr lang="es-ES" dirty="0" smtClean="0"/>
              <a:t> o luétiga, es un ave de presa nocturna de la familia de las Tytonidae. El área de distribución de esta rapaz incluye los cinco continentes, en los que podemos encontrar varias subespecies.</a:t>
            </a:r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u="sng" dirty="0" smtClean="0">
                <a:solidFill>
                  <a:srgbClr val="FF0000"/>
                </a:solidFill>
              </a:rPr>
              <a:t>Tyto alba</a:t>
            </a:r>
            <a:endParaRPr lang="es-EC" u="sng" dirty="0">
              <a:solidFill>
                <a:srgbClr val="FF0000"/>
              </a:solidFill>
            </a:endParaRPr>
          </a:p>
        </p:txBody>
      </p:sp>
      <p:pic>
        <p:nvPicPr>
          <p:cNvPr id="6" name="5 Imagen" descr="Barn-owl (Racheeo)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643314"/>
            <a:ext cx="278608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Skull Tyto alba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643314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5400684" cy="504827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Está  presente en amplias regiones del mundo, excepto Canadá, Alaska e islas árticas, Escandinavia, la mayor parte de Asia- excepto el sur-, la zona central del desierto del Sáhara, islas de Indonesia y la Antártida. Son aves que viven generalmente asociadas a núcleos urbanos rurales, donde se reproducen, aunque dependen de zonas abiertas (campos de cultivo, estepas, roquedos, etc.), </a:t>
            </a:r>
            <a:r>
              <a:rPr lang="es-ES" dirty="0" err="1" smtClean="0"/>
              <a:t>proximas</a:t>
            </a:r>
            <a:r>
              <a:rPr lang="es-ES" dirty="0" smtClean="0"/>
              <a:t> a zonas de </a:t>
            </a:r>
            <a:r>
              <a:rPr lang="es-ES" dirty="0" err="1" smtClean="0"/>
              <a:t>árbolado</a:t>
            </a:r>
            <a:r>
              <a:rPr lang="es-ES" dirty="0" smtClean="0"/>
              <a:t> disperso, donde cazan. Son sedentarias, de hábitos nocturnos o crepusculares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Distribución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Picture 2" descr="Distribución global de Tyto alba">
            <a:hlinkClick r:id="rId2" tooltip="Distribución global de Tyto alb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143380"/>
            <a:ext cx="3410781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Ave mediana, de unos 33 a 35 cm de longitud y envergadura de 80 a 95 centímetros, con un peso medio para los adultos de 350 g , y sin diferencia aparente entre sexos.</a:t>
            </a:r>
            <a:endParaRPr lang="es-EC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14257" t="43750" r="76748" b="46196"/>
          <a:stretch>
            <a:fillRect/>
          </a:stretch>
        </p:blipFill>
        <p:spPr bwMode="auto">
          <a:xfrm>
            <a:off x="571472" y="3643314"/>
            <a:ext cx="235745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2" cstate="print"/>
          <a:srcRect l="41752" t="39674" r="50611" b="47011"/>
          <a:stretch>
            <a:fillRect/>
          </a:stretch>
        </p:blipFill>
        <p:spPr bwMode="auto">
          <a:xfrm>
            <a:off x="5715008" y="3143248"/>
            <a:ext cx="200026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FF0000"/>
                </a:solidFill>
              </a:rPr>
              <a:t>Características de reconocimiento</a:t>
            </a:r>
            <a:endParaRPr lang="es-EC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5114932" cy="6215106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Tiene un característico disco facial con forma de corazón</a:t>
            </a:r>
          </a:p>
          <a:p>
            <a:r>
              <a:rPr lang="es-ES" dirty="0" smtClean="0"/>
              <a:t>Partes  ventrales blancas en aunque puede variar en otras subespecies. </a:t>
            </a:r>
          </a:p>
          <a:p>
            <a:r>
              <a:rPr lang="es-ES" dirty="0" smtClean="0"/>
              <a:t>Los tarsos están emplumados, y tienen los dedos cubiertos con plumas modificadas de color grisáceo.</a:t>
            </a:r>
          </a:p>
          <a:p>
            <a:r>
              <a:rPr lang="es-ES" dirty="0" smtClean="0"/>
              <a:t>Las alas, relativamente cortas y redondeadas, no facilitan los vuelos largos y poderosos, aunque la particular estructura de las </a:t>
            </a:r>
            <a:r>
              <a:rPr lang="es-ES" dirty="0" err="1" smtClean="0"/>
              <a:t>filoplumas</a:t>
            </a:r>
            <a:r>
              <a:rPr lang="es-ES" dirty="0" smtClean="0"/>
              <a:t>, especialmente suaves y desflecadas, dotan a esta rapaz de un vuelo silencioso, de manera que al verlas volar, más pareciera que flotan  antes que aletear.</a:t>
            </a:r>
          </a:p>
          <a:p>
            <a:r>
              <a:rPr lang="es-ES" dirty="0" smtClean="0"/>
              <a:t>Emiten un grito lastimero y estridente, aunque la gran variedad de sonidos que producen dificulta la identificación, a excepción del inconfundible siseo que emite cuando se siente amenazada o cuando las crías piden alimento.</a:t>
            </a:r>
          </a:p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Video Barn </a:t>
            </a:r>
            <a:r>
              <a:rPr lang="es-ES" dirty="0" err="1" smtClean="0">
                <a:solidFill>
                  <a:schemeClr val="tx2">
                    <a:lumMod val="75000"/>
                  </a:schemeClr>
                </a:solidFill>
              </a:rPr>
              <a:t>owl</a:t>
            </a:r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smtClean="0">
                <a:solidFill>
                  <a:schemeClr val="tx2">
                    <a:lumMod val="75000"/>
                  </a:schemeClr>
                </a:solidFill>
              </a:rPr>
              <a:t>ADW  cobo 1</a:t>
            </a: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C" dirty="0"/>
          </a:p>
        </p:txBody>
      </p:sp>
      <p:pic>
        <p:nvPicPr>
          <p:cNvPr id="4" name="ipfx1AF1TyN2EknQM:" descr="mhtml:file://C:\Users\Jhova\Desktop\tytomidae\tytonidae%20-%20Buscar%20con%20Google.mht!http://t1.gstatic.com/images?q=tbn:x1AF1TyN2EknQM:http://creationwiki.org/pool/images/thumb/c/c1/Barn_owl.jpg/300px-Barn_owl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286232"/>
            <a:ext cx="2286016" cy="2143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4" cstate="print"/>
          <a:srcRect l="41582" t="38315" r="51965" b="48877"/>
          <a:stretch>
            <a:fillRect/>
          </a:stretch>
        </p:blipFill>
        <p:spPr bwMode="auto">
          <a:xfrm>
            <a:off x="5929322" y="1643050"/>
            <a:ext cx="2071702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Anida en zonas humanizadas como campanarios, desvanes, graneros, o ruinas. Más raramente, y fuera de estos hábitats, prefiere los bosques aclarados y adehesados, encamándose -no fabrica nidos- en cortados y huecos de árboles.</a:t>
            </a:r>
          </a:p>
          <a:p>
            <a:pPr algn="just"/>
            <a:r>
              <a:rPr lang="es-ES" dirty="0" smtClean="0"/>
              <a:t>Cría en cualquier época del año, y pone entre 4 y 7 huevos, que incubará durante unos 32 días. La incubación corre a cargo exclusivamente, de la hembra, mientras que el macho cazará para toda la familia.</a:t>
            </a:r>
          </a:p>
          <a:p>
            <a:pPr algn="just"/>
            <a:r>
              <a:rPr lang="es-ES" dirty="0" smtClean="0"/>
              <a:t>Aunque a los 50 días las crías son capaces de volar, normalmente no se alejan de sus padres hasta los 3 meses de vida.</a:t>
            </a:r>
          </a:p>
          <a:p>
            <a:pPr algn="just"/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Video Nido Tyto alba</a:t>
            </a:r>
          </a:p>
          <a:p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Reproducción</a:t>
            </a:r>
            <a:endParaRPr lang="es-EC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2">
                    <a:lumMod val="75000"/>
                  </a:schemeClr>
                </a:solidFill>
              </a:rPr>
              <a:t>Video pichón </a:t>
            </a:r>
            <a:r>
              <a:rPr lang="es-ES" dirty="0" smtClean="0"/>
              <a:t>T</a:t>
            </a:r>
            <a:r>
              <a:rPr lang="es-ES" u="sng" dirty="0" smtClean="0"/>
              <a:t>yto alba</a:t>
            </a:r>
            <a:endParaRPr lang="es-ES" u="sng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Se alimentan principalmente de pequeños roedores, especialmente ratones y musarañas, aunque también caza pequeños pájaros, insectos y, en menor medida, anfibios y reptiles.</a:t>
            </a:r>
          </a:p>
          <a:p>
            <a:r>
              <a:rPr lang="es-ES" dirty="0" smtClean="0"/>
              <a:t>Su método de caza consiste usar su amplio disco facial como una sofisticada parábola receptora de los sonidos que emiten sus presas, a las que así localiza para atraparlas con sus largos dedos, tras abalanzarse sobre ellas en un silencio casi absoluto.</a:t>
            </a:r>
          </a:p>
          <a:p>
            <a:r>
              <a:rPr lang="es-ES" dirty="0" smtClean="0"/>
              <a:t>Una lechuza adulta come aproximadamente tres ratones diarios. Una pareja que críe entre 3 o 5 pollos cazará muchos más roedores.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Alimentación </a:t>
            </a:r>
            <a:endParaRPr lang="es-EC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70095" t="36957" r="23788" b="48298"/>
          <a:stretch>
            <a:fillRect/>
          </a:stretch>
        </p:blipFill>
        <p:spPr bwMode="auto">
          <a:xfrm>
            <a:off x="2643174" y="785794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Preocupación menor (LC)">
            <a:hlinkClick r:id="rId3" tooltip="Preocupación menor (LC)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5" y="4572008"/>
            <a:ext cx="6218229" cy="1647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697</Words>
  <Application>Microsoft Office PowerPoint</Application>
  <PresentationFormat>Presentación en pantalla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Algerian</vt:lpstr>
      <vt:lpstr>Calibri</vt:lpstr>
      <vt:lpstr>Constantia</vt:lpstr>
      <vt:lpstr>Rockwell Condensed</vt:lpstr>
      <vt:lpstr>Times New Roman</vt:lpstr>
      <vt:lpstr>Wingdings 2</vt:lpstr>
      <vt:lpstr>Papel</vt:lpstr>
      <vt:lpstr>Presentación de PowerPoint</vt:lpstr>
      <vt:lpstr>Tyto alba</vt:lpstr>
      <vt:lpstr>Distribución</vt:lpstr>
      <vt:lpstr>Características de reconocimiento</vt:lpstr>
      <vt:lpstr>Presentación de PowerPoint</vt:lpstr>
      <vt:lpstr>Reproducción</vt:lpstr>
      <vt:lpstr>Presentación de PowerPoint</vt:lpstr>
      <vt:lpstr>Alimentación </vt:lpstr>
      <vt:lpstr>Presentación de PowerPoint</vt:lpstr>
      <vt:lpstr>Amenazas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Jhova</dc:creator>
  <cp:lastModifiedBy>SPEEDMIND</cp:lastModifiedBy>
  <cp:revision>22</cp:revision>
  <dcterms:created xsi:type="dcterms:W3CDTF">2010-05-08T18:16:48Z</dcterms:created>
  <dcterms:modified xsi:type="dcterms:W3CDTF">2025-01-13T12:51:45Z</dcterms:modified>
</cp:coreProperties>
</file>