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2101755"/>
            <a:ext cx="7766936" cy="1446663"/>
          </a:xfrm>
        </p:spPr>
        <p:txBody>
          <a:bodyPr/>
          <a:lstStyle/>
          <a:p>
            <a:pPr algn="ctr"/>
            <a:r>
              <a:rPr lang="es-MX" sz="4400" dirty="0" smtClean="0"/>
              <a:t>UNIDAD III: SISTEMA ORGANIZATIVO ANCESTRAL</a:t>
            </a:r>
            <a:endParaRPr lang="es-MX" sz="4400" dirty="0"/>
          </a:p>
        </p:txBody>
      </p:sp>
      <p:sp>
        <p:nvSpPr>
          <p:cNvPr id="3" name="Subtítulo 2"/>
          <p:cNvSpPr>
            <a:spLocks noGrp="1"/>
          </p:cNvSpPr>
          <p:nvPr>
            <p:ph type="subTitle" idx="1"/>
          </p:nvPr>
        </p:nvSpPr>
        <p:spPr/>
        <p:txBody>
          <a:bodyPr>
            <a:normAutofit/>
          </a:bodyPr>
          <a:lstStyle/>
          <a:p>
            <a:r>
              <a:rPr lang="es-MX" sz="2000" dirty="0" smtClean="0"/>
              <a:t>DR. GERARDO NIEVES </a:t>
            </a:r>
            <a:endParaRPr lang="es-MX" sz="2000" dirty="0"/>
          </a:p>
        </p:txBody>
      </p:sp>
    </p:spTree>
    <p:extLst>
      <p:ext uri="{BB962C8B-B14F-4D97-AF65-F5344CB8AC3E}">
        <p14:creationId xmlns:p14="http://schemas.microsoft.com/office/powerpoint/2010/main" val="327949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04966" y="395786"/>
            <a:ext cx="9567081" cy="450376"/>
          </a:xfrm>
        </p:spPr>
        <p:txBody>
          <a:bodyPr/>
          <a:lstStyle/>
          <a:p>
            <a:pPr algn="l"/>
            <a:r>
              <a:rPr lang="es-MX" sz="3200" dirty="0" smtClean="0"/>
              <a:t>3.1. Las comunidades y cabildos</a:t>
            </a:r>
            <a:endParaRPr lang="es-MX" sz="3200" dirty="0"/>
          </a:p>
        </p:txBody>
      </p:sp>
      <p:sp>
        <p:nvSpPr>
          <p:cNvPr id="3" name="Subtítulo 2"/>
          <p:cNvSpPr>
            <a:spLocks noGrp="1"/>
          </p:cNvSpPr>
          <p:nvPr>
            <p:ph type="subTitle" idx="1"/>
          </p:nvPr>
        </p:nvSpPr>
        <p:spPr>
          <a:xfrm>
            <a:off x="641444" y="846163"/>
            <a:ext cx="9280477" cy="5622876"/>
          </a:xfrm>
        </p:spPr>
        <p:txBody>
          <a:bodyPr/>
          <a:lstStyle/>
          <a:p>
            <a:pPr algn="l"/>
            <a:r>
              <a:rPr lang="es-MX" dirty="0"/>
              <a:t>Sin embargo, según </a:t>
            </a:r>
            <a:r>
              <a:rPr lang="es-MX" dirty="0" err="1"/>
              <a:t>Tuaza</a:t>
            </a:r>
            <a:r>
              <a:rPr lang="es-MX" dirty="0"/>
              <a:t>, (2017), las comunidades indígenas se sustentan más allá de los parámetros jurídicos, de la cosmovisión y de la religión. Se trata de saberes que se basan en cuentos y narraciones metafóricas, que son trasmitidas a niños, jóvenes y comunidad en general por los </a:t>
            </a:r>
            <a:r>
              <a:rPr lang="es-MX" i="1" dirty="0" err="1"/>
              <a:t>yuyakkuna</a:t>
            </a:r>
            <a:r>
              <a:rPr lang="es-MX" dirty="0"/>
              <a:t> (hombres sabios) y las </a:t>
            </a:r>
            <a:r>
              <a:rPr lang="es-MX" dirty="0" err="1"/>
              <a:t>y</a:t>
            </a:r>
            <a:r>
              <a:rPr lang="es-MX" i="1" dirty="0" err="1"/>
              <a:t>uyakmamakuna</a:t>
            </a:r>
            <a:r>
              <a:rPr lang="es-MX" dirty="0"/>
              <a:t> (mujeres sabias). Estos sabios y sabias hablan de la vida diaria: vida conyugal, educación de los hijos, relaciones comunitarias; imparten conocimientos diversos como las mingas, los trabajos agrícolas, el pastoreo y el comercio; todos estos conocimientos se transmiten de generación en generación por el bien de la comunidad (</a:t>
            </a:r>
            <a:r>
              <a:rPr lang="es-MX" i="1" dirty="0"/>
              <a:t>ayllu </a:t>
            </a:r>
            <a:r>
              <a:rPr lang="es-MX" i="1" dirty="0" err="1"/>
              <a:t>llakta</a:t>
            </a:r>
            <a:r>
              <a:rPr lang="es-MX" dirty="0"/>
              <a:t>). Es por esta razón, entre otras, que la comunidad se constituye en el espacio primordial para la vida y la organización de los pueblos originarios.</a:t>
            </a:r>
          </a:p>
          <a:p>
            <a:pPr algn="l"/>
            <a:r>
              <a:rPr lang="es-MX" dirty="0"/>
              <a:t>El Cabildo es mencionado en el decreto de Simón Bolívar en 1828, existían con la finalidad económica (tributación). Durante la Colonia el Cabildo fue equivalente del Consejo Municipal. La comuna es parte de una realidad social y económica, con fundamentación jurídica de la legislación ecuatoriana. A partir de 1937 todos los anejos son llamados Comunas y adquieren personería jurídica, se encuentra sujeta a la jurisdicción parroquial, son elegidos anualmente con cinco empleados, de reconocida honradez y solvencia moral, tienen como misión velar por el buen orden y mejoramiento material y moral (Iturralde, 1980: 115)</a:t>
            </a:r>
          </a:p>
          <a:p>
            <a:pPr algn="l"/>
            <a:endParaRPr lang="es-MX" dirty="0"/>
          </a:p>
        </p:txBody>
      </p:sp>
    </p:spTree>
    <p:extLst>
      <p:ext uri="{BB962C8B-B14F-4D97-AF65-F5344CB8AC3E}">
        <p14:creationId xmlns:p14="http://schemas.microsoft.com/office/powerpoint/2010/main" val="1576179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8614" y="259308"/>
            <a:ext cx="9567081" cy="846162"/>
          </a:xfrm>
        </p:spPr>
        <p:txBody>
          <a:bodyPr/>
          <a:lstStyle/>
          <a:p>
            <a:pPr algn="l"/>
            <a:r>
              <a:rPr lang="es-MX" sz="2800" dirty="0" smtClean="0"/>
              <a:t>3.2. Organizaciones ancestrales y desarrollo socio-económico</a:t>
            </a:r>
            <a:endParaRPr lang="es-MX" sz="2800" dirty="0"/>
          </a:p>
        </p:txBody>
      </p:sp>
      <p:sp>
        <p:nvSpPr>
          <p:cNvPr id="3" name="Subtítulo 2"/>
          <p:cNvSpPr>
            <a:spLocks noGrp="1"/>
          </p:cNvSpPr>
          <p:nvPr>
            <p:ph type="subTitle" idx="1"/>
          </p:nvPr>
        </p:nvSpPr>
        <p:spPr>
          <a:xfrm>
            <a:off x="518614" y="1105470"/>
            <a:ext cx="9171296" cy="5500045"/>
          </a:xfrm>
        </p:spPr>
        <p:txBody>
          <a:bodyPr>
            <a:noAutofit/>
          </a:bodyPr>
          <a:lstStyle/>
          <a:p>
            <a:pPr algn="just"/>
            <a:r>
              <a:rPr lang="es-MX" sz="2000" dirty="0"/>
              <a:t>El fundamento organizativo del pueblo indígena es la comuna, la cual ha existido por “seis u ocho mil años hasta hoy” (Ayala, 2011, p. 39). Cabe recordar que aproximadamente el 12%  de la población ecuatoriana es indígena.  En este país, las organizaciones indígenas, con orientación política, comienzan a partir de 1927, cuando se agrupan como sindicato los </a:t>
            </a:r>
            <a:r>
              <a:rPr lang="es-MX" sz="2000" i="1" dirty="0" err="1"/>
              <a:t>huasipungueros</a:t>
            </a:r>
            <a:r>
              <a:rPr lang="es-MX" sz="2000" dirty="0"/>
              <a:t>, </a:t>
            </a:r>
            <a:r>
              <a:rPr lang="es-MX" sz="2000" i="1" dirty="0"/>
              <a:t>arrimados</a:t>
            </a:r>
            <a:r>
              <a:rPr lang="es-MX" sz="2000" dirty="0"/>
              <a:t> y </a:t>
            </a:r>
            <a:r>
              <a:rPr lang="es-MX" sz="2000" i="1" dirty="0" err="1"/>
              <a:t>yanaperos</a:t>
            </a:r>
            <a:r>
              <a:rPr lang="es-MX" sz="2000" dirty="0"/>
              <a:t> organizando su primer sindico llamado “El Inca”, en Cayambe, Pichincha. Solamente en 1938 las comunas son reconocidas legalmente.  Habría que confrontar con el Censo del 2010 que señala un 7% para quienes se autodefinieron como </a:t>
            </a:r>
            <a:r>
              <a:rPr lang="es-MX" sz="2000" dirty="0" smtClean="0"/>
              <a:t>indígenas.</a:t>
            </a:r>
          </a:p>
          <a:p>
            <a:pPr algn="just"/>
            <a:r>
              <a:rPr lang="es-MX" sz="2000" dirty="0" smtClean="0"/>
              <a:t>Las </a:t>
            </a:r>
            <a:r>
              <a:rPr lang="es-MX" sz="2000" dirty="0"/>
              <a:t>organizaciones indígenas entran en el espacio público ecuatoriano a partir de 1990 (León, 2010), época de levantamientos y protestas en las cuales los indígenas son los </a:t>
            </a:r>
            <a:r>
              <a:rPr lang="es-MX" sz="2000" dirty="0" smtClean="0"/>
              <a:t>protagonistas </a:t>
            </a:r>
            <a:r>
              <a:rPr lang="es-MX" sz="2000" dirty="0"/>
              <a:t>y actores políticos; además, poseen representaciones propias. </a:t>
            </a:r>
            <a:endParaRPr lang="es-MX" sz="2000" dirty="0" smtClean="0"/>
          </a:p>
          <a:p>
            <a:pPr algn="just"/>
            <a:r>
              <a:rPr lang="es-MX" sz="2000" dirty="0"/>
              <a:t>Es a partir de 1978 cuando los políticos de turno empezaron a buscar votos en los sectores indígenas debido a que ellos empezaron a sufragar; incluso, algunos partidos colocan a indígenas como candidatos a alcaldes, concejales o diputados</a:t>
            </a:r>
            <a:endParaRPr lang="es-MX" sz="2000" dirty="0"/>
          </a:p>
        </p:txBody>
      </p:sp>
    </p:spTree>
    <p:extLst>
      <p:ext uri="{BB962C8B-B14F-4D97-AF65-F5344CB8AC3E}">
        <p14:creationId xmlns:p14="http://schemas.microsoft.com/office/powerpoint/2010/main" val="415424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36728" y="382138"/>
            <a:ext cx="9812741" cy="464024"/>
          </a:xfrm>
        </p:spPr>
        <p:txBody>
          <a:bodyPr/>
          <a:lstStyle/>
          <a:p>
            <a:pPr algn="l"/>
            <a:r>
              <a:rPr lang="es-MX" sz="2800" dirty="0" smtClean="0"/>
              <a:t>3.3. La Constitución actual y las organizaciones ancestrales</a:t>
            </a:r>
            <a:endParaRPr lang="es-MX" sz="2800" dirty="0"/>
          </a:p>
        </p:txBody>
      </p:sp>
      <p:sp>
        <p:nvSpPr>
          <p:cNvPr id="3" name="Subtítulo 2"/>
          <p:cNvSpPr>
            <a:spLocks noGrp="1"/>
          </p:cNvSpPr>
          <p:nvPr>
            <p:ph type="subTitle" idx="1"/>
          </p:nvPr>
        </p:nvSpPr>
        <p:spPr>
          <a:xfrm>
            <a:off x="532262" y="941697"/>
            <a:ext cx="9280477" cy="5540990"/>
          </a:xfrm>
        </p:spPr>
        <p:txBody>
          <a:bodyPr/>
          <a:lstStyle/>
          <a:p>
            <a:pPr algn="just"/>
            <a:r>
              <a:rPr lang="es-MX" sz="2400" dirty="0"/>
              <a:t>Los derechos colectivos indígenas al territorio y autodeterminación en </a:t>
            </a:r>
            <a:r>
              <a:rPr lang="es-MX" sz="2400" dirty="0" smtClean="0"/>
              <a:t>la Constitución </a:t>
            </a:r>
            <a:r>
              <a:rPr lang="es-MX" sz="2400" dirty="0"/>
              <a:t>ecuatoriana del 2008, son analizados con base en dos elementos fundamentales: la injusticia cultural y a la injusticia distributiva de las que han sido objeto los pueblos originarios a lo largo de los </a:t>
            </a:r>
            <a:r>
              <a:rPr lang="es-MX" sz="2400" dirty="0" smtClean="0"/>
              <a:t>siglos.</a:t>
            </a:r>
          </a:p>
          <a:p>
            <a:pPr algn="just"/>
            <a:r>
              <a:rPr lang="es-MX" sz="2400" dirty="0"/>
              <a:t>El Estado plurinacional al que aspira la Constitución de 2008 de Ecuador requiere el respeto a los derechos de los pueblos indígenas, a sus tierras, territorios y recursos, afirmó este jueves la relatora especial* de la ONU sobre las garantías fundamentales de esas comunidades</a:t>
            </a:r>
            <a:r>
              <a:rPr lang="es-MX" sz="2400" dirty="0" smtClean="0"/>
              <a:t>.</a:t>
            </a:r>
          </a:p>
          <a:p>
            <a:pPr algn="just"/>
            <a:r>
              <a:rPr lang="es-MX" sz="2400" dirty="0"/>
              <a:t>Entre los perjuicios causados, los indígenas han destacado la contaminación del medio ambiente y las fuentes de agua, el deterioro de la salud y la inseguridad alimentaria, además de haber provocado conflictos intercomunitarios</a:t>
            </a:r>
            <a:r>
              <a:rPr lang="es-MX" sz="2400" dirty="0" smtClean="0"/>
              <a:t>.</a:t>
            </a:r>
          </a:p>
          <a:p>
            <a:pPr algn="l"/>
            <a:endParaRPr lang="es-MX" dirty="0"/>
          </a:p>
        </p:txBody>
      </p:sp>
    </p:spTree>
    <p:extLst>
      <p:ext uri="{BB962C8B-B14F-4D97-AF65-F5344CB8AC3E}">
        <p14:creationId xmlns:p14="http://schemas.microsoft.com/office/powerpoint/2010/main" val="2500982316"/>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TotalTime>
  <Words>333</Words>
  <Application>Microsoft Office PowerPoint</Application>
  <PresentationFormat>Panorámica</PresentationFormat>
  <Paragraphs>13</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Trebuchet MS</vt:lpstr>
      <vt:lpstr>Wingdings 3</vt:lpstr>
      <vt:lpstr>Faceta</vt:lpstr>
      <vt:lpstr>UNIDAD III: SISTEMA ORGANIZATIVO ANCESTRAL</vt:lpstr>
      <vt:lpstr>3.1. Las comunidades y cabildos</vt:lpstr>
      <vt:lpstr>3.2. Organizaciones ancestrales y desarrollo socio-económico</vt:lpstr>
      <vt:lpstr>3.3. La Constitución actual y las organizaciones ancestrales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III: SISTEMA ORGANIZATIVO ANCESTRAL</dc:title>
  <dc:creator>GERARDO</dc:creator>
  <cp:lastModifiedBy>GERARDO</cp:lastModifiedBy>
  <cp:revision>9</cp:revision>
  <dcterms:created xsi:type="dcterms:W3CDTF">2020-04-23T12:50:15Z</dcterms:created>
  <dcterms:modified xsi:type="dcterms:W3CDTF">2020-04-23T18:47:34Z</dcterms:modified>
</cp:coreProperties>
</file>