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330" r:id="rId2"/>
    <p:sldId id="331" r:id="rId3"/>
    <p:sldId id="33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3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33" r:id="rId58"/>
    <p:sldId id="334" r:id="rId59"/>
    <p:sldId id="335" r:id="rId60"/>
    <p:sldId id="329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64DF7-9FDC-451C-B410-DF748D57E2E7}" type="datetimeFigureOut">
              <a:rPr lang="es-EC" smtClean="0"/>
              <a:t>05/06/2025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7968C-BD92-40E0-8A18-0C9EA8B6EB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6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 smtClean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6879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1810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6097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6933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1492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1925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34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52806" r:id="rId1"/>
    <p:sldLayoutId id="2436852807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712" y="4444870"/>
            <a:ext cx="9008102" cy="223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644307" y="5694484"/>
            <a:ext cx="3554502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01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806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796381" y="19410"/>
            <a:ext cx="347620" cy="67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3357657" y="1243531"/>
            <a:ext cx="2586962" cy="9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8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r>
              <a:rPr lang="es-ES" altLang="es-EC" sz="158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r>
              <a:rPr lang="es-ES" altLang="es-EC" sz="158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endParaRPr lang="es-ES" altLang="es-EC" sz="1521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endParaRPr lang="es-ES" altLang="es-EC" sz="1521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267744" y="1893787"/>
            <a:ext cx="495145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600" dirty="0"/>
              <a:t>BIOTECNOLOGÍA</a:t>
            </a:r>
          </a:p>
          <a:p>
            <a:pPr algn="ctr">
              <a:defRPr/>
            </a:pPr>
            <a:r>
              <a:rPr lang="es-EC" dirty="0"/>
              <a:t> </a:t>
            </a:r>
            <a:endParaRPr lang="es-EC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</a:t>
            </a:r>
            <a:r>
              <a:rPr lang="es-EC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#3 </a:t>
            </a:r>
          </a:p>
          <a:p>
            <a:pPr algn="ctr">
              <a:defRPr/>
            </a:pPr>
            <a:r>
              <a:rPr lang="es-EC" sz="1600" dirty="0" smtClean="0"/>
              <a:t>ENZIMAS Y SU APLICACIÓN EN LA AGROINDUSTRIA</a:t>
            </a:r>
          </a:p>
          <a:p>
            <a:pPr algn="ctr">
              <a:defRPr/>
            </a:pPr>
            <a:endParaRPr lang="es-EC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</a:t>
            </a: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s-EC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C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EC" sz="1600" dirty="0"/>
              <a:t>Utilización de los enzimas en el procesado de los </a:t>
            </a:r>
            <a:r>
              <a:rPr lang="es-EC" sz="1600" dirty="0" smtClean="0"/>
              <a:t>alimentos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EC" sz="1600" dirty="0" smtClean="0"/>
              <a:t> </a:t>
            </a:r>
            <a:r>
              <a:rPr lang="es-EC" sz="1600" dirty="0"/>
              <a:t>Enzimas como coadyuvantes de </a:t>
            </a:r>
            <a:r>
              <a:rPr lang="es-EC" sz="1600" dirty="0" smtClean="0"/>
              <a:t>filtración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EC" sz="1600" dirty="0" smtClean="0"/>
              <a:t>Enzimas </a:t>
            </a:r>
            <a:r>
              <a:rPr lang="es-EC" sz="1600" dirty="0"/>
              <a:t>para el ablandamiento de carnes </a:t>
            </a:r>
            <a:r>
              <a:rPr lang="es-EC" sz="1600" dirty="0" smtClean="0"/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EC" sz="1600" dirty="0" smtClean="0"/>
              <a:t>Enzimas </a:t>
            </a:r>
            <a:r>
              <a:rPr lang="es-EC" sz="1600" dirty="0"/>
              <a:t>para el texturizado de proteínas </a:t>
            </a:r>
            <a:endParaRPr lang="es-EC" sz="1600" dirty="0" smtClean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EC" sz="1600" dirty="0" smtClean="0"/>
              <a:t>Enzimas </a:t>
            </a:r>
            <a:r>
              <a:rPr lang="es-EC" sz="1600" dirty="0"/>
              <a:t>para la obtención de endulcorante </a:t>
            </a:r>
            <a:endParaRPr lang="es-EC" sz="1600" dirty="0" smtClean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EC" sz="1600" dirty="0" smtClean="0"/>
              <a:t>Enzimas </a:t>
            </a:r>
            <a:r>
              <a:rPr lang="es-EC" sz="1600" dirty="0"/>
              <a:t>en la interesterificación de grasas </a:t>
            </a:r>
            <a:endParaRPr lang="es-EC" sz="1600" b="1" dirty="0"/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4314019" y="5954701"/>
            <a:ext cx="674238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1016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1016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3103467" y="437985"/>
            <a:ext cx="3095342" cy="69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806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806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9409"/>
            <a:ext cx="1461893" cy="1461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4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6679" y="5180096"/>
            <a:ext cx="8905741" cy="167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9063" y="20089"/>
            <a:ext cx="302408" cy="67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61238"/>
            <a:ext cx="1117918" cy="111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907704" y="1441198"/>
            <a:ext cx="4251093" cy="178842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58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708" dirty="0"/>
          </a:p>
          <a:p>
            <a:pPr>
              <a:defRPr/>
            </a:pPr>
            <a:r>
              <a:rPr lang="es-EC" sz="158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708" dirty="0"/>
          </a:p>
          <a:p>
            <a:pPr>
              <a:defRPr/>
            </a:pPr>
            <a:r>
              <a:rPr lang="es-EC" sz="15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708" dirty="0"/>
          </a:p>
          <a:p>
            <a:pPr>
              <a:defRPr/>
            </a:pPr>
            <a:r>
              <a:rPr lang="es-EC" sz="15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72" dirty="0"/>
          </a:p>
          <a:p>
            <a:pPr algn="ctr">
              <a:lnSpc>
                <a:spcPct val="126315"/>
              </a:lnSpc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706"/>
              </a:spcBef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841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6" descr="Slid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7" descr="Slid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8" descr="Sli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9" descr="Slid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1" descr="Slid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2" descr="Slid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3" descr="Slid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4" descr="Slid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6679" y="5180096"/>
            <a:ext cx="8905741" cy="167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9063" y="20089"/>
            <a:ext cx="302408" cy="67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61238"/>
            <a:ext cx="1117918" cy="111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2123728" y="1612994"/>
            <a:ext cx="5124996" cy="178842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C" sz="1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defRPr/>
            </a:pPr>
            <a:r>
              <a:rPr lang="es-EC" dirty="0" smtClean="0">
                <a:sym typeface="Calibri"/>
              </a:rPr>
              <a:t>Estudiar l</a:t>
            </a:r>
            <a:r>
              <a:rPr lang="es-EC" dirty="0" smtClean="0"/>
              <a:t>as </a:t>
            </a:r>
            <a:r>
              <a:rPr lang="es-EC" dirty="0"/>
              <a:t>enzimas </a:t>
            </a:r>
            <a:r>
              <a:rPr lang="es-EC" dirty="0" smtClean="0"/>
              <a:t>como </a:t>
            </a:r>
            <a:r>
              <a:rPr lang="es-EC" dirty="0"/>
              <a:t>catalizadores con excelentes propiedades (alta actividad, selectividad y especificidad) que permiten realizar los procesos químicos más complejos en las condiciones ambientales y experimentales más benignas .</a:t>
            </a: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72" dirty="0"/>
          </a:p>
          <a:p>
            <a:pPr algn="ctr">
              <a:lnSpc>
                <a:spcPct val="126315"/>
              </a:lnSpc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706"/>
              </a:spcBef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838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7" descr="Slid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6" descr="Slid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7" descr="Slid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8" descr="Slid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9" descr="Slid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0" descr="Slid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1" descr="Slid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3" descr="Slid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4" descr="Slid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5" descr="Slid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6" descr="Slid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7" descr="Slid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8" descr="Slid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9" descr="Slid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0" descr="Slid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1" descr="Slid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2" descr="Slid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3" descr="Slid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4" descr="Slid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5" descr="Slid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6" descr="Slid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7" descr="Slid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8" descr="Slid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9" descr="Slid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0" descr="Slid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1" descr="Slid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2" descr="Slid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" y="4677819"/>
            <a:ext cx="9143999" cy="212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332656" y="6470967"/>
            <a:ext cx="3550030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36653" y="3583"/>
            <a:ext cx="307347" cy="68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9" y="222935"/>
            <a:ext cx="1112502" cy="111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283968" y="620688"/>
            <a:ext cx="2572654" cy="3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694" b="1" dirty="0"/>
              <a:t>VIDEO</a:t>
            </a:r>
            <a:endParaRPr lang="es-EC" altLang="es-EC" sz="1182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2405" t="27153" r="36164" b="7424"/>
          <a:stretch/>
        </p:blipFill>
        <p:spPr>
          <a:xfrm>
            <a:off x="1146406" y="1335437"/>
            <a:ext cx="6851190" cy="38885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70255" y="5456374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https://youtu.be/zyithrnBewk?si=ay6bBOjYH5vXFWL-</a:t>
            </a:r>
          </a:p>
        </p:txBody>
      </p:sp>
    </p:spTree>
    <p:extLst>
      <p:ext uri="{BB962C8B-B14F-4D97-AF65-F5344CB8AC3E}">
        <p14:creationId xmlns:p14="http://schemas.microsoft.com/office/powerpoint/2010/main" val="17158037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38586" y="4604645"/>
            <a:ext cx="8856444" cy="224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45605" y="6266794"/>
            <a:ext cx="3550925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52307" y="3584"/>
            <a:ext cx="306351" cy="68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2" y="247232"/>
            <a:ext cx="1272032" cy="127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707904" y="588604"/>
            <a:ext cx="2572654" cy="55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dirty="0"/>
          </a:p>
          <a:p>
            <a:pPr>
              <a:defRPr/>
            </a:pPr>
            <a:endParaRPr lang="es-EC" altLang="es-EC" sz="1182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26203" t="24039" r="21775" b="12616"/>
          <a:stretch/>
        </p:blipFill>
        <p:spPr>
          <a:xfrm>
            <a:off x="1691680" y="863658"/>
            <a:ext cx="5760641" cy="37382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29857" y="4789388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https://repositorio.uchile.cl/bitstream/handle/2250/121426/Las-enzimas-en-los-alimentos.pdf?sequence=1&amp;isAllowed=y</a:t>
            </a:r>
          </a:p>
        </p:txBody>
      </p:sp>
    </p:spTree>
    <p:extLst>
      <p:ext uri="{BB962C8B-B14F-4D97-AF65-F5344CB8AC3E}">
        <p14:creationId xmlns:p14="http://schemas.microsoft.com/office/powerpoint/2010/main" val="589607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" y="4030957"/>
            <a:ext cx="9128193" cy="282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2124289" y="6507438"/>
            <a:ext cx="4729619" cy="34659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012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2031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21860" y="3584"/>
            <a:ext cx="306334" cy="685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1" y="161239"/>
            <a:ext cx="926386" cy="92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779912" y="642760"/>
            <a:ext cx="3426621" cy="64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2031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BIBLIOGRAFIA</a:t>
            </a:r>
            <a:endParaRPr lang="es-EC" altLang="es-EC" sz="2031" dirty="0"/>
          </a:p>
          <a:p>
            <a:pPr>
              <a:defRPr/>
            </a:pPr>
            <a:endParaRPr lang="es-EC" altLang="es-EC" sz="1574" b="1" dirty="0"/>
          </a:p>
        </p:txBody>
      </p:sp>
      <p:sp>
        <p:nvSpPr>
          <p:cNvPr id="4" name="Rectángulo 3"/>
          <p:cNvSpPr/>
          <p:nvPr/>
        </p:nvSpPr>
        <p:spPr>
          <a:xfrm>
            <a:off x="1304238" y="1805566"/>
            <a:ext cx="7015655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469" indent="-322469" algn="ctr">
              <a:buFont typeface="Arial" panose="020B0604020202020204" pitchFamily="34" charset="0"/>
              <a:buChar char="•"/>
            </a:pPr>
            <a:endParaRPr lang="es-EC" sz="2031" dirty="0">
              <a:solidFill>
                <a:srgbClr val="000000"/>
              </a:solidFill>
              <a:latin typeface="ff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6469" y="1503742"/>
            <a:ext cx="78644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C" sz="2000" dirty="0"/>
              <a:t>. Nuevo Manual de la UNESCO para la enseñanza de las Ciencias. Editorial Sudamericana. UNESCO 1973. (cuarta edición 1997</a:t>
            </a:r>
            <a:r>
              <a:rPr lang="es-EC" sz="2000" dirty="0" smtClean="0"/>
              <a:t>).</a:t>
            </a:r>
          </a:p>
          <a:p>
            <a:endParaRPr lang="es-EC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/>
              <a:t> </a:t>
            </a:r>
            <a:r>
              <a:rPr lang="es-EC" sz="2000" dirty="0"/>
              <a:t>2</a:t>
            </a:r>
            <a:r>
              <a:rPr lang="es-EC" sz="2000" dirty="0" smtClean="0"/>
              <a:t>. </a:t>
            </a:r>
            <a:r>
              <a:rPr lang="es-EC" sz="2000" dirty="0"/>
              <a:t>Biología de los Microorganismos, 8va edición (2000) </a:t>
            </a:r>
            <a:r>
              <a:rPr lang="es-EC" sz="2000" dirty="0" err="1"/>
              <a:t>Madigan</a:t>
            </a:r>
            <a:r>
              <a:rPr lang="es-EC" sz="2000" dirty="0"/>
              <a:t> M, </a:t>
            </a:r>
            <a:r>
              <a:rPr lang="es-EC" sz="2000" dirty="0" err="1"/>
              <a:t>Martinko</a:t>
            </a:r>
            <a:r>
              <a:rPr lang="es-EC" sz="2000" dirty="0"/>
              <a:t> J y Parker J. – Prentice Hall, España (Ref. de Figura 1: Bacteria</a:t>
            </a:r>
            <a:r>
              <a:rPr lang="es-EC" sz="2000" dirty="0" smtClean="0"/>
              <a:t>)</a:t>
            </a:r>
          </a:p>
          <a:p>
            <a:endParaRPr lang="es-EC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/>
              <a:t>3</a:t>
            </a:r>
            <a:r>
              <a:rPr lang="es-EC" sz="2000" dirty="0"/>
              <a:t>. Biotecnología de los alimentos. Introducción. ILSI – International </a:t>
            </a:r>
            <a:r>
              <a:rPr lang="es-EC" sz="2000" dirty="0" err="1"/>
              <a:t>Life</a:t>
            </a:r>
            <a:r>
              <a:rPr lang="es-EC" sz="2000" dirty="0"/>
              <a:t> </a:t>
            </a:r>
            <a:r>
              <a:rPr lang="es-EC" sz="2000" dirty="0" err="1"/>
              <a:t>Sciences</a:t>
            </a:r>
            <a:r>
              <a:rPr lang="es-EC" sz="2000" dirty="0"/>
              <a:t> </a:t>
            </a:r>
            <a:r>
              <a:rPr lang="es-EC" sz="2000" dirty="0" err="1"/>
              <a:t>Institute</a:t>
            </a:r>
            <a:r>
              <a:rPr lang="es-EC" sz="2000" dirty="0"/>
              <a:t>. Serie de monografías concisas de ILSI Europa. http://www.ilsi.org/ y en Argentina http://argentina.ilsi.org/ </a:t>
            </a:r>
            <a:endParaRPr lang="es-EC" sz="2000" dirty="0" smtClean="0"/>
          </a:p>
          <a:p>
            <a:endParaRPr lang="es-EC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/>
              <a:t>4</a:t>
            </a:r>
            <a:r>
              <a:rPr lang="es-EC" sz="2000" dirty="0"/>
              <a:t>. Alimentos y tecnología de modificación genética. Salud y seguridad en el consumidor. ILSI – International </a:t>
            </a:r>
            <a:r>
              <a:rPr lang="es-EC" sz="2000" dirty="0" err="1"/>
              <a:t>Life</a:t>
            </a:r>
            <a:r>
              <a:rPr lang="es-EC" sz="2000" dirty="0"/>
              <a:t> </a:t>
            </a:r>
            <a:r>
              <a:rPr lang="es-EC" sz="2000" dirty="0" err="1"/>
              <a:t>Sciences</a:t>
            </a:r>
            <a:r>
              <a:rPr lang="es-EC" sz="2000" dirty="0"/>
              <a:t> </a:t>
            </a:r>
            <a:r>
              <a:rPr lang="es-EC" sz="2000" dirty="0" err="1"/>
              <a:t>Institute</a:t>
            </a:r>
            <a:r>
              <a:rPr lang="es-EC" sz="2000" dirty="0"/>
              <a:t>. Serie de monografías concisas de ILSI Europa. </a:t>
            </a:r>
            <a:endParaRPr lang="es-EC" sz="2000" dirty="0">
              <a:solidFill>
                <a:srgbClr val="58595B"/>
              </a:solidFill>
              <a:latin typeface="Istok Web"/>
            </a:endParaRPr>
          </a:p>
        </p:txBody>
      </p:sp>
    </p:spTree>
    <p:extLst>
      <p:ext uri="{BB962C8B-B14F-4D97-AF65-F5344CB8AC3E}">
        <p14:creationId xmlns:p14="http://schemas.microsoft.com/office/powerpoint/2010/main" val="1280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3" descr="Slid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277</Words>
  <Application>Microsoft Office PowerPoint</Application>
  <PresentationFormat>Presentación en pantalla (4:3)</PresentationFormat>
  <Paragraphs>44</Paragraphs>
  <Slides>60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7" baseType="lpstr">
      <vt:lpstr>Arial</vt:lpstr>
      <vt:lpstr>Calibri</vt:lpstr>
      <vt:lpstr>ff4</vt:lpstr>
      <vt:lpstr>Istok Web</vt:lpstr>
      <vt:lpstr>Trebuchet MS</vt:lpstr>
      <vt:lpstr>Wingdings</vt:lpstr>
      <vt:lpstr>Theme59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Equipo</cp:lastModifiedBy>
  <cp:revision>4</cp:revision>
  <dcterms:created xsi:type="dcterms:W3CDTF">2025-05-21T14:08:52Z</dcterms:created>
  <dcterms:modified xsi:type="dcterms:W3CDTF">2025-06-06T04:44:50Z</dcterms:modified>
  <cp:category/>
  <cp:contentStatus/>
</cp:coreProperties>
</file>