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3" r:id="rId17"/>
    <p:sldId id="274" r:id="rId18"/>
    <p:sldId id="270" r:id="rId19"/>
    <p:sldId id="271" r:id="rId20"/>
    <p:sldId id="272" r:id="rId21"/>
    <p:sldId id="275" r:id="rId22"/>
    <p:sldId id="282" r:id="rId23"/>
    <p:sldId id="273" r:id="rId24"/>
    <p:sldId id="276" r:id="rId25"/>
    <p:sldId id="277" r:id="rId26"/>
    <p:sldId id="278" r:id="rId27"/>
    <p:sldId id="279" r:id="rId28"/>
    <p:sldId id="280" r:id="rId29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B5EB-2EE0-4119-A3C1-33579E8DC528}" type="datetimeFigureOut">
              <a:rPr lang="es-MX" smtClean="0"/>
              <a:t>01/06/2025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14856-F7B7-4086-9ADB-DC69548DB4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945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DFCB-EBC6-4BB6-82E0-8AB71A0F1F7D}" type="datetimeFigureOut">
              <a:rPr lang="es-ES" smtClean="0"/>
              <a:t>01/06/2025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F021-9B4E-4825-962C-BF7F66DC6E9B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15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DFCB-EBC6-4BB6-82E0-8AB71A0F1F7D}" type="datetimeFigureOut">
              <a:rPr lang="es-ES" smtClean="0"/>
              <a:t>01/06/2025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F021-9B4E-4825-962C-BF7F66DC6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435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DFCB-EBC6-4BB6-82E0-8AB71A0F1F7D}" type="datetimeFigureOut">
              <a:rPr lang="es-ES" smtClean="0"/>
              <a:t>01/06/2025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F021-9B4E-4825-962C-BF7F66DC6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522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DFCB-EBC6-4BB6-82E0-8AB71A0F1F7D}" type="datetimeFigureOut">
              <a:rPr lang="es-ES" smtClean="0"/>
              <a:t>01/06/2025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F021-9B4E-4825-962C-BF7F66DC6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331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DFCB-EBC6-4BB6-82E0-8AB71A0F1F7D}" type="datetimeFigureOut">
              <a:rPr lang="es-ES" smtClean="0"/>
              <a:t>01/06/2025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F021-9B4E-4825-962C-BF7F66DC6E9B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52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DFCB-EBC6-4BB6-82E0-8AB71A0F1F7D}" type="datetimeFigureOut">
              <a:rPr lang="es-ES" smtClean="0"/>
              <a:t>01/06/2025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F021-9B4E-4825-962C-BF7F66DC6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967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DFCB-EBC6-4BB6-82E0-8AB71A0F1F7D}" type="datetimeFigureOut">
              <a:rPr lang="es-ES" smtClean="0"/>
              <a:t>01/06/2025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F021-9B4E-4825-962C-BF7F66DC6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646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DFCB-EBC6-4BB6-82E0-8AB71A0F1F7D}" type="datetimeFigureOut">
              <a:rPr lang="es-ES" smtClean="0"/>
              <a:t>01/06/2025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F021-9B4E-4825-962C-BF7F66DC6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549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DFCB-EBC6-4BB6-82E0-8AB71A0F1F7D}" type="datetimeFigureOut">
              <a:rPr lang="es-ES" smtClean="0"/>
              <a:t>01/06/2025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F021-9B4E-4825-962C-BF7F66DC6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522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7CDFCB-EBC6-4BB6-82E0-8AB71A0F1F7D}" type="datetimeFigureOut">
              <a:rPr lang="es-ES" smtClean="0"/>
              <a:t>01/06/2025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0F021-9B4E-4825-962C-BF7F66DC6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715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DFCB-EBC6-4BB6-82E0-8AB71A0F1F7D}" type="datetimeFigureOut">
              <a:rPr lang="es-ES" smtClean="0"/>
              <a:t>01/06/2025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F021-9B4E-4825-962C-BF7F66DC6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69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7CDFCB-EBC6-4BB6-82E0-8AB71A0F1F7D}" type="datetimeFigureOut">
              <a:rPr lang="es-ES" smtClean="0"/>
              <a:t>01/06/2025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D0F021-9B4E-4825-962C-BF7F66DC6E9B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66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152F2-FCF0-42A4-94D3-49342A6A7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s-ES" sz="5400" dirty="0"/>
            </a:br>
            <a:br>
              <a:rPr lang="es-ES" sz="5400" dirty="0"/>
            </a:br>
            <a:br>
              <a:rPr lang="es-ES" sz="5400" dirty="0"/>
            </a:br>
            <a:br>
              <a:rPr lang="es-ES" sz="5400" dirty="0"/>
            </a:br>
            <a:endParaRPr lang="es-ES" sz="5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A2BF82-D9DD-45C4-A2F3-5BDE39AC4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4" y="2116497"/>
            <a:ext cx="9921966" cy="3431196"/>
          </a:xfrm>
        </p:spPr>
        <p:txBody>
          <a:bodyPr>
            <a:normAutofit/>
          </a:bodyPr>
          <a:lstStyle/>
          <a:p>
            <a:r>
              <a:rPr lang="es-MX" sz="2400" b="0" i="0" u="none" strike="noStrike" baseline="0" dirty="0">
                <a:latin typeface="ArialNormal"/>
              </a:rPr>
              <a:t>FACULTAD DE CIENCIAS POLÍTICAS Y ADMINISTRATIVAS</a:t>
            </a:r>
            <a:endParaRPr lang="es-ES" dirty="0"/>
          </a:p>
          <a:p>
            <a:r>
              <a:rPr lang="es-ES" dirty="0"/>
              <a:t>Asignatura: DERECHO AMBIENTAL</a:t>
            </a:r>
          </a:p>
          <a:p>
            <a:r>
              <a:rPr lang="es-ES" dirty="0"/>
              <a:t>Periodo: 2025-1S </a:t>
            </a:r>
          </a:p>
          <a:p>
            <a:r>
              <a:rPr lang="es-ES" dirty="0"/>
              <a:t>Dra. Rosa </a:t>
            </a:r>
            <a:r>
              <a:rPr lang="es-ES" dirty="0" err="1"/>
              <a:t>ambi</a:t>
            </a:r>
            <a:r>
              <a:rPr lang="es-ES" dirty="0"/>
              <a:t> infante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4AD16D-75B7-022E-A713-39D25877A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714" y="2622304"/>
            <a:ext cx="3786728" cy="356995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577804B-407F-081E-26C4-6561BB47A202}"/>
              </a:ext>
            </a:extLst>
          </p:cNvPr>
          <p:cNvSpPr txBox="1"/>
          <p:nvPr/>
        </p:nvSpPr>
        <p:spPr>
          <a:xfrm>
            <a:off x="1233714" y="665740"/>
            <a:ext cx="9384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3600" b="0" i="0" u="none" strike="noStrike" baseline="0" dirty="0">
                <a:latin typeface="ArialNormal"/>
              </a:rPr>
              <a:t>2.1. CONSERVACIÓN DEL MEDIO</a:t>
            </a:r>
          </a:p>
          <a:p>
            <a:pPr algn="l"/>
            <a:r>
              <a:rPr lang="es-MX" sz="3600" b="0" i="0" u="none" strike="noStrike" baseline="0" dirty="0">
                <a:latin typeface="ArialNormal"/>
              </a:rPr>
              <a:t>AMBIENTE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766969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A86E7-127E-7B10-F7B7-A309C80E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737360"/>
          </a:xfrm>
        </p:spPr>
        <p:txBody>
          <a:bodyPr>
            <a:normAutofit fontScale="90000"/>
          </a:bodyPr>
          <a:lstStyle/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Normal"/>
                <a:ea typeface="+mn-ea"/>
                <a:cs typeface="+mn-cs"/>
              </a:rPr>
              <a:t>2.1.2. LA CONSERVACIÓN IN SITU Y</a:t>
            </a:r>
            <a:b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Normal"/>
                <a:ea typeface="+mn-ea"/>
                <a:cs typeface="+mn-cs"/>
              </a:rPr>
            </a:b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Normal"/>
                <a:ea typeface="+mn-ea"/>
                <a:cs typeface="+mn-cs"/>
              </a:rPr>
              <a:t>SUS INSTRUMENTOS</a:t>
            </a:r>
            <a:b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BDFD6-46AD-6F3B-9ACE-FEBF9C689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sz="4000" b="1" dirty="0"/>
              <a:t>¿Qué es la conservación in situ?</a:t>
            </a:r>
          </a:p>
          <a:p>
            <a:pPr algn="just"/>
            <a:r>
              <a:rPr lang="es-MX" sz="4000" dirty="0"/>
              <a:t>La </a:t>
            </a:r>
            <a:r>
              <a:rPr lang="es-MX" sz="4000" b="1" dirty="0"/>
              <a:t>conservación in situ</a:t>
            </a:r>
            <a:r>
              <a:rPr lang="es-MX" sz="4000" dirty="0"/>
              <a:t> es la </a:t>
            </a:r>
            <a:r>
              <a:rPr lang="es-MX" sz="4000" b="1" dirty="0"/>
              <a:t>protección y mantenimiento de especies y ecosistemas en su hábitat natural</a:t>
            </a:r>
            <a:r>
              <a:rPr lang="es-MX" sz="4000" dirty="0"/>
              <a:t>, es decir, en el lugar donde se desarrollan de manera espontánea.</a:t>
            </a:r>
          </a:p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780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8A213-33A0-EDD2-9FC8-A501FC99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Objetivos de la conservación in situ: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C94AA-7EF6-DE7D-F7DD-1152F2CE7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3600" dirty="0"/>
              <a:t>Mantener la diversidad genética.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600" dirty="0"/>
              <a:t>Proteger los ecosistemas naturales.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600" dirty="0"/>
              <a:t>Preservar los procesos ecológicos.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600" dirty="0"/>
              <a:t>Promover la adaptación evolutiva.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048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BE787-9AD5-D527-FBF6-63CDDE1F8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73736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Principales  instrumentos de conservación in situ en Ecuador: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E0A235-A2F8-2908-FDC4-554D6ED0E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es-MX" b="1" dirty="0"/>
              <a:t>Sistema Nacional de Áreas Protegidas (SNAP):</a:t>
            </a:r>
            <a:endParaRPr lang="es-MX" dirty="0"/>
          </a:p>
          <a:p>
            <a:pPr marL="457200" lvl="1" indent="0" algn="just">
              <a:buNone/>
            </a:pPr>
            <a:r>
              <a:rPr lang="es-MX" sz="2000" dirty="0"/>
              <a:t>Ejemplos: Parque Nacional Yasuní, Galápagos.</a:t>
            </a:r>
          </a:p>
          <a:p>
            <a:pPr marL="457200" lvl="1" indent="0" algn="just">
              <a:buNone/>
            </a:pPr>
            <a:r>
              <a:rPr lang="es-MX" sz="2000" dirty="0"/>
              <a:t>Áreas protegidas: Nacionales, comunitarias, privadas.</a:t>
            </a:r>
          </a:p>
          <a:p>
            <a:pPr algn="just">
              <a:buFont typeface="+mj-lt"/>
              <a:buAutoNum type="arabicPeriod"/>
            </a:pPr>
            <a:r>
              <a:rPr lang="es-MX" b="1" dirty="0"/>
              <a:t>Planes de manejo ambiental:</a:t>
            </a:r>
            <a:endParaRPr lang="es-MX" dirty="0"/>
          </a:p>
          <a:p>
            <a:pPr marL="457200" lvl="1" indent="0" algn="just">
              <a:buNone/>
            </a:pPr>
            <a:r>
              <a:rPr lang="es-MX" sz="2000" dirty="0"/>
              <a:t>Regulan las actividades humanas dentro de áreas protegidas.</a:t>
            </a:r>
          </a:p>
          <a:p>
            <a:pPr marL="457200" lvl="1" indent="0" algn="just">
              <a:buNone/>
            </a:pPr>
            <a:r>
              <a:rPr lang="es-MX" sz="2000" dirty="0"/>
              <a:t>Aseguran la sostenibilidad a largo plazo.</a:t>
            </a:r>
          </a:p>
          <a:p>
            <a:pPr algn="just">
              <a:buFont typeface="+mj-lt"/>
              <a:buAutoNum type="arabicPeriod"/>
            </a:pPr>
            <a:r>
              <a:rPr lang="es-MX" b="1" dirty="0"/>
              <a:t>Zonificación ecológica-económica:</a:t>
            </a:r>
            <a:endParaRPr lang="es-MX" dirty="0"/>
          </a:p>
          <a:p>
            <a:pPr marL="457200" lvl="1" indent="0" algn="just">
              <a:buNone/>
            </a:pPr>
            <a:r>
              <a:rPr lang="es-MX" sz="2000" dirty="0"/>
              <a:t>Define qué usos del suelo son permitidos según la capacidad ecológica del territorio.</a:t>
            </a:r>
          </a:p>
          <a:p>
            <a:pPr algn="just">
              <a:buFont typeface="+mj-lt"/>
              <a:buAutoNum type="arabicPeriod"/>
            </a:pPr>
            <a:r>
              <a:rPr lang="es-MX" b="1" dirty="0"/>
              <a:t>Reservas de biósfera y corredores biológicos:</a:t>
            </a:r>
            <a:endParaRPr lang="es-MX" dirty="0"/>
          </a:p>
          <a:p>
            <a:pPr marL="457200" lvl="1" indent="0" algn="just">
              <a:buNone/>
            </a:pPr>
            <a:r>
              <a:rPr lang="es-MX" sz="2000" dirty="0"/>
              <a:t>Fomentan la conectividad entre ecosistemas y áreas protegidas.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332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FAC8F-30ED-239E-E1B6-D0AE2B20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Base legal en Ecuador: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3A8D38-06DC-F27D-443B-B538DD985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3600" b="1" dirty="0"/>
              <a:t>Constitución del 2008</a:t>
            </a:r>
            <a:r>
              <a:rPr lang="es-MX" sz="3600" dirty="0"/>
              <a:t>: Reconoce derechos de la naturaleza.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600" b="1" dirty="0"/>
              <a:t>Código Orgánico del Ambiente (COA)</a:t>
            </a:r>
            <a:r>
              <a:rPr lang="es-MX" sz="3600" dirty="0"/>
              <a:t>: Regula la conservación in situ y sus mecanismos.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600" b="1" dirty="0"/>
              <a:t>Planes de desarrollo territorial</a:t>
            </a:r>
            <a:r>
              <a:rPr lang="es-MX" sz="3600" dirty="0"/>
              <a:t>: Incorporan criterios ecológicos.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602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9B2E3-F9E4-D09A-BE96-3D31BDB0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Importancia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784C37F-3091-54E1-8C66-D322B40DB9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79" y="2703252"/>
            <a:ext cx="1065500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conservación in situ permite que la biodiversidad evolucione de forma natural y que las comunidades mantengan su relación cultural y económica con la naturaleza.</a:t>
            </a:r>
          </a:p>
        </p:txBody>
      </p:sp>
    </p:spTree>
    <p:extLst>
      <p:ext uri="{BB962C8B-B14F-4D97-AF65-F5344CB8AC3E}">
        <p14:creationId xmlns:p14="http://schemas.microsoft.com/office/powerpoint/2010/main" val="326530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D3AC4-F6C9-8D74-F4A3-5761B7A9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b="0" i="0" u="none" strike="noStrike" baseline="0" dirty="0">
                <a:latin typeface="ArialNormal"/>
              </a:rPr>
              <a:t>2.1.3. LA BIOSEGURIDAD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8C1B65-9516-F920-FB6F-55517C1BF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sz="4000" b="1" dirty="0"/>
              <a:t>¿Qué es la bioseguridad?</a:t>
            </a:r>
          </a:p>
          <a:p>
            <a:pPr algn="just"/>
            <a:r>
              <a:rPr lang="es-MX" sz="3600" dirty="0"/>
              <a:t>La </a:t>
            </a:r>
            <a:r>
              <a:rPr lang="es-MX" sz="3600" b="1" dirty="0"/>
              <a:t>bioseguridad</a:t>
            </a:r>
            <a:r>
              <a:rPr lang="es-MX" sz="3600" dirty="0"/>
              <a:t> es el </a:t>
            </a:r>
            <a:r>
              <a:rPr lang="es-MX" sz="3600" b="1" dirty="0"/>
              <a:t>conjunto de políticas, normas y procedimientos técnicos</a:t>
            </a:r>
            <a:r>
              <a:rPr lang="es-MX" sz="3600" dirty="0"/>
              <a:t> diseñados para prevenir, controlar y minimizar los riesgos biológicos que puedan afectar la salud humana, animal, vegetal y el medio ambiente.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560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EB71E3F-19EE-04DD-C066-78FA64C90D3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29408" y="991893"/>
            <a:ext cx="8547445" cy="4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5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88490-9E2C-969C-84C3-4A2B33A4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Objetivos principales: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B8451B-2C98-D574-EFAA-5B27DB737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3200" dirty="0"/>
              <a:t>Proteger la salud pública y ambiental.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200" dirty="0"/>
              <a:t>Evitar la liberación o propagación de organismos modificados genéticamente (OMG).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200" dirty="0"/>
              <a:t>Prevenir la introducción de especies exóticas invasoras.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200" dirty="0"/>
              <a:t>Controlar el uso y manejo de agentes biológicos peligrosos.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131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E4205-75A6-4252-ADDB-4C70D5B0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Ámbitos de aplicación en Ecuador: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2354B2-A0BD-F651-0A20-BE557B08E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MX" b="1" dirty="0"/>
              <a:t>Agrícola y agropecuario:</a:t>
            </a:r>
            <a:endParaRPr lang="es-MX" dirty="0"/>
          </a:p>
          <a:p>
            <a:pPr marL="457200" lvl="1" indent="0">
              <a:buNone/>
            </a:pPr>
            <a:r>
              <a:rPr lang="es-MX" sz="2000" dirty="0"/>
              <a:t>Control de plagas y enfermedades.</a:t>
            </a:r>
          </a:p>
          <a:p>
            <a:pPr marL="457200" lvl="1" indent="0">
              <a:buNone/>
            </a:pPr>
            <a:r>
              <a:rPr lang="es-MX" sz="2000" dirty="0"/>
              <a:t>Regulación de semillas y organismos genéticamente modificados (OGM).</a:t>
            </a:r>
          </a:p>
          <a:p>
            <a:pPr>
              <a:buFont typeface="+mj-lt"/>
              <a:buAutoNum type="arabicPeriod"/>
            </a:pPr>
            <a:r>
              <a:rPr lang="es-MX" b="1" dirty="0"/>
              <a:t>Sanitario y hospitalario:</a:t>
            </a:r>
            <a:endParaRPr lang="es-MX" dirty="0"/>
          </a:p>
          <a:p>
            <a:pPr marL="457200" lvl="1" indent="0">
              <a:buNone/>
            </a:pPr>
            <a:r>
              <a:rPr lang="es-MX" sz="2000" dirty="0"/>
              <a:t>Manejo de residuos </a:t>
            </a:r>
            <a:r>
              <a:rPr lang="es-MX" sz="2000" dirty="0" err="1"/>
              <a:t>biopeligrosos</a:t>
            </a:r>
            <a:r>
              <a:rPr lang="es-MX" sz="2000" dirty="0"/>
              <a:t>.</a:t>
            </a:r>
          </a:p>
          <a:p>
            <a:pPr marL="457200" lvl="1" indent="0">
              <a:buNone/>
            </a:pPr>
            <a:r>
              <a:rPr lang="es-MX" sz="2000" dirty="0"/>
              <a:t>Seguridad del personal médico y de laboratorio.</a:t>
            </a:r>
          </a:p>
          <a:p>
            <a:pPr>
              <a:buFont typeface="+mj-lt"/>
              <a:buAutoNum type="arabicPeriod"/>
            </a:pPr>
            <a:r>
              <a:rPr lang="es-MX" b="1" dirty="0"/>
              <a:t>Ambiental:</a:t>
            </a:r>
            <a:endParaRPr lang="es-MX" dirty="0"/>
          </a:p>
          <a:p>
            <a:pPr marL="457200" lvl="1" indent="0">
              <a:buNone/>
            </a:pPr>
            <a:r>
              <a:rPr lang="es-MX" sz="2000" dirty="0"/>
              <a:t>Protección de ecosistemas vulnerables.</a:t>
            </a:r>
          </a:p>
          <a:p>
            <a:pPr marL="457200" lvl="1" indent="0">
              <a:buNone/>
            </a:pPr>
            <a:r>
              <a:rPr lang="es-MX" sz="2000" dirty="0"/>
              <a:t>Normas para actividades de investigación biotecnológica.</a:t>
            </a:r>
          </a:p>
          <a:p>
            <a:pPr>
              <a:buFont typeface="+mj-lt"/>
              <a:buAutoNum type="arabicPeriod"/>
            </a:pPr>
            <a:r>
              <a:rPr lang="es-MX" b="1" dirty="0"/>
              <a:t>Transporte y comercio:</a:t>
            </a:r>
            <a:endParaRPr lang="es-MX" dirty="0"/>
          </a:p>
          <a:p>
            <a:pPr marL="457200" lvl="1" indent="0">
              <a:buNone/>
            </a:pPr>
            <a:r>
              <a:rPr lang="es-MX" sz="2000" dirty="0"/>
              <a:t>Controles fitosanitarios y zoosanitarios en fronteras.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9963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19EC0-369C-8F9C-BD5B-02F0A7CB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Marco legal en Ecuador: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A7346A-A584-7D86-CA2D-A0C4C575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MX" sz="4000" b="1" dirty="0"/>
              <a:t>Ley Orgánica del Régimen de la Soberanía Alimentaria (LORSA)</a:t>
            </a:r>
            <a:r>
              <a:rPr lang="es-MX" sz="4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000" b="1" dirty="0"/>
              <a:t>Código Orgánico del Ambiente (COA)</a:t>
            </a:r>
            <a:r>
              <a:rPr lang="es-MX" sz="4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000" b="1" dirty="0"/>
              <a:t>Ley de Sanidad Agropecuaria</a:t>
            </a:r>
            <a:r>
              <a:rPr lang="es-MX" sz="4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000" b="1" dirty="0"/>
              <a:t>Protocolo de Cartagena sobre Bioseguridad</a:t>
            </a:r>
            <a:r>
              <a:rPr lang="es-MX" sz="4000" dirty="0"/>
              <a:t> (ratificado por Ecuador).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508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1EDF332-1CE4-7003-59F8-2A8494A70A1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85335" y="588937"/>
            <a:ext cx="9038014" cy="5470900"/>
          </a:xfrm>
        </p:spPr>
      </p:pic>
    </p:spTree>
    <p:extLst>
      <p:ext uri="{BB962C8B-B14F-4D97-AF65-F5344CB8AC3E}">
        <p14:creationId xmlns:p14="http://schemas.microsoft.com/office/powerpoint/2010/main" val="12732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88A38-A96B-02FC-16DB-97C11C89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Ejemplos de aplicación:</a:t>
            </a:r>
            <a:b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3FD1A9-4638-AC85-839B-7C2353F28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4000" dirty="0"/>
              <a:t>Controles a cultivos transgénicos.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4000" dirty="0"/>
              <a:t>Protocolos ante enfermedades zoonóticas (como la gripe aviar o fiebre aftosa).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4000" dirty="0"/>
              <a:t>Manejo seguro de laboratorios de biotecnología.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6394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1BDD0-5EAF-A0E0-7E07-07290A65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s-MX" altLang="es-MX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Importancia:</a:t>
            </a:r>
            <a:br>
              <a:rPr kumimoji="0" lang="es-MX" altLang="es-MX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es-MX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FEFAC13-DC95-2BD4-6C05-A4BD6C24E1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7734" y="1968122"/>
            <a:ext cx="1142141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bioseguridad garantiza el desarrollo sostenible al proteger la biodiversidad, la salud y los sistemas productivos del país frente a riesgos biológicos</a:t>
            </a:r>
          </a:p>
        </p:txBody>
      </p:sp>
    </p:spTree>
    <p:extLst>
      <p:ext uri="{BB962C8B-B14F-4D97-AF65-F5344CB8AC3E}">
        <p14:creationId xmlns:p14="http://schemas.microsoft.com/office/powerpoint/2010/main" val="2700400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3E29A66-BFCE-68A2-8196-AF183A3D7E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81748" y="1084881"/>
            <a:ext cx="9613560" cy="451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45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8127D-0FFC-21BD-8566-7551A1E7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b="0" i="0" u="none" strike="noStrike" baseline="0" dirty="0">
                <a:latin typeface="ArialNormal"/>
              </a:rPr>
              <a:t>2.1.4.  BIOCOMERCIO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50D9A9-3A56-C762-DB06-4954A1FA1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sz="3600" b="1" dirty="0"/>
              <a:t>Qué es el biocomercio?</a:t>
            </a:r>
          </a:p>
          <a:p>
            <a:pPr algn="just"/>
            <a:r>
              <a:rPr lang="es-MX" sz="3600" dirty="0"/>
              <a:t>El </a:t>
            </a:r>
            <a:r>
              <a:rPr lang="es-MX" sz="3600" b="1" dirty="0"/>
              <a:t>biocomercio</a:t>
            </a:r>
            <a:r>
              <a:rPr lang="es-MX" sz="3600" dirty="0"/>
              <a:t> es la </a:t>
            </a:r>
            <a:r>
              <a:rPr lang="es-MX" sz="3600" b="1" dirty="0"/>
              <a:t>actividad económica basada en el uso sostenible de la biodiversidad nativa</a:t>
            </a:r>
            <a:r>
              <a:rPr lang="es-MX" sz="3600" dirty="0"/>
              <a:t>, promoviendo productos y servicios derivados de recursos naturales, cumpliendo criterios de sostenibilidad ambiental, social y económica.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5097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1690F-223A-271A-747C-4371FD54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Principios del biocomercio: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8A861-7CDA-FDDD-D72C-A2862C550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81920" cy="40233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MX" sz="2200" dirty="0"/>
              <a:t>Según las directrices de la </a:t>
            </a:r>
            <a:r>
              <a:rPr lang="es-MX" sz="2200" b="1" dirty="0"/>
              <a:t>UNCTAD (Conferencia de las Naciones Unidas sobre Comercio y Desarrollo)</a:t>
            </a:r>
            <a:r>
              <a:rPr lang="es-MX" sz="2200" dirty="0"/>
              <a:t>, el biocomercio debe cumplir con:</a:t>
            </a:r>
          </a:p>
          <a:p>
            <a:pPr algn="just">
              <a:buFont typeface="+mj-lt"/>
              <a:buAutoNum type="arabicPeriod"/>
            </a:pPr>
            <a:r>
              <a:rPr lang="es-MX" sz="2200" b="1" dirty="0"/>
              <a:t>Conservación de la biodiversidad.</a:t>
            </a:r>
            <a:endParaRPr lang="es-MX" sz="2200" dirty="0"/>
          </a:p>
          <a:p>
            <a:pPr algn="just">
              <a:buFont typeface="+mj-lt"/>
              <a:buAutoNum type="arabicPeriod"/>
            </a:pPr>
            <a:r>
              <a:rPr lang="es-MX" sz="2200" b="1" dirty="0"/>
              <a:t>Uso sostenible de los recursos naturales.</a:t>
            </a:r>
            <a:endParaRPr lang="es-MX" sz="2200" dirty="0"/>
          </a:p>
          <a:p>
            <a:pPr algn="just">
              <a:buFont typeface="+mj-lt"/>
              <a:buAutoNum type="arabicPeriod"/>
            </a:pPr>
            <a:r>
              <a:rPr lang="es-MX" sz="2200" b="1" dirty="0"/>
              <a:t>Distribución justa y equitativa de beneficios.</a:t>
            </a:r>
            <a:endParaRPr lang="es-MX" sz="2200" dirty="0"/>
          </a:p>
          <a:p>
            <a:pPr algn="just">
              <a:buFont typeface="+mj-lt"/>
              <a:buAutoNum type="arabicPeriod"/>
            </a:pPr>
            <a:r>
              <a:rPr lang="es-MX" sz="2200" b="1" dirty="0"/>
              <a:t>Cumplimiento legal y respeto a los derechos de comunidades locales.</a:t>
            </a:r>
            <a:endParaRPr lang="es-MX" sz="2200" dirty="0"/>
          </a:p>
          <a:p>
            <a:pPr algn="just">
              <a:buFont typeface="+mj-lt"/>
              <a:buAutoNum type="arabicPeriod"/>
            </a:pPr>
            <a:r>
              <a:rPr lang="es-MX" sz="2200" b="1" dirty="0"/>
              <a:t>Claridad en los derechos de uso de la biodiversidad.</a:t>
            </a:r>
            <a:endParaRPr lang="es-MX" sz="2200" dirty="0"/>
          </a:p>
          <a:p>
            <a:pPr algn="just">
              <a:buFont typeface="+mj-lt"/>
              <a:buAutoNum type="arabicPeriod"/>
            </a:pPr>
            <a:r>
              <a:rPr lang="es-MX" sz="2200" b="1" dirty="0"/>
              <a:t>Fortalecimiento de capacidades locales.</a:t>
            </a:r>
            <a:endParaRPr lang="es-MX" sz="2200" dirty="0"/>
          </a:p>
          <a:p>
            <a:pPr algn="just">
              <a:buFont typeface="+mj-lt"/>
              <a:buAutoNum type="arabicPeriod"/>
            </a:pPr>
            <a:r>
              <a:rPr lang="es-MX" sz="2200" b="1" dirty="0"/>
              <a:t>Transparencia y trazabilidad en las cadenas productivas.</a:t>
            </a:r>
            <a:endParaRPr lang="es-MX" sz="22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5365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5FEFB-244D-A3A5-440B-F295A312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Marco legal y apoyo institucional: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15B508-96FC-A12C-B9F0-3A49E67A2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sz="3600" b="1" dirty="0"/>
              <a:t>Marco legal y apoyo institucional: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600" b="1" dirty="0"/>
              <a:t>Código Orgánico del Ambiente</a:t>
            </a:r>
            <a:r>
              <a:rPr lang="es-MX" sz="3600" dirty="0"/>
              <a:t> (COA).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600" b="1" dirty="0"/>
              <a:t>Plan Nacional de Desarrollo del Biocomercio (MAATE y aliados)</a:t>
            </a:r>
            <a:r>
              <a:rPr lang="es-MX" sz="36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600" b="1" dirty="0"/>
              <a:t>Instituciones involucradas:</a:t>
            </a:r>
            <a:r>
              <a:rPr lang="es-MX" sz="3600" dirty="0"/>
              <a:t> MAATE, INIAP, MAG, Pro Ecuador, universidades.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738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C0210-8573-F170-3CA3-D228B19D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Importancia del biocomercio: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C44812-C882-E8C4-0E2A-C72ADA9D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2800" b="1" dirty="0"/>
              <a:t>Impulsa economías locales</a:t>
            </a:r>
            <a:r>
              <a:rPr lang="es-MX" sz="2800" dirty="0"/>
              <a:t>, especialmente en comunidades rurales e indígenas.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800" b="1" dirty="0"/>
              <a:t>Fomenta la conservación</a:t>
            </a:r>
            <a:r>
              <a:rPr lang="es-MX" sz="2800" dirty="0"/>
              <a:t> de ecosistemas y especies endémicas.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800" b="1" dirty="0"/>
              <a:t>Promueve productos con valor agregado</a:t>
            </a:r>
            <a:r>
              <a:rPr lang="es-MX" sz="2800" dirty="0"/>
              <a:t> y sostenibles para mercados nacionales e internacionales.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800" dirty="0"/>
              <a:t>Alinea el desarrollo económico con los </a:t>
            </a:r>
            <a:r>
              <a:rPr lang="es-MX" sz="2800" b="1" dirty="0"/>
              <a:t>Objetivos de Desarrollo Sostenible (ODS)</a:t>
            </a:r>
            <a:r>
              <a:rPr lang="es-MX" sz="2800" dirty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2263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B64AB-DBF2-950F-01CB-9CAF1E12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Retos actuales: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B15DE2-0957-CE4B-38E9-5D1E8BF0A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3600" dirty="0"/>
              <a:t>Falta de acceso a mercados internacionales.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600" dirty="0"/>
              <a:t>Necesidad de capacitación y certificaciones.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600" dirty="0"/>
              <a:t>Competencia con productos industriales no sostenibles.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2464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3815B-B9A1-26B1-C9E5-9E687A85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F49D18-3453-DD63-6BA5-88417E340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600" b="1" dirty="0"/>
              <a:t>El biocomercio transforma la biodiversidad en desarrollo sustentable</a:t>
            </a:r>
            <a:r>
              <a:rPr lang="es-MX" sz="3600" dirty="0"/>
              <a:t>, respetando el conocimiento ancestral y generando oportunidades equitativas.</a:t>
            </a:r>
          </a:p>
        </p:txBody>
      </p:sp>
    </p:spTree>
    <p:extLst>
      <p:ext uri="{BB962C8B-B14F-4D97-AF65-F5344CB8AC3E}">
        <p14:creationId xmlns:p14="http://schemas.microsoft.com/office/powerpoint/2010/main" val="87595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A4C15-CD74-E5FF-F1FE-A9BEF600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¿Qué es la Conservación del Medio Ambiente?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8155D5-8038-7B50-6987-0C51C52C5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sz="3600" dirty="0"/>
              <a:t>La conservación del medio ambiente es el </a:t>
            </a:r>
            <a:r>
              <a:rPr lang="es-MX" sz="3600" b="1" dirty="0"/>
              <a:t>conjunto de políticas, acciones y estrategias</a:t>
            </a:r>
            <a:r>
              <a:rPr lang="es-MX" sz="3600" dirty="0"/>
              <a:t> destinadas a </a:t>
            </a:r>
            <a:r>
              <a:rPr lang="es-MX" sz="3600" b="1" dirty="0"/>
              <a:t>proteger, mantener y restaurar los ecosistemas</a:t>
            </a:r>
            <a:r>
              <a:rPr lang="es-MX" sz="3600" dirty="0"/>
              <a:t> y recursos naturales (agua, aire, suelos, flora, fauna) para asegurar su sostenibilidad a largo plazo. Tiene como propósito el </a:t>
            </a:r>
            <a:r>
              <a:rPr lang="es-MX" sz="3600" b="1" dirty="0"/>
              <a:t>equilibrio ecológico</a:t>
            </a:r>
            <a:r>
              <a:rPr lang="es-MX" sz="3600" dirty="0"/>
              <a:t>, el bienestar de las generaciones presentes y futuras y la protección de la biodiversidad.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842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0995A-59B1-0D49-B5E8-698ABA02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Fundamento Legal en Ecuador</a:t>
            </a:r>
            <a:b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18731D-C4DF-41C7-B5BC-414017BC5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sz="3600" dirty="0"/>
              <a:t>En Ecuador, la conservación ambiental está reconocida como un </a:t>
            </a:r>
            <a:r>
              <a:rPr lang="es-MX" sz="3600" b="1" dirty="0"/>
              <a:t>derecho constitucional</a:t>
            </a:r>
            <a:r>
              <a:rPr lang="es-MX" sz="3600" dirty="0"/>
              <a:t>. La </a:t>
            </a:r>
            <a:r>
              <a:rPr lang="es-MX" sz="3600" b="1" dirty="0"/>
              <a:t>Constitución de 2008</a:t>
            </a:r>
            <a:r>
              <a:rPr lang="es-MX" sz="3600" dirty="0"/>
              <a:t> incluye derechos de la naturaleza en los siguientes artículos: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600" b="1" dirty="0"/>
              <a:t>Art. 71:</a:t>
            </a:r>
            <a:r>
              <a:rPr lang="es-MX" sz="3600" dirty="0"/>
              <a:t> La naturaleza o Pacha Mama tiene derecho a que se respete integralmente su existencia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893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2C61C-DD0B-034A-E07E-98E19856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0" i="0" u="none" strike="noStrike" baseline="0" dirty="0">
                <a:latin typeface="ArialNormal"/>
              </a:rPr>
              <a:t>2.1.1. LA CONSERVACIÓN DE LA</a:t>
            </a:r>
            <a:br>
              <a:rPr lang="es-MX" sz="3600" b="0" i="0" u="none" strike="noStrike" baseline="0" dirty="0">
                <a:latin typeface="ArialNormal"/>
              </a:rPr>
            </a:br>
            <a:r>
              <a:rPr lang="es-MX" sz="3600" b="0" i="0" u="none" strike="noStrike" baseline="0" dirty="0">
                <a:latin typeface="ArialNormal"/>
              </a:rPr>
              <a:t>BIODIVERSIDAD</a:t>
            </a:r>
            <a:endParaRPr lang="es-MX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E540EC-B5F0-2B25-58B4-27261B63B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b="1" dirty="0"/>
              <a:t>¿</a:t>
            </a:r>
            <a:r>
              <a:rPr lang="es-MX" sz="3600" b="1" dirty="0"/>
              <a:t>Qué es la biodiversidad?</a:t>
            </a:r>
          </a:p>
          <a:p>
            <a:pPr algn="just">
              <a:buNone/>
            </a:pPr>
            <a:r>
              <a:rPr lang="es-MX" sz="3600" dirty="0"/>
              <a:t>La </a:t>
            </a:r>
            <a:r>
              <a:rPr lang="es-MX" sz="3600" b="1" dirty="0"/>
              <a:t>biodiversidad</a:t>
            </a:r>
            <a:r>
              <a:rPr lang="es-MX" sz="3600" dirty="0"/>
              <a:t> se refiere a la </a:t>
            </a:r>
            <a:r>
              <a:rPr lang="es-MX" sz="3600" b="1" dirty="0"/>
              <a:t>variedad de formas de vida en la Tierra</a:t>
            </a:r>
            <a:r>
              <a:rPr lang="es-MX" sz="3600" dirty="0"/>
              <a:t>, incluyendo: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600" dirty="0"/>
              <a:t>Ecosistemas (bosques, humedales, manglares, etc.),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600" dirty="0"/>
              <a:t>Especies (animales, plantas, hongos, microorganismos),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600" dirty="0"/>
              <a:t>Diversidad genética dentro de cada especie.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581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6A9DC-6422-9617-504D-85E5157E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¿Por qué es importante conservar la biodiversidad?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FF3700-C564-F6D1-3D20-1DE2BCA11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+mj-lt"/>
              <a:buAutoNum type="arabicPeriod"/>
            </a:pPr>
            <a:r>
              <a:rPr lang="es-MX" sz="3600" b="1" dirty="0"/>
              <a:t>Equilibrio ecológico:</a:t>
            </a:r>
            <a:r>
              <a:rPr lang="es-MX" sz="3600" dirty="0"/>
              <a:t> Cada especie cumple una función vital en su ecosistema.</a:t>
            </a:r>
          </a:p>
          <a:p>
            <a:pPr algn="just">
              <a:buFont typeface="+mj-lt"/>
              <a:buAutoNum type="arabicPeriod"/>
            </a:pPr>
            <a:r>
              <a:rPr lang="es-MX" sz="3600" b="1" dirty="0"/>
              <a:t>Bienestar humano:</a:t>
            </a:r>
            <a:r>
              <a:rPr lang="es-MX" sz="3600" dirty="0"/>
              <a:t> Proporciona alimentos, medicinas, materiales, agua, aire limpio y estabilidad climática.</a:t>
            </a:r>
          </a:p>
          <a:p>
            <a:pPr algn="just">
              <a:buFont typeface="+mj-lt"/>
              <a:buAutoNum type="arabicPeriod"/>
            </a:pPr>
            <a:r>
              <a:rPr lang="es-MX" sz="3600" b="1" dirty="0"/>
              <a:t>Valor cultural y espiritual:</a:t>
            </a:r>
            <a:r>
              <a:rPr lang="es-MX" sz="3600" dirty="0"/>
              <a:t> Muchas comunidades indígenas y rurales dependen directamente de la biodiversidad.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992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AD621-CADF-B172-441C-4867CF0B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Marco legal en Ecuador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BC4964-9A91-FCC9-18E0-151F0D497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5409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3200" b="1" dirty="0"/>
              <a:t>Constitución del Ecuador (2008):</a:t>
            </a:r>
            <a:endParaRPr lang="es-MX" sz="32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3200" dirty="0"/>
              <a:t>Art. 71-74: Reconoce a la naturaleza como sujeto de derechos.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3200" dirty="0"/>
              <a:t>Establece el deber del Estado y la sociedad de conservar y restaurar los ecosistemas.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200" b="1" dirty="0"/>
              <a:t>Código Orgánico del Ambiente (COA):</a:t>
            </a:r>
            <a:endParaRPr lang="es-MX" sz="32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3200" dirty="0"/>
              <a:t>Regula el uso sostenible de la biodiversidad.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3200" dirty="0"/>
              <a:t>Crea mecanismos de protección de especies y ecosistemas.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057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D740E-2B41-F9B7-A700-FFA5BE76C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Estrategias de conservación en Ecuador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124635-33FF-9602-C562-38B29A2C3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638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3200" b="1" dirty="0"/>
              <a:t>Sistema Nacional de Áreas Protegidas (SNAP):</a:t>
            </a:r>
            <a:r>
              <a:rPr lang="es-MX" sz="3200" dirty="0"/>
              <a:t> Preserva ecosistemas frágiles y especies endémicas.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200" b="1" dirty="0"/>
              <a:t>Planes de manejo ambiental:</a:t>
            </a:r>
            <a:r>
              <a:rPr lang="es-MX" sz="3200" dirty="0"/>
              <a:t> Regulan actividades humanas en zonas sensibles.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200" b="1" dirty="0"/>
              <a:t>Educación ambiental:</a:t>
            </a:r>
            <a:r>
              <a:rPr lang="es-MX" sz="3200" dirty="0"/>
              <a:t> Promueve el respeto y cuidado de los recursos naturales.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200" b="1" dirty="0"/>
              <a:t>Convenios internacionales:</a:t>
            </a:r>
            <a:r>
              <a:rPr lang="es-MX" sz="3200" dirty="0"/>
              <a:t> Ecuador es parte del Convenio sobre la Diversidad Biológica (CDB).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231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06DDB-F0AD-6C16-5C9E-2EAB16D4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MX" altLang="es-MX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 reflexionar</a:t>
            </a:r>
            <a:br>
              <a:rPr kumimoji="0" lang="es-MX" altLang="es-MX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s-MX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EA8D07-8EE7-A13E-3EBA-353312FC67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67657" y="2887919"/>
            <a:ext cx="11277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“Conservar la biodiversidad no es solo proteger la naturaleza, es también preservar nuestra propia existencia como especie.”</a:t>
            </a:r>
          </a:p>
        </p:txBody>
      </p:sp>
    </p:spTree>
    <p:extLst>
      <p:ext uri="{BB962C8B-B14F-4D97-AF65-F5344CB8AC3E}">
        <p14:creationId xmlns:p14="http://schemas.microsoft.com/office/powerpoint/2010/main" val="33141976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12931</TotalTime>
  <Words>1167</Words>
  <Application>Microsoft Office PowerPoint</Application>
  <PresentationFormat>Panorámica</PresentationFormat>
  <Paragraphs>120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Aptos</vt:lpstr>
      <vt:lpstr>Arial</vt:lpstr>
      <vt:lpstr>ArialNormal</vt:lpstr>
      <vt:lpstr>Calibri</vt:lpstr>
      <vt:lpstr>Calibri Light</vt:lpstr>
      <vt:lpstr>Retrospección</vt:lpstr>
      <vt:lpstr>    </vt:lpstr>
      <vt:lpstr>Presentación de PowerPoint</vt:lpstr>
      <vt:lpstr>¿Qué es la Conservación del Medio Ambiente? </vt:lpstr>
      <vt:lpstr>Fundamento Legal en Ecuador </vt:lpstr>
      <vt:lpstr>2.1.1. LA CONSERVACIÓN DE LA BIODIVERSIDAD</vt:lpstr>
      <vt:lpstr>¿Por qué es importante conservar la biodiversidad? </vt:lpstr>
      <vt:lpstr>Marco legal en Ecuador </vt:lpstr>
      <vt:lpstr>Estrategias de conservación en Ecuador </vt:lpstr>
      <vt:lpstr>Para reflexionar </vt:lpstr>
      <vt:lpstr>2.1.2. LA CONSERVACIÓN IN SITU Y SUS INSTRUMENTOS </vt:lpstr>
      <vt:lpstr>Objetivos de la conservación in situ: </vt:lpstr>
      <vt:lpstr>Principales  instrumentos de conservación in situ en Ecuador: </vt:lpstr>
      <vt:lpstr>Base legal en Ecuador: </vt:lpstr>
      <vt:lpstr>Importancia</vt:lpstr>
      <vt:lpstr>2.1.3. LA BIOSEGURIDAD</vt:lpstr>
      <vt:lpstr>Presentación de PowerPoint</vt:lpstr>
      <vt:lpstr>Objetivos principales: </vt:lpstr>
      <vt:lpstr>Ámbitos de aplicación en Ecuador: </vt:lpstr>
      <vt:lpstr>Marco legal en Ecuador: </vt:lpstr>
      <vt:lpstr>Ejemplos de aplicación: </vt:lpstr>
      <vt:lpstr>Importancia: </vt:lpstr>
      <vt:lpstr>Presentación de PowerPoint</vt:lpstr>
      <vt:lpstr>2.1.4.  BIOCOMERCIO</vt:lpstr>
      <vt:lpstr>Principios del biocomercio: </vt:lpstr>
      <vt:lpstr>Marco legal y apoyo institucional: </vt:lpstr>
      <vt:lpstr>Importancia del biocomercio: </vt:lpstr>
      <vt:lpstr>Retos actuales: 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valor del Dinero en el tiempo</dc:title>
  <dc:creator>Juan Carlos Mancheno</dc:creator>
  <cp:lastModifiedBy>Rosa Marieta Ambi Infante</cp:lastModifiedBy>
  <cp:revision>254</cp:revision>
  <cp:lastPrinted>2020-11-05T15:32:25Z</cp:lastPrinted>
  <dcterms:created xsi:type="dcterms:W3CDTF">2020-05-20T19:45:14Z</dcterms:created>
  <dcterms:modified xsi:type="dcterms:W3CDTF">2025-06-01T06:23:48Z</dcterms:modified>
</cp:coreProperties>
</file>