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77" r:id="rId6"/>
    <p:sldId id="270" r:id="rId7"/>
    <p:sldId id="284" r:id="rId8"/>
    <p:sldId id="278" r:id="rId9"/>
    <p:sldId id="271" r:id="rId10"/>
    <p:sldId id="272" r:id="rId11"/>
    <p:sldId id="279" r:id="rId12"/>
    <p:sldId id="273" r:id="rId13"/>
    <p:sldId id="274" r:id="rId14"/>
    <p:sldId id="280" r:id="rId15"/>
    <p:sldId id="283" r:id="rId16"/>
    <p:sldId id="275" r:id="rId17"/>
    <p:sldId id="276" r:id="rId18"/>
    <p:sldId id="281" r:id="rId19"/>
    <p:sldId id="258" r:id="rId20"/>
    <p:sldId id="259" r:id="rId21"/>
    <p:sldId id="264" r:id="rId22"/>
    <p:sldId id="268" r:id="rId23"/>
    <p:sldId id="260" r:id="rId24"/>
    <p:sldId id="261" r:id="rId25"/>
    <p:sldId id="265" r:id="rId26"/>
    <p:sldId id="262" r:id="rId27"/>
    <p:sldId id="263" r:id="rId28"/>
    <p:sldId id="266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94" d="100"/>
          <a:sy n="94" d="100"/>
        </p:scale>
        <p:origin x="192" y="-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hyperlink" Target="https://es.dreamstime.com/illustration/aeroplan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5307"/>
            <a:ext cx="8689976" cy="3204691"/>
          </a:xfrm>
        </p:spPr>
        <p:txBody>
          <a:bodyPr/>
          <a:lstStyle/>
          <a:p>
            <a:r>
              <a:rPr lang="es-EC" dirty="0"/>
              <a:t>MODAL </a:t>
            </a:r>
            <a:r>
              <a:rPr lang="es-EC" dirty="0" err="1"/>
              <a:t>VERBS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986566"/>
          </a:xfrm>
        </p:spPr>
        <p:txBody>
          <a:bodyPr>
            <a:normAutofit/>
          </a:bodyPr>
          <a:lstStyle/>
          <a:p>
            <a:pPr algn="l"/>
            <a:r>
              <a:rPr lang="es-EC" sz="3200" dirty="0" err="1">
                <a:solidFill>
                  <a:schemeClr val="tx1"/>
                </a:solidFill>
              </a:rPr>
              <a:t>Talking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about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health</a:t>
            </a:r>
            <a:r>
              <a:rPr lang="es-EC" sz="3200" dirty="0">
                <a:solidFill>
                  <a:schemeClr val="tx1"/>
                </a:solidFill>
              </a:rPr>
              <a:t> </a:t>
            </a:r>
            <a:r>
              <a:rPr lang="es-EC" sz="3200" dirty="0" err="1">
                <a:solidFill>
                  <a:schemeClr val="tx1"/>
                </a:solidFill>
              </a:rPr>
              <a:t>matters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Imagen 3" descr="Doctor and Nurse Cartoon: Imágenes, fotos de stock y vector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94" y="529105"/>
            <a:ext cx="2270125" cy="244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1"/>
            <a:ext cx="10363826" cy="4897120"/>
          </a:xfrm>
        </p:spPr>
        <p:txBody>
          <a:bodyPr/>
          <a:lstStyle/>
          <a:p>
            <a:r>
              <a:rPr lang="es-EC" sz="2800" b="1" dirty="0"/>
              <a:t>MAY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 </a:t>
            </a:r>
            <a:r>
              <a:rPr lang="es-EC" sz="2800" b="1" dirty="0" err="1"/>
              <a:t>Examples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do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D35DE5-B7EE-5413-46E4-F8252CC1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22" y="829946"/>
            <a:ext cx="3292158" cy="16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1"/>
            <a:ext cx="10363826" cy="4897120"/>
          </a:xfrm>
        </p:spPr>
        <p:txBody>
          <a:bodyPr/>
          <a:lstStyle/>
          <a:p>
            <a:r>
              <a:rPr lang="es-EC" sz="2800" b="1" dirty="0"/>
              <a:t>MAY </a:t>
            </a:r>
            <a:r>
              <a:rPr lang="es-EC" sz="2800" b="1" dirty="0" err="1"/>
              <a:t>not</a:t>
            </a:r>
            <a:r>
              <a:rPr lang="es-EC" sz="2800" b="1" dirty="0"/>
              <a:t>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 </a:t>
            </a:r>
            <a:r>
              <a:rPr lang="es-EC" sz="2800" b="1" dirty="0" err="1"/>
              <a:t>Examples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do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eat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classroom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smoke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classroom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arrive</a:t>
            </a:r>
            <a:r>
              <a:rPr lang="es-EC" dirty="0"/>
              <a:t> late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classes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use </a:t>
            </a:r>
            <a:r>
              <a:rPr lang="es-EC" dirty="0" err="1"/>
              <a:t>cellphones</a:t>
            </a:r>
            <a:r>
              <a:rPr lang="es-EC" dirty="0"/>
              <a:t>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</a:t>
            </a:r>
            <a:r>
              <a:rPr lang="es-EC" dirty="0" err="1"/>
              <a:t>may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copy</a:t>
            </a:r>
            <a:r>
              <a:rPr lang="es-EC" dirty="0"/>
              <a:t> </a:t>
            </a:r>
            <a:r>
              <a:rPr lang="es-EC" dirty="0" err="1"/>
              <a:t>during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tests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D35DE5-B7EE-5413-46E4-F8252CC1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22" y="829946"/>
            <a:ext cx="3292158" cy="16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(</a:t>
            </a:r>
            <a:r>
              <a:rPr lang="es-EC" sz="2800" b="1" dirty="0" err="1"/>
              <a:t>it’s</a:t>
            </a:r>
            <a:r>
              <a:rPr lang="es-EC" sz="2800" b="1" dirty="0"/>
              <a:t> </a:t>
            </a:r>
            <a:r>
              <a:rPr lang="es-EC" sz="2800" b="1" dirty="0" err="1"/>
              <a:t>possible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/>
              <a:t>i </a:t>
            </a:r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plane.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/>
              <a:t>might</a:t>
            </a:r>
            <a:r>
              <a:rPr lang="es-EC" dirty="0"/>
              <a:t> </a:t>
            </a:r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plane. 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 err="1"/>
              <a:t>Vecky</a:t>
            </a:r>
            <a:r>
              <a:rPr lang="es-EC" dirty="0"/>
              <a:t> Works in </a:t>
            </a:r>
            <a:r>
              <a:rPr lang="es-EC" dirty="0" err="1"/>
              <a:t>an</a:t>
            </a:r>
            <a:r>
              <a:rPr lang="es-EC" dirty="0"/>
              <a:t> office.</a:t>
            </a:r>
          </a:p>
          <a:p>
            <a:pPr>
              <a:buFontTx/>
              <a:buChar char="-"/>
            </a:pPr>
            <a:r>
              <a:rPr lang="es-EC" dirty="0" err="1"/>
              <a:t>Vecky</a:t>
            </a:r>
            <a:r>
              <a:rPr lang="es-EC" dirty="0"/>
              <a:t> </a:t>
            </a:r>
            <a:r>
              <a:rPr lang="es-EC" b="1" dirty="0" err="1"/>
              <a:t>might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in </a:t>
            </a:r>
            <a:r>
              <a:rPr lang="es-EC" dirty="0" err="1"/>
              <a:t>an</a:t>
            </a:r>
            <a:r>
              <a:rPr lang="es-EC" dirty="0"/>
              <a:t> office.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/>
              <a:t>Jenny and </a:t>
            </a:r>
            <a:r>
              <a:rPr lang="es-EC" dirty="0" err="1"/>
              <a:t>javier</a:t>
            </a:r>
            <a:r>
              <a:rPr lang="es-EC" dirty="0"/>
              <a:t>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married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Jenny and Javier </a:t>
            </a:r>
            <a:r>
              <a:rPr lang="es-EC" b="1" dirty="0" err="1"/>
              <a:t>might</a:t>
            </a:r>
            <a:r>
              <a:rPr lang="es-EC" dirty="0"/>
              <a:t>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married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b="1" dirty="0" err="1"/>
              <a:t>It’s</a:t>
            </a:r>
            <a:r>
              <a:rPr lang="es-EC" b="1" dirty="0"/>
              <a:t> posible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live</a:t>
            </a:r>
            <a:r>
              <a:rPr lang="es-EC" dirty="0"/>
              <a:t> in new york. </a:t>
            </a:r>
          </a:p>
          <a:p>
            <a:pPr>
              <a:buFontTx/>
              <a:buChar char="-"/>
            </a:pP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b="1" dirty="0" err="1"/>
              <a:t>might</a:t>
            </a:r>
            <a:r>
              <a:rPr lang="es-EC" dirty="0"/>
              <a:t> </a:t>
            </a:r>
            <a:r>
              <a:rPr lang="es-EC" dirty="0" err="1"/>
              <a:t>live</a:t>
            </a:r>
            <a:r>
              <a:rPr lang="es-EC" dirty="0"/>
              <a:t> in new york.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6" name="Picture 2" descr="Aeroplano Ilustraciones Stock, Vectores, Y Clipart – (351,943 Ilustraciones  Stock)">
            <a:hlinkClick r:id="rId2" tooltip="Aeroplano Ilustraciones Stock, Vectores, Y Clipart – (351,943 Ilustraciones  Stock)"/>
            <a:extLst>
              <a:ext uri="{FF2B5EF4-FFF2-40B4-BE49-F238E27FC236}">
                <a16:creationId xmlns:a16="http://schemas.microsoft.com/office/drawing/2014/main" id="{F0E600AF-E20A-A014-5505-7694BF76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602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B7BEFF-CF75-AA8E-4471-A9CD98A5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157" y="472123"/>
            <a:ext cx="2143125" cy="2143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D6531F-FEEE-D57E-96AB-484FA38D2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419" y="2615248"/>
            <a:ext cx="2143125" cy="2143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CE4048-B71C-C6E9-6418-C2DE85B05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389" y="4067492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(</a:t>
            </a:r>
            <a:r>
              <a:rPr lang="es-EC" sz="2800" b="1" dirty="0" err="1"/>
              <a:t>it’s</a:t>
            </a:r>
            <a:r>
              <a:rPr lang="es-EC" sz="2800" b="1" dirty="0"/>
              <a:t> </a:t>
            </a:r>
            <a:r>
              <a:rPr lang="es-EC" sz="2800" b="1" dirty="0" err="1"/>
              <a:t>possible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12F4A4-C60E-991C-B8B0-8E37AD8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77" y="27908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5046C-200F-3F28-F7D2-AB79A236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901" y="1863408"/>
            <a:ext cx="2143125" cy="2143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AF63BB-69B0-199B-B414-B4427B663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10" y="5358049"/>
            <a:ext cx="2857500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355E1C-A12B-9326-9E1B-EF871DF3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576" y="2773045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414" y="629920"/>
            <a:ext cx="10363826" cy="5222239"/>
          </a:xfrm>
        </p:spPr>
        <p:txBody>
          <a:bodyPr/>
          <a:lstStyle/>
          <a:p>
            <a:r>
              <a:rPr lang="es-EC" sz="2800" b="1" dirty="0" err="1"/>
              <a:t>Might</a:t>
            </a:r>
            <a:r>
              <a:rPr lang="es-EC" sz="2800" b="1" dirty="0"/>
              <a:t> NOT – </a:t>
            </a:r>
            <a:r>
              <a:rPr lang="es-EC" sz="2800" b="1" dirty="0" err="1"/>
              <a:t>Possibility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dirty="0" err="1"/>
              <a:t>might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buy</a:t>
            </a:r>
            <a:r>
              <a:rPr lang="es-EC" dirty="0"/>
              <a:t> a car </a:t>
            </a:r>
            <a:r>
              <a:rPr lang="es-EC" dirty="0" err="1"/>
              <a:t>by</a:t>
            </a:r>
            <a:r>
              <a:rPr lang="es-EC" dirty="0"/>
              <a:t> </a:t>
            </a:r>
            <a:r>
              <a:rPr lang="es-EC" dirty="0" err="1"/>
              <a:t>now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boyfriend</a:t>
            </a:r>
            <a:r>
              <a:rPr lang="es-EC" dirty="0"/>
              <a:t> </a:t>
            </a:r>
            <a:r>
              <a:rPr lang="es-EC" dirty="0" err="1"/>
              <a:t>might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write</a:t>
            </a:r>
            <a:r>
              <a:rPr lang="es-EC" dirty="0"/>
              <a:t> a </a:t>
            </a:r>
            <a:r>
              <a:rPr lang="es-EC" dirty="0" err="1"/>
              <a:t>poem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Pablo </a:t>
            </a:r>
            <a:r>
              <a:rPr lang="es-EC" dirty="0" err="1"/>
              <a:t>might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feel</a:t>
            </a:r>
            <a:r>
              <a:rPr lang="es-EC" dirty="0"/>
              <a:t> </a:t>
            </a:r>
            <a:r>
              <a:rPr lang="es-EC" dirty="0" err="1"/>
              <a:t>better</a:t>
            </a:r>
            <a:r>
              <a:rPr lang="es-EC" dirty="0"/>
              <a:t>. He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crying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might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do </a:t>
            </a:r>
            <a:r>
              <a:rPr lang="es-EC" dirty="0" err="1"/>
              <a:t>excersise</a:t>
            </a:r>
            <a:r>
              <a:rPr lang="es-EC" dirty="0"/>
              <a:t> at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university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B1688D5-BECD-F7FF-052F-5FAFCF6C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47212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12F4A4-C60E-991C-B8B0-8E37AD8F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89" y="24860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5046C-200F-3F28-F7D2-AB79A236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901" y="1863408"/>
            <a:ext cx="2143125" cy="2143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AF63BB-69B0-199B-B414-B4427B663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086" y="5009197"/>
            <a:ext cx="2857500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355E1C-A12B-9326-9E1B-EF871DF3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632" y="2727324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8F7A-0507-689E-633C-4BD0345D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DED58-486C-EC83-69B5-E232686666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2A6EFF-6D6B-4080-0C29-FBB8D011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019"/>
              </p:ext>
            </p:extLst>
          </p:nvPr>
        </p:nvGraphicFramePr>
        <p:xfrm>
          <a:off x="2031686" y="1831984"/>
          <a:ext cx="6995582" cy="199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611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3317971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SHOULD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Suggestion</a:t>
                      </a:r>
                      <a:r>
                        <a:rPr lang="es-EC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96553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Conclusion</a:t>
                      </a:r>
                      <a:r>
                        <a:rPr lang="es-EC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5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SHOULD – SUGGESTION </a:t>
            </a:r>
          </a:p>
          <a:p>
            <a:pPr marL="0" indent="0">
              <a:buNone/>
            </a:pPr>
            <a:r>
              <a:rPr lang="es-EC" dirty="0" err="1"/>
              <a:t>Check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situations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build</a:t>
            </a:r>
            <a:r>
              <a:rPr lang="es-EC" dirty="0"/>
              <a:t> up a </a:t>
            </a:r>
            <a:r>
              <a:rPr lang="es-EC" dirty="0" err="1"/>
              <a:t>suggestion</a:t>
            </a:r>
            <a:r>
              <a:rPr lang="es-EC" dirty="0"/>
              <a:t> </a:t>
            </a:r>
          </a:p>
          <a:p>
            <a:pPr>
              <a:buFontTx/>
              <a:buChar char="-"/>
            </a:pPr>
            <a:r>
              <a:rPr lang="es-EC" dirty="0"/>
              <a:t>Charles </a:t>
            </a:r>
            <a:r>
              <a:rPr lang="es-EC" dirty="0" err="1"/>
              <a:t>got</a:t>
            </a:r>
            <a:r>
              <a:rPr lang="es-EC" dirty="0"/>
              <a:t> a </a:t>
            </a:r>
            <a:r>
              <a:rPr lang="es-EC" dirty="0" err="1"/>
              <a:t>bad</a:t>
            </a:r>
            <a:r>
              <a:rPr lang="es-EC" dirty="0"/>
              <a:t> grade.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brother</a:t>
            </a:r>
            <a:r>
              <a:rPr lang="es-EC" dirty="0"/>
              <a:t> </a:t>
            </a:r>
            <a:r>
              <a:rPr lang="es-EC" dirty="0" err="1"/>
              <a:t>just</a:t>
            </a:r>
            <a:r>
              <a:rPr lang="es-EC" dirty="0"/>
              <a:t> </a:t>
            </a:r>
            <a:r>
              <a:rPr lang="es-EC" dirty="0" err="1"/>
              <a:t>eats</a:t>
            </a:r>
            <a:r>
              <a:rPr lang="es-EC" dirty="0"/>
              <a:t> </a:t>
            </a:r>
            <a:r>
              <a:rPr lang="es-EC" dirty="0" err="1"/>
              <a:t>fast</a:t>
            </a:r>
            <a:r>
              <a:rPr lang="es-EC" dirty="0"/>
              <a:t> </a:t>
            </a:r>
            <a:r>
              <a:rPr lang="es-EC" dirty="0" err="1"/>
              <a:t>food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dirty="0" err="1"/>
              <a:t>got</a:t>
            </a:r>
            <a:r>
              <a:rPr lang="es-EC" dirty="0"/>
              <a:t> up late.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</a:t>
            </a:r>
          </a:p>
          <a:p>
            <a:pPr>
              <a:buFontTx/>
              <a:buChar char="-"/>
            </a:pP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have</a:t>
            </a:r>
            <a:r>
              <a:rPr lang="es-EC" dirty="0"/>
              <a:t> </a:t>
            </a:r>
            <a:r>
              <a:rPr lang="es-EC" dirty="0" err="1"/>
              <a:t>pain</a:t>
            </a:r>
            <a:r>
              <a:rPr lang="es-EC" dirty="0"/>
              <a:t> in </a:t>
            </a:r>
            <a:r>
              <a:rPr lang="es-EC" dirty="0" err="1"/>
              <a:t>your</a:t>
            </a:r>
            <a:r>
              <a:rPr lang="es-EC" dirty="0"/>
              <a:t> </a:t>
            </a:r>
            <a:r>
              <a:rPr lang="es-EC" dirty="0" err="1"/>
              <a:t>stomach</a:t>
            </a:r>
            <a:r>
              <a:rPr lang="es-EC" dirty="0"/>
              <a:t>. 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</a:t>
            </a:r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2E6889-0DDA-E5C2-B1BD-7ACF6BFA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37" y="4630737"/>
            <a:ext cx="2219325" cy="20669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C4B84C-4F48-57EB-59B7-85326EEB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17" y="1066801"/>
            <a:ext cx="2314575" cy="19716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D7216D-8CF7-1FD9-6BCF-0915DE35B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73" y="0"/>
            <a:ext cx="1971675" cy="2324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F58CD7D-FC54-870D-504D-429153A47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73" y="3163251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SHOULD – SUGGESTION 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Write</a:t>
            </a:r>
            <a:r>
              <a:rPr lang="es-EC" dirty="0"/>
              <a:t> </a:t>
            </a:r>
            <a:r>
              <a:rPr lang="es-EC" dirty="0" err="1"/>
              <a:t>suggestions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pass</a:t>
            </a:r>
            <a:r>
              <a:rPr lang="es-EC" dirty="0"/>
              <a:t> </a:t>
            </a:r>
            <a:r>
              <a:rPr lang="es-EC" dirty="0" err="1"/>
              <a:t>english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B8AC6E-B0C4-6130-1BBB-905F4320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783" y="633287"/>
            <a:ext cx="2726057" cy="21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SHOULD NOT – SUGGESTION 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 marL="0" indent="0">
              <a:buNone/>
            </a:pPr>
            <a:r>
              <a:rPr lang="es-EC" dirty="0" err="1"/>
              <a:t>Write</a:t>
            </a:r>
            <a:r>
              <a:rPr lang="es-EC" dirty="0"/>
              <a:t> SUGGESTIONS FOR AN </a:t>
            </a:r>
            <a:r>
              <a:rPr lang="es-EC" dirty="0" err="1"/>
              <a:t>excellent</a:t>
            </a:r>
            <a:r>
              <a:rPr lang="es-EC" dirty="0"/>
              <a:t> </a:t>
            </a:r>
            <a:r>
              <a:rPr lang="es-EC" dirty="0" err="1"/>
              <a:t>professional</a:t>
            </a:r>
            <a:r>
              <a:rPr lang="es-EC" dirty="0"/>
              <a:t>.  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>
              <a:buFontTx/>
              <a:buChar char="-"/>
            </a:pPr>
            <a:r>
              <a:rPr lang="es-EC" dirty="0"/>
              <a:t>_______________________________________________________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66E22A-6F1A-F411-D40C-26093057C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082" y="484504"/>
            <a:ext cx="3011665" cy="31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9203" y="765496"/>
            <a:ext cx="11171202" cy="5223180"/>
          </a:xfrm>
        </p:spPr>
        <p:txBody>
          <a:bodyPr>
            <a:normAutofit/>
          </a:bodyPr>
          <a:lstStyle/>
          <a:p>
            <a:r>
              <a:rPr lang="es-EC" sz="2400" dirty="0" err="1"/>
              <a:t>Must</a:t>
            </a:r>
            <a:r>
              <a:rPr lang="es-EC" sz="2400" dirty="0"/>
              <a:t> = </a:t>
            </a:r>
            <a:r>
              <a:rPr lang="es-EC" sz="2400" dirty="0" err="1"/>
              <a:t>conclusion</a:t>
            </a: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		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lights</a:t>
            </a:r>
            <a:r>
              <a:rPr lang="es-EC" sz="2400" dirty="0"/>
              <a:t> 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 are </a:t>
            </a:r>
            <a:r>
              <a:rPr lang="es-EC" sz="2400" dirty="0" err="1"/>
              <a:t>on</a:t>
            </a:r>
            <a:r>
              <a:rPr lang="es-EC" sz="2400" dirty="0"/>
              <a:t>. 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 	</a:t>
            </a:r>
            <a:r>
              <a:rPr lang="es-EC" sz="2400" dirty="0" err="1"/>
              <a:t>Somebody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be </a:t>
            </a:r>
            <a:r>
              <a:rPr lang="es-EC" sz="2400" dirty="0"/>
              <a:t>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.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1026" name="Picture 2" descr="How To Buy A House With $10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1345043"/>
            <a:ext cx="3719970" cy="24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an</a:t>
            </a:r>
            <a:r>
              <a:rPr lang="es-EC" sz="2800" dirty="0"/>
              <a:t> </a:t>
            </a:r>
            <a:r>
              <a:rPr lang="es-EC" sz="2800" dirty="0" err="1"/>
              <a:t>auxiliary</a:t>
            </a:r>
            <a:r>
              <a:rPr lang="es-EC" sz="2800" dirty="0"/>
              <a:t> </a:t>
            </a:r>
            <a:r>
              <a:rPr lang="es-EC" sz="2800" dirty="0" err="1"/>
              <a:t>for</a:t>
            </a:r>
            <a:r>
              <a:rPr lang="es-EC" sz="2800" dirty="0"/>
              <a:t> </a:t>
            </a:r>
            <a:r>
              <a:rPr lang="es-EC" sz="2800" dirty="0" err="1"/>
              <a:t>questions</a:t>
            </a:r>
            <a:r>
              <a:rPr lang="es-EC" sz="2800" dirty="0"/>
              <a:t> </a:t>
            </a:r>
            <a:r>
              <a:rPr lang="es-EC" sz="2800" dirty="0" err="1"/>
              <a:t>or</a:t>
            </a:r>
            <a:r>
              <a:rPr lang="es-EC" sz="2800" dirty="0"/>
              <a:t> short </a:t>
            </a:r>
            <a:r>
              <a:rPr lang="es-EC" sz="2800" dirty="0" err="1"/>
              <a:t>answers</a:t>
            </a:r>
            <a:r>
              <a:rPr lang="es-EC" sz="2800" dirty="0"/>
              <a:t>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the</a:t>
            </a:r>
            <a:r>
              <a:rPr lang="es-EC" sz="2800" dirty="0"/>
              <a:t> </a:t>
            </a:r>
            <a:r>
              <a:rPr lang="es-EC" sz="2800" dirty="0" err="1"/>
              <a:t>particle</a:t>
            </a:r>
            <a:r>
              <a:rPr lang="es-EC" sz="2800" dirty="0"/>
              <a:t> “</a:t>
            </a:r>
            <a:r>
              <a:rPr lang="es-EC" sz="2800" dirty="0" err="1"/>
              <a:t>to</a:t>
            </a:r>
            <a:r>
              <a:rPr lang="es-EC" sz="2800" dirty="0"/>
              <a:t>” </a:t>
            </a:r>
            <a:r>
              <a:rPr lang="es-EC" sz="2800" dirty="0" err="1"/>
              <a:t>for</a:t>
            </a:r>
            <a:r>
              <a:rPr lang="es-EC" sz="2800" dirty="0"/>
              <a:t> infinitive.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don’t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be </a:t>
            </a:r>
            <a:r>
              <a:rPr lang="es-EC" sz="2800" dirty="0" err="1"/>
              <a:t>added</a:t>
            </a:r>
            <a:r>
              <a:rPr lang="es-EC" sz="2800" dirty="0"/>
              <a:t> “s” </a:t>
            </a:r>
            <a:r>
              <a:rPr lang="es-EC" sz="2800" dirty="0" err="1"/>
              <a:t>or</a:t>
            </a:r>
            <a:r>
              <a:rPr lang="es-EC" sz="2800" dirty="0"/>
              <a:t> “es” </a:t>
            </a:r>
            <a:r>
              <a:rPr lang="es-EC" sz="2800" dirty="0" err="1"/>
              <a:t>for</a:t>
            </a:r>
            <a:r>
              <a:rPr lang="es-EC" sz="2800" dirty="0"/>
              <a:t> 3rd personal </a:t>
            </a:r>
            <a:r>
              <a:rPr lang="es-EC" sz="2800" dirty="0" err="1"/>
              <a:t>pronoun</a:t>
            </a:r>
            <a:r>
              <a:rPr lang="es-EC" sz="2800" dirty="0"/>
              <a:t> </a:t>
            </a:r>
            <a:r>
              <a:rPr lang="es-EC" sz="2800" dirty="0" err="1"/>
              <a:t>conjugation</a:t>
            </a:r>
            <a:r>
              <a:rPr lang="es-EC" sz="2800" dirty="0"/>
              <a:t>.</a:t>
            </a:r>
          </a:p>
          <a:p>
            <a:pPr marL="514350" indent="-514350">
              <a:buAutoNum type="arabicPeriod"/>
            </a:pPr>
            <a:r>
              <a:rPr lang="es-EC" sz="2800" dirty="0" err="1"/>
              <a:t>They</a:t>
            </a:r>
            <a:r>
              <a:rPr lang="es-EC" sz="2800" dirty="0"/>
              <a:t> </a:t>
            </a:r>
            <a:r>
              <a:rPr lang="es-EC" sz="2800" dirty="0" err="1"/>
              <a:t>need</a:t>
            </a:r>
            <a:r>
              <a:rPr lang="es-EC" sz="2800" dirty="0"/>
              <a:t> </a:t>
            </a:r>
            <a:r>
              <a:rPr lang="es-EC" sz="2800" dirty="0" err="1"/>
              <a:t>another</a:t>
            </a:r>
            <a:r>
              <a:rPr lang="es-EC" sz="2800" dirty="0"/>
              <a:t> </a:t>
            </a:r>
            <a:r>
              <a:rPr lang="es-EC" sz="2800" dirty="0" err="1"/>
              <a:t>verb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complete </a:t>
            </a:r>
            <a:r>
              <a:rPr lang="es-EC" sz="2800" dirty="0" err="1"/>
              <a:t>the</a:t>
            </a:r>
            <a:r>
              <a:rPr lang="es-EC" sz="2800" dirty="0"/>
              <a:t> idea.</a:t>
            </a:r>
          </a:p>
          <a:p>
            <a:pPr marL="0" indent="0" algn="ctr">
              <a:buNone/>
            </a:pPr>
            <a:r>
              <a:rPr lang="es-EC" sz="2800" b="1" dirty="0"/>
              <a:t>SUBJECT + </a:t>
            </a:r>
            <a:r>
              <a:rPr lang="es-EC" sz="2800" b="1" dirty="0">
                <a:solidFill>
                  <a:srgbClr val="FF0000"/>
                </a:solidFill>
              </a:rPr>
              <a:t>MODAL VERB + VERB </a:t>
            </a:r>
            <a:r>
              <a:rPr lang="es-EC" sz="2800" b="1" dirty="0"/>
              <a:t>+ OBJECT</a:t>
            </a:r>
          </a:p>
          <a:p>
            <a:pPr marL="0" indent="0">
              <a:buNone/>
            </a:pPr>
            <a:r>
              <a:rPr lang="es-EC" sz="2800" b="1" dirty="0"/>
              <a:t>                    BRUNO           </a:t>
            </a:r>
            <a:r>
              <a:rPr lang="es-EC" sz="2800" b="1" dirty="0">
                <a:solidFill>
                  <a:srgbClr val="FF0000"/>
                </a:solidFill>
              </a:rPr>
              <a:t>CAN             PLAY</a:t>
            </a:r>
            <a:r>
              <a:rPr lang="es-EC" sz="2800" b="1" dirty="0"/>
              <a:t>     THE PIANO</a:t>
            </a:r>
          </a:p>
        </p:txBody>
      </p:sp>
    </p:spTree>
    <p:extLst>
      <p:ext uri="{BB962C8B-B14F-4D97-AF65-F5344CB8AC3E}">
        <p14:creationId xmlns:p14="http://schemas.microsoft.com/office/powerpoint/2010/main" val="388211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31066"/>
            <a:ext cx="10363826" cy="5160134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 		Sandra has a </a:t>
            </a:r>
            <a:r>
              <a:rPr lang="es-EC" sz="2400" dirty="0" err="1"/>
              <a:t>problem</a:t>
            </a:r>
            <a:r>
              <a:rPr lang="es-EC" sz="2400" dirty="0"/>
              <a:t> in </a:t>
            </a:r>
            <a:r>
              <a:rPr lang="es-EC" sz="2400" dirty="0" err="1"/>
              <a:t>her</a:t>
            </a:r>
            <a:r>
              <a:rPr lang="es-EC" sz="2400" dirty="0"/>
              <a:t> </a:t>
            </a:r>
            <a:r>
              <a:rPr lang="es-EC" sz="2400" dirty="0" err="1"/>
              <a:t>job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	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feel</a:t>
            </a:r>
            <a:r>
              <a:rPr lang="es-EC" sz="2400" dirty="0"/>
              <a:t> </a:t>
            </a:r>
            <a:r>
              <a:rPr lang="es-EC" sz="2400" dirty="0" err="1"/>
              <a:t>o.k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negative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" name="Picture 4" descr="99 problems at work? Try the one-pound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1050436"/>
            <a:ext cx="3322749" cy="2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08338"/>
            <a:ext cx="10363826" cy="5082861"/>
          </a:xfrm>
        </p:spPr>
        <p:txBody>
          <a:bodyPr/>
          <a:lstStyle/>
          <a:p>
            <a:r>
              <a:rPr lang="es-EC" b="1" dirty="0"/>
              <a:t>Extra </a:t>
            </a:r>
            <a:r>
              <a:rPr lang="es-EC" b="1" dirty="0" err="1"/>
              <a:t>examples</a:t>
            </a:r>
            <a:r>
              <a:rPr lang="es-EC" b="1" dirty="0"/>
              <a:t>: MUST/MUST NOT</a:t>
            </a:r>
          </a:p>
          <a:p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has a terrible </a:t>
            </a:r>
            <a:r>
              <a:rPr lang="es-EC" dirty="0" err="1"/>
              <a:t>headache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             		</a:t>
            </a:r>
          </a:p>
          <a:p>
            <a:pPr>
              <a:buFontTx/>
              <a:buChar char="-"/>
            </a:pPr>
            <a:r>
              <a:rPr lang="es-EC" dirty="0" err="1"/>
              <a:t>Her</a:t>
            </a:r>
            <a:r>
              <a:rPr lang="es-EC" dirty="0"/>
              <a:t> baby </a:t>
            </a:r>
            <a:r>
              <a:rPr lang="es-EC" dirty="0" err="1"/>
              <a:t>cries</a:t>
            </a:r>
            <a:r>
              <a:rPr lang="es-EC" dirty="0"/>
              <a:t> a </a:t>
            </a:r>
            <a:r>
              <a:rPr lang="es-EC" dirty="0" err="1"/>
              <a:t>lot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r>
              <a:rPr lang="es-EC" dirty="0"/>
              <a:t>Peter </a:t>
            </a:r>
            <a:r>
              <a:rPr lang="es-EC" dirty="0" err="1"/>
              <a:t>doesn’t</a:t>
            </a:r>
            <a:r>
              <a:rPr lang="es-EC" dirty="0"/>
              <a:t> </a:t>
            </a:r>
            <a:r>
              <a:rPr lang="es-EC" dirty="0" err="1"/>
              <a:t>answer</a:t>
            </a:r>
            <a:r>
              <a:rPr lang="es-EC" dirty="0"/>
              <a:t> </a:t>
            </a:r>
            <a:r>
              <a:rPr lang="es-EC" dirty="0" err="1"/>
              <a:t>his</a:t>
            </a:r>
            <a:r>
              <a:rPr lang="es-EC" dirty="0"/>
              <a:t> </a:t>
            </a:r>
            <a:r>
              <a:rPr lang="es-EC" dirty="0" err="1"/>
              <a:t>cellphone</a:t>
            </a:r>
            <a:r>
              <a:rPr lang="es-EC" dirty="0"/>
              <a:t>.</a:t>
            </a:r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-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students</a:t>
            </a:r>
            <a:r>
              <a:rPr lang="es-EC" dirty="0"/>
              <a:t> do </a:t>
            </a:r>
            <a:r>
              <a:rPr lang="es-EC" dirty="0" err="1"/>
              <a:t>not</a:t>
            </a:r>
            <a:r>
              <a:rPr lang="es-EC" dirty="0"/>
              <a:t> do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homework</a:t>
            </a:r>
            <a:r>
              <a:rPr lang="es-EC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E63415-F130-5408-D106-8916D38E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152717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9059A8-8C36-1392-F9F7-F35D437F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53" y="1482568"/>
            <a:ext cx="1626548" cy="16265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4150B0-DE30-022F-C5C8-83DF3039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58" y="2851463"/>
            <a:ext cx="1626548" cy="16265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18BAB2-47F8-460E-CC93-21682CA63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12" y="4300138"/>
            <a:ext cx="2005329" cy="17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A983B4-CB84-8238-C9AD-C1085A74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56387"/>
              </p:ext>
            </p:extLst>
          </p:nvPr>
        </p:nvGraphicFramePr>
        <p:xfrm>
          <a:off x="2143760" y="1686560"/>
          <a:ext cx="84734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925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4279515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0784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COULD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Possibility</a:t>
                      </a:r>
                      <a:r>
                        <a:rPr lang="es-EC" sz="3600" dirty="0"/>
                        <a:t> / </a:t>
                      </a:r>
                      <a:r>
                        <a:rPr lang="es-EC" sz="3600" dirty="0" err="1"/>
                        <a:t>Past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of</a:t>
                      </a:r>
                      <a:r>
                        <a:rPr lang="es-EC" sz="3600" dirty="0"/>
                        <a:t> 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895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r>
                        <a:rPr lang="es-EC" sz="3600" dirty="0"/>
                        <a:t>WOULD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Past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of</a:t>
                      </a:r>
                      <a:r>
                        <a:rPr lang="es-EC" sz="3600" dirty="0"/>
                        <a:t> WILL / </a:t>
                      </a:r>
                      <a:r>
                        <a:rPr lang="es-EC" sz="3600" dirty="0" err="1"/>
                        <a:t>Conditional</a:t>
                      </a:r>
                      <a:endParaRPr lang="es-EC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5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83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46976"/>
            <a:ext cx="10363826" cy="5044224"/>
          </a:xfrm>
        </p:spPr>
        <p:txBody>
          <a:bodyPr/>
          <a:lstStyle/>
          <a:p>
            <a:r>
              <a:rPr lang="es-EC" sz="2400" b="1" dirty="0"/>
              <a:t>WILL = future </a:t>
            </a:r>
            <a:r>
              <a:rPr lang="es-EC" sz="2400" b="1" dirty="0" err="1"/>
              <a:t>possibility</a:t>
            </a:r>
            <a:endParaRPr lang="es-EC" sz="2400" b="1" dirty="0"/>
          </a:p>
          <a:p>
            <a:pPr marL="0" indent="0">
              <a:buNone/>
            </a:pPr>
            <a:r>
              <a:rPr lang="es-EC" dirty="0"/>
              <a:t>     TOMORROW, NEXT, THIS (</a:t>
            </a:r>
            <a:r>
              <a:rPr lang="es-EC" dirty="0" err="1"/>
              <a:t>day</a:t>
            </a:r>
            <a:r>
              <a:rPr lang="es-EC" dirty="0"/>
              <a:t>/</a:t>
            </a:r>
            <a:r>
              <a:rPr lang="es-EC" dirty="0" err="1"/>
              <a:t>month</a:t>
            </a:r>
            <a:r>
              <a:rPr lang="es-EC" dirty="0"/>
              <a:t>/</a:t>
            </a:r>
            <a:r>
              <a:rPr lang="es-EC" dirty="0" err="1"/>
              <a:t>year</a:t>
            </a:r>
            <a:r>
              <a:rPr lang="es-EC" dirty="0"/>
              <a:t>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400" dirty="0"/>
              <a:t>            </a:t>
            </a:r>
          </a:p>
          <a:p>
            <a:pPr marL="0" indent="0">
              <a:buNone/>
            </a:pPr>
            <a:r>
              <a:rPr lang="es-EC" sz="2400" dirty="0"/>
              <a:t>              </a:t>
            </a:r>
            <a:r>
              <a:rPr lang="es-EC" sz="2400" dirty="0" err="1"/>
              <a:t>The</a:t>
            </a:r>
            <a:r>
              <a:rPr lang="es-EC" sz="2400" dirty="0"/>
              <a:t> doctor </a:t>
            </a:r>
            <a:r>
              <a:rPr lang="es-EC" sz="2400" dirty="0" err="1">
                <a:solidFill>
                  <a:srgbClr val="FF0000"/>
                </a:solidFill>
              </a:rPr>
              <a:t>will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see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tomorrow</a:t>
            </a:r>
            <a:r>
              <a:rPr lang="es-EC" sz="2400" dirty="0"/>
              <a:t>. 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0" y="2133198"/>
            <a:ext cx="3614604" cy="25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2731" y="602848"/>
            <a:ext cx="11065513" cy="5107215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400" dirty="0"/>
              <a:t>                Karla </a:t>
            </a:r>
            <a:r>
              <a:rPr lang="es-EC" sz="2400" dirty="0" err="1">
                <a:solidFill>
                  <a:srgbClr val="FF0000"/>
                </a:solidFill>
              </a:rPr>
              <a:t>won’t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/>
              <a:t>come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class</a:t>
            </a:r>
            <a:r>
              <a:rPr lang="es-EC" sz="2400" dirty="0"/>
              <a:t> </a:t>
            </a:r>
            <a:r>
              <a:rPr lang="es-EC" sz="2400" dirty="0" err="1"/>
              <a:t>this</a:t>
            </a:r>
            <a:r>
              <a:rPr lang="es-EC" sz="2400" dirty="0"/>
              <a:t> </a:t>
            </a:r>
            <a:r>
              <a:rPr lang="es-EC" sz="2400" dirty="0" err="1"/>
              <a:t>week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Negative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098" name="Picture 2" descr="Imágenes, fotos de stock y vectores sobre Student+talking+with+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22" y="986130"/>
            <a:ext cx="4061807" cy="29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/>
          <a:lstStyle/>
          <a:p>
            <a:r>
              <a:rPr lang="es-EC" sz="2400" b="1" dirty="0"/>
              <a:t>Extra </a:t>
            </a:r>
            <a:r>
              <a:rPr lang="es-EC" sz="2400" b="1" dirty="0" err="1"/>
              <a:t>examples</a:t>
            </a:r>
            <a:r>
              <a:rPr lang="es-EC" sz="2400" b="1" dirty="0"/>
              <a:t>: </a:t>
            </a:r>
            <a:r>
              <a:rPr lang="es-EC" sz="2400" b="1" u="sng" dirty="0"/>
              <a:t>Will/WILL NOT (WON’T)</a:t>
            </a:r>
          </a:p>
          <a:p>
            <a:r>
              <a:rPr lang="es-EC" dirty="0" err="1"/>
              <a:t>travel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europe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(</a:t>
            </a:r>
            <a:r>
              <a:rPr lang="es-EC" dirty="0" err="1"/>
              <a:t>not</a:t>
            </a:r>
            <a:r>
              <a:rPr lang="es-EC" dirty="0"/>
              <a:t>) </a:t>
            </a:r>
            <a:r>
              <a:rPr lang="es-EC" dirty="0" err="1"/>
              <a:t>Buy</a:t>
            </a:r>
            <a:r>
              <a:rPr lang="es-EC" dirty="0"/>
              <a:t> </a:t>
            </a:r>
            <a:r>
              <a:rPr lang="es-EC" dirty="0" err="1"/>
              <a:t>medications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/>
              <a:t>be a </a:t>
            </a:r>
            <a:r>
              <a:rPr lang="es-EC" dirty="0" err="1"/>
              <a:t>good</a:t>
            </a:r>
            <a:r>
              <a:rPr lang="es-EC" dirty="0"/>
              <a:t> doctor.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(</a:t>
            </a:r>
            <a:r>
              <a:rPr lang="es-EC" dirty="0" err="1"/>
              <a:t>not</a:t>
            </a:r>
            <a:r>
              <a:rPr lang="es-EC" dirty="0"/>
              <a:t>) stop </a:t>
            </a:r>
            <a:r>
              <a:rPr lang="es-EC" dirty="0" err="1"/>
              <a:t>symptoms</a:t>
            </a:r>
            <a:r>
              <a:rPr lang="es-EC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B97B8-9B46-A177-C9F4-444B5514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20" y="335281"/>
            <a:ext cx="1800860" cy="19425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57AB3F-7EDE-19E8-5358-F0474A73F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30" y="1442837"/>
            <a:ext cx="2571750" cy="1781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A44754-430B-A299-C0BD-0C9C5551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27" y="2867070"/>
            <a:ext cx="1631633" cy="16316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488503-50DA-7FD8-5B69-1C5ECFF3F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575" y="4663338"/>
            <a:ext cx="2078986" cy="17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2258" y="914400"/>
            <a:ext cx="10363826" cy="5589431"/>
          </a:xfrm>
        </p:spPr>
        <p:txBody>
          <a:bodyPr>
            <a:normAutofit lnSpcReduction="10000"/>
          </a:bodyPr>
          <a:lstStyle/>
          <a:p>
            <a:r>
              <a:rPr lang="es-EC" sz="2400" b="1" dirty="0"/>
              <a:t>COULD  = </a:t>
            </a:r>
            <a:r>
              <a:rPr lang="es-EC" sz="2400" b="1" dirty="0" err="1"/>
              <a:t>possibility</a:t>
            </a:r>
            <a:r>
              <a:rPr lang="es-EC" sz="2400" b="1" dirty="0"/>
              <a:t>/PAST OF “CAN”</a:t>
            </a:r>
          </a:p>
          <a:p>
            <a:r>
              <a:rPr lang="es-EC" sz="2400" b="1" dirty="0" err="1"/>
              <a:t>Could</a:t>
            </a:r>
            <a:r>
              <a:rPr lang="es-EC" sz="2400" b="1" dirty="0"/>
              <a:t> </a:t>
            </a:r>
            <a:r>
              <a:rPr lang="es-EC" sz="2400" b="1" dirty="0" err="1"/>
              <a:t>not</a:t>
            </a:r>
            <a:r>
              <a:rPr lang="es-EC" sz="2400" b="1" dirty="0"/>
              <a:t>/ </a:t>
            </a:r>
            <a:r>
              <a:rPr lang="es-EC" sz="2400" b="1" dirty="0" err="1"/>
              <a:t>couldn’t</a:t>
            </a:r>
            <a:endParaRPr lang="es-EC" sz="2400" b="1" dirty="0"/>
          </a:p>
          <a:p>
            <a:endParaRPr lang="es-EC" sz="2400" b="1" dirty="0"/>
          </a:p>
          <a:p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dentist</a:t>
            </a:r>
            <a:r>
              <a:rPr lang="es-EC" sz="2400" dirty="0"/>
              <a:t> </a:t>
            </a:r>
            <a:r>
              <a:rPr lang="es-EC" sz="2400" dirty="0">
                <a:solidFill>
                  <a:srgbClr val="FF0000"/>
                </a:solidFill>
              </a:rPr>
              <a:t>COULD HELP </a:t>
            </a:r>
            <a:r>
              <a:rPr lang="es-EC" sz="2400" dirty="0"/>
              <a:t>ME LAST SUNDAY.</a:t>
            </a:r>
          </a:p>
          <a:p>
            <a:pPr>
              <a:buFontTx/>
              <a:buChar char="-"/>
            </a:pPr>
            <a:r>
              <a:rPr lang="es-EC" sz="2400" dirty="0"/>
              <a:t>I </a:t>
            </a:r>
            <a:r>
              <a:rPr lang="es-EC" sz="2400" dirty="0" err="1">
                <a:solidFill>
                  <a:srgbClr val="FF0000"/>
                </a:solidFill>
              </a:rPr>
              <a:t>could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stand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pain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5122" name="Picture 2" descr="Emergency Dentist Appointments In Centennial, CO | Ridgeview D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08" y="2107628"/>
            <a:ext cx="3747752" cy="24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03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400" b="1" dirty="0"/>
              <a:t>EXAMPLES TO PRACTICE</a:t>
            </a:r>
          </a:p>
          <a:p>
            <a:pPr marL="0" indent="0">
              <a:buNone/>
            </a:pPr>
            <a:r>
              <a:rPr lang="es-EC" sz="2400" dirty="0"/>
              <a:t>COMPLETE THESE IDEAS, USE </a:t>
            </a:r>
            <a:r>
              <a:rPr lang="es-EC" sz="2400" b="1" dirty="0"/>
              <a:t>COULD/COULDN’T</a:t>
            </a:r>
            <a:r>
              <a:rPr lang="es-EC" sz="2400" dirty="0"/>
              <a:t>           </a:t>
            </a:r>
          </a:p>
          <a:p>
            <a:pPr>
              <a:buFontTx/>
              <a:buChar char="-"/>
            </a:pPr>
            <a:r>
              <a:rPr lang="es-EC" sz="2400" b="1" dirty="0" err="1"/>
              <a:t>Because</a:t>
            </a:r>
            <a:r>
              <a:rPr lang="es-EC" sz="2400" b="1" dirty="0"/>
              <a:t> i </a:t>
            </a:r>
            <a:r>
              <a:rPr lang="es-EC" sz="2400" b="1" dirty="0" err="1"/>
              <a:t>was</a:t>
            </a:r>
            <a:r>
              <a:rPr lang="es-EC" sz="2400" b="1" dirty="0"/>
              <a:t> </a:t>
            </a:r>
            <a:r>
              <a:rPr lang="es-EC" sz="2400" b="1" dirty="0" err="1"/>
              <a:t>sick</a:t>
            </a:r>
            <a:r>
              <a:rPr lang="es-EC" sz="2400" b="1" dirty="0"/>
              <a:t>.</a:t>
            </a:r>
          </a:p>
          <a:p>
            <a:pPr marL="0" indent="0">
              <a:buNone/>
            </a:pPr>
            <a:r>
              <a:rPr lang="es-EC" sz="2400" dirty="0"/>
              <a:t>   I </a:t>
            </a:r>
            <a:r>
              <a:rPr lang="es-EC" sz="2400" dirty="0" err="1">
                <a:solidFill>
                  <a:srgbClr val="FF0000"/>
                </a:solidFill>
              </a:rPr>
              <a:t>couldn’t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go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party</a:t>
            </a:r>
            <a:r>
              <a:rPr lang="es-EC" sz="2400" dirty="0"/>
              <a:t> </a:t>
            </a:r>
            <a:r>
              <a:rPr lang="es-EC" sz="2400" b="1" dirty="0" err="1"/>
              <a:t>because</a:t>
            </a:r>
            <a:r>
              <a:rPr lang="es-EC" sz="2400" b="1" dirty="0"/>
              <a:t> i </a:t>
            </a:r>
            <a:r>
              <a:rPr lang="es-EC" sz="2400" b="1" dirty="0" err="1"/>
              <a:t>was</a:t>
            </a:r>
            <a:r>
              <a:rPr lang="es-EC" sz="2400" b="1" dirty="0"/>
              <a:t> </a:t>
            </a:r>
            <a:r>
              <a:rPr lang="es-EC" sz="2400" b="1" dirty="0" err="1"/>
              <a:t>sick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</a:t>
            </a:r>
            <a:r>
              <a:rPr lang="es-EC" sz="2400" dirty="0" err="1"/>
              <a:t>english</a:t>
            </a:r>
            <a:r>
              <a:rPr lang="es-EC" sz="2400" dirty="0"/>
              <a:t>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necessary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Peter </a:t>
            </a:r>
            <a:r>
              <a:rPr lang="es-EC" sz="2400" dirty="0" err="1"/>
              <a:t>worked</a:t>
            </a:r>
            <a:r>
              <a:rPr lang="es-EC" sz="2400" dirty="0"/>
              <a:t> </a:t>
            </a:r>
            <a:r>
              <a:rPr lang="es-EC" sz="2400" dirty="0" err="1"/>
              <a:t>yesterday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Janeth </a:t>
            </a:r>
            <a:r>
              <a:rPr lang="es-EC" sz="2400" dirty="0" err="1"/>
              <a:t>lives</a:t>
            </a:r>
            <a:r>
              <a:rPr lang="es-EC" sz="2400" dirty="0"/>
              <a:t> in usa.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Because</a:t>
            </a:r>
            <a:r>
              <a:rPr lang="es-EC" sz="2400" dirty="0"/>
              <a:t> </a:t>
            </a:r>
            <a:r>
              <a:rPr lang="es-EC" sz="2400" dirty="0" err="1"/>
              <a:t>we</a:t>
            </a:r>
            <a:r>
              <a:rPr lang="es-EC" sz="2400" dirty="0"/>
              <a:t> </a:t>
            </a:r>
            <a:r>
              <a:rPr lang="es-EC" sz="2400" dirty="0" err="1"/>
              <a:t>don’t</a:t>
            </a:r>
            <a:r>
              <a:rPr lang="es-EC" sz="2400" dirty="0"/>
              <a:t> </a:t>
            </a:r>
            <a:r>
              <a:rPr lang="es-EC" sz="2400" dirty="0" err="1"/>
              <a:t>have</a:t>
            </a:r>
            <a:r>
              <a:rPr lang="es-EC" sz="2400" dirty="0"/>
              <a:t> </a:t>
            </a:r>
            <a:r>
              <a:rPr lang="es-EC" sz="2400" dirty="0" err="1"/>
              <a:t>enough</a:t>
            </a:r>
            <a:r>
              <a:rPr lang="es-EC" sz="2400" dirty="0"/>
              <a:t> </a:t>
            </a:r>
            <a:r>
              <a:rPr lang="es-EC" sz="2400" dirty="0" err="1"/>
              <a:t>money</a:t>
            </a:r>
            <a:r>
              <a:rPr lang="es-EC" sz="2400" dirty="0"/>
              <a:t>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F19E72-A8BF-A701-8E68-E639E8A6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94" y="0"/>
            <a:ext cx="1349693" cy="20804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2B15AF-0FB7-1F56-2346-C47A8B02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077" y="1561335"/>
            <a:ext cx="1488123" cy="1488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B0AB-FEA5-2461-37E8-E6BF0A95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394" y="2737290"/>
            <a:ext cx="1488123" cy="16052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FC246A-3043-D00F-157F-EF20EEBD0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740" y="3808542"/>
            <a:ext cx="2308860" cy="15308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B7C332-202E-BC1C-10C0-5F83E3560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963" y="4777535"/>
            <a:ext cx="1488124" cy="14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5460"/>
            <a:ext cx="10363826" cy="5095740"/>
          </a:xfrm>
        </p:spPr>
        <p:txBody>
          <a:bodyPr>
            <a:normAutofit/>
          </a:bodyPr>
          <a:lstStyle/>
          <a:p>
            <a:r>
              <a:rPr lang="es-EC" sz="2600" b="1" dirty="0"/>
              <a:t>WOULD = UNREAL CONDITIONAL (</a:t>
            </a:r>
            <a:r>
              <a:rPr lang="es-EC" sz="2600" b="1" dirty="0" err="1"/>
              <a:t>desires</a:t>
            </a:r>
            <a:r>
              <a:rPr lang="es-EC" sz="2600" b="1" dirty="0"/>
              <a:t>)</a:t>
            </a:r>
          </a:p>
          <a:p>
            <a:r>
              <a:rPr lang="es-EC" sz="2600" b="1" dirty="0"/>
              <a:t>WOULD/ WOULD NOT (WOULDN’T)</a:t>
            </a:r>
          </a:p>
          <a:p>
            <a:r>
              <a:rPr lang="es-EC" dirty="0"/>
              <a:t>IF I WERE A PRESIDENT, I </a:t>
            </a:r>
            <a:r>
              <a:rPr lang="es-EC" dirty="0">
                <a:solidFill>
                  <a:srgbClr val="FF0000"/>
                </a:solidFill>
              </a:rPr>
              <a:t>WOULD HELP </a:t>
            </a:r>
            <a:r>
              <a:rPr lang="es-EC" dirty="0"/>
              <a:t>POOR PEOPLE.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err="1"/>
              <a:t>If</a:t>
            </a:r>
            <a:r>
              <a:rPr lang="es-EC" dirty="0"/>
              <a:t> a </a:t>
            </a:r>
            <a:r>
              <a:rPr lang="es-EC" dirty="0" err="1"/>
              <a:t>patient</a:t>
            </a:r>
            <a:r>
              <a:rPr lang="es-EC" dirty="0"/>
              <a:t> </a:t>
            </a:r>
            <a:r>
              <a:rPr lang="es-EC" dirty="0" err="1"/>
              <a:t>got</a:t>
            </a:r>
            <a:r>
              <a:rPr lang="es-EC" dirty="0"/>
              <a:t> </a:t>
            </a:r>
            <a:r>
              <a:rPr lang="es-EC" dirty="0" err="1"/>
              <a:t>covid</a:t>
            </a:r>
            <a:r>
              <a:rPr lang="es-EC" dirty="0"/>
              <a:t>, …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err="1"/>
              <a:t>If</a:t>
            </a:r>
            <a:r>
              <a:rPr lang="es-EC" dirty="0"/>
              <a:t> </a:t>
            </a:r>
            <a:r>
              <a:rPr lang="es-EC" dirty="0" err="1"/>
              <a:t>there</a:t>
            </a:r>
            <a:r>
              <a:rPr lang="es-EC" dirty="0"/>
              <a:t> </a:t>
            </a:r>
            <a:r>
              <a:rPr lang="es-EC" dirty="0" err="1"/>
              <a:t>were</a:t>
            </a:r>
            <a:r>
              <a:rPr lang="es-EC" dirty="0"/>
              <a:t> more </a:t>
            </a:r>
            <a:r>
              <a:rPr lang="es-EC" dirty="0" err="1"/>
              <a:t>money</a:t>
            </a:r>
            <a:r>
              <a:rPr lang="es-EC" dirty="0"/>
              <a:t> in ecuador, </a:t>
            </a:r>
          </a:p>
          <a:p>
            <a:endParaRPr lang="es-EC" dirty="0"/>
          </a:p>
          <a:p>
            <a:r>
              <a:rPr lang="es-EC" dirty="0" err="1"/>
              <a:t>If</a:t>
            </a:r>
            <a:r>
              <a:rPr lang="es-EC" dirty="0"/>
              <a:t> </a:t>
            </a:r>
            <a:r>
              <a:rPr lang="es-EC" dirty="0" err="1"/>
              <a:t>politicians</a:t>
            </a:r>
            <a:r>
              <a:rPr lang="es-EC" dirty="0"/>
              <a:t> </a:t>
            </a:r>
            <a:r>
              <a:rPr lang="es-EC" dirty="0" err="1"/>
              <a:t>worked</a:t>
            </a:r>
            <a:r>
              <a:rPr lang="es-EC" dirty="0"/>
              <a:t> </a:t>
            </a:r>
            <a:r>
              <a:rPr lang="es-EC" dirty="0" err="1"/>
              <a:t>honestly</a:t>
            </a:r>
            <a:r>
              <a:rPr lang="es-EC" dirty="0"/>
              <a:t>,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6EB465-F668-06D6-FAFE-A72979EB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7" y="523845"/>
            <a:ext cx="1444943" cy="18043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ADCDA3-1B3E-676D-D30F-C94F200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720" y="2328227"/>
            <a:ext cx="1608683" cy="12379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7AD7B2-01C3-4360-4FCC-2434AB036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368" y="4270763"/>
            <a:ext cx="2060575" cy="17553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970C0E-CABF-B0BB-4B6D-04DA5555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262" y="2965190"/>
            <a:ext cx="2267178" cy="15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5460"/>
            <a:ext cx="10363826" cy="5095740"/>
          </a:xfrm>
        </p:spPr>
        <p:txBody>
          <a:bodyPr>
            <a:normAutofit/>
          </a:bodyPr>
          <a:lstStyle/>
          <a:p>
            <a:r>
              <a:rPr lang="es-EC" sz="2600" b="1" dirty="0"/>
              <a:t>WOULD LIKE= </a:t>
            </a:r>
            <a:r>
              <a:rPr lang="es-EC" sz="2600" b="1" dirty="0" err="1"/>
              <a:t>desires</a:t>
            </a:r>
            <a:endParaRPr lang="es-EC" sz="2600" b="1" dirty="0"/>
          </a:p>
          <a:p>
            <a:r>
              <a:rPr lang="es-EC" sz="2600" b="1" dirty="0"/>
              <a:t>WOULD/ WOULD NOT LIKE (WOULDN’T)</a:t>
            </a:r>
          </a:p>
          <a:p>
            <a:r>
              <a:rPr lang="es-EC" dirty="0"/>
              <a:t>I </a:t>
            </a:r>
            <a:r>
              <a:rPr lang="es-EC" dirty="0" err="1"/>
              <a:t>would</a:t>
            </a:r>
            <a:r>
              <a:rPr lang="es-EC" dirty="0"/>
              <a:t> </a:t>
            </a:r>
            <a:r>
              <a:rPr lang="es-EC" dirty="0" err="1"/>
              <a:t>like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speak</a:t>
            </a:r>
            <a:r>
              <a:rPr lang="es-EC" dirty="0"/>
              <a:t> </a:t>
            </a:r>
            <a:r>
              <a:rPr lang="es-EC" dirty="0" err="1"/>
              <a:t>english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Karen </a:t>
            </a:r>
            <a:r>
              <a:rPr lang="es-EC" dirty="0" err="1"/>
              <a:t>would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LIKE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</a:t>
            </a:r>
            <a:r>
              <a:rPr lang="es-EC" dirty="0" err="1"/>
              <a:t>far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home.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would</a:t>
            </a:r>
            <a:r>
              <a:rPr lang="es-EC" dirty="0"/>
              <a:t> </a:t>
            </a:r>
            <a:r>
              <a:rPr lang="es-EC" dirty="0" err="1"/>
              <a:t>like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get</a:t>
            </a:r>
            <a:r>
              <a:rPr lang="es-EC" dirty="0"/>
              <a:t> 10 </a:t>
            </a:r>
            <a:r>
              <a:rPr lang="es-EC" dirty="0" err="1"/>
              <a:t>over</a:t>
            </a:r>
            <a:r>
              <a:rPr lang="es-EC" dirty="0"/>
              <a:t> 10 in </a:t>
            </a:r>
            <a:r>
              <a:rPr lang="es-EC" dirty="0" err="1"/>
              <a:t>english</a:t>
            </a:r>
            <a:r>
              <a:rPr lang="es-EC" dirty="0"/>
              <a:t>.</a:t>
            </a:r>
          </a:p>
          <a:p>
            <a:endParaRPr lang="es-EC" dirty="0"/>
          </a:p>
          <a:p>
            <a:r>
              <a:rPr lang="es-EC" dirty="0" err="1"/>
              <a:t>ecuadorians</a:t>
            </a:r>
            <a:r>
              <a:rPr lang="es-EC" dirty="0"/>
              <a:t> </a:t>
            </a:r>
            <a:r>
              <a:rPr lang="es-EC" dirty="0" err="1"/>
              <a:t>would</a:t>
            </a:r>
            <a:r>
              <a:rPr lang="es-EC" dirty="0"/>
              <a:t> </a:t>
            </a:r>
            <a:r>
              <a:rPr lang="es-EC" dirty="0" err="1"/>
              <a:t>like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live</a:t>
            </a:r>
            <a:r>
              <a:rPr lang="es-EC" dirty="0"/>
              <a:t> in a </a:t>
            </a:r>
            <a:r>
              <a:rPr lang="es-EC" dirty="0" err="1"/>
              <a:t>peaceful</a:t>
            </a:r>
            <a:r>
              <a:rPr lang="es-EC" dirty="0"/>
              <a:t> country.</a:t>
            </a: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56E4E6-22BC-B67D-2862-D2A4F209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658" y="3034806"/>
            <a:ext cx="1498283" cy="14982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988CC3-2305-DA12-0FEE-05C25B92E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19" y="695460"/>
            <a:ext cx="1896998" cy="15808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1027E1-60FE-8B47-491D-395BCFE8A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430" y="2276292"/>
            <a:ext cx="2020570" cy="15076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BA6E55-F65F-03A5-57E0-611D56D74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974" y="40194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0880"/>
            <a:ext cx="10363826" cy="5619768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/>
              <a:t>MODAL VERBS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A983B4-CB84-8238-C9AD-C1085A74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50722"/>
              </p:ext>
            </p:extLst>
          </p:nvPr>
        </p:nvGraphicFramePr>
        <p:xfrm>
          <a:off x="2031686" y="1831984"/>
          <a:ext cx="8514394" cy="318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331">
                  <a:extLst>
                    <a:ext uri="{9D8B030D-6E8A-4147-A177-3AD203B41FA5}">
                      <a16:colId xmlns:a16="http://schemas.microsoft.com/office/drawing/2014/main" val="4074040523"/>
                    </a:ext>
                  </a:extLst>
                </a:gridCol>
                <a:gridCol w="5546063">
                  <a:extLst>
                    <a:ext uri="{9D8B030D-6E8A-4147-A177-3AD203B41FA5}">
                      <a16:colId xmlns:a16="http://schemas.microsoft.com/office/drawing/2014/main" val="3663912031"/>
                    </a:ext>
                  </a:extLst>
                </a:gridCol>
              </a:tblGrid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MODAL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/>
                        <a:t>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5849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Ability</a:t>
                      </a:r>
                      <a:r>
                        <a:rPr lang="es-EC" sz="3600" dirty="0"/>
                        <a:t> (be </a:t>
                      </a:r>
                      <a:r>
                        <a:rPr lang="es-EC" sz="3600" dirty="0" err="1"/>
                        <a:t>able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to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16258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Permission</a:t>
                      </a:r>
                      <a:r>
                        <a:rPr lang="es-EC" sz="3600" dirty="0"/>
                        <a:t> (has/</a:t>
                      </a:r>
                      <a:r>
                        <a:rPr lang="es-EC" sz="3600" dirty="0" err="1"/>
                        <a:t>have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permission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to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77453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r>
                        <a:rPr lang="es-EC" sz="3600" dirty="0"/>
                        <a:t>MIGHT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3600" dirty="0" err="1"/>
                        <a:t>Possibility</a:t>
                      </a:r>
                      <a:r>
                        <a:rPr lang="es-EC" sz="3600" dirty="0"/>
                        <a:t> (</a:t>
                      </a:r>
                      <a:r>
                        <a:rPr lang="es-EC" sz="3600" dirty="0" err="1"/>
                        <a:t>it’s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possible</a:t>
                      </a:r>
                      <a:r>
                        <a:rPr lang="es-EC" sz="3600" dirty="0"/>
                        <a:t> </a:t>
                      </a:r>
                      <a:r>
                        <a:rPr lang="es-EC" sz="3600" dirty="0" err="1"/>
                        <a:t>that</a:t>
                      </a:r>
                      <a:r>
                        <a:rPr lang="es-EC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7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dirty="0"/>
              <a:t>Leo Messi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play</a:t>
            </a:r>
            <a:r>
              <a:rPr lang="es-EC" dirty="0"/>
              <a:t> soccer.</a:t>
            </a:r>
          </a:p>
          <a:p>
            <a:pPr>
              <a:buFontTx/>
              <a:buChar char="-"/>
            </a:pPr>
            <a:r>
              <a:rPr lang="es-EC" dirty="0"/>
              <a:t>LEO MESSI </a:t>
            </a:r>
            <a:r>
              <a:rPr lang="es-EC" b="1" dirty="0"/>
              <a:t>CAN </a:t>
            </a:r>
            <a:r>
              <a:rPr lang="es-EC" dirty="0"/>
              <a:t>PLAY SOCCER VERY WELL.</a:t>
            </a:r>
          </a:p>
          <a:p>
            <a:pPr>
              <a:buFontTx/>
              <a:buChar char="-"/>
            </a:pPr>
            <a:r>
              <a:rPr lang="es-EC" dirty="0"/>
              <a:t>Peter and </a:t>
            </a:r>
            <a:r>
              <a:rPr lang="es-EC" dirty="0" err="1"/>
              <a:t>his</a:t>
            </a:r>
            <a:r>
              <a:rPr lang="es-EC" dirty="0"/>
              <a:t> </a:t>
            </a:r>
            <a:r>
              <a:rPr lang="es-EC" dirty="0" err="1"/>
              <a:t>wife</a:t>
            </a:r>
            <a:r>
              <a:rPr lang="es-EC" dirty="0"/>
              <a:t> </a:t>
            </a:r>
            <a:r>
              <a:rPr lang="es-EC" b="1" dirty="0"/>
              <a:t>are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dance salsa.</a:t>
            </a:r>
          </a:p>
          <a:p>
            <a:pPr>
              <a:buFontTx/>
              <a:buChar char="-"/>
            </a:pPr>
            <a:r>
              <a:rPr lang="es-EC" dirty="0"/>
              <a:t>PETER AND HIS WIFE </a:t>
            </a:r>
            <a:r>
              <a:rPr lang="es-EC" b="1" dirty="0"/>
              <a:t>CAN</a:t>
            </a:r>
            <a:r>
              <a:rPr lang="es-EC" dirty="0"/>
              <a:t> DANCE SALSA.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/>
              <a:t>am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sing</a:t>
            </a:r>
            <a:r>
              <a:rPr lang="es-EC" dirty="0"/>
              <a:t> </a:t>
            </a:r>
            <a:r>
              <a:rPr lang="es-EC" dirty="0" err="1"/>
              <a:t>very</a:t>
            </a:r>
            <a:r>
              <a:rPr lang="es-EC" dirty="0"/>
              <a:t> </a:t>
            </a:r>
            <a:r>
              <a:rPr lang="es-EC" dirty="0" err="1"/>
              <a:t>well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/>
              <a:t>CAN</a:t>
            </a:r>
            <a:r>
              <a:rPr lang="es-EC" dirty="0"/>
              <a:t> SING VERY WELL.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son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able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fly</a:t>
            </a:r>
            <a:r>
              <a:rPr lang="es-EC" dirty="0"/>
              <a:t> a </a:t>
            </a:r>
            <a:r>
              <a:rPr lang="es-EC" dirty="0" err="1"/>
              <a:t>kite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MY SON </a:t>
            </a:r>
            <a:r>
              <a:rPr lang="es-EC" b="1" dirty="0"/>
              <a:t>CAN</a:t>
            </a:r>
            <a:r>
              <a:rPr lang="es-EC" dirty="0"/>
              <a:t> FLY A KITE.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83"/>
          <a:stretch/>
        </p:blipFill>
        <p:spPr>
          <a:xfrm>
            <a:off x="6095687" y="3180079"/>
            <a:ext cx="5575300" cy="18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3F17242-CD93-06C1-8C69-393E0937E3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1119"/>
          <a:stretch/>
        </p:blipFill>
        <p:spPr>
          <a:xfrm>
            <a:off x="1333500" y="1283706"/>
            <a:ext cx="9525000" cy="39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>
              <a:buFontTx/>
              <a:buChar char="-"/>
            </a:pPr>
            <a:r>
              <a:rPr lang="es-EC" dirty="0"/>
              <a:t>BRUNO IS ABLE TO PLAY THE GUITAR.</a:t>
            </a:r>
          </a:p>
          <a:p>
            <a:pPr>
              <a:buFontTx/>
              <a:buChar char="-"/>
            </a:pPr>
            <a:r>
              <a:rPr lang="es-EC" dirty="0"/>
              <a:t>BRUNO CAN PLAY THE GUITAR.</a:t>
            </a:r>
          </a:p>
          <a:p>
            <a:pPr>
              <a:buFontTx/>
              <a:buChar char="-"/>
            </a:pPr>
            <a:r>
              <a:rPr lang="es-EC" dirty="0"/>
              <a:t>I AM ABLE TO SWIM FAST.</a:t>
            </a:r>
          </a:p>
          <a:p>
            <a:pPr>
              <a:buFontTx/>
              <a:buChar char="-"/>
            </a:pPr>
            <a:r>
              <a:rPr lang="es-EC" dirty="0"/>
              <a:t>I CAN SWIM FAST.</a:t>
            </a:r>
          </a:p>
          <a:p>
            <a:pPr>
              <a:buFontTx/>
              <a:buChar char="-"/>
            </a:pPr>
            <a:r>
              <a:rPr lang="es-EC" dirty="0"/>
              <a:t>MY MOTHER IS ABLE TO COOK ENCEBOLLADO.</a:t>
            </a:r>
          </a:p>
          <a:p>
            <a:pPr>
              <a:buFontTx/>
              <a:buChar char="-"/>
            </a:pPr>
            <a:r>
              <a:rPr lang="es-EC" dirty="0"/>
              <a:t>MY MOTHER CAN COOK ENCEBOLLADO.</a:t>
            </a:r>
          </a:p>
          <a:p>
            <a:pPr>
              <a:buFontTx/>
              <a:buChar char="-"/>
            </a:pPr>
            <a:r>
              <a:rPr lang="es-EC" dirty="0"/>
              <a:t>WE ARE ABLE TO MAKE A TIK TOK.</a:t>
            </a:r>
          </a:p>
          <a:p>
            <a:pPr marL="0" indent="0">
              <a:buNone/>
            </a:pPr>
            <a:r>
              <a:rPr lang="es-EC" dirty="0"/>
              <a:t>- WE CAN MAKE A TIK TOK.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9"/>
          <a:stretch/>
        </p:blipFill>
        <p:spPr>
          <a:xfrm>
            <a:off x="6616700" y="859155"/>
            <a:ext cx="5575300" cy="23209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21E0BF-6DB0-0D8B-06A9-94818AFE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17" y="34702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10E3F-51CA-BEFE-82F6-DEDE3A1190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65464"/>
            <a:ext cx="10363826" cy="4525735"/>
          </a:xfrm>
        </p:spPr>
        <p:txBody>
          <a:bodyPr/>
          <a:lstStyle/>
          <a:p>
            <a:r>
              <a:rPr lang="es-EC" dirty="0"/>
              <a:t>MY PARENTS ARE ABLE TO DRAW A KITE.</a:t>
            </a:r>
          </a:p>
          <a:p>
            <a:r>
              <a:rPr lang="es-EC" dirty="0"/>
              <a:t>MY PARENTS CAN DRAW A KITE.</a:t>
            </a:r>
          </a:p>
          <a:p>
            <a:r>
              <a:rPr lang="es-EC" dirty="0"/>
              <a:t>MY SISTER IS ABLE TO JUGGLE WITH KNIVES.</a:t>
            </a:r>
          </a:p>
          <a:p>
            <a:r>
              <a:rPr lang="es-EC" dirty="0"/>
              <a:t>MY SISTER CAN JUGGLE WITH KNIVES.</a:t>
            </a:r>
          </a:p>
          <a:p>
            <a:r>
              <a:rPr lang="es-EC" dirty="0"/>
              <a:t>MY CAT IS ABLE TO SPEAK ENGLISH.</a:t>
            </a:r>
          </a:p>
          <a:p>
            <a:r>
              <a:rPr lang="es-EC" dirty="0"/>
              <a:t>MY CAT CAN SPEAK ENGLISH.</a:t>
            </a:r>
          </a:p>
          <a:p>
            <a:r>
              <a:rPr lang="es-EC" dirty="0"/>
              <a:t>MY NEPHEW IS ABLE TO RIDE A BIKE.</a:t>
            </a:r>
          </a:p>
          <a:p>
            <a:r>
              <a:rPr lang="es-EC" dirty="0"/>
              <a:t>MY NEPHEW CAN RIDE A BIKE.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22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CAN </a:t>
            </a:r>
            <a:r>
              <a:rPr lang="es-EC" sz="2800" b="1" dirty="0" err="1"/>
              <a:t>not</a:t>
            </a:r>
            <a:r>
              <a:rPr lang="es-EC" sz="2800" b="1" dirty="0"/>
              <a:t>/ </a:t>
            </a:r>
            <a:r>
              <a:rPr lang="es-EC" sz="2800" b="1" dirty="0" err="1"/>
              <a:t>can’t</a:t>
            </a:r>
            <a:r>
              <a:rPr lang="es-EC" sz="2800" b="1" dirty="0"/>
              <a:t> – ABILITY (be </a:t>
            </a:r>
            <a:r>
              <a:rPr lang="es-EC" sz="2800" b="1" dirty="0" err="1"/>
              <a:t>able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 marL="0" indent="0">
              <a:buNone/>
            </a:pPr>
            <a:r>
              <a:rPr lang="es-EC" sz="2800" b="1" dirty="0" err="1"/>
              <a:t>Examples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</a:t>
            </a:r>
            <a:r>
              <a:rPr lang="es-EC" sz="2800" b="1" dirty="0" err="1"/>
              <a:t>practice</a:t>
            </a:r>
            <a:endParaRPr lang="es-EC" sz="2800" b="1" dirty="0"/>
          </a:p>
          <a:p>
            <a:pPr>
              <a:buFontTx/>
              <a:buChar char="-"/>
            </a:pPr>
            <a:r>
              <a:rPr lang="es-EC" dirty="0"/>
              <a:t>BRUNO CAN’T PLAY THE GUITAR.</a:t>
            </a:r>
          </a:p>
          <a:p>
            <a:pPr>
              <a:buFontTx/>
              <a:buChar char="-"/>
            </a:pPr>
            <a:r>
              <a:rPr lang="es-EC" dirty="0"/>
              <a:t>I CAN NOT SWIM FAST.</a:t>
            </a:r>
          </a:p>
          <a:p>
            <a:pPr>
              <a:buFontTx/>
              <a:buChar char="-"/>
            </a:pPr>
            <a:r>
              <a:rPr lang="es-EC" dirty="0"/>
              <a:t>MY MOTHER CAN’T COOK ENCEBOLLADO.</a:t>
            </a:r>
          </a:p>
          <a:p>
            <a:pPr>
              <a:buFontTx/>
              <a:buChar char="-"/>
            </a:pPr>
            <a:r>
              <a:rPr lang="es-EC" dirty="0"/>
              <a:t>WE CAN’T MAKE A TIK TOK TOGETHER.</a:t>
            </a:r>
          </a:p>
          <a:p>
            <a:pPr>
              <a:buFontTx/>
              <a:buChar char="-"/>
            </a:pPr>
            <a:r>
              <a:rPr lang="es-EC" dirty="0"/>
              <a:t>MY PARENTS CAN’T DRAW A KITE.</a:t>
            </a:r>
          </a:p>
          <a:p>
            <a:pPr>
              <a:buFontTx/>
              <a:buChar char="-"/>
            </a:pPr>
            <a:r>
              <a:rPr lang="es-EC" dirty="0"/>
              <a:t>MY NEPHEW CAN’T RIDE A BIKE.</a:t>
            </a:r>
          </a:p>
          <a:p>
            <a:pPr>
              <a:buFontTx/>
              <a:buChar char="-"/>
            </a:pPr>
            <a:r>
              <a:rPr lang="es-EC" dirty="0"/>
              <a:t>MY CAT CAN’T SPEAK ENGLISH.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46A6D-676B-7756-55AE-A745F401B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9"/>
          <a:stretch/>
        </p:blipFill>
        <p:spPr>
          <a:xfrm>
            <a:off x="6504940" y="1551623"/>
            <a:ext cx="5575300" cy="23209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21E0BF-6DB0-0D8B-06A9-94818AFE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7" y="41459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6A43B-EA93-A623-2645-9C805519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68960"/>
            <a:ext cx="10363826" cy="5222239"/>
          </a:xfrm>
        </p:spPr>
        <p:txBody>
          <a:bodyPr/>
          <a:lstStyle/>
          <a:p>
            <a:r>
              <a:rPr lang="es-EC" sz="2800" b="1" dirty="0"/>
              <a:t>MAY – PERMISSION </a:t>
            </a:r>
          </a:p>
          <a:p>
            <a:pPr marL="0" indent="0">
              <a:buNone/>
            </a:pPr>
            <a:r>
              <a:rPr lang="es-EC" sz="2800" b="1" dirty="0"/>
              <a:t>(HAVE PERMISSION </a:t>
            </a:r>
            <a:r>
              <a:rPr lang="es-EC" sz="2800" b="1" dirty="0" err="1"/>
              <a:t>to</a:t>
            </a:r>
            <a:r>
              <a:rPr lang="es-EC" sz="2800" b="1" dirty="0"/>
              <a:t>)</a:t>
            </a:r>
          </a:p>
          <a:p>
            <a:pPr>
              <a:buFontTx/>
              <a:buChar char="-"/>
            </a:pPr>
            <a:r>
              <a:rPr lang="es-EC" dirty="0"/>
              <a:t>Ricky </a:t>
            </a:r>
            <a:r>
              <a:rPr lang="es-EC" b="1" dirty="0"/>
              <a:t>has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eat</a:t>
            </a:r>
            <a:r>
              <a:rPr lang="es-EC" dirty="0"/>
              <a:t> </a:t>
            </a:r>
            <a:r>
              <a:rPr lang="es-EC" dirty="0" err="1"/>
              <a:t>candies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Ricky </a:t>
            </a:r>
            <a:r>
              <a:rPr lang="es-EC" b="1" dirty="0" err="1"/>
              <a:t>may</a:t>
            </a:r>
            <a:r>
              <a:rPr lang="es-EC" dirty="0"/>
              <a:t> </a:t>
            </a:r>
            <a:r>
              <a:rPr lang="es-EC" dirty="0" err="1"/>
              <a:t>eat</a:t>
            </a:r>
            <a:r>
              <a:rPr lang="es-EC" dirty="0"/>
              <a:t> </a:t>
            </a:r>
            <a:r>
              <a:rPr lang="es-EC" dirty="0" err="1"/>
              <a:t>candies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children</a:t>
            </a:r>
            <a:r>
              <a:rPr lang="es-EC" dirty="0"/>
              <a:t>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park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children</a:t>
            </a:r>
            <a:r>
              <a:rPr lang="es-EC" dirty="0"/>
              <a:t> </a:t>
            </a:r>
            <a:r>
              <a:rPr lang="es-EC" b="1" dirty="0" err="1"/>
              <a:t>may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park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dirty="0" err="1"/>
              <a:t>play</a:t>
            </a:r>
            <a:r>
              <a:rPr lang="es-EC" dirty="0"/>
              <a:t> video </a:t>
            </a:r>
            <a:r>
              <a:rPr lang="es-EC" dirty="0" err="1"/>
              <a:t>games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/>
              <a:t>may</a:t>
            </a:r>
            <a:r>
              <a:rPr lang="es-EC" b="1" dirty="0"/>
              <a:t> </a:t>
            </a:r>
            <a:r>
              <a:rPr lang="es-EC" dirty="0" err="1"/>
              <a:t>play</a:t>
            </a:r>
            <a:r>
              <a:rPr lang="es-EC" dirty="0"/>
              <a:t> video </a:t>
            </a:r>
            <a:r>
              <a:rPr lang="es-EC" dirty="0" err="1"/>
              <a:t>games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Julia and </a:t>
            </a:r>
            <a:r>
              <a:rPr lang="es-EC" dirty="0" err="1"/>
              <a:t>her</a:t>
            </a:r>
            <a:r>
              <a:rPr lang="es-EC" dirty="0"/>
              <a:t> </a:t>
            </a:r>
            <a:r>
              <a:rPr lang="es-EC" dirty="0" err="1"/>
              <a:t>husband</a:t>
            </a:r>
            <a:r>
              <a:rPr lang="es-EC" dirty="0"/>
              <a:t> </a:t>
            </a:r>
            <a:r>
              <a:rPr lang="es-EC" b="1" dirty="0" err="1"/>
              <a:t>have</a:t>
            </a:r>
            <a:r>
              <a:rPr lang="es-EC" b="1" dirty="0"/>
              <a:t> </a:t>
            </a:r>
            <a:r>
              <a:rPr lang="es-EC" b="1" dirty="0" err="1"/>
              <a:t>permission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dirty="0"/>
              <a:t> </a:t>
            </a:r>
            <a:r>
              <a:rPr lang="es-EC" dirty="0" err="1"/>
              <a:t>drink</a:t>
            </a:r>
            <a:r>
              <a:rPr lang="es-EC" dirty="0"/>
              <a:t> a </a:t>
            </a:r>
            <a:r>
              <a:rPr lang="es-EC" dirty="0" err="1"/>
              <a:t>glass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wine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Julia and </a:t>
            </a:r>
            <a:r>
              <a:rPr lang="es-EC" dirty="0" err="1"/>
              <a:t>her</a:t>
            </a:r>
            <a:r>
              <a:rPr lang="es-EC" dirty="0"/>
              <a:t> </a:t>
            </a:r>
            <a:r>
              <a:rPr lang="es-EC" dirty="0" err="1"/>
              <a:t>husband</a:t>
            </a:r>
            <a:r>
              <a:rPr lang="es-EC" dirty="0"/>
              <a:t> </a:t>
            </a:r>
            <a:r>
              <a:rPr lang="es-EC" b="1" dirty="0" err="1"/>
              <a:t>may</a:t>
            </a:r>
            <a:r>
              <a:rPr lang="es-EC" dirty="0"/>
              <a:t> </a:t>
            </a:r>
            <a:r>
              <a:rPr lang="es-EC" dirty="0" err="1"/>
              <a:t>drink</a:t>
            </a:r>
            <a:r>
              <a:rPr lang="es-EC" dirty="0"/>
              <a:t> a </a:t>
            </a:r>
            <a:r>
              <a:rPr lang="es-EC" dirty="0" err="1"/>
              <a:t>glass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wine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4A9A3B-294C-674D-A1AE-8CC305ED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399097"/>
            <a:ext cx="2057400" cy="2219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240853-EDAE-B6FC-CA29-85028B73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55" y="345439"/>
            <a:ext cx="1847850" cy="24669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43AB87-6F2D-AE57-1600-7043C308B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772" y="2612231"/>
            <a:ext cx="2143125" cy="2143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0E5EFB-DBA3-6C0B-D83B-0B8F4C528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95" y="475535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037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536</TotalTime>
  <Words>1085</Words>
  <Application>Microsoft Office PowerPoint</Application>
  <PresentationFormat>Panorámica</PresentationFormat>
  <Paragraphs>241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Tw Cen MT</vt:lpstr>
      <vt:lpstr>Gota</vt:lpstr>
      <vt:lpstr>MODAL VERBS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Aylin Veloz</dc:creator>
  <cp:lastModifiedBy>Santiago Daniel Vega Villacis</cp:lastModifiedBy>
  <cp:revision>58</cp:revision>
  <dcterms:created xsi:type="dcterms:W3CDTF">2020-04-27T22:41:31Z</dcterms:created>
  <dcterms:modified xsi:type="dcterms:W3CDTF">2024-11-19T13:56:44Z</dcterms:modified>
</cp:coreProperties>
</file>