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328" r:id="rId2"/>
    <p:sldId id="319" r:id="rId3"/>
    <p:sldId id="298" r:id="rId4"/>
    <p:sldId id="300" r:id="rId5"/>
    <p:sldId id="299" r:id="rId6"/>
    <p:sldId id="303" r:id="rId7"/>
    <p:sldId id="304" r:id="rId8"/>
    <p:sldId id="323" r:id="rId9"/>
    <p:sldId id="305" r:id="rId10"/>
    <p:sldId id="306" r:id="rId11"/>
    <p:sldId id="307" r:id="rId12"/>
    <p:sldId id="308" r:id="rId13"/>
    <p:sldId id="309" r:id="rId14"/>
    <p:sldId id="324" r:id="rId15"/>
    <p:sldId id="310" r:id="rId16"/>
    <p:sldId id="311" r:id="rId17"/>
    <p:sldId id="315" r:id="rId18"/>
    <p:sldId id="313" r:id="rId19"/>
    <p:sldId id="314" r:id="rId20"/>
    <p:sldId id="325" r:id="rId21"/>
    <p:sldId id="312" r:id="rId22"/>
    <p:sldId id="316" r:id="rId23"/>
    <p:sldId id="326" r:id="rId24"/>
    <p:sldId id="329" r:id="rId25"/>
    <p:sldId id="302" r:id="rId26"/>
    <p:sldId id="271" r:id="rId27"/>
    <p:sldId id="327" r:id="rId28"/>
    <p:sldId id="263" r:id="rId29"/>
    <p:sldId id="317" r:id="rId30"/>
    <p:sldId id="318" r:id="rId3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00"/>
    <a:srgbClr val="EE54E3"/>
    <a:srgbClr val="DEC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1" autoAdjust="0"/>
    <p:restoredTop sz="94660"/>
  </p:normalViewPr>
  <p:slideViewPr>
    <p:cSldViewPr>
      <p:cViewPr varScale="1">
        <p:scale>
          <a:sx n="69" d="100"/>
          <a:sy n="69" d="100"/>
        </p:scale>
        <p:origin x="16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E73D1C-70F7-41AF-BA04-5989FFAED04C}" type="datetimeFigureOut">
              <a:rPr lang="es-MX" smtClean="0"/>
              <a:pPr/>
              <a:t>30/05/2025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C857AAC-8F63-4A71-BA2A-191965EE60D9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2348880"/>
            <a:ext cx="7772400" cy="1975104"/>
          </a:xfrm>
        </p:spPr>
        <p:txBody>
          <a:bodyPr/>
          <a:lstStyle/>
          <a:p>
            <a:r>
              <a:rPr lang="es-MX" sz="4800" dirty="0" smtClean="0"/>
              <a:t>Cognición Social</a:t>
            </a:r>
            <a:endParaRPr lang="es-MX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14400" y="3501008"/>
            <a:ext cx="7772400" cy="842392"/>
          </a:xfrm>
        </p:spPr>
        <p:txBody>
          <a:bodyPr/>
          <a:lstStyle/>
          <a:p>
            <a:r>
              <a:rPr lang="es-MX" dirty="0" smtClean="0"/>
              <a:t>MGS. CÉSAR PONCE</a:t>
            </a:r>
          </a:p>
          <a:p>
            <a:r>
              <a:rPr lang="es-MX" dirty="0" smtClean="0"/>
              <a:t>PSICOLOGÍA SOCIAL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pPr algn="ctr"/>
            <a:r>
              <a:rPr lang="es-MX" dirty="0" smtClean="0"/>
              <a:t>Regulación de esquemas.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048512"/>
            <a:ext cx="7772400" cy="5307048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El hecho de que se activen ciertos esquemas a partir de ciertas experiencias perceptuales depende de la organización ejecutiva.</a:t>
            </a:r>
          </a:p>
          <a:p>
            <a:endParaRPr lang="es-MX" dirty="0" smtClean="0"/>
          </a:p>
          <a:p>
            <a:r>
              <a:rPr lang="es-MX" dirty="0" smtClean="0"/>
              <a:t>La organización ejecutiva esta sostenida por la integración de las funciones prefrontales.</a:t>
            </a:r>
          </a:p>
          <a:p>
            <a:endParaRPr lang="es-MX" dirty="0" smtClean="0"/>
          </a:p>
          <a:p>
            <a:r>
              <a:rPr lang="es-MX" dirty="0" smtClean="0"/>
              <a:t>Existe una hilo de continuidad entre el sistema neurofisiológico de la cognición social con el sistema cognitivo de las funciones frontales pero no son sinónimos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pPr algn="ctr"/>
            <a:r>
              <a:rPr lang="es-MX" sz="3600" dirty="0" smtClean="0">
                <a:latin typeface="Arial Narrow" pitchFamily="34" charset="0"/>
              </a:rPr>
              <a:t>Expresiones  clásicas de la Cognición social</a:t>
            </a:r>
            <a:endParaRPr lang="es-MX" sz="3600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>
            <a:normAutofit/>
          </a:bodyPr>
          <a:lstStyle/>
          <a:p>
            <a:r>
              <a:rPr lang="es-MX" dirty="0" smtClean="0"/>
              <a:t>El  </a:t>
            </a:r>
            <a:r>
              <a:rPr lang="es-MX" dirty="0" smtClean="0">
                <a:solidFill>
                  <a:srgbClr val="FFFF00"/>
                </a:solidFill>
              </a:rPr>
              <a:t>Aprendizaje</a:t>
            </a:r>
            <a:r>
              <a:rPr lang="es-MX" dirty="0" smtClean="0"/>
              <a:t> considerado como el desarrollo  estrategias dirigidas a resolver problemas provenientes del entorno social.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El </a:t>
            </a:r>
            <a:r>
              <a:rPr lang="es-MX" dirty="0" smtClean="0">
                <a:solidFill>
                  <a:srgbClr val="FFFF00"/>
                </a:solidFill>
              </a:rPr>
              <a:t>Contacto visual </a:t>
            </a:r>
            <a:r>
              <a:rPr lang="es-MX" dirty="0" smtClean="0"/>
              <a:t>con los otros desarrollando esquemas cognitivos y afectivos a través de la lectura de la expresión facial.</a:t>
            </a:r>
          </a:p>
          <a:p>
            <a:endParaRPr lang="es-MX" dirty="0" smtClean="0"/>
          </a:p>
          <a:p>
            <a:r>
              <a:rPr lang="es-MX" dirty="0" smtClean="0"/>
              <a:t>La </a:t>
            </a:r>
            <a:r>
              <a:rPr lang="es-MX" dirty="0" smtClean="0">
                <a:solidFill>
                  <a:srgbClr val="FFFF00"/>
                </a:solidFill>
              </a:rPr>
              <a:t>Toma de decisiones </a:t>
            </a:r>
            <a:r>
              <a:rPr lang="es-MX" dirty="0" smtClean="0"/>
              <a:t>que impactan la calidad de relación con los demás.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648072"/>
          </a:xfrm>
        </p:spPr>
        <p:txBody>
          <a:bodyPr/>
          <a:lstStyle/>
          <a:p>
            <a:pPr algn="ctr"/>
            <a:r>
              <a:rPr lang="es-MX" sz="3600" dirty="0" smtClean="0">
                <a:latin typeface="Arial Narrow" pitchFamily="34" charset="0"/>
              </a:rPr>
              <a:t>Cognición Social como un proceso dinámico</a:t>
            </a:r>
            <a:endParaRPr lang="es-MX" sz="3600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24744"/>
            <a:ext cx="7772400" cy="5230816"/>
          </a:xfrm>
        </p:spPr>
        <p:txBody>
          <a:bodyPr/>
          <a:lstStyle/>
          <a:p>
            <a:r>
              <a:rPr lang="es-MX" dirty="0" smtClean="0"/>
              <a:t>En el adulto la cognición social no es un producto terminado o rígido.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La cognición social  se encuentra en continuo desarrollo o involución.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1165816"/>
          </a:xfrm>
        </p:spPr>
        <p:txBody>
          <a:bodyPr/>
          <a:lstStyle/>
          <a:p>
            <a:r>
              <a:rPr lang="es-MX" sz="3600" dirty="0" smtClean="0">
                <a:latin typeface="Arial Narrow" pitchFamily="34" charset="0"/>
              </a:rPr>
              <a:t>Condiciones que modifican la evolución de la cognición social</a:t>
            </a:r>
            <a:endParaRPr lang="es-MX" sz="3600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Los procesos de aprendizaje formales </a:t>
            </a:r>
          </a:p>
          <a:p>
            <a:r>
              <a:rPr lang="es-MX" dirty="0" smtClean="0"/>
              <a:t>Los procesos de aprendizaje informales.</a:t>
            </a:r>
          </a:p>
          <a:p>
            <a:r>
              <a:rPr lang="es-MX" dirty="0" smtClean="0"/>
              <a:t> La neurogenesis o crecimiento y migración de neuronas, creaciones de redes neuronales a través de crecimiento de terminales dendríticas</a:t>
            </a:r>
          </a:p>
          <a:p>
            <a:r>
              <a:rPr lang="es-MX" dirty="0" smtClean="0"/>
              <a:t>Incremento de apoptosis o muerte celular programada como consecuencia entre otras muchas causas al consumo de sustancias adictivas.</a:t>
            </a:r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://www.nature.com/nrn/journal/v4/n2/images/nrn1033-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7200800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r>
              <a:rPr lang="es-MX" sz="3600" dirty="0" smtClean="0">
                <a:latin typeface="Arial Narrow" pitchFamily="34" charset="0"/>
              </a:rPr>
              <a:t>Aportaciones de la teoría de la mente a la cognición social</a:t>
            </a:r>
            <a:endParaRPr lang="es-MX" sz="3600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328928"/>
            <a:ext cx="8208912" cy="5529072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Font typeface="+mj-lt"/>
              <a:buAutoNum type="alphaLcParenR"/>
            </a:pPr>
            <a:r>
              <a:rPr lang="es-MX" dirty="0" smtClean="0"/>
              <a:t>Reconocimiento facial de emociones.</a:t>
            </a:r>
          </a:p>
          <a:p>
            <a:pPr marL="582930" indent="-514350">
              <a:buFont typeface="+mj-lt"/>
              <a:buAutoNum type="alphaLcParenR"/>
            </a:pPr>
            <a:r>
              <a:rPr lang="es-MX" dirty="0" smtClean="0"/>
              <a:t>Creencias de primer orden; inferir a pesar de una variable paradójica lo que puede pasar con el comportamiento de otra persona.</a:t>
            </a:r>
          </a:p>
          <a:p>
            <a:pPr marL="582930" indent="-514350">
              <a:buFont typeface="+mj-lt"/>
              <a:buAutoNum type="alphaLcParenR"/>
            </a:pPr>
            <a:r>
              <a:rPr lang="es-MX" dirty="0" smtClean="0"/>
              <a:t> Creencias de segundo orden; inferir a pesar de dos variables paradójicas el comportamiento de otra persona.</a:t>
            </a:r>
          </a:p>
          <a:p>
            <a:pPr marL="582930" indent="-514350">
              <a:buFont typeface="+mj-lt"/>
              <a:buAutoNum type="alphaLcParenR"/>
            </a:pPr>
            <a:r>
              <a:rPr lang="es-MX" dirty="0" smtClean="0"/>
              <a:t>Razonamiento social.</a:t>
            </a:r>
          </a:p>
          <a:p>
            <a:pPr marL="582930" indent="-514350">
              <a:buFont typeface="+mj-lt"/>
              <a:buAutoNum type="alphaLcParenR"/>
            </a:pPr>
            <a:r>
              <a:rPr lang="es-MX" dirty="0" smtClean="0"/>
              <a:t>Memoria de trabajo.</a:t>
            </a:r>
          </a:p>
          <a:p>
            <a:pPr marL="582930" indent="-514350">
              <a:buFont typeface="+mj-lt"/>
              <a:buAutoNum type="alphaLcParenR"/>
            </a:pPr>
            <a:r>
              <a:rPr lang="es-MX" dirty="0" smtClean="0"/>
              <a:t>Utilización social del lenguaje. </a:t>
            </a:r>
          </a:p>
          <a:p>
            <a:pPr marL="582930" indent="-514350">
              <a:buFont typeface="+mj-lt"/>
              <a:buAutoNum type="alphaLcParenR"/>
            </a:pPr>
            <a:r>
              <a:rPr lang="es-MX" dirty="0" smtClean="0"/>
              <a:t>Comportamiento social.</a:t>
            </a:r>
          </a:p>
          <a:p>
            <a:pPr marL="582930" indent="-514350">
              <a:buFont typeface="+mj-lt"/>
              <a:buAutoNum type="alphaLcParenR"/>
            </a:pPr>
            <a:r>
              <a:rPr lang="es-MX" dirty="0" smtClean="0"/>
              <a:t>Empatía.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r>
              <a:rPr lang="es-MX" sz="3600" dirty="0" smtClean="0">
                <a:latin typeface="Arial Narrow" pitchFamily="34" charset="0"/>
              </a:rPr>
              <a:t>Escala de cognición social para Esquizofrenia</a:t>
            </a:r>
            <a:endParaRPr lang="es-MX" sz="3600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7408" y="938784"/>
            <a:ext cx="8295072" cy="5919216"/>
          </a:xfrm>
        </p:spPr>
        <p:txBody>
          <a:bodyPr>
            <a:normAutofit/>
          </a:bodyPr>
          <a:lstStyle/>
          <a:p>
            <a:pPr marL="582930" indent="-514350">
              <a:buAutoNum type="arabicPeriod"/>
            </a:pPr>
            <a:r>
              <a:rPr lang="es-MX" dirty="0" smtClean="0"/>
              <a:t>Tiene dificultad para prestar atención?</a:t>
            </a:r>
          </a:p>
          <a:p>
            <a:pPr marL="582930" indent="-514350">
              <a:buAutoNum type="arabicPeriod"/>
            </a:pPr>
            <a:endParaRPr lang="es-MX" dirty="0" smtClean="0"/>
          </a:p>
          <a:p>
            <a:pPr marL="582930" indent="-514350">
              <a:buNone/>
            </a:pPr>
            <a:r>
              <a:rPr lang="es-MX" dirty="0" smtClean="0"/>
              <a:t>2. ¿Tiene dificultad para seguir una conversación en la que participan varias personas?</a:t>
            </a:r>
          </a:p>
          <a:p>
            <a:pPr marL="582930" indent="-514350">
              <a:buNone/>
            </a:pPr>
            <a:endParaRPr lang="es-MX" dirty="0" smtClean="0"/>
          </a:p>
          <a:p>
            <a:pPr marL="582930" indent="-514350">
              <a:buNone/>
            </a:pPr>
            <a:r>
              <a:rPr lang="es-MX" dirty="0" smtClean="0"/>
              <a:t>3. ¿Le cuesta aprender cosas nuevas?</a:t>
            </a:r>
          </a:p>
          <a:p>
            <a:pPr marL="582930" indent="-514350">
              <a:buNone/>
            </a:pPr>
            <a:endParaRPr lang="es-MX" dirty="0" smtClean="0"/>
          </a:p>
          <a:p>
            <a:pPr marL="582930" indent="-514350">
              <a:buNone/>
            </a:pPr>
            <a:r>
              <a:rPr lang="es-MX" dirty="0" smtClean="0"/>
              <a:t>4. ¿Se le olvidan encargos, tareas o recados?</a:t>
            </a:r>
          </a:p>
          <a:p>
            <a:pPr marL="582930" indent="-514350"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648072"/>
          </a:xfrm>
        </p:spPr>
        <p:txBody>
          <a:bodyPr/>
          <a:lstStyle/>
          <a:p>
            <a:r>
              <a:rPr lang="es-MX" sz="3600" dirty="0" smtClean="0">
                <a:latin typeface="Arial Narrow" pitchFamily="34" charset="0"/>
              </a:rPr>
              <a:t>Escala de cognición social para Esquizofrenia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908720"/>
            <a:ext cx="7772400" cy="5446840"/>
          </a:xfrm>
        </p:spPr>
        <p:txBody>
          <a:bodyPr/>
          <a:lstStyle/>
          <a:p>
            <a:pPr marL="582930" indent="-514350">
              <a:buNone/>
            </a:pPr>
            <a:r>
              <a:rPr lang="es-MX" dirty="0" smtClean="0"/>
              <a:t>5. Cuando tiene que hablar con alguien, ¿le faltan las palabras?</a:t>
            </a:r>
          </a:p>
          <a:p>
            <a:pPr marL="582930" indent="-514350">
              <a:buNone/>
            </a:pPr>
            <a:endParaRPr lang="es-MX" dirty="0" smtClean="0"/>
          </a:p>
          <a:p>
            <a:pPr marL="582930" indent="-514350">
              <a:buNone/>
            </a:pPr>
            <a:r>
              <a:rPr lang="es-MX" dirty="0" smtClean="0"/>
              <a:t>6. ¿Le cuesta entender de qué va una película?</a:t>
            </a:r>
          </a:p>
          <a:p>
            <a:pPr marL="582930" indent="-514350">
              <a:buNone/>
            </a:pPr>
            <a:endParaRPr lang="es-MX" dirty="0" smtClean="0"/>
          </a:p>
          <a:p>
            <a:pPr marL="582930" indent="-514350">
              <a:buNone/>
            </a:pPr>
            <a:r>
              <a:rPr lang="es-MX" dirty="0" smtClean="0"/>
              <a:t>7. ¿Le cuesta encontrar el sentido de una conversación?</a:t>
            </a:r>
          </a:p>
          <a:p>
            <a:pPr marL="582930" indent="-514350">
              <a:buNone/>
            </a:pPr>
            <a:endParaRPr lang="es-MX" dirty="0" smtClean="0"/>
          </a:p>
          <a:p>
            <a:pPr marL="582930" indent="-514350">
              <a:buNone/>
            </a:pPr>
            <a:r>
              <a:rPr lang="es-MX" dirty="0" smtClean="0"/>
              <a:t>8.¿Tiene dificultad para reconocer las emociones de los otros?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648072"/>
          </a:xfrm>
        </p:spPr>
        <p:txBody>
          <a:bodyPr/>
          <a:lstStyle/>
          <a:p>
            <a:r>
              <a:rPr lang="es-MX" sz="3600" dirty="0" smtClean="0">
                <a:latin typeface="Arial Narrow" pitchFamily="34" charset="0"/>
              </a:rPr>
              <a:t>Escala de cognición social para Esquizofrenia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908720"/>
            <a:ext cx="8075240" cy="5760640"/>
          </a:xfrm>
        </p:spPr>
        <p:txBody>
          <a:bodyPr>
            <a:normAutofit/>
          </a:bodyPr>
          <a:lstStyle/>
          <a:p>
            <a:pPr marL="582930" indent="-514350">
              <a:buNone/>
            </a:pPr>
            <a:r>
              <a:rPr lang="es-MX" dirty="0" smtClean="0"/>
              <a:t>9. Cuando está en un grupo, ¿le suelen decir que interpreta mal las actitudes, miradas o gestos de los demás?</a:t>
            </a:r>
          </a:p>
          <a:p>
            <a:pPr marL="582930" indent="-514350">
              <a:buNone/>
            </a:pPr>
            <a:endParaRPr lang="es-MX" dirty="0" smtClean="0"/>
          </a:p>
          <a:p>
            <a:pPr marL="582930" indent="-514350">
              <a:buNone/>
            </a:pPr>
            <a:r>
              <a:rPr lang="es-MX" dirty="0" smtClean="0"/>
              <a:t>10. ¿Se siente muy sensible a las miradas, palabras o gestos de los otros?</a:t>
            </a:r>
          </a:p>
          <a:p>
            <a:pPr marL="582930" indent="-514350">
              <a:buNone/>
            </a:pPr>
            <a:endParaRPr lang="es-MX" dirty="0" smtClean="0"/>
          </a:p>
          <a:p>
            <a:pPr marL="582930" indent="-514350">
              <a:buNone/>
            </a:pPr>
            <a:r>
              <a:rPr lang="es-MX" dirty="0" smtClean="0"/>
              <a:t>11. Si está solo en casa y surge algún problema domestico ¿le resulta difícil buscar una solución?</a:t>
            </a:r>
          </a:p>
          <a:p>
            <a:pPr marL="582930" indent="-514350">
              <a:buNone/>
            </a:pPr>
            <a:r>
              <a:rPr lang="es-MX" dirty="0" smtClean="0"/>
              <a:t>12. ¿Le cuesta mantener la higiene personal?</a:t>
            </a:r>
          </a:p>
          <a:p>
            <a:pPr marL="582930" indent="-514350"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r>
              <a:rPr lang="es-MX" sz="3600" dirty="0" smtClean="0">
                <a:latin typeface="Arial Narrow" pitchFamily="34" charset="0"/>
              </a:rPr>
              <a:t>Escala de cognición social para Esquizofrenia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052736"/>
            <a:ext cx="7772400" cy="5302824"/>
          </a:xfrm>
        </p:spPr>
        <p:txBody>
          <a:bodyPr/>
          <a:lstStyle/>
          <a:p>
            <a:pPr marL="582930" indent="-514350">
              <a:buNone/>
            </a:pPr>
            <a:r>
              <a:rPr lang="es-MX" dirty="0" smtClean="0"/>
              <a:t>13. ¿Le cuesta hacer planes para el fin de semana?</a:t>
            </a:r>
          </a:p>
          <a:p>
            <a:pPr marL="582930" indent="-514350">
              <a:buNone/>
            </a:pPr>
            <a:endParaRPr lang="es-MX" dirty="0" smtClean="0"/>
          </a:p>
          <a:p>
            <a:pPr marL="582930" indent="-514350">
              <a:buNone/>
            </a:pPr>
            <a:r>
              <a:rPr lang="es-MX" dirty="0" smtClean="0"/>
              <a:t>14. ¿Tiene dificultad para hacer amistades?</a:t>
            </a:r>
          </a:p>
          <a:p>
            <a:pPr marL="582930" indent="-514350">
              <a:buNone/>
            </a:pPr>
            <a:endParaRPr lang="es-MX" dirty="0" smtClean="0"/>
          </a:p>
          <a:p>
            <a:r>
              <a:rPr lang="es-MX" dirty="0" smtClean="0"/>
              <a:t>15. ¿Esta insatisfecho con su vida sexual?</a:t>
            </a:r>
          </a:p>
          <a:p>
            <a:endParaRPr lang="es-MX" dirty="0" smtClean="0"/>
          </a:p>
          <a:p>
            <a:pPr marL="582930" indent="-514350"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findmeacure.com/wp-content/uploads/2009/01/prefrontalcortex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620688"/>
            <a:ext cx="5112568" cy="525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0" y="136525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 dirty="0"/>
              <a:t>The Limbic System: Managing Emotions</a:t>
            </a:r>
            <a:endParaRPr lang="en-US" dirty="0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955925" y="4479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MX" dirty="0"/>
          </a:p>
        </p:txBody>
      </p:sp>
      <p:pic>
        <p:nvPicPr>
          <p:cNvPr id="40964" name="Picture 4" descr="C:\My Documents\Intro 02-1\limbic structures"/>
          <p:cNvPicPr>
            <a:picLocks noChangeAspect="1" noChangeArrowheads="1"/>
          </p:cNvPicPr>
          <p:nvPr/>
        </p:nvPicPr>
        <p:blipFill>
          <a:blip r:embed="rId2" cstate="print"/>
          <a:srcRect r="37508" b="50000"/>
          <a:stretch>
            <a:fillRect/>
          </a:stretch>
        </p:blipFill>
        <p:spPr bwMode="auto">
          <a:xfrm>
            <a:off x="3429000" y="1082675"/>
            <a:ext cx="5181600" cy="4370388"/>
          </a:xfrm>
          <a:prstGeom prst="rect">
            <a:avLst/>
          </a:prstGeom>
          <a:noFill/>
        </p:spPr>
      </p:pic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04800" y="1828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/>
              <a:t>Cingulate Cortex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685800" y="28194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</a:rPr>
              <a:t>Amygdala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85800" y="38862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rgbClr val="800080"/>
                </a:solidFill>
              </a:rPr>
              <a:t>Hippocampus</a:t>
            </a: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 flipV="1">
            <a:off x="2743200" y="3733800"/>
            <a:ext cx="3276600" cy="4572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 dirty="0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2438400" y="3124200"/>
            <a:ext cx="33528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 dirty="0"/>
          </a:p>
        </p:txBody>
      </p:sp>
      <p:sp>
        <p:nvSpPr>
          <p:cNvPr id="40970" name="Freeform 10"/>
          <p:cNvSpPr>
            <a:spLocks/>
          </p:cNvSpPr>
          <p:nvPr/>
        </p:nvSpPr>
        <p:spPr bwMode="auto">
          <a:xfrm>
            <a:off x="4137025" y="1804988"/>
            <a:ext cx="3225800" cy="1406525"/>
          </a:xfrm>
          <a:custGeom>
            <a:avLst/>
            <a:gdLst/>
            <a:ahLst/>
            <a:cxnLst>
              <a:cxn ang="0">
                <a:pos x="510" y="827"/>
              </a:cxn>
              <a:cxn ang="0">
                <a:pos x="289" y="857"/>
              </a:cxn>
              <a:cxn ang="0">
                <a:pos x="185" y="724"/>
              </a:cxn>
              <a:cxn ang="0">
                <a:pos x="126" y="547"/>
              </a:cxn>
              <a:cxn ang="0">
                <a:pos x="82" y="517"/>
              </a:cxn>
              <a:cxn ang="0">
                <a:pos x="200" y="237"/>
              </a:cxn>
              <a:cxn ang="0">
                <a:pos x="244" y="251"/>
              </a:cxn>
              <a:cxn ang="0">
                <a:pos x="436" y="148"/>
              </a:cxn>
              <a:cxn ang="0">
                <a:pos x="496" y="133"/>
              </a:cxn>
              <a:cxn ang="0">
                <a:pos x="643" y="104"/>
              </a:cxn>
              <a:cxn ang="0">
                <a:pos x="732" y="74"/>
              </a:cxn>
              <a:cxn ang="0">
                <a:pos x="865" y="0"/>
              </a:cxn>
              <a:cxn ang="0">
                <a:pos x="1086" y="74"/>
              </a:cxn>
              <a:cxn ang="0">
                <a:pos x="1249" y="89"/>
              </a:cxn>
              <a:cxn ang="0">
                <a:pos x="1603" y="74"/>
              </a:cxn>
              <a:cxn ang="0">
                <a:pos x="1692" y="45"/>
              </a:cxn>
              <a:cxn ang="0">
                <a:pos x="1736" y="30"/>
              </a:cxn>
              <a:cxn ang="0">
                <a:pos x="1840" y="45"/>
              </a:cxn>
              <a:cxn ang="0">
                <a:pos x="1869" y="89"/>
              </a:cxn>
              <a:cxn ang="0">
                <a:pos x="1958" y="133"/>
              </a:cxn>
              <a:cxn ang="0">
                <a:pos x="2032" y="207"/>
              </a:cxn>
              <a:cxn ang="0">
                <a:pos x="2002" y="251"/>
              </a:cxn>
              <a:cxn ang="0">
                <a:pos x="1958" y="488"/>
              </a:cxn>
              <a:cxn ang="0">
                <a:pos x="1928" y="532"/>
              </a:cxn>
              <a:cxn ang="0">
                <a:pos x="1913" y="576"/>
              </a:cxn>
              <a:cxn ang="0">
                <a:pos x="1795" y="488"/>
              </a:cxn>
              <a:cxn ang="0">
                <a:pos x="1426" y="384"/>
              </a:cxn>
              <a:cxn ang="0">
                <a:pos x="1116" y="310"/>
              </a:cxn>
              <a:cxn ang="0">
                <a:pos x="658" y="384"/>
              </a:cxn>
              <a:cxn ang="0">
                <a:pos x="569" y="458"/>
              </a:cxn>
              <a:cxn ang="0">
                <a:pos x="436" y="488"/>
              </a:cxn>
              <a:cxn ang="0">
                <a:pos x="318" y="650"/>
              </a:cxn>
              <a:cxn ang="0">
                <a:pos x="304" y="694"/>
              </a:cxn>
              <a:cxn ang="0">
                <a:pos x="510" y="827"/>
              </a:cxn>
            </a:cxnLst>
            <a:rect l="0" t="0" r="r" b="b"/>
            <a:pathLst>
              <a:path w="2032" h="886">
                <a:moveTo>
                  <a:pt x="510" y="827"/>
                </a:moveTo>
                <a:cubicBezTo>
                  <a:pt x="423" y="886"/>
                  <a:pt x="409" y="871"/>
                  <a:pt x="289" y="857"/>
                </a:cubicBezTo>
                <a:cubicBezTo>
                  <a:pt x="218" y="751"/>
                  <a:pt x="255" y="793"/>
                  <a:pt x="185" y="724"/>
                </a:cubicBezTo>
                <a:cubicBezTo>
                  <a:pt x="166" y="665"/>
                  <a:pt x="146" y="606"/>
                  <a:pt x="126" y="547"/>
                </a:cubicBezTo>
                <a:cubicBezTo>
                  <a:pt x="120" y="530"/>
                  <a:pt x="97" y="527"/>
                  <a:pt x="82" y="517"/>
                </a:cubicBezTo>
                <a:cubicBezTo>
                  <a:pt x="97" y="216"/>
                  <a:pt x="0" y="198"/>
                  <a:pt x="200" y="237"/>
                </a:cubicBezTo>
                <a:cubicBezTo>
                  <a:pt x="215" y="240"/>
                  <a:pt x="229" y="246"/>
                  <a:pt x="244" y="251"/>
                </a:cubicBezTo>
                <a:cubicBezTo>
                  <a:pt x="320" y="233"/>
                  <a:pt x="372" y="190"/>
                  <a:pt x="436" y="148"/>
                </a:cubicBezTo>
                <a:cubicBezTo>
                  <a:pt x="453" y="137"/>
                  <a:pt x="476" y="137"/>
                  <a:pt x="496" y="133"/>
                </a:cubicBezTo>
                <a:cubicBezTo>
                  <a:pt x="545" y="123"/>
                  <a:pt x="596" y="120"/>
                  <a:pt x="643" y="104"/>
                </a:cubicBezTo>
                <a:cubicBezTo>
                  <a:pt x="673" y="94"/>
                  <a:pt x="706" y="91"/>
                  <a:pt x="732" y="74"/>
                </a:cubicBezTo>
                <a:cubicBezTo>
                  <a:pt x="833" y="6"/>
                  <a:pt x="786" y="26"/>
                  <a:pt x="865" y="0"/>
                </a:cubicBezTo>
                <a:cubicBezTo>
                  <a:pt x="952" y="15"/>
                  <a:pt x="1002" y="46"/>
                  <a:pt x="1086" y="74"/>
                </a:cubicBezTo>
                <a:cubicBezTo>
                  <a:pt x="1138" y="91"/>
                  <a:pt x="1195" y="84"/>
                  <a:pt x="1249" y="89"/>
                </a:cubicBezTo>
                <a:cubicBezTo>
                  <a:pt x="1367" y="84"/>
                  <a:pt x="1485" y="86"/>
                  <a:pt x="1603" y="74"/>
                </a:cubicBezTo>
                <a:cubicBezTo>
                  <a:pt x="1634" y="71"/>
                  <a:pt x="1662" y="55"/>
                  <a:pt x="1692" y="45"/>
                </a:cubicBezTo>
                <a:cubicBezTo>
                  <a:pt x="1707" y="40"/>
                  <a:pt x="1736" y="30"/>
                  <a:pt x="1736" y="30"/>
                </a:cubicBezTo>
                <a:cubicBezTo>
                  <a:pt x="1771" y="35"/>
                  <a:pt x="1808" y="31"/>
                  <a:pt x="1840" y="45"/>
                </a:cubicBezTo>
                <a:cubicBezTo>
                  <a:pt x="1856" y="52"/>
                  <a:pt x="1857" y="77"/>
                  <a:pt x="1869" y="89"/>
                </a:cubicBezTo>
                <a:cubicBezTo>
                  <a:pt x="1897" y="117"/>
                  <a:pt x="1923" y="121"/>
                  <a:pt x="1958" y="133"/>
                </a:cubicBezTo>
                <a:cubicBezTo>
                  <a:pt x="1977" y="146"/>
                  <a:pt x="2032" y="176"/>
                  <a:pt x="2032" y="207"/>
                </a:cubicBezTo>
                <a:cubicBezTo>
                  <a:pt x="2032" y="225"/>
                  <a:pt x="2012" y="236"/>
                  <a:pt x="2002" y="251"/>
                </a:cubicBezTo>
                <a:cubicBezTo>
                  <a:pt x="1994" y="321"/>
                  <a:pt x="1988" y="418"/>
                  <a:pt x="1958" y="488"/>
                </a:cubicBezTo>
                <a:cubicBezTo>
                  <a:pt x="1951" y="504"/>
                  <a:pt x="1936" y="516"/>
                  <a:pt x="1928" y="532"/>
                </a:cubicBezTo>
                <a:cubicBezTo>
                  <a:pt x="1921" y="546"/>
                  <a:pt x="1918" y="561"/>
                  <a:pt x="1913" y="576"/>
                </a:cubicBezTo>
                <a:cubicBezTo>
                  <a:pt x="1879" y="524"/>
                  <a:pt x="1854" y="506"/>
                  <a:pt x="1795" y="488"/>
                </a:cubicBezTo>
                <a:cubicBezTo>
                  <a:pt x="1684" y="413"/>
                  <a:pt x="1556" y="397"/>
                  <a:pt x="1426" y="384"/>
                </a:cubicBezTo>
                <a:cubicBezTo>
                  <a:pt x="1319" y="357"/>
                  <a:pt x="1225" y="326"/>
                  <a:pt x="1116" y="310"/>
                </a:cubicBezTo>
                <a:cubicBezTo>
                  <a:pt x="890" y="323"/>
                  <a:pt x="844" y="321"/>
                  <a:pt x="658" y="384"/>
                </a:cubicBezTo>
                <a:cubicBezTo>
                  <a:pt x="614" y="399"/>
                  <a:pt x="606" y="433"/>
                  <a:pt x="569" y="458"/>
                </a:cubicBezTo>
                <a:cubicBezTo>
                  <a:pt x="544" y="475"/>
                  <a:pt x="449" y="486"/>
                  <a:pt x="436" y="488"/>
                </a:cubicBezTo>
                <a:cubicBezTo>
                  <a:pt x="362" y="537"/>
                  <a:pt x="364" y="582"/>
                  <a:pt x="318" y="650"/>
                </a:cubicBezTo>
                <a:cubicBezTo>
                  <a:pt x="313" y="665"/>
                  <a:pt x="301" y="679"/>
                  <a:pt x="304" y="694"/>
                </a:cubicBezTo>
                <a:cubicBezTo>
                  <a:pt x="317" y="771"/>
                  <a:pt x="445" y="806"/>
                  <a:pt x="510" y="827"/>
                </a:cubicBezTo>
                <a:close/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 dirty="0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895600" y="2133600"/>
            <a:ext cx="1676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pPr algn="ctr"/>
            <a:r>
              <a:rPr lang="es-MX" sz="3600" dirty="0" smtClean="0">
                <a:latin typeface="Arial Narrow" pitchFamily="34" charset="0"/>
              </a:rPr>
              <a:t>Procesos de la Cognición Social</a:t>
            </a:r>
            <a:endParaRPr lang="es-MX" sz="3600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987552"/>
            <a:ext cx="7772400" cy="5368008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es-MX" dirty="0" smtClean="0"/>
              <a:t>La influencia de una situación social interpretada en un contexto específico, las toma de decisiones correspondiente y la respuesta de comportamiento generado.</a:t>
            </a:r>
          </a:p>
          <a:p>
            <a:pPr marL="582930" indent="-514350">
              <a:buFont typeface="+mj-lt"/>
              <a:buAutoNum type="arabicPeriod"/>
            </a:pPr>
            <a:r>
              <a:rPr lang="es-MX" dirty="0" smtClean="0"/>
              <a:t>La conciencia sobre la influencia situacional y su relevancia en la toma de decisiones</a:t>
            </a:r>
          </a:p>
          <a:p>
            <a:pPr marL="582930" indent="-514350">
              <a:buFont typeface="+mj-lt"/>
              <a:buAutoNum type="arabicPeriod"/>
            </a:pPr>
            <a:r>
              <a:rPr lang="es-MX" dirty="0" smtClean="0"/>
              <a:t>La construcción de la percepción social y del sí  mismo, con la representación de elementos contextuales.</a:t>
            </a:r>
          </a:p>
          <a:p>
            <a:pPr marL="582930" indent="-514350">
              <a:buFont typeface="+mj-lt"/>
              <a:buAutoNum type="arabicPeriod"/>
            </a:pPr>
            <a:endParaRPr lang="es-MX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Procesos de la Cognición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052736"/>
            <a:ext cx="7772400" cy="5302824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4. La comprensión sobre la construcción de la percepciones sociales, diferenciándolas unas de otras.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5. La construcción social de los procesos del sí mismo, es decir, el conocimiento propio, a partir de lo que otros dicen.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www.paranormalpeopleonline.com/wp-content/uploads/2009/12/dorsolateral-prefrontal-cortex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620688"/>
            <a:ext cx="554922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2">
                    <a:lumMod val="90000"/>
                  </a:schemeClr>
                </a:solidFill>
              </a:rPr>
              <a:t>Funciones Ejecutivas</a:t>
            </a:r>
            <a:endParaRPr lang="es-MX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funciones ejecutivas representan aquellos procesos cognitivos que permiten el control y regulación de comportamientos dirigidos a un fin.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chemeClr val="tx2">
                    <a:lumMod val="90000"/>
                  </a:schemeClr>
                </a:solidFill>
              </a:rPr>
              <a:t>Desarrollo de las funciones ejecutivas</a:t>
            </a:r>
            <a:endParaRPr lang="es-MX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El desarrollo de las funciones ejecutivas durante la infancia y la adolescencia implica el emergencia gradual motivadas por experiencias externas, de una serie de capacidades cognitivas que han de permitir al niño: </a:t>
            </a:r>
          </a:p>
          <a:p>
            <a:pPr>
              <a:buNone/>
            </a:pPr>
            <a:r>
              <a:rPr lang="es-MX" dirty="0" smtClean="0"/>
              <a:t>a) Mantener información, manipularla y actuar en función de ésta.</a:t>
            </a:r>
          </a:p>
          <a:p>
            <a:pPr>
              <a:buNone/>
            </a:pPr>
            <a:r>
              <a:rPr lang="es-MX" dirty="0" smtClean="0"/>
              <a:t>b) Autorregular su conducta, logrando actuar de forma reflexiva y no impulsiva.</a:t>
            </a:r>
          </a:p>
          <a:p>
            <a:pPr>
              <a:buNone/>
            </a:pPr>
            <a:r>
              <a:rPr lang="es-MX" dirty="0" smtClean="0"/>
              <a:t>c) Adaptar su comportamiento a los cambios que pueden producirse en el entorno.</a:t>
            </a:r>
            <a:endParaRPr lang="es-MX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2">
                    <a:lumMod val="90000"/>
                  </a:schemeClr>
                </a:solidFill>
              </a:rPr>
              <a:t>Síndrome Disejecutivo</a:t>
            </a:r>
            <a:endParaRPr lang="es-MX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/>
              <a:t> a) Incapacidad para iniciar, detener y modificar una conducta en respuesta a un estímulo que cambia</a:t>
            </a:r>
          </a:p>
          <a:p>
            <a:pPr>
              <a:buNone/>
            </a:pPr>
            <a:r>
              <a:rPr lang="es-MX" dirty="0" smtClean="0"/>
              <a:t> b) Incapacidad para llevar a cabo una serie de actos consecutivos que permitan resolver un problema</a:t>
            </a:r>
          </a:p>
          <a:p>
            <a:pPr>
              <a:buNone/>
            </a:pPr>
            <a:r>
              <a:rPr lang="es-MX" dirty="0" smtClean="0"/>
              <a:t> c) Incapacidad para organizar un plan de acción e incapacidad para inhibir respuestas inapropiadas y perseveración o repetición anormal de una conducta.</a:t>
            </a:r>
            <a:endParaRPr lang="es-MX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berto Guerrero\Pictures\2009-07-02 paris-versalles\201063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7388" y="-33338"/>
            <a:ext cx="5229225" cy="6924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2">
                    <a:lumMod val="90000"/>
                  </a:schemeClr>
                </a:solidFill>
              </a:rPr>
              <a:t>Psicopedagogía del Adulto</a:t>
            </a:r>
            <a:endParaRPr lang="es-MX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Aprender a aprender</a:t>
            </a:r>
          </a:p>
          <a:p>
            <a:r>
              <a:rPr lang="es-MX" dirty="0" smtClean="0"/>
              <a:t>Aprender a vivir la vida</a:t>
            </a:r>
          </a:p>
          <a:p>
            <a:r>
              <a:rPr lang="es-MX" dirty="0" smtClean="0"/>
              <a:t>Aprender a iniciar una empresa</a:t>
            </a:r>
            <a:endParaRPr lang="es-MX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Principios del aprendizaje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Globalidad</a:t>
            </a:r>
          </a:p>
          <a:p>
            <a:r>
              <a:rPr lang="es-MX" dirty="0" smtClean="0"/>
              <a:t>Construcción </a:t>
            </a:r>
            <a:r>
              <a:rPr lang="es-MX" sz="2400" dirty="0" smtClean="0">
                <a:latin typeface="Arial Narrow" pitchFamily="34" charset="0"/>
              </a:rPr>
              <a:t>(activación de lo ya aprendido, creación de conexiones, organización de la información)</a:t>
            </a:r>
          </a:p>
          <a:p>
            <a:r>
              <a:rPr lang="es-MX" sz="2400" dirty="0" smtClean="0">
                <a:latin typeface="Arial Narrow" pitchFamily="34" charset="0"/>
              </a:rPr>
              <a:t>Alternancia</a:t>
            </a:r>
          </a:p>
          <a:p>
            <a:r>
              <a:rPr lang="es-MX" sz="2400" dirty="0" smtClean="0">
                <a:latin typeface="Arial Narrow" pitchFamily="34" charset="0"/>
              </a:rPr>
              <a:t>Distinción</a:t>
            </a:r>
          </a:p>
          <a:p>
            <a:r>
              <a:rPr lang="es-MX" sz="2400" dirty="0" smtClean="0">
                <a:latin typeface="Arial Narrow" pitchFamily="34" charset="0"/>
              </a:rPr>
              <a:t>Significado</a:t>
            </a:r>
          </a:p>
          <a:p>
            <a:r>
              <a:rPr lang="es-MX" sz="2400" dirty="0" smtClean="0">
                <a:latin typeface="Arial Narrow" pitchFamily="34" charset="0"/>
              </a:rPr>
              <a:t>Coherencia</a:t>
            </a:r>
          </a:p>
          <a:p>
            <a:r>
              <a:rPr lang="es-MX" sz="2400" dirty="0" smtClean="0">
                <a:latin typeface="Arial Narrow" pitchFamily="34" charset="0"/>
              </a:rPr>
              <a:t>Integración</a:t>
            </a:r>
          </a:p>
          <a:p>
            <a:r>
              <a:rPr lang="es-MX" sz="2400" dirty="0" smtClean="0">
                <a:latin typeface="Arial Narrow" pitchFamily="34" charset="0"/>
              </a:rPr>
              <a:t>Iteracción</a:t>
            </a:r>
          </a:p>
          <a:p>
            <a:r>
              <a:rPr lang="es-MX" sz="2400" dirty="0" smtClean="0">
                <a:latin typeface="Arial Narrow" pitchFamily="34" charset="0"/>
              </a:rPr>
              <a:t>Transferencia</a:t>
            </a:r>
          </a:p>
          <a:p>
            <a:endParaRPr lang="es-MX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Definición de; Cognición Social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      Es  un proceso neurobiológico individual, personal,   que impacta lo psicológico y lo social.</a:t>
            </a:r>
          </a:p>
          <a:p>
            <a:pPr>
              <a:buNone/>
            </a:pPr>
            <a:endParaRPr lang="es-MX" dirty="0" smtClean="0"/>
          </a:p>
          <a:p>
            <a:pPr algn="just">
              <a:buNone/>
            </a:pPr>
            <a:r>
              <a:rPr lang="es-MX" dirty="0" smtClean="0"/>
              <a:t>     La cognición social representa al sustrato neurofisiológico desde el que se organiza la forma de  percibir el mundo social, para reconocer, categorizar, jerarquizar, evaluar y anticipar los  eventos sociales.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504056"/>
          </a:xfrm>
        </p:spPr>
        <p:txBody>
          <a:bodyPr/>
          <a:lstStyle/>
          <a:p>
            <a:r>
              <a:rPr lang="es-MX" sz="2800" dirty="0" smtClean="0">
                <a:latin typeface="Arial Narrow" pitchFamily="34" charset="0"/>
              </a:rPr>
              <a:t>Procedimientos de aprendizaje</a:t>
            </a:r>
            <a:endParaRPr lang="es-MX" sz="2800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908720"/>
            <a:ext cx="7772400" cy="5446840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Charla, discusión y dinámica de grupo</a:t>
            </a:r>
          </a:p>
          <a:p>
            <a:r>
              <a:rPr lang="es-MX" dirty="0" smtClean="0"/>
              <a:t>Estudio de casos</a:t>
            </a:r>
          </a:p>
          <a:p>
            <a:r>
              <a:rPr lang="es-MX" dirty="0" smtClean="0"/>
              <a:t>Infusión de los conceptos en el currículo</a:t>
            </a:r>
          </a:p>
          <a:p>
            <a:r>
              <a:rPr lang="es-MX" dirty="0" smtClean="0"/>
              <a:t>El e-learning o aprendizaje vía virtual</a:t>
            </a:r>
          </a:p>
          <a:p>
            <a:r>
              <a:rPr lang="es-MX" dirty="0" smtClean="0"/>
              <a:t>Rol-playing</a:t>
            </a:r>
          </a:p>
          <a:p>
            <a:r>
              <a:rPr lang="es-MX" dirty="0" smtClean="0"/>
              <a:t>Tutoría y asesoramiento (Coaching)</a:t>
            </a:r>
          </a:p>
          <a:p>
            <a:r>
              <a:rPr lang="es-MX" dirty="0" smtClean="0"/>
              <a:t>Aprendizaje orientado a la resolución de problemas</a:t>
            </a:r>
          </a:p>
          <a:p>
            <a:r>
              <a:rPr lang="es-MX" dirty="0" smtClean="0"/>
              <a:t>Exploración del contexto laboral</a:t>
            </a:r>
          </a:p>
          <a:p>
            <a:r>
              <a:rPr lang="es-MX" dirty="0" smtClean="0"/>
              <a:t>Aprendizaje experiencial</a:t>
            </a:r>
          </a:p>
          <a:p>
            <a:r>
              <a:rPr lang="es-MX" dirty="0" smtClean="0"/>
              <a:t>Realización de proyectos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Cognición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   De acuerdo a la capacidad individual  de cognición social se  construye la representación personal de los demás.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    Por lo tanto la  calidad de la interacción con los demás depende del tipo y desarrollo de la cognición social.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tx2">
                    <a:lumMod val="90000"/>
                  </a:schemeClr>
                </a:solidFill>
              </a:rPr>
              <a:t>Cognición Social</a:t>
            </a:r>
            <a:endParaRPr lang="es-MX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La  conducta social de cada persona no se genera exclusivamente a partir de sus experiencias con el medio social.</a:t>
            </a:r>
          </a:p>
          <a:p>
            <a:r>
              <a:rPr lang="es-MX" dirty="0" smtClean="0"/>
              <a:t>Los estímulos de la vida cotidiana son interpretados  desde la capacidad neurocognitiva.</a:t>
            </a:r>
          </a:p>
          <a:p>
            <a:r>
              <a:rPr lang="es-MX" dirty="0" smtClean="0"/>
              <a:t>Esta capacidad indica la forma en que se organiza, categoriza y jerarquiza las relaciones con los demás.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70688"/>
            <a:ext cx="7772400" cy="1255776"/>
          </a:xfrm>
        </p:spPr>
        <p:txBody>
          <a:bodyPr/>
          <a:lstStyle/>
          <a:p>
            <a:r>
              <a:rPr lang="es-MX" dirty="0" smtClean="0"/>
              <a:t>Procesos básicos de la Cognición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 las representaciones cognitivas de los objetos sociales se les denomina “esquemas”. 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Estos esquemas son una estructura mental que representa algún aspecto del mundo.  Son organizados en la memoria, el afecto y una red neuronal asociativa.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70688"/>
            <a:ext cx="7772400" cy="707136"/>
          </a:xfrm>
        </p:spPr>
        <p:txBody>
          <a:bodyPr/>
          <a:lstStyle/>
          <a:p>
            <a:r>
              <a:rPr lang="es-MX" dirty="0" smtClean="0"/>
              <a:t>Redes asociativas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980728"/>
            <a:ext cx="7772400" cy="5374832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En estas redes asociativas, los esquemas se agrupan.</a:t>
            </a:r>
          </a:p>
          <a:p>
            <a:r>
              <a:rPr lang="es-MX" dirty="0" smtClean="0"/>
              <a:t>La activación de los esquemas también puede aumentar la accesibilidad de los esquemas relacionados en la red asociativa.</a:t>
            </a:r>
          </a:p>
          <a:p>
            <a:r>
              <a:rPr lang="es-MX" dirty="0" smtClean="0"/>
              <a:t>Cuando un esquema es más accesible significa que puede activarse más rápidamente .</a:t>
            </a:r>
          </a:p>
          <a:p>
            <a:r>
              <a:rPr lang="es-MX" dirty="0" smtClean="0"/>
              <a:t>cuando un esquema se activa una personas puede o no puede ser consciente de esta activación. 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cast.org/teachingeverystudent/content/IMAGES/prefrontal_corte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268760"/>
            <a:ext cx="4248472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r>
              <a:rPr lang="es-MX" sz="3600" dirty="0" smtClean="0">
                <a:latin typeface="Arial Narrow" pitchFamily="34" charset="0"/>
              </a:rPr>
              <a:t>Dinámica de los esquemas como representaciones sociales</a:t>
            </a:r>
            <a:endParaRPr lang="es-MX" sz="3600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Los esquema pueden modificar su  relevancia o notabilidad en relación de acuerdo a la accesibilidad a hechos cotidianos que los conecten.</a:t>
            </a:r>
          </a:p>
          <a:p>
            <a:r>
              <a:rPr lang="es-MX" dirty="0" smtClean="0"/>
              <a:t>Experiencias perceptuales programadas pueden facilitar la reconstrucción de esquemas específicos.</a:t>
            </a:r>
          </a:p>
          <a:p>
            <a:r>
              <a:rPr lang="es-MX" dirty="0" smtClean="0"/>
              <a:t>Esquemas básicos o primarios, influyen en la recepción o influencia de nuevos esquemas.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8618</TotalTime>
  <Words>1186</Words>
  <Application>Microsoft Office PowerPoint</Application>
  <PresentationFormat>Presentación en pantalla (4:3)</PresentationFormat>
  <Paragraphs>136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 Narrow</vt:lpstr>
      <vt:lpstr>Consolas</vt:lpstr>
      <vt:lpstr>Corbel</vt:lpstr>
      <vt:lpstr>Wingdings</vt:lpstr>
      <vt:lpstr>Wingdings 2</vt:lpstr>
      <vt:lpstr>Wingdings 3</vt:lpstr>
      <vt:lpstr>Metro</vt:lpstr>
      <vt:lpstr>Cognición Social</vt:lpstr>
      <vt:lpstr>Presentación de PowerPoint</vt:lpstr>
      <vt:lpstr>Definición de; Cognición Social</vt:lpstr>
      <vt:lpstr>Cognición social</vt:lpstr>
      <vt:lpstr>Cognición Social</vt:lpstr>
      <vt:lpstr>Procesos básicos de la Cognición Social</vt:lpstr>
      <vt:lpstr>Redes asociativas</vt:lpstr>
      <vt:lpstr>Presentación de PowerPoint</vt:lpstr>
      <vt:lpstr>Dinámica de los esquemas como representaciones sociales</vt:lpstr>
      <vt:lpstr>Regulación de esquemas.</vt:lpstr>
      <vt:lpstr>Expresiones  clásicas de la Cognición social</vt:lpstr>
      <vt:lpstr>Cognición Social como un proceso dinámico</vt:lpstr>
      <vt:lpstr>Condiciones que modifican la evolución de la cognición social</vt:lpstr>
      <vt:lpstr>Presentación de PowerPoint</vt:lpstr>
      <vt:lpstr>Aportaciones de la teoría de la mente a la cognición social</vt:lpstr>
      <vt:lpstr>Escala de cognición social para Esquizofrenia</vt:lpstr>
      <vt:lpstr>Escala de cognición social para Esquizofrenia</vt:lpstr>
      <vt:lpstr>Escala de cognición social para Esquizofrenia</vt:lpstr>
      <vt:lpstr>Escala de cognición social para Esquizofrenia</vt:lpstr>
      <vt:lpstr>Presentación de PowerPoint</vt:lpstr>
      <vt:lpstr>Procesos de la Cognición Social</vt:lpstr>
      <vt:lpstr>Procesos de la Cognición Social</vt:lpstr>
      <vt:lpstr>Presentación de PowerPoint</vt:lpstr>
      <vt:lpstr>Funciones Ejecutivas</vt:lpstr>
      <vt:lpstr>Desarrollo de las funciones ejecutivas</vt:lpstr>
      <vt:lpstr>Síndrome Disejecutivo</vt:lpstr>
      <vt:lpstr>Presentación de PowerPoint</vt:lpstr>
      <vt:lpstr>Psicopedagogía del Adulto</vt:lpstr>
      <vt:lpstr>Principios del aprendizaje</vt:lpstr>
      <vt:lpstr>Procedimientos de aprendizaje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Cognición Social y Adicciones</dc:title>
  <dc:creator>Alberto Guerrero</dc:creator>
  <cp:lastModifiedBy>Cesar Ponce</cp:lastModifiedBy>
  <cp:revision>24</cp:revision>
  <dcterms:created xsi:type="dcterms:W3CDTF">2010-08-10T04:07:03Z</dcterms:created>
  <dcterms:modified xsi:type="dcterms:W3CDTF">2025-06-04T12:15:52Z</dcterms:modified>
</cp:coreProperties>
</file>