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ernoru SemiCondensed" charset="1" panose="00000A06000000000000"/>
      <p:regular r:id="rId11"/>
    </p:embeddedFont>
    <p:embeddedFont>
      <p:font typeface="TT Commons Pro" charset="1" panose="020B01030301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E1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3020" y="3594585"/>
            <a:ext cx="11141961" cy="3089479"/>
            <a:chOff x="0" y="0"/>
            <a:chExt cx="1659634" cy="460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9634" cy="460189"/>
            </a:xfrm>
            <a:custGeom>
              <a:avLst/>
              <a:gdLst/>
              <a:ahLst/>
              <a:cxnLst/>
              <a:rect r="r" b="b" t="t" l="l"/>
              <a:pathLst>
                <a:path h="460189" w="1659634">
                  <a:moveTo>
                    <a:pt x="1456433" y="0"/>
                  </a:moveTo>
                  <a:cubicBezTo>
                    <a:pt x="1568658" y="0"/>
                    <a:pt x="1659634" y="103017"/>
                    <a:pt x="1659634" y="230094"/>
                  </a:cubicBezTo>
                  <a:cubicBezTo>
                    <a:pt x="1659634" y="357172"/>
                    <a:pt x="1568658" y="460189"/>
                    <a:pt x="1456433" y="460189"/>
                  </a:cubicBezTo>
                  <a:lnTo>
                    <a:pt x="203200" y="460189"/>
                  </a:lnTo>
                  <a:cubicBezTo>
                    <a:pt x="90976" y="460189"/>
                    <a:pt x="0" y="357172"/>
                    <a:pt x="0" y="230094"/>
                  </a:cubicBezTo>
                  <a:cubicBezTo>
                    <a:pt x="0" y="1030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504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659634" cy="5173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488729" y="6841225"/>
            <a:ext cx="9310541" cy="85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2"/>
              </a:lnSpc>
            </a:pPr>
            <a:r>
              <a:rPr lang="en-US" sz="4408">
                <a:solidFill>
                  <a:srgbClr val="000000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Docente: Msc. Gladys Bonilla 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4239304" y="7031725"/>
            <a:ext cx="3623851" cy="3544785"/>
          </a:xfrm>
          <a:custGeom>
            <a:avLst/>
            <a:gdLst/>
            <a:ahLst/>
            <a:cxnLst/>
            <a:rect r="r" b="b" t="t" l="l"/>
            <a:pathLst>
              <a:path h="3544785" w="3623851">
                <a:moveTo>
                  <a:pt x="3623851" y="0"/>
                </a:moveTo>
                <a:lnTo>
                  <a:pt x="0" y="0"/>
                </a:lnTo>
                <a:lnTo>
                  <a:pt x="0" y="3544786"/>
                </a:lnTo>
                <a:lnTo>
                  <a:pt x="3623851" y="3544786"/>
                </a:lnTo>
                <a:lnTo>
                  <a:pt x="36238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18663" y="3594585"/>
            <a:ext cx="2964729" cy="3544785"/>
          </a:xfrm>
          <a:custGeom>
            <a:avLst/>
            <a:gdLst/>
            <a:ahLst/>
            <a:cxnLst/>
            <a:rect r="r" b="b" t="t" l="l"/>
            <a:pathLst>
              <a:path h="3544785" w="2964729">
                <a:moveTo>
                  <a:pt x="0" y="0"/>
                </a:moveTo>
                <a:lnTo>
                  <a:pt x="2964729" y="0"/>
                </a:lnTo>
                <a:lnTo>
                  <a:pt x="2964729" y="3544785"/>
                </a:lnTo>
                <a:lnTo>
                  <a:pt x="0" y="354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13827" y="2756031"/>
            <a:ext cx="2249327" cy="3544785"/>
          </a:xfrm>
          <a:custGeom>
            <a:avLst/>
            <a:gdLst/>
            <a:ahLst/>
            <a:cxnLst/>
            <a:rect r="r" b="b" t="t" l="l"/>
            <a:pathLst>
              <a:path h="3544785" w="2249327">
                <a:moveTo>
                  <a:pt x="0" y="0"/>
                </a:moveTo>
                <a:lnTo>
                  <a:pt x="2249328" y="0"/>
                </a:lnTo>
                <a:lnTo>
                  <a:pt x="2249328" y="3544786"/>
                </a:lnTo>
                <a:lnTo>
                  <a:pt x="0" y="35447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184216" y="7139370"/>
            <a:ext cx="2889119" cy="2778807"/>
          </a:xfrm>
          <a:custGeom>
            <a:avLst/>
            <a:gdLst/>
            <a:ahLst/>
            <a:cxnLst/>
            <a:rect r="r" b="b" t="t" l="l"/>
            <a:pathLst>
              <a:path h="2778807" w="2889119">
                <a:moveTo>
                  <a:pt x="0" y="0"/>
                </a:moveTo>
                <a:lnTo>
                  <a:pt x="2889120" y="0"/>
                </a:lnTo>
                <a:lnTo>
                  <a:pt x="2889120" y="2778807"/>
                </a:lnTo>
                <a:lnTo>
                  <a:pt x="0" y="2778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602380" y="-1305323"/>
            <a:ext cx="1817370" cy="4327072"/>
          </a:xfrm>
          <a:custGeom>
            <a:avLst/>
            <a:gdLst/>
            <a:ahLst/>
            <a:cxnLst/>
            <a:rect r="r" b="b" t="t" l="l"/>
            <a:pathLst>
              <a:path h="4327072" w="1817370">
                <a:moveTo>
                  <a:pt x="1817370" y="0"/>
                </a:moveTo>
                <a:lnTo>
                  <a:pt x="0" y="0"/>
                </a:lnTo>
                <a:lnTo>
                  <a:pt x="0" y="4327072"/>
                </a:lnTo>
                <a:lnTo>
                  <a:pt x="1817370" y="4327072"/>
                </a:lnTo>
                <a:lnTo>
                  <a:pt x="181737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713618" y="-1292096"/>
            <a:ext cx="3169212" cy="3258068"/>
          </a:xfrm>
          <a:custGeom>
            <a:avLst/>
            <a:gdLst/>
            <a:ahLst/>
            <a:cxnLst/>
            <a:rect r="r" b="b" t="t" l="l"/>
            <a:pathLst>
              <a:path h="3258068" w="3169212">
                <a:moveTo>
                  <a:pt x="0" y="0"/>
                </a:moveTo>
                <a:lnTo>
                  <a:pt x="3169212" y="0"/>
                </a:lnTo>
                <a:lnTo>
                  <a:pt x="3169212" y="3258069"/>
                </a:lnTo>
                <a:lnTo>
                  <a:pt x="0" y="32580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2039981" y="7528925"/>
            <a:ext cx="1759290" cy="3302421"/>
          </a:xfrm>
          <a:custGeom>
            <a:avLst/>
            <a:gdLst/>
            <a:ahLst/>
            <a:cxnLst/>
            <a:rect r="r" b="b" t="t" l="l"/>
            <a:pathLst>
              <a:path h="3302421" w="1759290">
                <a:moveTo>
                  <a:pt x="1759290" y="0"/>
                </a:moveTo>
                <a:lnTo>
                  <a:pt x="0" y="0"/>
                </a:lnTo>
                <a:lnTo>
                  <a:pt x="0" y="3302421"/>
                </a:lnTo>
                <a:lnTo>
                  <a:pt x="1759290" y="3302421"/>
                </a:lnTo>
                <a:lnTo>
                  <a:pt x="175929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67495" y="-838044"/>
            <a:ext cx="1905976" cy="3392515"/>
          </a:xfrm>
          <a:custGeom>
            <a:avLst/>
            <a:gdLst/>
            <a:ahLst/>
            <a:cxnLst/>
            <a:rect r="r" b="b" t="t" l="l"/>
            <a:pathLst>
              <a:path h="3392515" w="1905976">
                <a:moveTo>
                  <a:pt x="0" y="0"/>
                </a:moveTo>
                <a:lnTo>
                  <a:pt x="1905976" y="0"/>
                </a:lnTo>
                <a:lnTo>
                  <a:pt x="1905976" y="3392514"/>
                </a:lnTo>
                <a:lnTo>
                  <a:pt x="0" y="33925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99911" y="-801134"/>
            <a:ext cx="2525614" cy="2767107"/>
          </a:xfrm>
          <a:custGeom>
            <a:avLst/>
            <a:gdLst/>
            <a:ahLst/>
            <a:cxnLst/>
            <a:rect r="r" b="b" t="t" l="l"/>
            <a:pathLst>
              <a:path h="2767107" w="2525614">
                <a:moveTo>
                  <a:pt x="0" y="0"/>
                </a:moveTo>
                <a:lnTo>
                  <a:pt x="2525614" y="0"/>
                </a:lnTo>
                <a:lnTo>
                  <a:pt x="2525614" y="2767107"/>
                </a:lnTo>
                <a:lnTo>
                  <a:pt x="0" y="27671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40300" y="8016227"/>
            <a:ext cx="2270765" cy="3260889"/>
          </a:xfrm>
          <a:custGeom>
            <a:avLst/>
            <a:gdLst/>
            <a:ahLst/>
            <a:cxnLst/>
            <a:rect r="r" b="b" t="t" l="l"/>
            <a:pathLst>
              <a:path h="3260889" w="2270765">
                <a:moveTo>
                  <a:pt x="0" y="0"/>
                </a:moveTo>
                <a:lnTo>
                  <a:pt x="2270765" y="0"/>
                </a:lnTo>
                <a:lnTo>
                  <a:pt x="2270765" y="3260889"/>
                </a:lnTo>
                <a:lnTo>
                  <a:pt x="0" y="32608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882830" y="9370701"/>
            <a:ext cx="2347655" cy="2921291"/>
          </a:xfrm>
          <a:custGeom>
            <a:avLst/>
            <a:gdLst/>
            <a:ahLst/>
            <a:cxnLst/>
            <a:rect r="r" b="b" t="t" l="l"/>
            <a:pathLst>
              <a:path h="2921291" w="2347655">
                <a:moveTo>
                  <a:pt x="0" y="0"/>
                </a:moveTo>
                <a:lnTo>
                  <a:pt x="2347656" y="0"/>
                </a:lnTo>
                <a:lnTo>
                  <a:pt x="2347656" y="2921290"/>
                </a:lnTo>
                <a:lnTo>
                  <a:pt x="0" y="292129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212080" y="-801134"/>
            <a:ext cx="4113455" cy="2632611"/>
          </a:xfrm>
          <a:custGeom>
            <a:avLst/>
            <a:gdLst/>
            <a:ahLst/>
            <a:cxnLst/>
            <a:rect r="r" b="b" t="t" l="l"/>
            <a:pathLst>
              <a:path h="2632611" w="4113455">
                <a:moveTo>
                  <a:pt x="0" y="0"/>
                </a:moveTo>
                <a:lnTo>
                  <a:pt x="4113455" y="0"/>
                </a:lnTo>
                <a:lnTo>
                  <a:pt x="4113455" y="2632611"/>
                </a:lnTo>
                <a:lnTo>
                  <a:pt x="0" y="26326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3084755" y="-801134"/>
            <a:ext cx="4113455" cy="2632611"/>
          </a:xfrm>
          <a:custGeom>
            <a:avLst/>
            <a:gdLst/>
            <a:ahLst/>
            <a:cxnLst/>
            <a:rect r="r" b="b" t="t" l="l"/>
            <a:pathLst>
              <a:path h="2632611" w="4113455">
                <a:moveTo>
                  <a:pt x="0" y="0"/>
                </a:moveTo>
                <a:lnTo>
                  <a:pt x="4113455" y="0"/>
                </a:lnTo>
                <a:lnTo>
                  <a:pt x="4113455" y="2632611"/>
                </a:lnTo>
                <a:lnTo>
                  <a:pt x="0" y="26326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403481" y="1965973"/>
            <a:ext cx="3824656" cy="1502543"/>
          </a:xfrm>
          <a:custGeom>
            <a:avLst/>
            <a:gdLst/>
            <a:ahLst/>
            <a:cxnLst/>
            <a:rect r="r" b="b" t="t" l="l"/>
            <a:pathLst>
              <a:path h="1502543" w="3824656">
                <a:moveTo>
                  <a:pt x="0" y="0"/>
                </a:moveTo>
                <a:lnTo>
                  <a:pt x="3824655" y="0"/>
                </a:lnTo>
                <a:lnTo>
                  <a:pt x="3824655" y="1502543"/>
                </a:lnTo>
                <a:lnTo>
                  <a:pt x="0" y="150254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392314" y="4467305"/>
            <a:ext cx="9846990" cy="140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1"/>
              </a:lnSpc>
            </a:pPr>
            <a:r>
              <a:rPr lang="en-US" sz="5085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PROBLEMAS SOCIALES Y</a:t>
            </a:r>
          </a:p>
          <a:p>
            <a:pPr algn="ctr" marL="0" indent="0" lvl="0">
              <a:lnSpc>
                <a:spcPts val="5441"/>
              </a:lnSpc>
            </a:pPr>
            <a:r>
              <a:rPr lang="en-US" sz="5085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ambientales contemporáneos.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7974" y="976592"/>
            <a:ext cx="16172052" cy="1549872"/>
            <a:chOff x="0" y="0"/>
            <a:chExt cx="4551714" cy="4362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1714" cy="436220"/>
            </a:xfrm>
            <a:custGeom>
              <a:avLst/>
              <a:gdLst/>
              <a:ahLst/>
              <a:cxnLst/>
              <a:rect r="r" b="b" t="t" l="l"/>
              <a:pathLst>
                <a:path h="436220" w="4551714">
                  <a:moveTo>
                    <a:pt x="4348514" y="0"/>
                  </a:moveTo>
                  <a:cubicBezTo>
                    <a:pt x="4460738" y="0"/>
                    <a:pt x="4551714" y="97651"/>
                    <a:pt x="4551714" y="218110"/>
                  </a:cubicBezTo>
                  <a:cubicBezTo>
                    <a:pt x="4551714" y="338569"/>
                    <a:pt x="4460738" y="436220"/>
                    <a:pt x="4348514" y="436220"/>
                  </a:cubicBezTo>
                  <a:lnTo>
                    <a:pt x="203200" y="436220"/>
                  </a:lnTo>
                  <a:cubicBezTo>
                    <a:pt x="90976" y="436220"/>
                    <a:pt x="0" y="338569"/>
                    <a:pt x="0" y="218110"/>
                  </a:cubicBezTo>
                  <a:cubicBezTo>
                    <a:pt x="0" y="976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B5F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551714" cy="4933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157820" y="4919113"/>
            <a:ext cx="3843240" cy="4315740"/>
            <a:chOff x="0" y="0"/>
            <a:chExt cx="1012211" cy="11366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2211" cy="1136656"/>
            </a:xfrm>
            <a:custGeom>
              <a:avLst/>
              <a:gdLst/>
              <a:ahLst/>
              <a:cxnLst/>
              <a:rect r="r" b="b" t="t" l="l"/>
              <a:pathLst>
                <a:path h="1136656" w="1012211">
                  <a:moveTo>
                    <a:pt x="102736" y="0"/>
                  </a:moveTo>
                  <a:lnTo>
                    <a:pt x="909476" y="0"/>
                  </a:lnTo>
                  <a:cubicBezTo>
                    <a:pt x="966215" y="0"/>
                    <a:pt x="1012211" y="45996"/>
                    <a:pt x="1012211" y="102736"/>
                  </a:cubicBezTo>
                  <a:lnTo>
                    <a:pt x="1012211" y="1033920"/>
                  </a:lnTo>
                  <a:cubicBezTo>
                    <a:pt x="1012211" y="1090659"/>
                    <a:pt x="966215" y="1136656"/>
                    <a:pt x="909476" y="1136656"/>
                  </a:cubicBezTo>
                  <a:lnTo>
                    <a:pt x="102736" y="1136656"/>
                  </a:lnTo>
                  <a:cubicBezTo>
                    <a:pt x="75488" y="1136656"/>
                    <a:pt x="49357" y="1125832"/>
                    <a:pt x="30091" y="1106565"/>
                  </a:cubicBezTo>
                  <a:cubicBezTo>
                    <a:pt x="10824" y="1087299"/>
                    <a:pt x="0" y="1061167"/>
                    <a:pt x="0" y="1033920"/>
                  </a:cubicBezTo>
                  <a:lnTo>
                    <a:pt x="0" y="102736"/>
                  </a:lnTo>
                  <a:cubicBezTo>
                    <a:pt x="0" y="45996"/>
                    <a:pt x="45996" y="0"/>
                    <a:pt x="1027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B5FC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12211" cy="1193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86940" y="4919113"/>
            <a:ext cx="3843240" cy="4315740"/>
            <a:chOff x="0" y="0"/>
            <a:chExt cx="1012211" cy="11366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12211" cy="1136656"/>
            </a:xfrm>
            <a:custGeom>
              <a:avLst/>
              <a:gdLst/>
              <a:ahLst/>
              <a:cxnLst/>
              <a:rect r="r" b="b" t="t" l="l"/>
              <a:pathLst>
                <a:path h="1136656" w="1012211">
                  <a:moveTo>
                    <a:pt x="102736" y="0"/>
                  </a:moveTo>
                  <a:lnTo>
                    <a:pt x="909476" y="0"/>
                  </a:lnTo>
                  <a:cubicBezTo>
                    <a:pt x="966215" y="0"/>
                    <a:pt x="1012211" y="45996"/>
                    <a:pt x="1012211" y="102736"/>
                  </a:cubicBezTo>
                  <a:lnTo>
                    <a:pt x="1012211" y="1033920"/>
                  </a:lnTo>
                  <a:cubicBezTo>
                    <a:pt x="1012211" y="1090659"/>
                    <a:pt x="966215" y="1136656"/>
                    <a:pt x="909476" y="1136656"/>
                  </a:cubicBezTo>
                  <a:lnTo>
                    <a:pt x="102736" y="1136656"/>
                  </a:lnTo>
                  <a:cubicBezTo>
                    <a:pt x="75488" y="1136656"/>
                    <a:pt x="49357" y="1125832"/>
                    <a:pt x="30091" y="1106565"/>
                  </a:cubicBezTo>
                  <a:cubicBezTo>
                    <a:pt x="10824" y="1087299"/>
                    <a:pt x="0" y="1061167"/>
                    <a:pt x="0" y="1033920"/>
                  </a:cubicBezTo>
                  <a:lnTo>
                    <a:pt x="0" y="102736"/>
                  </a:lnTo>
                  <a:cubicBezTo>
                    <a:pt x="0" y="45996"/>
                    <a:pt x="45996" y="0"/>
                    <a:pt x="1027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B5FC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12211" cy="1193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167914" y="3747538"/>
            <a:ext cx="3842231" cy="1395962"/>
            <a:chOff x="0" y="0"/>
            <a:chExt cx="1011946" cy="3676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11946" cy="367661"/>
            </a:xfrm>
            <a:custGeom>
              <a:avLst/>
              <a:gdLst/>
              <a:ahLst/>
              <a:cxnLst/>
              <a:rect r="r" b="b" t="t" l="l"/>
              <a:pathLst>
                <a:path h="367661" w="1011946">
                  <a:moveTo>
                    <a:pt x="808746" y="0"/>
                  </a:moveTo>
                  <a:cubicBezTo>
                    <a:pt x="920970" y="0"/>
                    <a:pt x="1011946" y="82304"/>
                    <a:pt x="1011946" y="183830"/>
                  </a:cubicBezTo>
                  <a:cubicBezTo>
                    <a:pt x="1011946" y="285357"/>
                    <a:pt x="920970" y="367661"/>
                    <a:pt x="808746" y="367661"/>
                  </a:cubicBezTo>
                  <a:lnTo>
                    <a:pt x="203200" y="367661"/>
                  </a:lnTo>
                  <a:cubicBezTo>
                    <a:pt x="90976" y="367661"/>
                    <a:pt x="0" y="285357"/>
                    <a:pt x="0" y="183830"/>
                  </a:cubicBezTo>
                  <a:cubicBezTo>
                    <a:pt x="0" y="823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A8FE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11946" cy="424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4919113"/>
            <a:ext cx="3843240" cy="4315740"/>
            <a:chOff x="0" y="0"/>
            <a:chExt cx="1012211" cy="11366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12211" cy="1136656"/>
            </a:xfrm>
            <a:custGeom>
              <a:avLst/>
              <a:gdLst/>
              <a:ahLst/>
              <a:cxnLst/>
              <a:rect r="r" b="b" t="t" l="l"/>
              <a:pathLst>
                <a:path h="1136656" w="1012211">
                  <a:moveTo>
                    <a:pt x="102736" y="0"/>
                  </a:moveTo>
                  <a:lnTo>
                    <a:pt x="909476" y="0"/>
                  </a:lnTo>
                  <a:cubicBezTo>
                    <a:pt x="966215" y="0"/>
                    <a:pt x="1012211" y="45996"/>
                    <a:pt x="1012211" y="102736"/>
                  </a:cubicBezTo>
                  <a:lnTo>
                    <a:pt x="1012211" y="1033920"/>
                  </a:lnTo>
                  <a:cubicBezTo>
                    <a:pt x="1012211" y="1090659"/>
                    <a:pt x="966215" y="1136656"/>
                    <a:pt x="909476" y="1136656"/>
                  </a:cubicBezTo>
                  <a:lnTo>
                    <a:pt x="102736" y="1136656"/>
                  </a:lnTo>
                  <a:cubicBezTo>
                    <a:pt x="75488" y="1136656"/>
                    <a:pt x="49357" y="1125832"/>
                    <a:pt x="30091" y="1106565"/>
                  </a:cubicBezTo>
                  <a:cubicBezTo>
                    <a:pt x="10824" y="1087299"/>
                    <a:pt x="0" y="1061167"/>
                    <a:pt x="0" y="1033920"/>
                  </a:cubicBezTo>
                  <a:lnTo>
                    <a:pt x="0" y="102736"/>
                  </a:lnTo>
                  <a:cubicBezTo>
                    <a:pt x="0" y="45996"/>
                    <a:pt x="45996" y="0"/>
                    <a:pt x="1027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B5FCF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012211" cy="1193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57974" y="3747538"/>
            <a:ext cx="3842231" cy="1395962"/>
            <a:chOff x="0" y="0"/>
            <a:chExt cx="1011946" cy="36766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1946" cy="367661"/>
            </a:xfrm>
            <a:custGeom>
              <a:avLst/>
              <a:gdLst/>
              <a:ahLst/>
              <a:cxnLst/>
              <a:rect r="r" b="b" t="t" l="l"/>
              <a:pathLst>
                <a:path h="367661" w="1011946">
                  <a:moveTo>
                    <a:pt x="808746" y="0"/>
                  </a:moveTo>
                  <a:cubicBezTo>
                    <a:pt x="920970" y="0"/>
                    <a:pt x="1011946" y="82304"/>
                    <a:pt x="1011946" y="183830"/>
                  </a:cubicBezTo>
                  <a:cubicBezTo>
                    <a:pt x="1011946" y="285357"/>
                    <a:pt x="920970" y="367661"/>
                    <a:pt x="808746" y="367661"/>
                  </a:cubicBezTo>
                  <a:lnTo>
                    <a:pt x="203200" y="367661"/>
                  </a:lnTo>
                  <a:cubicBezTo>
                    <a:pt x="90976" y="367661"/>
                    <a:pt x="0" y="285357"/>
                    <a:pt x="0" y="183830"/>
                  </a:cubicBezTo>
                  <a:cubicBezTo>
                    <a:pt x="0" y="823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A8FE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011946" cy="424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277855" y="3747538"/>
            <a:ext cx="3842231" cy="1395962"/>
            <a:chOff x="0" y="0"/>
            <a:chExt cx="1011946" cy="3676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11946" cy="367661"/>
            </a:xfrm>
            <a:custGeom>
              <a:avLst/>
              <a:gdLst/>
              <a:ahLst/>
              <a:cxnLst/>
              <a:rect r="r" b="b" t="t" l="l"/>
              <a:pathLst>
                <a:path h="367661" w="1011946">
                  <a:moveTo>
                    <a:pt x="808746" y="0"/>
                  </a:moveTo>
                  <a:cubicBezTo>
                    <a:pt x="920970" y="0"/>
                    <a:pt x="1011946" y="82304"/>
                    <a:pt x="1011946" y="183830"/>
                  </a:cubicBezTo>
                  <a:cubicBezTo>
                    <a:pt x="1011946" y="285357"/>
                    <a:pt x="920970" y="367661"/>
                    <a:pt x="808746" y="367661"/>
                  </a:cubicBezTo>
                  <a:lnTo>
                    <a:pt x="203200" y="367661"/>
                  </a:lnTo>
                  <a:cubicBezTo>
                    <a:pt x="90976" y="367661"/>
                    <a:pt x="0" y="285357"/>
                    <a:pt x="0" y="183830"/>
                  </a:cubicBezTo>
                  <a:cubicBezTo>
                    <a:pt x="0" y="823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A8FE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011946" cy="424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2517969" y="1274644"/>
            <a:ext cx="13519771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Los problemas sociales y ambientales contemporáneos son desafíos cruciales que afectan la calidad de vida y la sostenibilidad del planeta.</a:t>
            </a:r>
          </a:p>
        </p:txBody>
      </p:sp>
      <p:sp>
        <p:nvSpPr>
          <p:cNvPr name="Freeform 24" id="24"/>
          <p:cNvSpPr/>
          <p:nvPr/>
        </p:nvSpPr>
        <p:spPr>
          <a:xfrm flipH="true" flipV="false" rot="0">
            <a:off x="-410547" y="251425"/>
            <a:ext cx="3821969" cy="3099269"/>
          </a:xfrm>
          <a:custGeom>
            <a:avLst/>
            <a:gdLst/>
            <a:ahLst/>
            <a:cxnLst/>
            <a:rect r="r" b="b" t="t" l="l"/>
            <a:pathLst>
              <a:path h="3099269" w="3821969">
                <a:moveTo>
                  <a:pt x="3821969" y="0"/>
                </a:moveTo>
                <a:lnTo>
                  <a:pt x="0" y="0"/>
                </a:lnTo>
                <a:lnTo>
                  <a:pt x="0" y="3099269"/>
                </a:lnTo>
                <a:lnTo>
                  <a:pt x="3821969" y="3099269"/>
                </a:lnTo>
                <a:lnTo>
                  <a:pt x="38219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252043" y="7653307"/>
            <a:ext cx="3035957" cy="2633693"/>
          </a:xfrm>
          <a:custGeom>
            <a:avLst/>
            <a:gdLst/>
            <a:ahLst/>
            <a:cxnLst/>
            <a:rect r="r" b="b" t="t" l="l"/>
            <a:pathLst>
              <a:path h="2633693" w="3035957">
                <a:moveTo>
                  <a:pt x="0" y="0"/>
                </a:moveTo>
                <a:lnTo>
                  <a:pt x="3035957" y="0"/>
                </a:lnTo>
                <a:lnTo>
                  <a:pt x="3035957" y="2633693"/>
                </a:lnTo>
                <a:lnTo>
                  <a:pt x="0" y="2633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161518" y="4684334"/>
            <a:ext cx="3217008" cy="2392649"/>
          </a:xfrm>
          <a:custGeom>
            <a:avLst/>
            <a:gdLst/>
            <a:ahLst/>
            <a:cxnLst/>
            <a:rect r="r" b="b" t="t" l="l"/>
            <a:pathLst>
              <a:path h="2392649" w="3217008">
                <a:moveTo>
                  <a:pt x="0" y="0"/>
                </a:moveTo>
                <a:lnTo>
                  <a:pt x="3217007" y="0"/>
                </a:lnTo>
                <a:lnTo>
                  <a:pt x="3217007" y="2392649"/>
                </a:lnTo>
                <a:lnTo>
                  <a:pt x="0" y="23926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486547" y="4048614"/>
            <a:ext cx="2926537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1. Desigualdad Económica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400740" y="5441858"/>
            <a:ext cx="3333750" cy="35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- Falta de Empleo: Muchas personas, especialmente jóvenes, no pueden encontrar trabajos estables que ofrezcan seguridad económica.</a:t>
            </a: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 - Empleo Precario: Trabajos temporales y mal remunerados sin garantías sociales son comunes, afectando el bienestar de las familias.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82941" y="5441858"/>
            <a:ext cx="3333750" cy="35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- Brecha de Riqueza: La creciente diferencia entre ricos y pobres crea tensiones sociales y limita el acceso a oportunidades para sectores vulnerables.</a:t>
            </a: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 - Acceso a Servicios Básicos: Mucha gente carece de acceso a educación, salud, y servicios esenciales, exacerbando la pobreza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617440" y="4083569"/>
            <a:ext cx="2926537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2. Desempleo y Subempleo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010145" y="4083569"/>
            <a:ext cx="4194312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3. Discriminación y Exclusión Social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532095" y="5441858"/>
            <a:ext cx="3333750" cy="35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- Racismo y Discriminación de Género: Persisten problemas de racismo, sexismo y discriminación basada en etnia, orientación sexual, y otras diferencias.</a:t>
            </a: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 - Exclusión de Minorías: Grupos minoritarios a menudo enfrentan barreras para integrarse plenamente en la sociedad.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5E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236635"/>
            <a:ext cx="5126355" cy="5021665"/>
            <a:chOff x="0" y="0"/>
            <a:chExt cx="1350151" cy="1322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0151" cy="1322578"/>
            </a:xfrm>
            <a:custGeom>
              <a:avLst/>
              <a:gdLst/>
              <a:ahLst/>
              <a:cxnLst/>
              <a:rect r="r" b="b" t="t" l="l"/>
              <a:pathLst>
                <a:path h="1322578" w="1350151">
                  <a:moveTo>
                    <a:pt x="77021" y="0"/>
                  </a:moveTo>
                  <a:lnTo>
                    <a:pt x="1273130" y="0"/>
                  </a:lnTo>
                  <a:cubicBezTo>
                    <a:pt x="1315668" y="0"/>
                    <a:pt x="1350151" y="34484"/>
                    <a:pt x="1350151" y="77021"/>
                  </a:cubicBezTo>
                  <a:lnTo>
                    <a:pt x="1350151" y="1245557"/>
                  </a:lnTo>
                  <a:cubicBezTo>
                    <a:pt x="1350151" y="1265985"/>
                    <a:pt x="1342036" y="1285575"/>
                    <a:pt x="1327592" y="1300019"/>
                  </a:cubicBezTo>
                  <a:cubicBezTo>
                    <a:pt x="1313148" y="1314464"/>
                    <a:pt x="1293557" y="1322578"/>
                    <a:pt x="1273130" y="1322578"/>
                  </a:cubicBezTo>
                  <a:lnTo>
                    <a:pt x="77021" y="1322578"/>
                  </a:lnTo>
                  <a:cubicBezTo>
                    <a:pt x="34484" y="1322578"/>
                    <a:pt x="0" y="1288095"/>
                    <a:pt x="0" y="1245557"/>
                  </a:cubicBezTo>
                  <a:lnTo>
                    <a:pt x="0" y="77021"/>
                  </a:lnTo>
                  <a:cubicBezTo>
                    <a:pt x="0" y="34484"/>
                    <a:pt x="34484" y="0"/>
                    <a:pt x="770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B5FCF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350151" cy="1379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81849" y="4236635"/>
            <a:ext cx="5126355" cy="5021665"/>
            <a:chOff x="0" y="0"/>
            <a:chExt cx="1350151" cy="13225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50151" cy="1322578"/>
            </a:xfrm>
            <a:custGeom>
              <a:avLst/>
              <a:gdLst/>
              <a:ahLst/>
              <a:cxnLst/>
              <a:rect r="r" b="b" t="t" l="l"/>
              <a:pathLst>
                <a:path h="1322578" w="1350151">
                  <a:moveTo>
                    <a:pt x="77021" y="0"/>
                  </a:moveTo>
                  <a:lnTo>
                    <a:pt x="1273130" y="0"/>
                  </a:lnTo>
                  <a:cubicBezTo>
                    <a:pt x="1315668" y="0"/>
                    <a:pt x="1350151" y="34484"/>
                    <a:pt x="1350151" y="77021"/>
                  </a:cubicBezTo>
                  <a:lnTo>
                    <a:pt x="1350151" y="1245557"/>
                  </a:lnTo>
                  <a:cubicBezTo>
                    <a:pt x="1350151" y="1265985"/>
                    <a:pt x="1342036" y="1285575"/>
                    <a:pt x="1327592" y="1300019"/>
                  </a:cubicBezTo>
                  <a:cubicBezTo>
                    <a:pt x="1313148" y="1314464"/>
                    <a:pt x="1293557" y="1322578"/>
                    <a:pt x="1273130" y="1322578"/>
                  </a:cubicBezTo>
                  <a:lnTo>
                    <a:pt x="77021" y="1322578"/>
                  </a:lnTo>
                  <a:cubicBezTo>
                    <a:pt x="34484" y="1322578"/>
                    <a:pt x="0" y="1288095"/>
                    <a:pt x="0" y="1245557"/>
                  </a:cubicBezTo>
                  <a:lnTo>
                    <a:pt x="0" y="77021"/>
                  </a:lnTo>
                  <a:cubicBezTo>
                    <a:pt x="0" y="34484"/>
                    <a:pt x="34484" y="0"/>
                    <a:pt x="770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B5FC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350151" cy="1379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34997" y="4236635"/>
            <a:ext cx="5126355" cy="5021665"/>
            <a:chOff x="0" y="0"/>
            <a:chExt cx="1350151" cy="13225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0151" cy="1322578"/>
            </a:xfrm>
            <a:custGeom>
              <a:avLst/>
              <a:gdLst/>
              <a:ahLst/>
              <a:cxnLst/>
              <a:rect r="r" b="b" t="t" l="l"/>
              <a:pathLst>
                <a:path h="1322578" w="1350151">
                  <a:moveTo>
                    <a:pt x="77021" y="0"/>
                  </a:moveTo>
                  <a:lnTo>
                    <a:pt x="1273130" y="0"/>
                  </a:lnTo>
                  <a:cubicBezTo>
                    <a:pt x="1315668" y="0"/>
                    <a:pt x="1350151" y="34484"/>
                    <a:pt x="1350151" y="77021"/>
                  </a:cubicBezTo>
                  <a:lnTo>
                    <a:pt x="1350151" y="1245557"/>
                  </a:lnTo>
                  <a:cubicBezTo>
                    <a:pt x="1350151" y="1265985"/>
                    <a:pt x="1342036" y="1285575"/>
                    <a:pt x="1327592" y="1300019"/>
                  </a:cubicBezTo>
                  <a:cubicBezTo>
                    <a:pt x="1313148" y="1314464"/>
                    <a:pt x="1293557" y="1322578"/>
                    <a:pt x="1273130" y="1322578"/>
                  </a:cubicBezTo>
                  <a:lnTo>
                    <a:pt x="77021" y="1322578"/>
                  </a:lnTo>
                  <a:cubicBezTo>
                    <a:pt x="34484" y="1322578"/>
                    <a:pt x="0" y="1288095"/>
                    <a:pt x="0" y="1245557"/>
                  </a:cubicBezTo>
                  <a:lnTo>
                    <a:pt x="0" y="77021"/>
                  </a:lnTo>
                  <a:cubicBezTo>
                    <a:pt x="0" y="34484"/>
                    <a:pt x="34484" y="0"/>
                    <a:pt x="770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B5FC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350151" cy="1379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580017" y="3065060"/>
            <a:ext cx="5126355" cy="1524000"/>
            <a:chOff x="0" y="0"/>
            <a:chExt cx="1350151" cy="4013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50151" cy="401383"/>
            </a:xfrm>
            <a:custGeom>
              <a:avLst/>
              <a:gdLst/>
              <a:ahLst/>
              <a:cxnLst/>
              <a:rect r="r" b="b" t="t" l="l"/>
              <a:pathLst>
                <a:path h="401383" w="1350151">
                  <a:moveTo>
                    <a:pt x="1146951" y="0"/>
                  </a:moveTo>
                  <a:cubicBezTo>
                    <a:pt x="1259175" y="0"/>
                    <a:pt x="1350151" y="89853"/>
                    <a:pt x="1350151" y="200691"/>
                  </a:cubicBezTo>
                  <a:cubicBezTo>
                    <a:pt x="1350151" y="311530"/>
                    <a:pt x="1259175" y="401383"/>
                    <a:pt x="1146951" y="401383"/>
                  </a:cubicBezTo>
                  <a:lnTo>
                    <a:pt x="203200" y="401383"/>
                  </a:lnTo>
                  <a:cubicBezTo>
                    <a:pt x="90976" y="401383"/>
                    <a:pt x="0" y="311530"/>
                    <a:pt x="0" y="200691"/>
                  </a:cubicBezTo>
                  <a:cubicBezTo>
                    <a:pt x="0" y="898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A8FE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350151" cy="45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3065060"/>
            <a:ext cx="5126355" cy="1524000"/>
            <a:chOff x="0" y="0"/>
            <a:chExt cx="1350151" cy="40138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50151" cy="401383"/>
            </a:xfrm>
            <a:custGeom>
              <a:avLst/>
              <a:gdLst/>
              <a:ahLst/>
              <a:cxnLst/>
              <a:rect r="r" b="b" t="t" l="l"/>
              <a:pathLst>
                <a:path h="401383" w="1350151">
                  <a:moveTo>
                    <a:pt x="1146951" y="0"/>
                  </a:moveTo>
                  <a:cubicBezTo>
                    <a:pt x="1259175" y="0"/>
                    <a:pt x="1350151" y="89853"/>
                    <a:pt x="1350151" y="200691"/>
                  </a:cubicBezTo>
                  <a:cubicBezTo>
                    <a:pt x="1350151" y="311530"/>
                    <a:pt x="1259175" y="401383"/>
                    <a:pt x="1146951" y="401383"/>
                  </a:cubicBezTo>
                  <a:lnTo>
                    <a:pt x="203200" y="401383"/>
                  </a:lnTo>
                  <a:cubicBezTo>
                    <a:pt x="90976" y="401383"/>
                    <a:pt x="0" y="311530"/>
                    <a:pt x="0" y="200691"/>
                  </a:cubicBezTo>
                  <a:cubicBezTo>
                    <a:pt x="0" y="898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A8FE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350151" cy="45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131334" y="3065060"/>
            <a:ext cx="5126355" cy="1524000"/>
            <a:chOff x="0" y="0"/>
            <a:chExt cx="1350151" cy="4013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50151" cy="401383"/>
            </a:xfrm>
            <a:custGeom>
              <a:avLst/>
              <a:gdLst/>
              <a:ahLst/>
              <a:cxnLst/>
              <a:rect r="r" b="b" t="t" l="l"/>
              <a:pathLst>
                <a:path h="401383" w="1350151">
                  <a:moveTo>
                    <a:pt x="1146951" y="0"/>
                  </a:moveTo>
                  <a:cubicBezTo>
                    <a:pt x="1259175" y="0"/>
                    <a:pt x="1350151" y="89853"/>
                    <a:pt x="1350151" y="200691"/>
                  </a:cubicBezTo>
                  <a:cubicBezTo>
                    <a:pt x="1350151" y="311530"/>
                    <a:pt x="1259175" y="401383"/>
                    <a:pt x="1146951" y="401383"/>
                  </a:cubicBezTo>
                  <a:lnTo>
                    <a:pt x="203200" y="401383"/>
                  </a:lnTo>
                  <a:cubicBezTo>
                    <a:pt x="90976" y="401383"/>
                    <a:pt x="0" y="311530"/>
                    <a:pt x="0" y="200691"/>
                  </a:cubicBezTo>
                  <a:cubicBezTo>
                    <a:pt x="0" y="898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A8FE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350151" cy="45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988862" y="979797"/>
            <a:ext cx="12310276" cy="1549872"/>
            <a:chOff x="0" y="0"/>
            <a:chExt cx="3464796" cy="4362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464795" cy="436220"/>
            </a:xfrm>
            <a:custGeom>
              <a:avLst/>
              <a:gdLst/>
              <a:ahLst/>
              <a:cxnLst/>
              <a:rect r="r" b="b" t="t" l="l"/>
              <a:pathLst>
                <a:path h="436220" w="3464795">
                  <a:moveTo>
                    <a:pt x="3261595" y="0"/>
                  </a:moveTo>
                  <a:cubicBezTo>
                    <a:pt x="3373820" y="0"/>
                    <a:pt x="3464795" y="97651"/>
                    <a:pt x="3464795" y="218110"/>
                  </a:cubicBezTo>
                  <a:cubicBezTo>
                    <a:pt x="3464795" y="338569"/>
                    <a:pt x="3373820" y="436220"/>
                    <a:pt x="3261595" y="436220"/>
                  </a:cubicBezTo>
                  <a:lnTo>
                    <a:pt x="203200" y="436220"/>
                  </a:lnTo>
                  <a:cubicBezTo>
                    <a:pt x="90976" y="436220"/>
                    <a:pt x="0" y="338569"/>
                    <a:pt x="0" y="218110"/>
                  </a:cubicBezTo>
                  <a:cubicBezTo>
                    <a:pt x="0" y="976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B5FC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3464796" cy="4933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545908" y="4885647"/>
            <a:ext cx="3840787" cy="407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202C43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- Calentamiento Global: El aumento de las temperaturas globales debido al exceso de gases de efecto invernadero causa fenómenos climáticos extremos.</a:t>
            </a:r>
          </a:p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202C43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 - Impacto en Ecosistemas: Desaparición de especies, pérdida de hábitats y desequilibrios ecológicos son consecuencias directas.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411422" y="1164183"/>
            <a:ext cx="1146515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PROBLEMAS AMBIENTALES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45908" y="3465110"/>
            <a:ext cx="4091940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1. Cambio Climático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97225" y="3465110"/>
            <a:ext cx="4091940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2. Contaminación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531834" y="3279372"/>
            <a:ext cx="432535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3. Deforestación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97225" y="4885647"/>
            <a:ext cx="4185796" cy="3333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202C43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- Contaminación del Aire: Emisiones de fábricas, vehículos y otras fuentes contribuyen a problemas respiratorios y ambientales.</a:t>
            </a:r>
          </a:p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202C43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 - Contaminación del Agua: Industriales y plásticos contaminan ríos, océanos, y fuentes de agua potable.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632129" y="4885647"/>
            <a:ext cx="4185796" cy="3333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202C43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- Pérdida de Bosques: La tala indiscriminada para agricultura y urbanización reduce la cantidad de bosques, esenciales para la biodiversidad y el equilibrio climático.</a:t>
            </a:r>
          </a:p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202C43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  - Erosión del Suelo: Sin árboles, el suelo es más susceptible a la erosión y pérdida de nutrientes.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2631" y="1028700"/>
            <a:ext cx="16172984" cy="1549872"/>
            <a:chOff x="0" y="0"/>
            <a:chExt cx="4551976" cy="4362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1976" cy="436220"/>
            </a:xfrm>
            <a:custGeom>
              <a:avLst/>
              <a:gdLst/>
              <a:ahLst/>
              <a:cxnLst/>
              <a:rect r="r" b="b" t="t" l="l"/>
              <a:pathLst>
                <a:path h="436220" w="4551976">
                  <a:moveTo>
                    <a:pt x="4348776" y="0"/>
                  </a:moveTo>
                  <a:cubicBezTo>
                    <a:pt x="4461001" y="0"/>
                    <a:pt x="4551976" y="97651"/>
                    <a:pt x="4551976" y="218110"/>
                  </a:cubicBezTo>
                  <a:cubicBezTo>
                    <a:pt x="4551976" y="338569"/>
                    <a:pt x="4461001" y="436220"/>
                    <a:pt x="4348776" y="436220"/>
                  </a:cubicBezTo>
                  <a:lnTo>
                    <a:pt x="203200" y="436220"/>
                  </a:lnTo>
                  <a:cubicBezTo>
                    <a:pt x="90976" y="436220"/>
                    <a:pt x="0" y="338569"/>
                    <a:pt x="0" y="218110"/>
                  </a:cubicBezTo>
                  <a:cubicBezTo>
                    <a:pt x="0" y="976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8A89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551976" cy="4933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32631" y="5505059"/>
            <a:ext cx="5282167" cy="3753241"/>
            <a:chOff x="0" y="0"/>
            <a:chExt cx="1391188" cy="9885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1188" cy="988508"/>
            </a:xfrm>
            <a:custGeom>
              <a:avLst/>
              <a:gdLst/>
              <a:ahLst/>
              <a:cxnLst/>
              <a:rect r="r" b="b" t="t" l="l"/>
              <a:pathLst>
                <a:path h="988508" w="1391188">
                  <a:moveTo>
                    <a:pt x="74749" y="0"/>
                  </a:moveTo>
                  <a:lnTo>
                    <a:pt x="1316439" y="0"/>
                  </a:lnTo>
                  <a:cubicBezTo>
                    <a:pt x="1336263" y="0"/>
                    <a:pt x="1355276" y="7875"/>
                    <a:pt x="1369294" y="21894"/>
                  </a:cubicBezTo>
                  <a:cubicBezTo>
                    <a:pt x="1383313" y="35912"/>
                    <a:pt x="1391188" y="54925"/>
                    <a:pt x="1391188" y="74749"/>
                  </a:cubicBezTo>
                  <a:lnTo>
                    <a:pt x="1391188" y="913759"/>
                  </a:lnTo>
                  <a:cubicBezTo>
                    <a:pt x="1391188" y="955042"/>
                    <a:pt x="1357722" y="988508"/>
                    <a:pt x="1316439" y="988508"/>
                  </a:cubicBezTo>
                  <a:lnTo>
                    <a:pt x="74749" y="988508"/>
                  </a:lnTo>
                  <a:cubicBezTo>
                    <a:pt x="54925" y="988508"/>
                    <a:pt x="35912" y="980633"/>
                    <a:pt x="21894" y="966615"/>
                  </a:cubicBezTo>
                  <a:cubicBezTo>
                    <a:pt x="7875" y="952596"/>
                    <a:pt x="0" y="933584"/>
                    <a:pt x="0" y="913759"/>
                  </a:cubicBezTo>
                  <a:lnTo>
                    <a:pt x="0" y="74749"/>
                  </a:lnTo>
                  <a:cubicBezTo>
                    <a:pt x="0" y="54925"/>
                    <a:pt x="7875" y="35912"/>
                    <a:pt x="21894" y="21894"/>
                  </a:cubicBezTo>
                  <a:cubicBezTo>
                    <a:pt x="35912" y="7875"/>
                    <a:pt x="54925" y="0"/>
                    <a:pt x="74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8A895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391188" cy="1045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67860" y="4686472"/>
            <a:ext cx="5011710" cy="1030749"/>
            <a:chOff x="0" y="0"/>
            <a:chExt cx="1951604" cy="4013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51604" cy="401383"/>
            </a:xfrm>
            <a:custGeom>
              <a:avLst/>
              <a:gdLst/>
              <a:ahLst/>
              <a:cxnLst/>
              <a:rect r="r" b="b" t="t" l="l"/>
              <a:pathLst>
                <a:path h="401383" w="1951604">
                  <a:moveTo>
                    <a:pt x="1748404" y="0"/>
                  </a:moveTo>
                  <a:cubicBezTo>
                    <a:pt x="1860628" y="0"/>
                    <a:pt x="1951604" y="89853"/>
                    <a:pt x="1951604" y="200691"/>
                  </a:cubicBezTo>
                  <a:cubicBezTo>
                    <a:pt x="1951604" y="311530"/>
                    <a:pt x="1860628" y="401383"/>
                    <a:pt x="1748404" y="401383"/>
                  </a:cubicBezTo>
                  <a:lnTo>
                    <a:pt x="203200" y="401383"/>
                  </a:lnTo>
                  <a:cubicBezTo>
                    <a:pt x="90976" y="401383"/>
                    <a:pt x="0" y="311530"/>
                    <a:pt x="0" y="200691"/>
                  </a:cubicBezTo>
                  <a:cubicBezTo>
                    <a:pt x="0" y="898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8C4B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951604" cy="45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506848" y="5505059"/>
            <a:ext cx="5282167" cy="3753241"/>
            <a:chOff x="0" y="0"/>
            <a:chExt cx="1391188" cy="9885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91188" cy="988508"/>
            </a:xfrm>
            <a:custGeom>
              <a:avLst/>
              <a:gdLst/>
              <a:ahLst/>
              <a:cxnLst/>
              <a:rect r="r" b="b" t="t" l="l"/>
              <a:pathLst>
                <a:path h="988508" w="1391188">
                  <a:moveTo>
                    <a:pt x="74749" y="0"/>
                  </a:moveTo>
                  <a:lnTo>
                    <a:pt x="1316439" y="0"/>
                  </a:lnTo>
                  <a:cubicBezTo>
                    <a:pt x="1336263" y="0"/>
                    <a:pt x="1355276" y="7875"/>
                    <a:pt x="1369294" y="21894"/>
                  </a:cubicBezTo>
                  <a:cubicBezTo>
                    <a:pt x="1383313" y="35912"/>
                    <a:pt x="1391188" y="54925"/>
                    <a:pt x="1391188" y="74749"/>
                  </a:cubicBezTo>
                  <a:lnTo>
                    <a:pt x="1391188" y="913759"/>
                  </a:lnTo>
                  <a:cubicBezTo>
                    <a:pt x="1391188" y="955042"/>
                    <a:pt x="1357722" y="988508"/>
                    <a:pt x="1316439" y="988508"/>
                  </a:cubicBezTo>
                  <a:lnTo>
                    <a:pt x="74749" y="988508"/>
                  </a:lnTo>
                  <a:cubicBezTo>
                    <a:pt x="54925" y="988508"/>
                    <a:pt x="35912" y="980633"/>
                    <a:pt x="21894" y="966615"/>
                  </a:cubicBezTo>
                  <a:cubicBezTo>
                    <a:pt x="7875" y="952596"/>
                    <a:pt x="0" y="933584"/>
                    <a:pt x="0" y="913759"/>
                  </a:cubicBezTo>
                  <a:lnTo>
                    <a:pt x="0" y="74749"/>
                  </a:lnTo>
                  <a:cubicBezTo>
                    <a:pt x="0" y="54925"/>
                    <a:pt x="7875" y="35912"/>
                    <a:pt x="21894" y="21894"/>
                  </a:cubicBezTo>
                  <a:cubicBezTo>
                    <a:pt x="35912" y="7875"/>
                    <a:pt x="54925" y="0"/>
                    <a:pt x="74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8A895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391188" cy="1045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979515" y="5505059"/>
            <a:ext cx="5282167" cy="3753241"/>
            <a:chOff x="0" y="0"/>
            <a:chExt cx="1391188" cy="9885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91188" cy="988508"/>
            </a:xfrm>
            <a:custGeom>
              <a:avLst/>
              <a:gdLst/>
              <a:ahLst/>
              <a:cxnLst/>
              <a:rect r="r" b="b" t="t" l="l"/>
              <a:pathLst>
                <a:path h="988508" w="1391188">
                  <a:moveTo>
                    <a:pt x="74749" y="0"/>
                  </a:moveTo>
                  <a:lnTo>
                    <a:pt x="1316439" y="0"/>
                  </a:lnTo>
                  <a:cubicBezTo>
                    <a:pt x="1336263" y="0"/>
                    <a:pt x="1355276" y="7875"/>
                    <a:pt x="1369294" y="21894"/>
                  </a:cubicBezTo>
                  <a:cubicBezTo>
                    <a:pt x="1383313" y="35912"/>
                    <a:pt x="1391188" y="54925"/>
                    <a:pt x="1391188" y="74749"/>
                  </a:cubicBezTo>
                  <a:lnTo>
                    <a:pt x="1391188" y="913759"/>
                  </a:lnTo>
                  <a:cubicBezTo>
                    <a:pt x="1391188" y="955042"/>
                    <a:pt x="1357722" y="988508"/>
                    <a:pt x="1316439" y="988508"/>
                  </a:cubicBezTo>
                  <a:lnTo>
                    <a:pt x="74749" y="988508"/>
                  </a:lnTo>
                  <a:cubicBezTo>
                    <a:pt x="54925" y="988508"/>
                    <a:pt x="35912" y="980633"/>
                    <a:pt x="21894" y="966615"/>
                  </a:cubicBezTo>
                  <a:cubicBezTo>
                    <a:pt x="7875" y="952596"/>
                    <a:pt x="0" y="933584"/>
                    <a:pt x="0" y="913759"/>
                  </a:cubicBezTo>
                  <a:lnTo>
                    <a:pt x="0" y="74749"/>
                  </a:lnTo>
                  <a:cubicBezTo>
                    <a:pt x="0" y="54925"/>
                    <a:pt x="7875" y="35912"/>
                    <a:pt x="21894" y="21894"/>
                  </a:cubicBezTo>
                  <a:cubicBezTo>
                    <a:pt x="35912" y="7875"/>
                    <a:pt x="54925" y="0"/>
                    <a:pt x="74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8A895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391188" cy="1045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642076" y="4686472"/>
            <a:ext cx="5011710" cy="1030749"/>
            <a:chOff x="0" y="0"/>
            <a:chExt cx="1951604" cy="4013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51604" cy="401383"/>
            </a:xfrm>
            <a:custGeom>
              <a:avLst/>
              <a:gdLst/>
              <a:ahLst/>
              <a:cxnLst/>
              <a:rect r="r" b="b" t="t" l="l"/>
              <a:pathLst>
                <a:path h="401383" w="1951604">
                  <a:moveTo>
                    <a:pt x="1748404" y="0"/>
                  </a:moveTo>
                  <a:cubicBezTo>
                    <a:pt x="1860628" y="0"/>
                    <a:pt x="1951604" y="89853"/>
                    <a:pt x="1951604" y="200691"/>
                  </a:cubicBezTo>
                  <a:cubicBezTo>
                    <a:pt x="1951604" y="311530"/>
                    <a:pt x="1860628" y="401383"/>
                    <a:pt x="1748404" y="401383"/>
                  </a:cubicBezTo>
                  <a:lnTo>
                    <a:pt x="203200" y="401383"/>
                  </a:lnTo>
                  <a:cubicBezTo>
                    <a:pt x="90976" y="401383"/>
                    <a:pt x="0" y="311530"/>
                    <a:pt x="0" y="200691"/>
                  </a:cubicBezTo>
                  <a:cubicBezTo>
                    <a:pt x="0" y="898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8C4B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951604" cy="45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97837" y="4686472"/>
            <a:ext cx="5011710" cy="1030749"/>
            <a:chOff x="0" y="0"/>
            <a:chExt cx="1951604" cy="40138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51604" cy="401383"/>
            </a:xfrm>
            <a:custGeom>
              <a:avLst/>
              <a:gdLst/>
              <a:ahLst/>
              <a:cxnLst/>
              <a:rect r="r" b="b" t="t" l="l"/>
              <a:pathLst>
                <a:path h="401383" w="1951604">
                  <a:moveTo>
                    <a:pt x="1748404" y="0"/>
                  </a:moveTo>
                  <a:cubicBezTo>
                    <a:pt x="1860628" y="0"/>
                    <a:pt x="1951604" y="89853"/>
                    <a:pt x="1951604" y="200691"/>
                  </a:cubicBezTo>
                  <a:cubicBezTo>
                    <a:pt x="1951604" y="311530"/>
                    <a:pt x="1860628" y="401383"/>
                    <a:pt x="1748404" y="401383"/>
                  </a:cubicBezTo>
                  <a:lnTo>
                    <a:pt x="203200" y="401383"/>
                  </a:lnTo>
                  <a:cubicBezTo>
                    <a:pt x="90976" y="401383"/>
                    <a:pt x="0" y="311530"/>
                    <a:pt x="0" y="200691"/>
                  </a:cubicBezTo>
                  <a:cubicBezTo>
                    <a:pt x="0" y="898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8C4B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951604" cy="45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402443" y="6217983"/>
            <a:ext cx="4551825" cy="144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090909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La solución a estos problemas es vital para asegurar la sostenibilidad del medio ambiente y el bienestar de las futuras generaciones.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629367" y="1455864"/>
            <a:ext cx="12494414" cy="79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2"/>
              </a:lnSpc>
            </a:pPr>
            <a:r>
              <a:rPr lang="en-US" sz="4515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IMPORTANCIA DE ABORDAR ESTOS PROBLEMAS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27745" y="4974834"/>
            <a:ext cx="4091940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Sostenibilidad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73153" y="4664075"/>
            <a:ext cx="4091940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Equidad y Justicia Social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875821" y="6217983"/>
            <a:ext cx="4551997" cy="144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090909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Trabajar para reducir la desigualdad y la discriminación fortalece el tejido social y promueve un desarrollo más equitativo.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657722" y="4722421"/>
            <a:ext cx="4091940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Salud y Bienestar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341421" y="6398958"/>
            <a:ext cx="4551997" cy="1086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090909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Mitigar la contaminación y el cambio climático mejora la salud pública y la calidad de vida.</a:t>
            </a:r>
          </a:p>
        </p:txBody>
      </p:sp>
      <p:sp>
        <p:nvSpPr>
          <p:cNvPr name="Freeform 30" id="30"/>
          <p:cNvSpPr/>
          <p:nvPr/>
        </p:nvSpPr>
        <p:spPr>
          <a:xfrm flipH="true" flipV="false" rot="0">
            <a:off x="1583397" y="-420353"/>
            <a:ext cx="2045970" cy="4871357"/>
          </a:xfrm>
          <a:custGeom>
            <a:avLst/>
            <a:gdLst/>
            <a:ahLst/>
            <a:cxnLst/>
            <a:rect r="r" b="b" t="t" l="l"/>
            <a:pathLst>
              <a:path h="4871357" w="2045970">
                <a:moveTo>
                  <a:pt x="2045970" y="0"/>
                </a:moveTo>
                <a:lnTo>
                  <a:pt x="0" y="0"/>
                </a:lnTo>
                <a:lnTo>
                  <a:pt x="0" y="4871357"/>
                </a:lnTo>
                <a:lnTo>
                  <a:pt x="2045970" y="4871357"/>
                </a:lnTo>
                <a:lnTo>
                  <a:pt x="20459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11317" y="0"/>
            <a:ext cx="7569186" cy="10219335"/>
          </a:xfrm>
          <a:custGeom>
            <a:avLst/>
            <a:gdLst/>
            <a:ahLst/>
            <a:cxnLst/>
            <a:rect r="r" b="b" t="t" l="l"/>
            <a:pathLst>
              <a:path h="10219335" w="7569186">
                <a:moveTo>
                  <a:pt x="0" y="0"/>
                </a:moveTo>
                <a:lnTo>
                  <a:pt x="7569186" y="0"/>
                </a:lnTo>
                <a:lnTo>
                  <a:pt x="7569186" y="10219335"/>
                </a:lnTo>
                <a:lnTo>
                  <a:pt x="0" y="102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88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DAGcsBhEGpc</dc:identifier>
  <dcterms:modified xsi:type="dcterms:W3CDTF">2011-08-01T06:04:30Z</dcterms:modified>
  <cp:revision>1</cp:revision>
  <dc:title>Problemas sociales y ambientales contemporáneos.</dc:title>
</cp:coreProperties>
</file>