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83" r:id="rId5"/>
    <p:sldId id="293" r:id="rId6"/>
    <p:sldId id="316" r:id="rId7"/>
    <p:sldId id="317" r:id="rId8"/>
    <p:sldId id="258" r:id="rId9"/>
    <p:sldId id="259" r:id="rId10"/>
    <p:sldId id="261" r:id="rId11"/>
    <p:sldId id="262" r:id="rId12"/>
    <p:sldId id="263" r:id="rId13"/>
    <p:sldId id="264" r:id="rId14"/>
    <p:sldId id="266" r:id="rId15"/>
    <p:sldId id="269" r:id="rId16"/>
    <p:sldId id="267" r:id="rId17"/>
    <p:sldId id="268" r:id="rId18"/>
    <p:sldId id="318" r:id="rId19"/>
    <p:sldId id="319" r:id="rId2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83"/>
            <p14:sldId id="293"/>
            <p14:sldId id="316"/>
            <p14:sldId id="317"/>
            <p14:sldId id="258"/>
            <p14:sldId id="259"/>
            <p14:sldId id="261"/>
            <p14:sldId id="262"/>
            <p14:sldId id="263"/>
            <p14:sldId id="264"/>
            <p14:sldId id="266"/>
            <p14:sldId id="269"/>
            <p14:sldId id="267"/>
            <p14:sldId id="268"/>
            <p14:sldId id="318"/>
            <p14:sldId id="319"/>
          </p14:sldIdLst>
        </p14:section>
        <p14:section name="Diseñar, Transformación, Anotar, Trabajar en colaboración, Información" id="{B9B51309-D148-4332-87C2-07BE32FBCA3B}">
          <p14:sldIdLst/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h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26/06/2021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26/06/2021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E588D6-B94A-4A03-8218-7C791440B3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D00DA-814A-427B-9BD9-BE3311CE3830}" type="slidenum">
              <a:rPr lang="es-ES" altLang="es-EC"/>
              <a:pPr/>
              <a:t>1</a:t>
            </a:fld>
            <a:endParaRPr lang="es-ES" altLang="es-EC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CDC42C63-FAFF-4380-98EF-7F51A7B4B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5E00CA94-7FC0-49B9-A0AC-F20911604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C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469BF1-45D3-4680-871D-7784356B69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62D0DF-A37E-4435-BF4C-5AA5BCB6419B}" type="slidenum">
              <a:rPr lang="es-ES" altLang="es-EC"/>
              <a:pPr/>
              <a:t>2</a:t>
            </a:fld>
            <a:endParaRPr lang="es-ES" altLang="es-EC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95233E5B-E4FA-44CE-86AF-F4F1628044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71F974DB-78FD-49A5-892C-0710EEA67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s-EC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26/06/2021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5AAFFC4-FA62-427A-8CE9-ACD9FDA24490}" type="datetime1">
              <a:rPr lang="es-ES" noProof="0" smtClean="0"/>
              <a:t>26/06/2021</a:t>
            </a:fld>
            <a:endParaRPr lang="es-E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758146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3412045-DA27-4A3E-A9E2-DF0868FC9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2E5DB9F-C760-4B4F-AFCA-8D09CF4B23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C6BED76-D152-4144-BD6A-97262396F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62223E-A44F-4716-B20C-5B985EFA2F2C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320000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604000" y="1752600"/>
            <a:ext cx="4978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61B878D-0AB6-4C1E-9FE9-372F93948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AB37135-D8D1-41C8-A73C-2337A476A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52F2A46-8C18-46D5-8588-D825D610DD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A6B60B-0D93-4B06-BC2F-28D58270FB56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239055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1600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422400" y="1752600"/>
            <a:ext cx="49784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604000" y="1752600"/>
            <a:ext cx="49784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604000" y="3886200"/>
            <a:ext cx="49784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6714BF5-D371-4B99-8A2E-797656F0D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DE19075-8685-4B8C-8E50-062A7770C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5E44CF3A-5351-4590-A61A-A70D7D9855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F817A-7545-44BB-8816-B3D75249DB9D}" type="slidenum">
              <a:rPr lang="es-ES" altLang="es-EC"/>
              <a:pPr/>
              <a:t>‹Nº›</a:t>
            </a:fld>
            <a:endParaRPr lang="es-ES" altLang="es-EC"/>
          </a:p>
        </p:txBody>
      </p:sp>
    </p:spTree>
    <p:extLst>
      <p:ext uri="{BB962C8B-B14F-4D97-AF65-F5344CB8AC3E}">
        <p14:creationId xmlns:p14="http://schemas.microsoft.com/office/powerpoint/2010/main" val="287281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5AAFFC4-FA62-427A-8CE9-ACD9FDA24490}" type="datetime1">
              <a:rPr lang="es-ES" noProof="0" smtClean="0"/>
              <a:t>26/06/2021</a:t>
            </a:fld>
            <a:endParaRPr lang="es-E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808861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26/06/2021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es/imgres?imgurl=http://www.libertaddigital.com/fotos/noticias/sukarlmarx2.jpg&amp;imgrefurl=http://libros.libertaddigital.com/articulo.php/1276231217&amp;h=200&amp;w=188&amp;sz=10&amp;hl=es&amp;start=2&amp;um=1&amp;tbnid=9LTNDcGeN5vOvM:&amp;tbnh=104&amp;tbnw=98&amp;prev=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b/Menger.jpg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://es.wikipedia.org/wiki/Imagen:Menger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pload.wikimedia.org/wikipedia/commons/9/99/Vilfredo_Pareto.jpg" TargetMode="External"/><Relationship Id="rId5" Type="http://schemas.openxmlformats.org/officeDocument/2006/relationships/hyperlink" Target="http://upload.wikimedia.org/wikipedia/commons/5/5d/Walrass.jpg" TargetMode="Externa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Gran_Depresi%C3%B3n" TargetMode="External"/><Relationship Id="rId13" Type="http://schemas.openxmlformats.org/officeDocument/2006/relationships/image" Target="../media/image15.jpeg"/><Relationship Id="rId3" Type="http://schemas.openxmlformats.org/officeDocument/2006/relationships/hyperlink" Target="http://images.google.es/imgres?imgurl=http://www.philadelphia-reflections.com/images/lordkeynes.jpg&amp;imgrefurl=http://www.philadelphia-reflections.com/topic/40.htm&amp;h=300&amp;w=250&amp;sz=36&amp;hl=es&amp;start=1&amp;um=1&amp;tbnid=EhyTH2xYhWppMM:&amp;tbnh=116&amp;tbnw=97&amp;prev=/images%3Fq%3Dkeynes%26svnum%3D10%26um%3D1%26hl%3Des%26sa%3DN" TargetMode="External"/><Relationship Id="rId7" Type="http://schemas.openxmlformats.org/officeDocument/2006/relationships/hyperlink" Target="http://es.wikipedia.org/wiki/Demanda_agregada" TargetMode="External"/><Relationship Id="rId12" Type="http://schemas.openxmlformats.org/officeDocument/2006/relationships/hyperlink" Target="http://images.google.es/imgres?imgurl=http://www.monografias.com/trabajos38/crisis-del-veintinueve/Image10307.jpg&amp;imgrefurl=http://www.monografias.com/trabajos38/crisis-del-veintinueve/crisis-del-veintinueve.shtml&amp;h=273&amp;w=213&amp;sz=16&amp;hl=es&amp;start=6&amp;um=1&amp;tbnid=2ztOXg1sZLX9vM:&amp;tbnh=113&amp;tbnw=88&amp;prev=/images%3Fq%3Dcrisis29%26svnum%3D10%26um%3D1%26hl%3Des%26sa%3DN" TargetMode="External"/><Relationship Id="rId2" Type="http://schemas.openxmlformats.org/officeDocument/2006/relationships/hyperlink" Target="http://es.wikipedia.org/wiki/Gran_Breta%C3%B1a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s.wikipedia.org/w/index.php?title=Econom%C3%ADa_Cl%C3%A1sica_seg%C3%BAn_Keynes&amp;action=edit" TargetMode="External"/><Relationship Id="rId11" Type="http://schemas.openxmlformats.org/officeDocument/2006/relationships/hyperlink" Target="http://es.wikipedia.org/wiki/Macroeconom%C3%ADa" TargetMode="External"/><Relationship Id="rId5" Type="http://schemas.openxmlformats.org/officeDocument/2006/relationships/hyperlink" Target="http://es.wikipedia.org/w/index.php?title=Teor%C3%ADa_General_del_Empleo%2C_el_Inter%C3%A9s_y_el_Dinero&amp;action=edit" TargetMode="External"/><Relationship Id="rId10" Type="http://schemas.openxmlformats.org/officeDocument/2006/relationships/hyperlink" Target="http://es.wikipedia.org/w/index.php?title=Obras_p%C3%BAblicas&amp;action=edit" TargetMode="External"/><Relationship Id="rId4" Type="http://schemas.openxmlformats.org/officeDocument/2006/relationships/image" Target="../media/image14.jpeg"/><Relationship Id="rId9" Type="http://schemas.openxmlformats.org/officeDocument/2006/relationships/hyperlink" Target="http://es.wikipedia.org/wiki/Desempleo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es/imgres?imgurl=http://mix.fresqui.com/files/images/contaminacion.JPG&amp;imgrefurl=http://gomezlucia.blogspot.com/2007_10_01_archive.html&amp;h=498&amp;w=726&amp;sz=251&amp;hl=es&amp;start=8&amp;tbnid=Zgn09PfCcX4VQM:&amp;tbnh=97&amp;tbnw=141&amp;prev=/images%3Fq%3Dfalllos%2Bdel%2Bmercado%2Bcontaminacion%26gbv%3D2%26svnum%3D10%26hl%3Des%26sa%3DG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7.jpeg"/><Relationship Id="rId4" Type="http://schemas.openxmlformats.org/officeDocument/2006/relationships/hyperlink" Target="http://images.google.es/imgres?imgurl=http://bp1.blogger.com/_i13IoDdBhYQ/Rbh_dQqygHI/AAAAAAAAAIg/_j7FlGadYGU/s320/contaminacion.jpg&amp;imgrefurl=http://soleolic.blogspot.com/&amp;h=320&amp;w=291&amp;sz=22&amp;hl=es&amp;start=21&amp;tbnid=nXbdzldb92_hjM:&amp;tbnh=118&amp;tbnw=107&amp;prev=/images%3Fq%3Dfalllos%2Bdel%2Bmercado%2Bcontaminacion%26start%3D20%26gbv%3D2%26ndsp%3D20%26svnum%3D10%26hl%3Des%26sa%3D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es/imgres?imgurl=http://www.materiabiz.com/mbrpt/gurues_interior_coase.jpg&amp;imgrefurl=http://www.materiabiz.com/mbz/gurues.vsp%3Fnid%3D22611&amp;h=247&amp;w=178&amp;sz=14&amp;hl=es&amp;start=7&amp;um=1&amp;tbnid=RGRagpPIRRHJPM:&amp;tbnh=110&amp;tbnw=79&amp;prev=/images%3Fq%3DCoase%26svnum%3D10%26um%3D1%26hl%3Des%26sa%3DN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://images.google.es/imgres?imgurl=http://www.libraries.psu.edu/business/images/fiveforces.jpg&amp;imgrefurl=http://www.libraries.psu.edu/business/industryguides/analysis.htm&amp;h=496&amp;w=674&amp;sz=38&amp;hl=es&amp;start=9&amp;um=1&amp;tbnid=_tOFr2JAQs1a8M:&amp;tbnh=102&amp;tbnw=138&amp;prev=/images%3Fq%3Dmichael%2Bporter%26svnum%3D10%26um%3D1%26hl%3Des%26sa%3DX" TargetMode="Externa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es/imgres?imgurl=http://www.lopezdearenas.com/grecia/images/partenon_perspectiva.jpg&amp;imgrefurl=http://www.lopezdearenas.com/grecia/paginas-espa.htm&amp;h=347&amp;w=689&amp;sz=35&amp;hl=es&amp;start=12&amp;tbnid=yMoTufuADl8vrM:&amp;tbnh=70&amp;tbnw=139&amp;prev=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hyperlink" Target="http://cvc.cervantes.es/actcult/museoprado/citas_claroscuro/imagenes2/norte/200/van_reymerswaele_cambista_y_mujer-29102002-200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es/imgres?imgurl=http://www.historianet.com.br/imagens/mercantilismo_2.jpg&amp;imgrefurl=http://www.historianet.com.br/conteudo/default.aspx%3Fcodigo%3D746&amp;h=294&amp;w=250&amp;sz=12&amp;hl=es&amp;start=4&amp;tbnid=DyVXtdtZquEoKM:&amp;tbnh=115&amp;tbnw=98&amp;prev=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eocities.com/alcaide_econoh/colbert.jpg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html.rincondelvago.com/files/2/2/2/000612220.pn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es/imgres?imgurl=http://bp2.blogger.com/_sEecLisvut0/RY0DEEGbuSI/AAAAAAAAAEk/Y-0-J1lkIjc/s400/malthus.jpg&amp;imgrefurl=http://pistanorte.blogspot.com/2006/12/cruel-spaniards-no-settlements-could.html&amp;h=400&amp;w=305&amp;sz=26&amp;hl=es&amp;start=13&amp;um=1&amp;tbnid=cKCi2ZGYGHhamM:&amp;tbnh=124&amp;tbnw=95&amp;prev=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es/imgres?imgurl=http://www.liberal-international.org/contentFiles/images/Say.jpg&amp;imgrefurl=http://www.liberal-international.org/thumbnails.asp%3Fia_id%3D516&amp;h=270&amp;w=195&amp;sz=21&amp;hl=es&amp;start=2&amp;um=1&amp;tbnid=Bey4PEStsPVIiM:&amp;tbnh=113&amp;tbnw=82&amp;prev=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clio.rediris.es/udidactica/sufragismo2/images/John_Stuart_Mill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es/imgres?imgurl=http://librepensamiento.files.wordpress.com/2007/08/1185733283_f.jpg&amp;imgrefurl=http://www.taringa.net/posts/links/968172/Manifiesto-Comunista-Libertario.html&amp;h=500&amp;w=378&amp;sz=41&amp;hl=es&amp;start=61&amp;tbnid=pnahDu6Hfc2VMM:&amp;tbnh=130&amp;tbnw=98&amp;prev=/images%3Fq%3DSOCIALISMO%2BCOMUNISMO%26start%3D54%26gbv%3D2%26ndsp%3D18%26svnum%3D10%26hl%3Des%26sa%3DN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58CC04F-1A90-46DD-8AF6-D63DDC6228E2}"/>
              </a:ext>
            </a:extLst>
          </p:cNvPr>
          <p:cNvSpPr/>
          <p:nvPr/>
        </p:nvSpPr>
        <p:spPr>
          <a:xfrm>
            <a:off x="2490426" y="2282167"/>
            <a:ext cx="7211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Pensamiento Económico</a:t>
            </a:r>
          </a:p>
        </p:txBody>
      </p:sp>
      <p:pic>
        <p:nvPicPr>
          <p:cNvPr id="4" name="Imagen 3" descr="Imagen que contiene tabla, taza, pequeño, hecho de madera&#10;&#10;Descripción generada automáticamente">
            <a:extLst>
              <a:ext uri="{FF2B5EF4-FFF2-40B4-BE49-F238E27FC236}">
                <a16:creationId xmlns:a16="http://schemas.microsoft.com/office/drawing/2014/main" id="{FE673AE8-8315-4D9D-9B01-CD5C15E2B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575" y="3339698"/>
            <a:ext cx="4474514" cy="25355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1B38B84-5D1B-4C31-ACEE-B3357C0D4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7620000" cy="762000"/>
          </a:xfrm>
        </p:spPr>
        <p:txBody>
          <a:bodyPr/>
          <a:lstStyle/>
          <a:p>
            <a:pPr eaLnBrk="1" hangingPunct="1"/>
            <a:r>
              <a:rPr lang="es-ES_tradnl" altLang="es-EC"/>
              <a:t>V. Marxismo  II</a:t>
            </a:r>
            <a:endParaRPr lang="es-ES" altLang="es-EC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55CC7BE-6392-4B31-A7D4-3CC9764D608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7505" y="1752600"/>
            <a:ext cx="5680229" cy="5486400"/>
          </a:xfrm>
        </p:spPr>
        <p:txBody>
          <a:bodyPr/>
          <a:lstStyle/>
          <a:p>
            <a:pPr algn="just" eaLnBrk="1" hangingPunct="1"/>
            <a:r>
              <a:rPr lang="es-ES" altLang="es-EC" dirty="0">
                <a:solidFill>
                  <a:schemeClr val="tx1"/>
                </a:solidFill>
              </a:rPr>
              <a:t>Así, el principal conflicto, según Marx, se producía entre la denominada clase capitalista, que detentaba la propiedad de los medios de producción (fábricas y máquinas) y la clase trabajadora o proletariado, que no tenía nada, salvo sus propias manos.</a:t>
            </a:r>
          </a:p>
          <a:p>
            <a:pPr algn="just" eaLnBrk="1" hangingPunct="1"/>
            <a:r>
              <a:rPr lang="es-ES" altLang="es-EC" dirty="0">
                <a:solidFill>
                  <a:schemeClr val="tx1"/>
                </a:solidFill>
              </a:rPr>
              <a:t> La explotación, eje de la doctrina de Karl Marx, se mide por la capacidad de los capitalistas para pagar sólo salarios de subsistencia a sus empleados, obteniendo de su trabajo un beneficio (o plusvalía), que era la diferencia entre los salarios pagados y los precios de venta de los bienes en los mercados. </a:t>
            </a:r>
            <a:br>
              <a:rPr lang="es-ES" altLang="es-EC" dirty="0">
                <a:solidFill>
                  <a:schemeClr val="tx1"/>
                </a:solidFill>
              </a:rPr>
            </a:br>
            <a:endParaRPr lang="es-ES" altLang="es-EC" dirty="0">
              <a:solidFill>
                <a:schemeClr val="tx1"/>
              </a:solidFill>
            </a:endParaRPr>
          </a:p>
          <a:p>
            <a:pPr algn="just" eaLnBrk="1" hangingPunct="1"/>
            <a:endParaRPr lang="es-ES" altLang="es-EC" sz="2400" dirty="0">
              <a:solidFill>
                <a:schemeClr val="tx1"/>
              </a:solidFill>
            </a:endParaRPr>
          </a:p>
        </p:txBody>
      </p:sp>
      <p:sp>
        <p:nvSpPr>
          <p:cNvPr id="11268" name="Rectangle 5">
            <a:extLst>
              <a:ext uri="{FF2B5EF4-FFF2-40B4-BE49-F238E27FC236}">
                <a16:creationId xmlns:a16="http://schemas.microsoft.com/office/drawing/2014/main" id="{0C0C6801-88B8-4E27-92EC-5E41052F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548" y="3522345"/>
            <a:ext cx="327660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1800" dirty="0"/>
              <a:t>Los escritos de Marx se alejan de la tradición de la economía clásica inglesa, siguiendo la metafísica del filósofo alemán G</a:t>
            </a:r>
            <a:r>
              <a:rPr lang="es-ES_tradnl" altLang="es-EC" sz="1800" dirty="0"/>
              <a:t>.</a:t>
            </a:r>
            <a:r>
              <a:rPr lang="es-ES" altLang="es-EC" sz="1800" dirty="0"/>
              <a:t> Wilhelm Friedrich Hegel, el cual consideraba que la historia de la humanidad y de la filosofía era una progresión dialéctica: tesis, antítesis y síntesis.</a:t>
            </a:r>
          </a:p>
          <a:p>
            <a:endParaRPr lang="es-ES" altLang="es-EC" sz="2400" dirty="0"/>
          </a:p>
        </p:txBody>
      </p:sp>
      <p:pic>
        <p:nvPicPr>
          <p:cNvPr id="11269" name="Picture 7" descr="sukarlmarx2">
            <a:hlinkClick r:id="rId2"/>
            <a:extLst>
              <a:ext uri="{FF2B5EF4-FFF2-40B4-BE49-F238E27FC236}">
                <a16:creationId xmlns:a16="http://schemas.microsoft.com/office/drawing/2014/main" id="{FAAEC3D7-8E38-45F9-A667-D766B176BB0A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93005" y="1782117"/>
            <a:ext cx="1385888" cy="1470025"/>
          </a:xfrm>
        </p:spPr>
      </p:pic>
      <p:sp>
        <p:nvSpPr>
          <p:cNvPr id="11270" name="Rectangle 8">
            <a:extLst>
              <a:ext uri="{FF2B5EF4-FFF2-40B4-BE49-F238E27FC236}">
                <a16:creationId xmlns:a16="http://schemas.microsoft.com/office/drawing/2014/main" id="{6F312A61-52B0-4283-9169-46351AE23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1295400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C" sz="2400"/>
              <a:t>Marx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22DBED4-6FBD-4B80-95C3-E672F62B0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44600" y="0"/>
            <a:ext cx="10160000" cy="1143000"/>
          </a:xfrm>
        </p:spPr>
        <p:txBody>
          <a:bodyPr/>
          <a:lstStyle/>
          <a:p>
            <a:pPr eaLnBrk="1" hangingPunct="1"/>
            <a:r>
              <a:rPr lang="es-ES_tradnl" altLang="es-EC" dirty="0"/>
              <a:t>VI  Marginalismo</a:t>
            </a:r>
            <a:endParaRPr lang="es-ES" altLang="es-EC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811C824-D32E-41C2-B0B8-7FAFDDF793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3733800" cy="4114800"/>
          </a:xfrm>
        </p:spPr>
        <p:txBody>
          <a:bodyPr/>
          <a:lstStyle/>
          <a:p>
            <a:pPr eaLnBrk="1" hangingPunct="1"/>
            <a:r>
              <a:rPr lang="es-ES" altLang="es-EC" sz="2800">
                <a:solidFill>
                  <a:srgbClr val="666699"/>
                </a:solidFill>
                <a:hlinkClick r:id="rId2" tooltip="Carl Menger, economista fundador de la escuela austríaca"/>
              </a:rPr>
              <a:t> </a:t>
            </a:r>
            <a:endParaRPr lang="es-ES" altLang="es-EC" sz="2800">
              <a:solidFill>
                <a:srgbClr val="666699"/>
              </a:solidFill>
            </a:endParaRPr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9BC8D48D-18E1-46C4-A507-E6E10A36D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132139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br>
              <a:rPr lang="es-ES" altLang="es-EC" sz="2400"/>
            </a:br>
            <a:endParaRPr lang="es-ES" altLang="es-EC" sz="2400"/>
          </a:p>
        </p:txBody>
      </p:sp>
      <p:pic>
        <p:nvPicPr>
          <p:cNvPr id="12293" name="Picture 7" descr="Imagen:Menger.jpg">
            <a:hlinkClick r:id="rId3"/>
            <a:extLst>
              <a:ext uri="{FF2B5EF4-FFF2-40B4-BE49-F238E27FC236}">
                <a16:creationId xmlns:a16="http://schemas.microsoft.com/office/drawing/2014/main" id="{F16C9904-7688-4245-A07B-1B83E84E2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1896660"/>
            <a:ext cx="109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9">
            <a:extLst>
              <a:ext uri="{FF2B5EF4-FFF2-40B4-BE49-F238E27FC236}">
                <a16:creationId xmlns:a16="http://schemas.microsoft.com/office/drawing/2014/main" id="{1600B7F4-B757-4742-BBF0-38C639EB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752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s-EC" sz="2400"/>
          </a:p>
        </p:txBody>
      </p:sp>
      <p:sp>
        <p:nvSpPr>
          <p:cNvPr id="12295" name="Text Box 10">
            <a:extLst>
              <a:ext uri="{FF2B5EF4-FFF2-40B4-BE49-F238E27FC236}">
                <a16:creationId xmlns:a16="http://schemas.microsoft.com/office/drawing/2014/main" id="{26E405C1-5B3D-4039-91F1-4BA99CB5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1392238"/>
            <a:ext cx="31242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2000" u="sng" dirty="0"/>
              <a:t>ESCUAELA AUSTRIACA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Karl Menger. Fundador Escuela Austriaca</a:t>
            </a:r>
          </a:p>
        </p:txBody>
      </p:sp>
      <p:sp>
        <p:nvSpPr>
          <p:cNvPr id="12296" name="Text Box 11">
            <a:extLst>
              <a:ext uri="{FF2B5EF4-FFF2-40B4-BE49-F238E27FC236}">
                <a16:creationId xmlns:a16="http://schemas.microsoft.com/office/drawing/2014/main" id="{BB5AC1B3-3876-49CB-9E09-378586AB4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263" y="2697162"/>
            <a:ext cx="2667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2000" dirty="0"/>
              <a:t>1871: </a:t>
            </a:r>
            <a:r>
              <a:rPr lang="es-ES" altLang="es-EC" sz="2000" dirty="0">
                <a:solidFill>
                  <a:srgbClr val="F6AF30"/>
                </a:solidFill>
              </a:rPr>
              <a:t>“Principios de Economía Política”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2000" dirty="0"/>
              <a:t>Teoría</a:t>
            </a:r>
            <a:r>
              <a:rPr lang="es-ES" altLang="es-EC" sz="2000" dirty="0">
                <a:solidFill>
                  <a:srgbClr val="F6AF30"/>
                </a:solidFill>
              </a:rPr>
              <a:t> UTILIDAD MARGINAL</a:t>
            </a:r>
          </a:p>
        </p:txBody>
      </p:sp>
      <p:sp>
        <p:nvSpPr>
          <p:cNvPr id="12297" name="Text Box 12">
            <a:extLst>
              <a:ext uri="{FF2B5EF4-FFF2-40B4-BE49-F238E27FC236}">
                <a16:creationId xmlns:a16="http://schemas.microsoft.com/office/drawing/2014/main" id="{123B72F0-9245-48AE-9C07-3A7FC2E74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2766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s-EC" sz="2400"/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2A0EB661-CC44-460B-B6CA-6F334DFAB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364" y="4372378"/>
            <a:ext cx="47724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1600" dirty="0">
                <a:latin typeface="+mj-lt"/>
              </a:rPr>
              <a:t>La definición clásica de la orientación subjetivista es de Robbins, quien afirma: "</a:t>
            </a:r>
            <a:r>
              <a:rPr lang="es-ES" altLang="es-EC" sz="1600" i="1" dirty="0">
                <a:latin typeface="+mj-lt"/>
              </a:rPr>
              <a:t>La economía es la ciencia que se encarga del estudio de la satisfacción de las necesidades humanas mediante bienes que, siendo escasos, tienen usos alternativos entre los cuales hay que optar</a:t>
            </a:r>
            <a:r>
              <a:rPr lang="es-ES" altLang="es-EC" sz="1600" dirty="0">
                <a:latin typeface="+mj-lt"/>
              </a:rPr>
              <a:t>".</a:t>
            </a:r>
          </a:p>
          <a:p>
            <a:endParaRPr lang="es-ES" altLang="es-EC" sz="1600" dirty="0"/>
          </a:p>
        </p:txBody>
      </p:sp>
      <p:sp>
        <p:nvSpPr>
          <p:cNvPr id="12299" name="Text Box 14">
            <a:extLst>
              <a:ext uri="{FF2B5EF4-FFF2-40B4-BE49-F238E27FC236}">
                <a16:creationId xmlns:a16="http://schemas.microsoft.com/office/drawing/2014/main" id="{6470735E-7B90-425C-96CD-A27357ECF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447801"/>
            <a:ext cx="35052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1600" dirty="0" err="1"/>
              <a:t>Weiser</a:t>
            </a:r>
            <a:r>
              <a:rPr lang="es-ES" altLang="es-EC" sz="1600" dirty="0"/>
              <a:t>: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ES" altLang="es-EC" sz="1600" dirty="0"/>
              <a:t>Teoría del Coste de </a:t>
            </a:r>
            <a:r>
              <a:rPr lang="es-ES" altLang="es-EC" sz="1600" dirty="0" err="1"/>
              <a:t>Oprtunidad</a:t>
            </a:r>
            <a:endParaRPr lang="es-ES" altLang="es-EC" sz="1600" dirty="0"/>
          </a:p>
          <a:p>
            <a:pPr eaLnBrk="1" hangingPunct="1">
              <a:spcBef>
                <a:spcPct val="50000"/>
              </a:spcBef>
            </a:pPr>
            <a:r>
              <a:rPr lang="es-ES" altLang="es-EC" sz="1600" u="sng" dirty="0"/>
              <a:t>ESCUELA DE LAUSANA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Walras.</a:t>
            </a:r>
            <a:r>
              <a:rPr lang="es-ES" altLang="es-EC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s-ES" altLang="es-EC" sz="1600" dirty="0"/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Teoría del 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EQUILIBRIO GENERAL en la Competencia perfecta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Pareto </a:t>
            </a:r>
            <a:r>
              <a:rPr lang="es-ES" altLang="es-EC" sz="16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s-ES" altLang="es-EC" sz="1600" dirty="0"/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 err="1"/>
              <a:t>Distribucion</a:t>
            </a:r>
            <a:r>
              <a:rPr lang="es-ES" altLang="es-EC" sz="1600" dirty="0"/>
              <a:t> de la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/>
              <a:t>Riqueza. </a:t>
            </a:r>
          </a:p>
          <a:p>
            <a:pPr eaLnBrk="1" hangingPunct="1">
              <a:spcBef>
                <a:spcPct val="50000"/>
              </a:spcBef>
            </a:pPr>
            <a:r>
              <a:rPr lang="es-ES" altLang="es-EC" sz="1600" dirty="0" err="1"/>
              <a:t>Elecciones:CURVA</a:t>
            </a:r>
            <a:r>
              <a:rPr lang="es-ES" altLang="es-EC" sz="1600" dirty="0"/>
              <a:t> DE INDIFERENCIA</a:t>
            </a:r>
          </a:p>
        </p:txBody>
      </p:sp>
      <p:pic>
        <p:nvPicPr>
          <p:cNvPr id="12300" name="Picture 16" descr="Imagen:Vilfredo Pareto.jpg">
            <a:hlinkClick r:id="rId6"/>
            <a:extLst>
              <a:ext uri="{FF2B5EF4-FFF2-40B4-BE49-F238E27FC236}">
                <a16:creationId xmlns:a16="http://schemas.microsoft.com/office/drawing/2014/main" id="{3494F288-87DC-451B-AC2F-1039FFEBB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1600200"/>
            <a:ext cx="11080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1" name="Text Box 17">
            <a:extLst>
              <a:ext uri="{FF2B5EF4-FFF2-40B4-BE49-F238E27FC236}">
                <a16:creationId xmlns:a16="http://schemas.microsoft.com/office/drawing/2014/main" id="{DC949532-0B97-414A-AA2A-2E656FCDB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1637" y="3585722"/>
            <a:ext cx="1447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1400" dirty="0"/>
              <a:t>Vilfredo Pareto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BAB5E2B-3FC3-4A70-ABC0-07E02A0FC1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2325" y="-24488"/>
            <a:ext cx="10058400" cy="1051560"/>
          </a:xfrm>
        </p:spPr>
        <p:txBody>
          <a:bodyPr/>
          <a:lstStyle/>
          <a:p>
            <a:pPr eaLnBrk="1" hangingPunct="1"/>
            <a:r>
              <a:rPr lang="es-ES" altLang="es-EC" dirty="0"/>
              <a:t>VII Keynesianismo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9F413AC-F888-4EF9-8316-4670337114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52700" y="1471614"/>
            <a:ext cx="7391400" cy="4343400"/>
          </a:xfrm>
        </p:spPr>
        <p:txBody>
          <a:bodyPr/>
          <a:lstStyle/>
          <a:p>
            <a:pPr algn="just" eaLnBrk="1" hangingPunct="1"/>
            <a:r>
              <a:rPr lang="es-ES_tradnl" altLang="es-EC" sz="1800" dirty="0">
                <a:solidFill>
                  <a:schemeClr val="tx1"/>
                </a:solidFill>
                <a:latin typeface="+mj-lt"/>
              </a:rPr>
              <a:t>Keynes f</a:t>
            </a:r>
            <a:r>
              <a:rPr lang="es-ES" altLang="es-EC" sz="1800" dirty="0" err="1">
                <a:solidFill>
                  <a:schemeClr val="tx1"/>
                </a:solidFill>
                <a:latin typeface="+mj-lt"/>
              </a:rPr>
              <a:t>ue</a:t>
            </a:r>
            <a:r>
              <a:rPr lang="es-ES" altLang="es-EC" sz="1800" dirty="0">
                <a:solidFill>
                  <a:schemeClr val="tx1"/>
                </a:solidFill>
                <a:latin typeface="+mj-lt"/>
              </a:rPr>
              <a:t> un economista </a:t>
            </a:r>
            <a:r>
              <a:rPr lang="es-ES" altLang="es-EC" sz="1800" dirty="0">
                <a:solidFill>
                  <a:schemeClr val="tx1"/>
                </a:solidFill>
                <a:latin typeface="+mj-lt"/>
                <a:hlinkClick r:id="rId2" tooltip="Gran Bretañ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británico</a:t>
            </a:r>
            <a:r>
              <a:rPr lang="es-ES" altLang="es-EC" sz="1800" dirty="0">
                <a:solidFill>
                  <a:schemeClr val="tx1"/>
                </a:solidFill>
                <a:latin typeface="+mj-lt"/>
              </a:rPr>
              <a:t> cuyas ideas tuvieron un fuerte impacto en las teorías económicas y políticas modernas, así como también en las políticas fiscales de muchos gobiernos</a:t>
            </a:r>
            <a:r>
              <a:rPr lang="es-ES_tradnl" altLang="es-EC" sz="1800" dirty="0">
                <a:solidFill>
                  <a:schemeClr val="tx1"/>
                </a:solidFill>
                <a:latin typeface="+mj-lt"/>
              </a:rPr>
              <a:t>, primero británico en la Primera Guerra Mundial y el norteamericano en los 30</a:t>
            </a:r>
            <a:endParaRPr lang="es-ES" altLang="es-EC" sz="18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3316" name="Picture 5" descr="http://tbn0.google.com/images?q=tbn:EhyTH2xYhWppMM:http://www.philadelphia-reflections.com/images/lordkeynes.jpg">
            <a:hlinkClick r:id="rId3"/>
            <a:extLst>
              <a:ext uri="{FF2B5EF4-FFF2-40B4-BE49-F238E27FC236}">
                <a16:creationId xmlns:a16="http://schemas.microsoft.com/office/drawing/2014/main" id="{152F92BB-F039-4F3E-B58B-EC50024BA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3562" y="1742806"/>
            <a:ext cx="11080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6">
            <a:extLst>
              <a:ext uri="{FF2B5EF4-FFF2-40B4-BE49-F238E27FC236}">
                <a16:creationId xmlns:a16="http://schemas.microsoft.com/office/drawing/2014/main" id="{3D926DA4-E257-4A98-8437-2FC682619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530476"/>
            <a:ext cx="7391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2000" dirty="0">
                <a:latin typeface="+mj-lt"/>
              </a:rPr>
              <a:t>Su obra central, la </a:t>
            </a:r>
            <a:r>
              <a:rPr lang="es-ES" altLang="es-EC" sz="2000" i="1" dirty="0">
                <a:latin typeface="+mj-lt"/>
                <a:hlinkClick r:id="rId5" tooltip="Teoría General del Empleo, el Interés y el Diner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Teoría General del Empleo, el Interés y el Dinero</a:t>
            </a:r>
            <a:r>
              <a:rPr lang="es-ES" altLang="es-EC" sz="2000" dirty="0">
                <a:latin typeface="+mj-lt"/>
              </a:rPr>
              <a:t>, desafió el </a:t>
            </a:r>
            <a:r>
              <a:rPr lang="es-ES" altLang="es-EC" sz="2000" u="sng" dirty="0">
                <a:latin typeface="+mj-lt"/>
                <a:hlinkClick r:id="rId6" tooltip="Economía Clásica según Keyn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paradigma económico</a:t>
            </a:r>
            <a:r>
              <a:rPr lang="es-ES" altLang="es-EC" sz="2000" dirty="0">
                <a:latin typeface="+mj-lt"/>
              </a:rPr>
              <a:t> imperante al momento de la publicación en 1936. En este libro Keynes presenta una teoría basada en la noción de </a:t>
            </a:r>
            <a:r>
              <a:rPr lang="es-ES" altLang="es-EC" sz="2000" dirty="0">
                <a:latin typeface="+mj-lt"/>
                <a:hlinkClick r:id="rId7" tooltip="Demanda agregad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demanda agregada</a:t>
            </a:r>
            <a:r>
              <a:rPr lang="es-ES" altLang="es-EC" sz="2000" dirty="0">
                <a:latin typeface="+mj-lt"/>
              </a:rPr>
              <a:t> para explicar las variaciones del nivel general de actividad económica, tales como las observadas durante la </a:t>
            </a:r>
            <a:r>
              <a:rPr lang="es-ES" altLang="es-EC" sz="2000" dirty="0">
                <a:latin typeface="+mj-lt"/>
                <a:hlinkClick r:id="rId8" tooltip="Gran Depresió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Gran Depresión</a:t>
            </a:r>
            <a:r>
              <a:rPr lang="es-ES" altLang="es-EC" sz="2000" dirty="0">
                <a:latin typeface="+mj-lt"/>
              </a:rPr>
              <a:t> de los años 30</a:t>
            </a:r>
          </a:p>
          <a:p>
            <a:endParaRPr lang="es-ES" altLang="es-EC" sz="2000" dirty="0">
              <a:latin typeface="+mj-lt"/>
            </a:endParaRPr>
          </a:p>
        </p:txBody>
      </p:sp>
      <p:sp>
        <p:nvSpPr>
          <p:cNvPr id="13318" name="Rectangle 7">
            <a:extLst>
              <a:ext uri="{FF2B5EF4-FFF2-40B4-BE49-F238E27FC236}">
                <a16:creationId xmlns:a16="http://schemas.microsoft.com/office/drawing/2014/main" id="{5B944C3F-48BD-4EAF-B708-B0FC67B3F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643480"/>
            <a:ext cx="7467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1800" dirty="0">
                <a:latin typeface="+mj-lt"/>
              </a:rPr>
              <a:t>El libro abogaba por políticas económicas activas por parte del gobierno para estimular la demanda en tiempos de elevado </a:t>
            </a:r>
            <a:r>
              <a:rPr lang="es-ES" altLang="es-EC" sz="1800" dirty="0">
                <a:latin typeface="+mj-lt"/>
                <a:hlinkClick r:id="rId9" tooltip="Desemple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desempleo</a:t>
            </a:r>
            <a:r>
              <a:rPr lang="es-ES" altLang="es-EC" sz="1800" dirty="0">
                <a:latin typeface="+mj-lt"/>
              </a:rPr>
              <a:t>, por ejemplo a través de gastos en </a:t>
            </a:r>
            <a:r>
              <a:rPr lang="es-ES" altLang="es-EC" sz="1800" dirty="0">
                <a:latin typeface="+mj-lt"/>
                <a:hlinkClick r:id="rId10" tooltip="Obras pública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obras públicas</a:t>
            </a:r>
            <a:r>
              <a:rPr lang="es-ES" altLang="es-EC" sz="1800" dirty="0">
                <a:latin typeface="+mj-lt"/>
              </a:rPr>
              <a:t>. El libro es a menudo visto como la fundación de la </a:t>
            </a:r>
            <a:r>
              <a:rPr lang="es-ES" altLang="es-EC" sz="1800" dirty="0">
                <a:latin typeface="+mj-lt"/>
                <a:hlinkClick r:id="rId11" tooltip="Macroeconomí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macroeconomía</a:t>
            </a:r>
            <a:r>
              <a:rPr lang="es-ES" altLang="es-EC" sz="1800" dirty="0">
                <a:latin typeface="+mj-lt"/>
              </a:rPr>
              <a:t> moderna. </a:t>
            </a:r>
          </a:p>
          <a:p>
            <a:pPr algn="just"/>
            <a:endParaRPr lang="es-ES" altLang="es-EC" sz="1800" dirty="0">
              <a:latin typeface="+mj-lt"/>
            </a:endParaRPr>
          </a:p>
        </p:txBody>
      </p:sp>
      <p:pic>
        <p:nvPicPr>
          <p:cNvPr id="13319" name="Picture 9" descr="http://tbn0.google.com/images?q=tbn:2ztOXg1sZLX9vM:http://www.monografias.com/trabajos38/crisis-del-veintinueve/Image10307.jpg">
            <a:hlinkClick r:id="rId12"/>
            <a:extLst>
              <a:ext uri="{FF2B5EF4-FFF2-40B4-BE49-F238E27FC236}">
                <a16:creationId xmlns:a16="http://schemas.microsoft.com/office/drawing/2014/main" id="{54283B5B-81F2-4E5E-9ABA-097B47E53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2154239"/>
            <a:ext cx="10064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10">
            <a:extLst>
              <a:ext uri="{FF2B5EF4-FFF2-40B4-BE49-F238E27FC236}">
                <a16:creationId xmlns:a16="http://schemas.microsoft.com/office/drawing/2014/main" id="{822F1CDE-8F73-424F-9807-B9EB40D8C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43314"/>
            <a:ext cx="1371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C" sz="1800" b="1"/>
              <a:t>Depresión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C" sz="1800" b="1"/>
              <a:t> 1929</a:t>
            </a:r>
            <a:endParaRPr lang="es-ES" altLang="es-EC" sz="1800" b="1"/>
          </a:p>
        </p:txBody>
      </p:sp>
      <p:sp>
        <p:nvSpPr>
          <p:cNvPr id="13321" name="Text Box 11">
            <a:extLst>
              <a:ext uri="{FF2B5EF4-FFF2-40B4-BE49-F238E27FC236}">
                <a16:creationId xmlns:a16="http://schemas.microsoft.com/office/drawing/2014/main" id="{DE886AB6-FA98-4705-B553-7FE50FE52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2700" y="32766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C" sz="1800" dirty="0"/>
              <a:t>J.M. KEYNES</a:t>
            </a:r>
            <a:endParaRPr lang="es-ES" altLang="es-EC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DC6F837-C7C8-48F6-BC0F-24D6548E3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47302"/>
            <a:ext cx="10058400" cy="1004272"/>
          </a:xfrm>
        </p:spPr>
        <p:txBody>
          <a:bodyPr/>
          <a:lstStyle/>
          <a:p>
            <a:pPr eaLnBrk="1" hangingPunct="1"/>
            <a:r>
              <a:rPr lang="es-ES" altLang="es-EC" sz="4000" dirty="0"/>
              <a:t>VIII </a:t>
            </a:r>
            <a:r>
              <a:rPr lang="es-ES" altLang="es-EC" sz="4000" dirty="0" err="1"/>
              <a:t>Poskeynesianos</a:t>
            </a:r>
            <a:r>
              <a:rPr lang="es-ES" altLang="es-EC" sz="4000" dirty="0"/>
              <a:t> y Neoclásicos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77CE220-B148-4A60-8FE7-715C5D716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0800" y="1752600"/>
            <a:ext cx="7620000" cy="2209800"/>
          </a:xfrm>
        </p:spPr>
        <p:txBody>
          <a:bodyPr/>
          <a:lstStyle/>
          <a:p>
            <a:pPr eaLnBrk="1" hangingPunct="1"/>
            <a:r>
              <a:rPr lang="es-ES_tradnl" altLang="es-EC"/>
              <a:t>Polémica entre </a:t>
            </a:r>
            <a:r>
              <a:rPr lang="es-ES_tradnl" altLang="es-EC" b="1"/>
              <a:t>Intervenir</a:t>
            </a:r>
          </a:p>
          <a:p>
            <a:pPr lvl="2" eaLnBrk="1" hangingPunct="1"/>
            <a:r>
              <a:rPr lang="es-ES_tradnl" altLang="es-EC"/>
              <a:t>Estado-motor- Keynes </a:t>
            </a:r>
          </a:p>
          <a:p>
            <a:pPr eaLnBrk="1" hangingPunct="1"/>
            <a:r>
              <a:rPr lang="es-ES_tradnl" altLang="es-EC" b="1"/>
              <a:t>Libre Mercado</a:t>
            </a:r>
          </a:p>
          <a:p>
            <a:pPr lvl="2" eaLnBrk="1" hangingPunct="1"/>
            <a:r>
              <a:rPr lang="es-ES_tradnl" altLang="es-EC"/>
              <a:t>No intervención</a:t>
            </a:r>
          </a:p>
          <a:p>
            <a:pPr lvl="2" eaLnBrk="1" hangingPunct="1">
              <a:buFontTx/>
              <a:buNone/>
            </a:pPr>
            <a:endParaRPr lang="es-ES" altLang="es-EC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CF3889C2-4265-458F-B3EC-FFAB0FA22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232" y="3711430"/>
            <a:ext cx="7086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C" sz="2400" dirty="0"/>
              <a:t>Qué justifica la Intervención: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C" sz="2400" dirty="0"/>
              <a:t>LOS FALLOS DEL MERCADO</a:t>
            </a:r>
            <a:endParaRPr lang="es-ES" altLang="es-EC" sz="2400" dirty="0"/>
          </a:p>
        </p:txBody>
      </p:sp>
      <p:pic>
        <p:nvPicPr>
          <p:cNvPr id="14341" name="Picture 6" descr="contaminacion">
            <a:hlinkClick r:id="rId2"/>
            <a:extLst>
              <a:ext uri="{FF2B5EF4-FFF2-40B4-BE49-F238E27FC236}">
                <a16:creationId xmlns:a16="http://schemas.microsoft.com/office/drawing/2014/main" id="{53D202ED-1BD0-45E7-9965-2521E0BE5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22736"/>
            <a:ext cx="3048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0" descr="contaminacion">
            <a:hlinkClick r:id="rId4"/>
            <a:extLst>
              <a:ext uri="{FF2B5EF4-FFF2-40B4-BE49-F238E27FC236}">
                <a16:creationId xmlns:a16="http://schemas.microsoft.com/office/drawing/2014/main" id="{C4059D1A-DF50-4E32-AEA8-A58C23F10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326" y="4155594"/>
            <a:ext cx="1566863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 Box 11">
            <a:extLst>
              <a:ext uri="{FF2B5EF4-FFF2-40B4-BE49-F238E27FC236}">
                <a16:creationId xmlns:a16="http://schemas.microsoft.com/office/drawing/2014/main" id="{7E29EFA8-3A8B-413F-A536-EF9333744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6" y="6021388"/>
            <a:ext cx="23926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2400" dirty="0"/>
              <a:t>Contaminación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68AC4A9-A561-4FE9-A9EF-6E1A5FE3D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7280" y="286603"/>
            <a:ext cx="10058400" cy="997261"/>
          </a:xfrm>
        </p:spPr>
        <p:txBody>
          <a:bodyPr/>
          <a:lstStyle/>
          <a:p>
            <a:pPr eaLnBrk="1" hangingPunct="1"/>
            <a:r>
              <a:rPr lang="es-ES" altLang="es-EC" dirty="0"/>
              <a:t>IX Los nuevos caminos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8CC4340-A31B-466F-A754-93B8CEC37F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es-ES_tradnl" altLang="es-EC" u="sng" dirty="0">
                <a:solidFill>
                  <a:schemeClr val="tx1"/>
                </a:solidFill>
              </a:rPr>
              <a:t>Escuela </a:t>
            </a:r>
            <a:r>
              <a:rPr lang="es-ES_tradnl" altLang="es-EC" b="1" u="sng" dirty="0">
                <a:solidFill>
                  <a:schemeClr val="tx1"/>
                </a:solidFill>
              </a:rPr>
              <a:t>Institucionalista.</a:t>
            </a:r>
          </a:p>
          <a:p>
            <a:pPr marL="0" indent="0" algn="just">
              <a:buNone/>
            </a:pPr>
            <a:r>
              <a:rPr lang="es-MX" dirty="0"/>
              <a:t>La economía institucional se centra en el aprendizaje, racionalidad limitada, y el cambio o evolución (en lugar de asumir preferencias estables, racionalidad y el </a:t>
            </a:r>
            <a:r>
              <a:rPr lang="es-MX"/>
              <a:t>equilibrio económico.</a:t>
            </a:r>
            <a:endParaRPr lang="es-ES_tradnl" altLang="es-EC" b="1" u="sng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endParaRPr lang="es-ES_tradnl" altLang="es-EC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r>
              <a:rPr lang="es-ES_tradnl" altLang="es-EC" dirty="0">
                <a:solidFill>
                  <a:schemeClr val="tx1"/>
                </a:solidFill>
              </a:rPr>
              <a:t>Coase 1937: Costes transacción 1960: </a:t>
            </a:r>
          </a:p>
          <a:p>
            <a:pPr marL="1752600" lvl="3" indent="-381000" algn="just"/>
            <a:r>
              <a:rPr lang="es-ES_tradnl" altLang="es-EC" sz="2800" dirty="0">
                <a:solidFill>
                  <a:schemeClr val="tx1"/>
                </a:solidFill>
              </a:rPr>
              <a:t>Coste Social</a:t>
            </a:r>
            <a:endParaRPr lang="es-ES" altLang="es-EC" sz="2800" dirty="0">
              <a:solidFill>
                <a:schemeClr val="tx1"/>
              </a:solidFill>
            </a:endParaRPr>
          </a:p>
        </p:txBody>
      </p:sp>
      <p:pic>
        <p:nvPicPr>
          <p:cNvPr id="15366" name="Picture 7" descr="gurues_interior_coase">
            <a:hlinkClick r:id="rId2"/>
            <a:extLst>
              <a:ext uri="{FF2B5EF4-FFF2-40B4-BE49-F238E27FC236}">
                <a16:creationId xmlns:a16="http://schemas.microsoft.com/office/drawing/2014/main" id="{E0C6B386-CCBB-4597-93F3-DE6DF9704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79" y="3121807"/>
            <a:ext cx="1635711" cy="2276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Text Box 20">
            <a:extLst>
              <a:ext uri="{FF2B5EF4-FFF2-40B4-BE49-F238E27FC236}">
                <a16:creationId xmlns:a16="http://schemas.microsoft.com/office/drawing/2014/main" id="{732BC360-CCF7-4374-9614-BD4F4D42E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172201"/>
            <a:ext cx="419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C" sz="1800" dirty="0"/>
              <a:t>y</a:t>
            </a:r>
            <a:endParaRPr lang="es-ES" altLang="es-EC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>
            <a:extLst>
              <a:ext uri="{FF2B5EF4-FFF2-40B4-BE49-F238E27FC236}">
                <a16:creationId xmlns:a16="http://schemas.microsoft.com/office/drawing/2014/main" id="{1E0BDDD6-F007-41F9-A7F9-EE8024E61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144" y="1443162"/>
            <a:ext cx="73152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altLang="es-EC" sz="2400" dirty="0"/>
              <a:t>2.	 </a:t>
            </a:r>
            <a:r>
              <a:rPr lang="es-ES_tradnl" altLang="es-EC" u="sng" dirty="0"/>
              <a:t>Escuela </a:t>
            </a:r>
            <a:r>
              <a:rPr lang="es-ES_tradnl" altLang="es-EC" b="1" u="sng" dirty="0"/>
              <a:t>D. Estratégica</a:t>
            </a:r>
          </a:p>
          <a:p>
            <a:pPr eaLnBrk="1" hangingPunct="1">
              <a:spcBef>
                <a:spcPct val="50000"/>
              </a:spcBef>
            </a:pPr>
            <a:r>
              <a:rPr lang="es-ES_tradnl" altLang="es-EC" sz="2400" dirty="0"/>
              <a:t>Porter </a:t>
            </a:r>
            <a:r>
              <a:rPr lang="es-ES" altLang="es-EC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endParaRPr lang="es-ES" altLang="es-EC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_tradnl" altLang="es-EC" sz="2400" dirty="0"/>
              <a:t>Cadena de Valor</a:t>
            </a:r>
            <a:endParaRPr lang="es-ES" altLang="es-EC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Marcador de contenido 5" descr="Tabla&#10;&#10;Descripción generada automáticamente">
            <a:extLst>
              <a:ext uri="{FF2B5EF4-FFF2-40B4-BE49-F238E27FC236}">
                <a16:creationId xmlns:a16="http://schemas.microsoft.com/office/drawing/2014/main" id="{886687C2-77F0-492F-959C-BCC4018A42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776" y="2418912"/>
            <a:ext cx="6241504" cy="3155523"/>
          </a:xfrm>
        </p:spPr>
      </p:pic>
    </p:spTree>
    <p:extLst>
      <p:ext uri="{BB962C8B-B14F-4D97-AF65-F5344CB8AC3E}">
        <p14:creationId xmlns:p14="http://schemas.microsoft.com/office/powerpoint/2010/main" val="282644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 descr="Diagrama&#10;&#10;Descripción generada automáticamente">
            <a:extLst>
              <a:ext uri="{FF2B5EF4-FFF2-40B4-BE49-F238E27FC236}">
                <a16:creationId xmlns:a16="http://schemas.microsoft.com/office/drawing/2014/main" id="{DD6056F3-2648-4A8A-BBE4-76A777E6B0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1199487"/>
            <a:ext cx="6275667" cy="445902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6517B9B-6A78-4003-AF3F-674D8B63D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885" y="640080"/>
            <a:ext cx="3659246" cy="2926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 err="1">
                <a:solidFill>
                  <a:srgbClr val="FF0000"/>
                </a:solidFill>
              </a:rPr>
              <a:t>Teoría</a:t>
            </a:r>
            <a:r>
              <a:rPr lang="en-US" sz="4400" dirty="0">
                <a:solidFill>
                  <a:srgbClr val="FF0000"/>
                </a:solidFill>
              </a:rPr>
              <a:t> de las 5 </a:t>
            </a:r>
            <a:r>
              <a:rPr lang="en-US" sz="4400" dirty="0" err="1">
                <a:solidFill>
                  <a:srgbClr val="FF0000"/>
                </a:solidFill>
              </a:rPr>
              <a:t>fuerzas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8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20" name="Group 4">
            <a:extLst>
              <a:ext uri="{FF2B5EF4-FFF2-40B4-BE49-F238E27FC236}">
                <a16:creationId xmlns:a16="http://schemas.microsoft.com/office/drawing/2014/main" id="{4FE828AD-F99B-42D5-80A2-9C8E263042D2}"/>
              </a:ext>
            </a:extLst>
          </p:cNvPr>
          <p:cNvGrpSpPr>
            <a:grpSpLocks/>
          </p:cNvGrpSpPr>
          <p:nvPr/>
        </p:nvGrpSpPr>
        <p:grpSpPr bwMode="auto">
          <a:xfrm>
            <a:off x="6438900" y="5137150"/>
            <a:ext cx="1454150" cy="1289050"/>
            <a:chOff x="2968" y="3264"/>
            <a:chExt cx="771" cy="683"/>
          </a:xfrm>
        </p:grpSpPr>
        <p:sp>
          <p:nvSpPr>
            <p:cNvPr id="60421" name="Text Box 5">
              <a:extLst>
                <a:ext uri="{FF2B5EF4-FFF2-40B4-BE49-F238E27FC236}">
                  <a16:creationId xmlns:a16="http://schemas.microsoft.com/office/drawing/2014/main" id="{4EDBD86F-A77E-4ACD-ACDD-3C3193804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3578"/>
              <a:ext cx="771" cy="369"/>
            </a:xfrm>
            <a:prstGeom prst="rect">
              <a:avLst/>
            </a:prstGeom>
            <a:solidFill>
              <a:srgbClr val="F7F6E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Nueva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Macroeconomía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Clásica</a:t>
              </a:r>
            </a:p>
          </p:txBody>
        </p:sp>
        <p:sp>
          <p:nvSpPr>
            <p:cNvPr id="60422" name="Line 6">
              <a:extLst>
                <a:ext uri="{FF2B5EF4-FFF2-40B4-BE49-F238E27FC236}">
                  <a16:creationId xmlns:a16="http://schemas.microsoft.com/office/drawing/2014/main" id="{BFEF51BB-0CD3-4951-ABB7-EA50BCE38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264"/>
              <a:ext cx="0" cy="29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23" name="Group 7">
            <a:extLst>
              <a:ext uri="{FF2B5EF4-FFF2-40B4-BE49-F238E27FC236}">
                <a16:creationId xmlns:a16="http://schemas.microsoft.com/office/drawing/2014/main" id="{35F39232-1944-4C64-B156-B5E5F535600C}"/>
              </a:ext>
            </a:extLst>
          </p:cNvPr>
          <p:cNvGrpSpPr>
            <a:grpSpLocks/>
          </p:cNvGrpSpPr>
          <p:nvPr/>
        </p:nvGrpSpPr>
        <p:grpSpPr bwMode="auto">
          <a:xfrm>
            <a:off x="4641851" y="5045075"/>
            <a:ext cx="1630363" cy="1087438"/>
            <a:chOff x="1392" y="4224"/>
            <a:chExt cx="864" cy="576"/>
          </a:xfrm>
        </p:grpSpPr>
        <p:sp>
          <p:nvSpPr>
            <p:cNvPr id="60424" name="Line 8">
              <a:extLst>
                <a:ext uri="{FF2B5EF4-FFF2-40B4-BE49-F238E27FC236}">
                  <a16:creationId xmlns:a16="http://schemas.microsoft.com/office/drawing/2014/main" id="{10A82062-D8A7-40E7-A9B6-D89683C65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46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25" name="Line 9">
              <a:extLst>
                <a:ext uri="{FF2B5EF4-FFF2-40B4-BE49-F238E27FC236}">
                  <a16:creationId xmlns:a16="http://schemas.microsoft.com/office/drawing/2014/main" id="{D84776A1-9939-4EA4-A5F4-7CA71994B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422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26" name="Line 10">
              <a:extLst>
                <a:ext uri="{FF2B5EF4-FFF2-40B4-BE49-F238E27FC236}">
                  <a16:creationId xmlns:a16="http://schemas.microsoft.com/office/drawing/2014/main" id="{EE0E60BC-BF37-48CD-8DB2-AF5242775C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0" y="4608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27" name="Line 11">
              <a:extLst>
                <a:ext uri="{FF2B5EF4-FFF2-40B4-BE49-F238E27FC236}">
                  <a16:creationId xmlns:a16="http://schemas.microsoft.com/office/drawing/2014/main" id="{B5DA3172-BA40-4679-9DCA-F7FEC4861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46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28" name="Group 12">
            <a:extLst>
              <a:ext uri="{FF2B5EF4-FFF2-40B4-BE49-F238E27FC236}">
                <a16:creationId xmlns:a16="http://schemas.microsoft.com/office/drawing/2014/main" id="{53BA31BD-1C80-4A82-95A1-0BB3330A2E34}"/>
              </a:ext>
            </a:extLst>
          </p:cNvPr>
          <p:cNvGrpSpPr>
            <a:grpSpLocks/>
          </p:cNvGrpSpPr>
          <p:nvPr/>
        </p:nvGrpSpPr>
        <p:grpSpPr bwMode="auto">
          <a:xfrm>
            <a:off x="2089152" y="196850"/>
            <a:ext cx="8399336" cy="3592505"/>
            <a:chOff x="0" y="816"/>
            <a:chExt cx="4320" cy="2064"/>
          </a:xfrm>
        </p:grpSpPr>
        <p:sp>
          <p:nvSpPr>
            <p:cNvPr id="60429" name="Rectangle 13">
              <a:extLst>
                <a:ext uri="{FF2B5EF4-FFF2-40B4-BE49-F238E27FC236}">
                  <a16:creationId xmlns:a16="http://schemas.microsoft.com/office/drawing/2014/main" id="{156797D1-E47B-41B4-9B99-77E15A5C1A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816"/>
              <a:ext cx="4320" cy="2064"/>
            </a:xfrm>
            <a:prstGeom prst="rect">
              <a:avLst/>
            </a:prstGeom>
            <a:solidFill>
              <a:srgbClr val="DCDA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altLang="es-EC" sz="2400">
                <a:latin typeface="Times New Roman" panose="02020603050405020304" pitchFamily="18" charset="0"/>
              </a:endParaRPr>
            </a:p>
          </p:txBody>
        </p:sp>
        <p:sp>
          <p:nvSpPr>
            <p:cNvPr id="60430" name="Text Box 14">
              <a:extLst>
                <a:ext uri="{FF2B5EF4-FFF2-40B4-BE49-F238E27FC236}">
                  <a16:creationId xmlns:a16="http://schemas.microsoft.com/office/drawing/2014/main" id="{E457DAB6-016D-4F4E-BE8C-A69059819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677"/>
              <a:ext cx="957" cy="265"/>
            </a:xfrm>
            <a:prstGeom prst="rect">
              <a:avLst/>
            </a:prstGeom>
            <a:solidFill>
              <a:srgbClr val="DCDA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C" sz="2400" b="1">
                  <a:latin typeface="Arial" panose="020B0604020202020204" pitchFamily="34" charset="0"/>
                </a:rPr>
                <a:t> CLÁSICOS</a:t>
              </a:r>
            </a:p>
          </p:txBody>
        </p:sp>
      </p:grpSp>
      <p:grpSp>
        <p:nvGrpSpPr>
          <p:cNvPr id="60431" name="Group 15">
            <a:extLst>
              <a:ext uri="{FF2B5EF4-FFF2-40B4-BE49-F238E27FC236}">
                <a16:creationId xmlns:a16="http://schemas.microsoft.com/office/drawing/2014/main" id="{AF09DF7A-FBEE-42D3-B557-A50AF1D65FFF}"/>
              </a:ext>
            </a:extLst>
          </p:cNvPr>
          <p:cNvGrpSpPr>
            <a:grpSpLocks/>
          </p:cNvGrpSpPr>
          <p:nvPr/>
        </p:nvGrpSpPr>
        <p:grpSpPr bwMode="auto">
          <a:xfrm>
            <a:off x="4006851" y="1422400"/>
            <a:ext cx="1903413" cy="452438"/>
            <a:chOff x="1056" y="1728"/>
            <a:chExt cx="1008" cy="336"/>
          </a:xfrm>
        </p:grpSpPr>
        <p:sp>
          <p:nvSpPr>
            <p:cNvPr id="60432" name="Line 16">
              <a:extLst>
                <a:ext uri="{FF2B5EF4-FFF2-40B4-BE49-F238E27FC236}">
                  <a16:creationId xmlns:a16="http://schemas.microsoft.com/office/drawing/2014/main" id="{E8D0EB89-3BD0-44F7-A650-0ED3A5D59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920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33" name="Line 17">
              <a:extLst>
                <a:ext uri="{FF2B5EF4-FFF2-40B4-BE49-F238E27FC236}">
                  <a16:creationId xmlns:a16="http://schemas.microsoft.com/office/drawing/2014/main" id="{9EB41B5E-DDD8-488F-9DB5-986C0BB35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34" name="Line 18">
              <a:extLst>
                <a:ext uri="{FF2B5EF4-FFF2-40B4-BE49-F238E27FC236}">
                  <a16:creationId xmlns:a16="http://schemas.microsoft.com/office/drawing/2014/main" id="{2B207FDA-2117-4306-86C9-27F10F7CC5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92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60435" name="Text Box 19">
            <a:extLst>
              <a:ext uri="{FF2B5EF4-FFF2-40B4-BE49-F238E27FC236}">
                <a16:creationId xmlns:a16="http://schemas.microsoft.com/office/drawing/2014/main" id="{BACF6840-45FA-4FEB-B3C6-4DE4C2CF5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614" y="222251"/>
            <a:ext cx="1550987" cy="835025"/>
          </a:xfrm>
          <a:prstGeom prst="rect">
            <a:avLst/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600" b="1">
                <a:solidFill>
                  <a:schemeClr val="bg1"/>
                </a:solidFill>
                <a:latin typeface="Arial" panose="020B0604020202020204" pitchFamily="34" charset="0"/>
              </a:rPr>
              <a:t>Siglos</a:t>
            </a:r>
          </a:p>
          <a:p>
            <a:pPr algn="ctr" eaLnBrk="0" hangingPunct="0"/>
            <a:r>
              <a:rPr lang="es-ES_tradnl" altLang="es-EC" sz="1600" b="1">
                <a:solidFill>
                  <a:schemeClr val="bg1"/>
                </a:solidFill>
                <a:latin typeface="Arial" panose="020B0604020202020204" pitchFamily="34" charset="0"/>
              </a:rPr>
              <a:t>XVI al XVIII</a:t>
            </a:r>
          </a:p>
          <a:p>
            <a:pPr algn="ctr" eaLnBrk="0" hangingPunct="0"/>
            <a:r>
              <a:rPr lang="es-ES_tradnl" altLang="es-EC" sz="1600" b="1">
                <a:solidFill>
                  <a:schemeClr val="bg1"/>
                </a:solidFill>
                <a:latin typeface="Arial" panose="020B0604020202020204" pitchFamily="34" charset="0"/>
              </a:rPr>
              <a:t>Mercantilistas</a:t>
            </a:r>
          </a:p>
        </p:txBody>
      </p:sp>
      <p:sp>
        <p:nvSpPr>
          <p:cNvPr id="60436" name="Text Box 20">
            <a:extLst>
              <a:ext uri="{FF2B5EF4-FFF2-40B4-BE49-F238E27FC236}">
                <a16:creationId xmlns:a16="http://schemas.microsoft.com/office/drawing/2014/main" id="{FFC435E9-C3D9-49CD-8644-19287590F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1601" y="292100"/>
            <a:ext cx="1539875" cy="590550"/>
          </a:xfrm>
          <a:prstGeom prst="rect">
            <a:avLst/>
          </a:prstGeom>
          <a:solidFill>
            <a:srgbClr val="99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C" sz="1600" b="1">
                <a:solidFill>
                  <a:schemeClr val="bg1"/>
                </a:solidFill>
                <a:latin typeface="Arial" panose="020B0604020202020204" pitchFamily="34" charset="0"/>
              </a:rPr>
              <a:t>Siglo XVIII</a:t>
            </a:r>
          </a:p>
          <a:p>
            <a:pPr algn="ctr" eaLnBrk="0" hangingPunct="0"/>
            <a:r>
              <a:rPr lang="es-ES_tradnl" altLang="es-EC" sz="1600" b="1">
                <a:solidFill>
                  <a:schemeClr val="bg1"/>
                </a:solidFill>
                <a:latin typeface="Arial" panose="020B0604020202020204" pitchFamily="34" charset="0"/>
              </a:rPr>
              <a:t>Fisiócratas</a:t>
            </a:r>
          </a:p>
        </p:txBody>
      </p:sp>
      <p:grpSp>
        <p:nvGrpSpPr>
          <p:cNvPr id="60437" name="Group 21">
            <a:extLst>
              <a:ext uri="{FF2B5EF4-FFF2-40B4-BE49-F238E27FC236}">
                <a16:creationId xmlns:a16="http://schemas.microsoft.com/office/drawing/2014/main" id="{B7014116-AD8C-4AE7-BF3D-3C2EF7D456C8}"/>
              </a:ext>
            </a:extLst>
          </p:cNvPr>
          <p:cNvGrpSpPr>
            <a:grpSpLocks/>
          </p:cNvGrpSpPr>
          <p:nvPr/>
        </p:nvGrpSpPr>
        <p:grpSpPr bwMode="auto">
          <a:xfrm>
            <a:off x="5184776" y="606426"/>
            <a:ext cx="1539875" cy="815975"/>
            <a:chOff x="2304" y="864"/>
            <a:chExt cx="816" cy="432"/>
          </a:xfrm>
        </p:grpSpPr>
        <p:sp>
          <p:nvSpPr>
            <p:cNvPr id="60438" name="Oval 22">
              <a:extLst>
                <a:ext uri="{FF2B5EF4-FFF2-40B4-BE49-F238E27FC236}">
                  <a16:creationId xmlns:a16="http://schemas.microsoft.com/office/drawing/2014/main" id="{5EB9D801-6544-4DF3-983F-ECC315927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864"/>
              <a:ext cx="816" cy="43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39" name="Text Box 23">
              <a:extLst>
                <a:ext uri="{FF2B5EF4-FFF2-40B4-BE49-F238E27FC236}">
                  <a16:creationId xmlns:a16="http://schemas.microsoft.com/office/drawing/2014/main" id="{F70444E7-086F-4352-BEBC-3EB7EF182B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912"/>
              <a:ext cx="72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C" sz="1500" b="1">
                  <a:solidFill>
                    <a:schemeClr val="bg1"/>
                  </a:solidFill>
                  <a:latin typeface="Arial" panose="020B0604020202020204" pitchFamily="34" charset="0"/>
                </a:rPr>
                <a:t>Adam Smith</a:t>
              </a:r>
            </a:p>
            <a:p>
              <a:pPr algn="ctr" eaLnBrk="0" hangingPunct="0"/>
              <a:r>
                <a:rPr lang="es-ES_tradnl" altLang="es-EC" sz="1500" b="1">
                  <a:solidFill>
                    <a:schemeClr val="bg1"/>
                  </a:solidFill>
                  <a:latin typeface="Arial" panose="020B0604020202020204" pitchFamily="34" charset="0"/>
                </a:rPr>
                <a:t>1723 - 1790</a:t>
              </a:r>
            </a:p>
          </p:txBody>
        </p:sp>
      </p:grpSp>
      <p:sp>
        <p:nvSpPr>
          <p:cNvPr id="60440" name="Text Box 24">
            <a:extLst>
              <a:ext uri="{FF2B5EF4-FFF2-40B4-BE49-F238E27FC236}">
                <a16:creationId xmlns:a16="http://schemas.microsoft.com/office/drawing/2014/main" id="{9459CD3A-2839-4DB3-90B3-1CFE9ADAE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976" y="1965326"/>
            <a:ext cx="1992313" cy="741363"/>
          </a:xfrm>
          <a:prstGeom prst="rect">
            <a:avLst/>
          </a:prstGeom>
          <a:solidFill>
            <a:srgbClr val="FFE4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s-ES_tradnl" altLang="es-EC" sz="1400" b="1">
                <a:latin typeface="Arial" panose="020B0604020202020204" pitchFamily="34" charset="0"/>
              </a:rPr>
              <a:t>Thomas Robert</a:t>
            </a:r>
          </a:p>
          <a:p>
            <a:pPr algn="ctr" eaLnBrk="0" hangingPunct="0"/>
            <a:r>
              <a:rPr lang="es-ES_tradnl" altLang="es-EC" sz="1400" b="1">
                <a:latin typeface="Arial" panose="020B0604020202020204" pitchFamily="34" charset="0"/>
              </a:rPr>
              <a:t> Maltus</a:t>
            </a:r>
          </a:p>
          <a:p>
            <a:pPr algn="ctr" eaLnBrk="0" hangingPunct="0"/>
            <a:r>
              <a:rPr lang="es-ES_tradnl" altLang="es-EC" sz="1400" b="1">
                <a:latin typeface="Arial" panose="020B0604020202020204" pitchFamily="34" charset="0"/>
              </a:rPr>
              <a:t>1766 -- 1824</a:t>
            </a:r>
          </a:p>
        </p:txBody>
      </p:sp>
      <p:sp>
        <p:nvSpPr>
          <p:cNvPr id="60441" name="Text Box 25">
            <a:extLst>
              <a:ext uri="{FF2B5EF4-FFF2-40B4-BE49-F238E27FC236}">
                <a16:creationId xmlns:a16="http://schemas.microsoft.com/office/drawing/2014/main" id="{1BF63181-72CA-468C-9EA2-C76D99E3C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8063" y="3889375"/>
            <a:ext cx="1149350" cy="508000"/>
          </a:xfrm>
          <a:prstGeom prst="rect">
            <a:avLst/>
          </a:prstGeom>
          <a:solidFill>
            <a:srgbClr val="DCDAB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s-EC" sz="1300" b="1">
                <a:latin typeface="Arial" panose="020B0604020202020204" pitchFamily="34" charset="0"/>
              </a:rPr>
              <a:t>Carlos Marx</a:t>
            </a:r>
          </a:p>
          <a:p>
            <a:pPr eaLnBrk="0" hangingPunct="0"/>
            <a:r>
              <a:rPr lang="es-ES_tradnl" altLang="es-EC" sz="1300" b="1">
                <a:latin typeface="Arial" panose="020B0604020202020204" pitchFamily="34" charset="0"/>
              </a:rPr>
              <a:t>1818 - 1883</a:t>
            </a:r>
          </a:p>
        </p:txBody>
      </p:sp>
      <p:sp>
        <p:nvSpPr>
          <p:cNvPr id="60442" name="Text Box 26">
            <a:extLst>
              <a:ext uri="{FF2B5EF4-FFF2-40B4-BE49-F238E27FC236}">
                <a16:creationId xmlns:a16="http://schemas.microsoft.com/office/drawing/2014/main" id="{275113EF-AA61-400B-8546-1A39A87B9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9839" y="5203826"/>
            <a:ext cx="1119187" cy="498475"/>
          </a:xfrm>
          <a:prstGeom prst="rect">
            <a:avLst/>
          </a:prstGeom>
          <a:solidFill>
            <a:srgbClr val="DCDAB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Piero Sraffa</a:t>
            </a:r>
          </a:p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1898 - 1983</a:t>
            </a:r>
          </a:p>
        </p:txBody>
      </p:sp>
      <p:grpSp>
        <p:nvGrpSpPr>
          <p:cNvPr id="60443" name="Group 27">
            <a:extLst>
              <a:ext uri="{FF2B5EF4-FFF2-40B4-BE49-F238E27FC236}">
                <a16:creationId xmlns:a16="http://schemas.microsoft.com/office/drawing/2014/main" id="{06ACE645-144D-4194-9494-7694E0B805B1}"/>
              </a:ext>
            </a:extLst>
          </p:cNvPr>
          <p:cNvGrpSpPr>
            <a:grpSpLocks/>
          </p:cNvGrpSpPr>
          <p:nvPr/>
        </p:nvGrpSpPr>
        <p:grpSpPr bwMode="auto">
          <a:xfrm>
            <a:off x="4097338" y="334963"/>
            <a:ext cx="3624262" cy="271462"/>
            <a:chOff x="1056" y="1056"/>
            <a:chExt cx="1968" cy="240"/>
          </a:xfrm>
        </p:grpSpPr>
        <p:sp>
          <p:nvSpPr>
            <p:cNvPr id="60444" name="Line 28">
              <a:extLst>
                <a:ext uri="{FF2B5EF4-FFF2-40B4-BE49-F238E27FC236}">
                  <a16:creationId xmlns:a16="http://schemas.microsoft.com/office/drawing/2014/main" id="{2EF37618-AE13-44BD-A35F-14BB2BF15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056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45" name="Line 29">
              <a:extLst>
                <a:ext uri="{FF2B5EF4-FFF2-40B4-BE49-F238E27FC236}">
                  <a16:creationId xmlns:a16="http://schemas.microsoft.com/office/drawing/2014/main" id="{6696EE85-EE10-494A-BAB1-C095E7B76B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05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46" name="Group 30">
            <a:extLst>
              <a:ext uri="{FF2B5EF4-FFF2-40B4-BE49-F238E27FC236}">
                <a16:creationId xmlns:a16="http://schemas.microsoft.com/office/drawing/2014/main" id="{C1206028-731C-474F-A55B-03125B552888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910264" y="1693863"/>
            <a:ext cx="1539875" cy="271462"/>
            <a:chOff x="1056" y="1728"/>
            <a:chExt cx="1008" cy="336"/>
          </a:xfrm>
        </p:grpSpPr>
        <p:sp>
          <p:nvSpPr>
            <p:cNvPr id="60447" name="Line 31">
              <a:extLst>
                <a:ext uri="{FF2B5EF4-FFF2-40B4-BE49-F238E27FC236}">
                  <a16:creationId xmlns:a16="http://schemas.microsoft.com/office/drawing/2014/main" id="{2544EB9E-2DDD-4823-BA0E-7821EE4856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920"/>
              <a:ext cx="10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48" name="Line 32">
              <a:extLst>
                <a:ext uri="{FF2B5EF4-FFF2-40B4-BE49-F238E27FC236}">
                  <a16:creationId xmlns:a16="http://schemas.microsoft.com/office/drawing/2014/main" id="{E48265A1-6569-4630-A5B7-B857E41E0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72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49" name="Line 33">
              <a:extLst>
                <a:ext uri="{FF2B5EF4-FFF2-40B4-BE49-F238E27FC236}">
                  <a16:creationId xmlns:a16="http://schemas.microsoft.com/office/drawing/2014/main" id="{FDE99104-FC9D-4481-B79E-4FE4F4D00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1920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60450" name="Text Box 34">
            <a:extLst>
              <a:ext uri="{FF2B5EF4-FFF2-40B4-BE49-F238E27FC236}">
                <a16:creationId xmlns:a16="http://schemas.microsoft.com/office/drawing/2014/main" id="{65AF58A4-3F87-4064-BEBC-64AEB0964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0200" y="2020888"/>
            <a:ext cx="1385888" cy="527050"/>
          </a:xfrm>
          <a:prstGeom prst="rect">
            <a:avLst/>
          </a:prstGeom>
          <a:solidFill>
            <a:srgbClr val="FFE4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400" b="1">
                <a:latin typeface="Arial" panose="020B0604020202020204" pitchFamily="34" charset="0"/>
              </a:rPr>
              <a:t>David Ricardo</a:t>
            </a:r>
          </a:p>
          <a:p>
            <a:pPr algn="ctr" eaLnBrk="0" hangingPunct="0"/>
            <a:r>
              <a:rPr lang="es-ES_tradnl" altLang="es-EC" sz="1400" b="1">
                <a:latin typeface="Arial" panose="020B0604020202020204" pitchFamily="34" charset="0"/>
              </a:rPr>
              <a:t>1772 - 1823</a:t>
            </a:r>
          </a:p>
        </p:txBody>
      </p:sp>
      <p:sp>
        <p:nvSpPr>
          <p:cNvPr id="60451" name="Text Box 35">
            <a:extLst>
              <a:ext uri="{FF2B5EF4-FFF2-40B4-BE49-F238E27FC236}">
                <a16:creationId xmlns:a16="http://schemas.microsoft.com/office/drawing/2014/main" id="{D5858228-BB3C-41CF-B54C-DBEB55B809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2150" y="2913063"/>
            <a:ext cx="1149350" cy="527050"/>
          </a:xfrm>
          <a:prstGeom prst="rect">
            <a:avLst/>
          </a:prstGeom>
          <a:solidFill>
            <a:srgbClr val="FFE4A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s-EC" sz="1400" b="1">
                <a:latin typeface="Arial" panose="020B0604020202020204" pitchFamily="34" charset="0"/>
              </a:rPr>
              <a:t>Stuart Mills</a:t>
            </a:r>
          </a:p>
          <a:p>
            <a:pPr eaLnBrk="0" hangingPunct="0"/>
            <a:r>
              <a:rPr lang="es-ES_tradnl" altLang="es-EC" sz="1400" b="1">
                <a:latin typeface="Arial" panose="020B0604020202020204" pitchFamily="34" charset="0"/>
              </a:rPr>
              <a:t>1806 - 1873</a:t>
            </a:r>
          </a:p>
        </p:txBody>
      </p:sp>
      <p:sp>
        <p:nvSpPr>
          <p:cNvPr id="60452" name="Line 36">
            <a:extLst>
              <a:ext uri="{FF2B5EF4-FFF2-40B4-BE49-F238E27FC236}">
                <a16:creationId xmlns:a16="http://schemas.microsoft.com/office/drawing/2014/main" id="{7843D784-03BE-4841-9FE6-BEA937A41B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25" y="2600326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grpSp>
        <p:nvGrpSpPr>
          <p:cNvPr id="60453" name="Group 37">
            <a:extLst>
              <a:ext uri="{FF2B5EF4-FFF2-40B4-BE49-F238E27FC236}">
                <a16:creationId xmlns:a16="http://schemas.microsoft.com/office/drawing/2014/main" id="{A5690252-BF7B-43B0-8284-FC759BF1D0A8}"/>
              </a:ext>
            </a:extLst>
          </p:cNvPr>
          <p:cNvGrpSpPr>
            <a:grpSpLocks/>
          </p:cNvGrpSpPr>
          <p:nvPr/>
        </p:nvGrpSpPr>
        <p:grpSpPr bwMode="auto">
          <a:xfrm>
            <a:off x="8174038" y="3233738"/>
            <a:ext cx="906462" cy="635000"/>
            <a:chOff x="3072" y="2832"/>
            <a:chExt cx="816" cy="768"/>
          </a:xfrm>
        </p:grpSpPr>
        <p:sp>
          <p:nvSpPr>
            <p:cNvPr id="60454" name="Line 38">
              <a:extLst>
                <a:ext uri="{FF2B5EF4-FFF2-40B4-BE49-F238E27FC236}">
                  <a16:creationId xmlns:a16="http://schemas.microsoft.com/office/drawing/2014/main" id="{B033125C-D6C4-4BC5-AE47-7F84D4005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55" name="Line 39">
              <a:extLst>
                <a:ext uri="{FF2B5EF4-FFF2-40B4-BE49-F238E27FC236}">
                  <a16:creationId xmlns:a16="http://schemas.microsoft.com/office/drawing/2014/main" id="{8EEA8023-769B-425A-938D-8CCD9D1C0E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2832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56" name="Group 40">
            <a:extLst>
              <a:ext uri="{FF2B5EF4-FFF2-40B4-BE49-F238E27FC236}">
                <a16:creationId xmlns:a16="http://schemas.microsoft.com/office/drawing/2014/main" id="{15076368-DFF7-445C-B312-145959412AD3}"/>
              </a:ext>
            </a:extLst>
          </p:cNvPr>
          <p:cNvGrpSpPr>
            <a:grpSpLocks/>
          </p:cNvGrpSpPr>
          <p:nvPr/>
        </p:nvGrpSpPr>
        <p:grpSpPr bwMode="auto">
          <a:xfrm>
            <a:off x="8902633" y="4411665"/>
            <a:ext cx="919595" cy="1179393"/>
            <a:chOff x="4217" y="2880"/>
            <a:chExt cx="486" cy="625"/>
          </a:xfrm>
        </p:grpSpPr>
        <p:sp>
          <p:nvSpPr>
            <p:cNvPr id="60457" name="Text Box 41">
              <a:extLst>
                <a:ext uri="{FF2B5EF4-FFF2-40B4-BE49-F238E27FC236}">
                  <a16:creationId xmlns:a16="http://schemas.microsoft.com/office/drawing/2014/main" id="{DE6876F3-8A34-41A2-A826-F8076485C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7" y="3244"/>
              <a:ext cx="486" cy="261"/>
            </a:xfrm>
            <a:prstGeom prst="rect">
              <a:avLst/>
            </a:prstGeom>
            <a:solidFill>
              <a:srgbClr val="F0EFE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Nueva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Izquierda</a:t>
              </a:r>
            </a:p>
          </p:txBody>
        </p:sp>
        <p:sp>
          <p:nvSpPr>
            <p:cNvPr id="60458" name="Line 42">
              <a:extLst>
                <a:ext uri="{FF2B5EF4-FFF2-40B4-BE49-F238E27FC236}">
                  <a16:creationId xmlns:a16="http://schemas.microsoft.com/office/drawing/2014/main" id="{C5AFE103-0787-4C86-801B-08225C59C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880"/>
              <a:ext cx="0" cy="3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59" name="Group 43">
            <a:extLst>
              <a:ext uri="{FF2B5EF4-FFF2-40B4-BE49-F238E27FC236}">
                <a16:creationId xmlns:a16="http://schemas.microsoft.com/office/drawing/2014/main" id="{E3666FD8-F3C0-4F41-8D9C-C0B58E07FB48}"/>
              </a:ext>
            </a:extLst>
          </p:cNvPr>
          <p:cNvGrpSpPr>
            <a:grpSpLocks/>
          </p:cNvGrpSpPr>
          <p:nvPr/>
        </p:nvGrpSpPr>
        <p:grpSpPr bwMode="auto">
          <a:xfrm>
            <a:off x="6091239" y="3595685"/>
            <a:ext cx="2416865" cy="527564"/>
            <a:chOff x="2304" y="3408"/>
            <a:chExt cx="1281" cy="279"/>
          </a:xfrm>
        </p:grpSpPr>
        <p:sp>
          <p:nvSpPr>
            <p:cNvPr id="60460" name="Text Box 44">
              <a:extLst>
                <a:ext uri="{FF2B5EF4-FFF2-40B4-BE49-F238E27FC236}">
                  <a16:creationId xmlns:a16="http://schemas.microsoft.com/office/drawing/2014/main" id="{18AA2533-E20B-45A6-AFF8-BAE91494FA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532"/>
              <a:ext cx="1281" cy="155"/>
            </a:xfrm>
            <a:prstGeom prst="rect">
              <a:avLst/>
            </a:prstGeom>
            <a:solidFill>
              <a:srgbClr val="DCDAB8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C" sz="1300" b="1">
                  <a:latin typeface="Arial" panose="020B0604020202020204" pitchFamily="34" charset="0"/>
                </a:rPr>
                <a:t>Neoclásicos y Marginalistas</a:t>
              </a:r>
            </a:p>
          </p:txBody>
        </p:sp>
        <p:sp>
          <p:nvSpPr>
            <p:cNvPr id="60461" name="Line 45">
              <a:extLst>
                <a:ext uri="{FF2B5EF4-FFF2-40B4-BE49-F238E27FC236}">
                  <a16:creationId xmlns:a16="http://schemas.microsoft.com/office/drawing/2014/main" id="{E2DC49B9-4EC8-4909-82F8-C5299D01B1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40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62" name="Group 46">
            <a:extLst>
              <a:ext uri="{FF2B5EF4-FFF2-40B4-BE49-F238E27FC236}">
                <a16:creationId xmlns:a16="http://schemas.microsoft.com/office/drawing/2014/main" id="{EA3F7AAB-8061-4018-87F2-D86A1B5A6E4C}"/>
              </a:ext>
            </a:extLst>
          </p:cNvPr>
          <p:cNvGrpSpPr>
            <a:grpSpLocks/>
          </p:cNvGrpSpPr>
          <p:nvPr/>
        </p:nvGrpSpPr>
        <p:grpSpPr bwMode="auto">
          <a:xfrm>
            <a:off x="5410201" y="4224338"/>
            <a:ext cx="1655763" cy="1001712"/>
            <a:chOff x="2004" y="3744"/>
            <a:chExt cx="876" cy="531"/>
          </a:xfrm>
        </p:grpSpPr>
        <p:grpSp>
          <p:nvGrpSpPr>
            <p:cNvPr id="60463" name="Group 47">
              <a:extLst>
                <a:ext uri="{FF2B5EF4-FFF2-40B4-BE49-F238E27FC236}">
                  <a16:creationId xmlns:a16="http://schemas.microsoft.com/office/drawing/2014/main" id="{D945434A-C71A-455D-AD57-720AC92D62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04" y="3744"/>
              <a:ext cx="876" cy="531"/>
              <a:chOff x="2004" y="3744"/>
              <a:chExt cx="876" cy="531"/>
            </a:xfrm>
          </p:grpSpPr>
          <p:sp>
            <p:nvSpPr>
              <p:cNvPr id="60464" name="Text Box 48">
                <a:extLst>
                  <a:ext uri="{FF2B5EF4-FFF2-40B4-BE49-F238E27FC236}">
                    <a16:creationId xmlns:a16="http://schemas.microsoft.com/office/drawing/2014/main" id="{B98311CD-9A77-40E7-AE40-18C3BB8DE9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04" y="3901"/>
                <a:ext cx="575" cy="374"/>
              </a:xfrm>
              <a:prstGeom prst="rect">
                <a:avLst/>
              </a:prstGeom>
              <a:solidFill>
                <a:srgbClr val="F0EFE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s-ES_tradnl" altLang="es-EC" sz="1300" b="1">
                    <a:latin typeface="Arial" panose="020B0604020202020204" pitchFamily="34" charset="0"/>
                  </a:rPr>
                  <a:t>Alfred </a:t>
                </a:r>
              </a:p>
              <a:p>
                <a:pPr algn="ctr" eaLnBrk="0" hangingPunct="0"/>
                <a:r>
                  <a:rPr lang="es-ES_tradnl" altLang="es-EC" sz="1300" b="1">
                    <a:latin typeface="Arial" panose="020B0604020202020204" pitchFamily="34" charset="0"/>
                  </a:rPr>
                  <a:t>Marshall</a:t>
                </a:r>
              </a:p>
              <a:p>
                <a:pPr algn="ctr" eaLnBrk="0" hangingPunct="0"/>
                <a:r>
                  <a:rPr lang="es-ES_tradnl" altLang="es-EC" sz="1300" b="1">
                    <a:latin typeface="Arial" panose="020B0604020202020204" pitchFamily="34" charset="0"/>
                  </a:rPr>
                  <a:t>1842 - 1924</a:t>
                </a:r>
              </a:p>
            </p:txBody>
          </p:sp>
          <p:grpSp>
            <p:nvGrpSpPr>
              <p:cNvPr id="60465" name="Group 49">
                <a:extLst>
                  <a:ext uri="{FF2B5EF4-FFF2-40B4-BE49-F238E27FC236}">
                    <a16:creationId xmlns:a16="http://schemas.microsoft.com/office/drawing/2014/main" id="{DF037767-9733-42FB-95B0-909EFA5F25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6" y="3744"/>
                <a:ext cx="624" cy="96"/>
                <a:chOff x="2256" y="3744"/>
                <a:chExt cx="624" cy="96"/>
              </a:xfrm>
            </p:grpSpPr>
            <p:sp>
              <p:nvSpPr>
                <p:cNvPr id="60466" name="Line 50">
                  <a:extLst>
                    <a:ext uri="{FF2B5EF4-FFF2-40B4-BE49-F238E27FC236}">
                      <a16:creationId xmlns:a16="http://schemas.microsoft.com/office/drawing/2014/main" id="{C07C9919-AD2E-4EED-8B8B-32415B4D85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0" y="374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C"/>
                </a:p>
              </p:txBody>
            </p:sp>
            <p:sp>
              <p:nvSpPr>
                <p:cNvPr id="60467" name="Line 51">
                  <a:extLst>
                    <a:ext uri="{FF2B5EF4-FFF2-40B4-BE49-F238E27FC236}">
                      <a16:creationId xmlns:a16="http://schemas.microsoft.com/office/drawing/2014/main" id="{108E8DC5-6DFD-419E-9963-A0118ECE2A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56" y="3840"/>
                  <a:ext cx="624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s-EC"/>
                </a:p>
              </p:txBody>
            </p:sp>
          </p:grpSp>
        </p:grpSp>
        <p:sp>
          <p:nvSpPr>
            <p:cNvPr id="60468" name="Line 52">
              <a:extLst>
                <a:ext uri="{FF2B5EF4-FFF2-40B4-BE49-F238E27FC236}">
                  <a16:creationId xmlns:a16="http://schemas.microsoft.com/office/drawing/2014/main" id="{8CB851DD-EAC0-4463-9924-CF28B1D32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69" name="Group 53">
            <a:extLst>
              <a:ext uri="{FF2B5EF4-FFF2-40B4-BE49-F238E27FC236}">
                <a16:creationId xmlns:a16="http://schemas.microsoft.com/office/drawing/2014/main" id="{9EC8D839-94BF-41F0-835B-9BEB56E99B02}"/>
              </a:ext>
            </a:extLst>
          </p:cNvPr>
          <p:cNvGrpSpPr>
            <a:grpSpLocks/>
          </p:cNvGrpSpPr>
          <p:nvPr/>
        </p:nvGrpSpPr>
        <p:grpSpPr bwMode="auto">
          <a:xfrm>
            <a:off x="6543675" y="4411664"/>
            <a:ext cx="1087438" cy="877887"/>
            <a:chOff x="2544" y="3840"/>
            <a:chExt cx="504" cy="484"/>
          </a:xfrm>
        </p:grpSpPr>
        <p:sp>
          <p:nvSpPr>
            <p:cNvPr id="60470" name="Text Box 54">
              <a:extLst>
                <a:ext uri="{FF2B5EF4-FFF2-40B4-BE49-F238E27FC236}">
                  <a16:creationId xmlns:a16="http://schemas.microsoft.com/office/drawing/2014/main" id="{354E9879-2E10-42E2-BF12-5580A200B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3935"/>
              <a:ext cx="504" cy="389"/>
            </a:xfrm>
            <a:prstGeom prst="rect">
              <a:avLst/>
            </a:prstGeom>
            <a:solidFill>
              <a:srgbClr val="F0EFE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León Walras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1834 - 1910</a:t>
              </a:r>
            </a:p>
          </p:txBody>
        </p:sp>
        <p:sp>
          <p:nvSpPr>
            <p:cNvPr id="60471" name="Line 55">
              <a:extLst>
                <a:ext uri="{FF2B5EF4-FFF2-40B4-BE49-F238E27FC236}">
                  <a16:creationId xmlns:a16="http://schemas.microsoft.com/office/drawing/2014/main" id="{3B836309-83A1-4743-89CE-D6A9B7E90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384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72" name="Group 56">
            <a:extLst>
              <a:ext uri="{FF2B5EF4-FFF2-40B4-BE49-F238E27FC236}">
                <a16:creationId xmlns:a16="http://schemas.microsoft.com/office/drawing/2014/main" id="{994218C9-76DD-4549-B571-894539DB3CB2}"/>
              </a:ext>
            </a:extLst>
          </p:cNvPr>
          <p:cNvGrpSpPr>
            <a:grpSpLocks/>
          </p:cNvGrpSpPr>
          <p:nvPr/>
        </p:nvGrpSpPr>
        <p:grpSpPr bwMode="auto">
          <a:xfrm>
            <a:off x="8085138" y="5408615"/>
            <a:ext cx="1224694" cy="704058"/>
            <a:chOff x="3841" y="3408"/>
            <a:chExt cx="647" cy="372"/>
          </a:xfrm>
        </p:grpSpPr>
        <p:sp>
          <p:nvSpPr>
            <p:cNvPr id="60473" name="Line 57">
              <a:extLst>
                <a:ext uri="{FF2B5EF4-FFF2-40B4-BE49-F238E27FC236}">
                  <a16:creationId xmlns:a16="http://schemas.microsoft.com/office/drawing/2014/main" id="{60C0B2EC-8CEF-44C2-A93E-30A4C39FA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3408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74" name="Text Box 58">
              <a:extLst>
                <a:ext uri="{FF2B5EF4-FFF2-40B4-BE49-F238E27FC236}">
                  <a16:creationId xmlns:a16="http://schemas.microsoft.com/office/drawing/2014/main" id="{25687655-0D71-4EB2-B338-1BBF34CEE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1" y="3626"/>
              <a:ext cx="647" cy="154"/>
            </a:xfrm>
            <a:prstGeom prst="rect">
              <a:avLst/>
            </a:prstGeom>
            <a:solidFill>
              <a:srgbClr val="F7F6E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C" sz="1300" b="1">
                  <a:latin typeface="Arial" panose="020B0604020202020204" pitchFamily="34" charset="0"/>
                </a:rPr>
                <a:t>Monetarismo</a:t>
              </a:r>
            </a:p>
          </p:txBody>
        </p:sp>
      </p:grpSp>
      <p:sp>
        <p:nvSpPr>
          <p:cNvPr id="60475" name="Text Box 59">
            <a:extLst>
              <a:ext uri="{FF2B5EF4-FFF2-40B4-BE49-F238E27FC236}">
                <a16:creationId xmlns:a16="http://schemas.microsoft.com/office/drawing/2014/main" id="{E0242C1A-1A97-46BC-9CEE-05CD60CEB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4" y="4806950"/>
            <a:ext cx="1220787" cy="642938"/>
          </a:xfrm>
          <a:prstGeom prst="rect">
            <a:avLst/>
          </a:prstGeom>
          <a:solidFill>
            <a:srgbClr val="FFE4A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200" b="1">
                <a:latin typeface="Arial" panose="020B0604020202020204" pitchFamily="34" charset="0"/>
              </a:rPr>
              <a:t>John Maynard</a:t>
            </a:r>
          </a:p>
          <a:p>
            <a:pPr algn="ctr" eaLnBrk="0" hangingPunct="0"/>
            <a:r>
              <a:rPr lang="es-ES_tradnl" altLang="es-EC" sz="1200" b="1">
                <a:latin typeface="Arial" panose="020B0604020202020204" pitchFamily="34" charset="0"/>
              </a:rPr>
              <a:t>Keynes</a:t>
            </a:r>
          </a:p>
          <a:p>
            <a:pPr algn="ctr" eaLnBrk="0" hangingPunct="0"/>
            <a:r>
              <a:rPr lang="es-ES_tradnl" altLang="es-EC" sz="1200" b="1">
                <a:latin typeface="Arial" panose="020B0604020202020204" pitchFamily="34" charset="0"/>
              </a:rPr>
              <a:t>1883 - 1943</a:t>
            </a:r>
          </a:p>
        </p:txBody>
      </p:sp>
      <p:grpSp>
        <p:nvGrpSpPr>
          <p:cNvPr id="60476" name="Group 60">
            <a:extLst>
              <a:ext uri="{FF2B5EF4-FFF2-40B4-BE49-F238E27FC236}">
                <a16:creationId xmlns:a16="http://schemas.microsoft.com/office/drawing/2014/main" id="{19B3B68D-D839-49E2-B5AB-21AB21050163}"/>
              </a:ext>
            </a:extLst>
          </p:cNvPr>
          <p:cNvGrpSpPr>
            <a:grpSpLocks/>
          </p:cNvGrpSpPr>
          <p:nvPr/>
        </p:nvGrpSpPr>
        <p:grpSpPr bwMode="auto">
          <a:xfrm>
            <a:off x="3916364" y="2690813"/>
            <a:ext cx="725487" cy="1992312"/>
            <a:chOff x="1008" y="2496"/>
            <a:chExt cx="384" cy="1680"/>
          </a:xfrm>
        </p:grpSpPr>
        <p:sp>
          <p:nvSpPr>
            <p:cNvPr id="60477" name="Line 61">
              <a:extLst>
                <a:ext uri="{FF2B5EF4-FFF2-40B4-BE49-F238E27FC236}">
                  <a16:creationId xmlns:a16="http://schemas.microsoft.com/office/drawing/2014/main" id="{C548705D-4427-407F-9EEC-8A3C9359B7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496"/>
              <a:ext cx="0" cy="134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78" name="Line 62">
              <a:extLst>
                <a:ext uri="{FF2B5EF4-FFF2-40B4-BE49-F238E27FC236}">
                  <a16:creationId xmlns:a16="http://schemas.microsoft.com/office/drawing/2014/main" id="{63158AC2-00DF-4E5E-873E-79F7B8491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3840"/>
              <a:ext cx="38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79" name="Line 63">
              <a:extLst>
                <a:ext uri="{FF2B5EF4-FFF2-40B4-BE49-F238E27FC236}">
                  <a16:creationId xmlns:a16="http://schemas.microsoft.com/office/drawing/2014/main" id="{A18C0372-B772-4BC7-9236-4819145EFF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3840"/>
              <a:ext cx="0" cy="3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80" name="Group 64">
            <a:extLst>
              <a:ext uri="{FF2B5EF4-FFF2-40B4-BE49-F238E27FC236}">
                <a16:creationId xmlns:a16="http://schemas.microsoft.com/office/drawing/2014/main" id="{E2700D4E-A76B-4926-9C59-2DFD20855335}"/>
              </a:ext>
            </a:extLst>
          </p:cNvPr>
          <p:cNvGrpSpPr>
            <a:grpSpLocks/>
          </p:cNvGrpSpPr>
          <p:nvPr/>
        </p:nvGrpSpPr>
        <p:grpSpPr bwMode="auto">
          <a:xfrm>
            <a:off x="4187826" y="5499101"/>
            <a:ext cx="454025" cy="633413"/>
            <a:chOff x="1152" y="4464"/>
            <a:chExt cx="240" cy="336"/>
          </a:xfrm>
        </p:grpSpPr>
        <p:sp>
          <p:nvSpPr>
            <p:cNvPr id="60481" name="Line 65">
              <a:extLst>
                <a:ext uri="{FF2B5EF4-FFF2-40B4-BE49-F238E27FC236}">
                  <a16:creationId xmlns:a16="http://schemas.microsoft.com/office/drawing/2014/main" id="{830136AE-2C33-470E-A3C4-09B4FBB0D2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4464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82" name="Line 66">
              <a:extLst>
                <a:ext uri="{FF2B5EF4-FFF2-40B4-BE49-F238E27FC236}">
                  <a16:creationId xmlns:a16="http://schemas.microsoft.com/office/drawing/2014/main" id="{8381B20B-6AA1-40DD-B898-019EAA1630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4608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83" name="Line 67">
              <a:extLst>
                <a:ext uri="{FF2B5EF4-FFF2-40B4-BE49-F238E27FC236}">
                  <a16:creationId xmlns:a16="http://schemas.microsoft.com/office/drawing/2014/main" id="{A418362B-E5BA-47C9-B1CF-1B18DDDB6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460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60484" name="Text Box 68">
            <a:extLst>
              <a:ext uri="{FF2B5EF4-FFF2-40B4-BE49-F238E27FC236}">
                <a16:creationId xmlns:a16="http://schemas.microsoft.com/office/drawing/2014/main" id="{10F4C0F7-04B5-4EA1-A54A-43C4B4DA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838" y="6096001"/>
            <a:ext cx="1270000" cy="498475"/>
          </a:xfrm>
          <a:prstGeom prst="rect">
            <a:avLst/>
          </a:prstGeom>
          <a:solidFill>
            <a:srgbClr val="FFF4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Economía del</a:t>
            </a:r>
          </a:p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Desequilibrio</a:t>
            </a:r>
          </a:p>
        </p:txBody>
      </p:sp>
      <p:sp>
        <p:nvSpPr>
          <p:cNvPr id="60485" name="Text Box 69">
            <a:extLst>
              <a:ext uri="{FF2B5EF4-FFF2-40B4-BE49-F238E27FC236}">
                <a16:creationId xmlns:a16="http://schemas.microsoft.com/office/drawing/2014/main" id="{CFB9D757-4722-4921-B9A8-B7A3659D6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5213" y="6096001"/>
            <a:ext cx="1058862" cy="498475"/>
          </a:xfrm>
          <a:prstGeom prst="rect">
            <a:avLst/>
          </a:prstGeom>
          <a:solidFill>
            <a:srgbClr val="FFF4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Síntesis</a:t>
            </a:r>
          </a:p>
          <a:p>
            <a:pPr algn="ctr" eaLnBrk="0" hangingPunct="0"/>
            <a:r>
              <a:rPr lang="es-ES_tradnl" altLang="es-EC" sz="1300" b="1">
                <a:latin typeface="Arial" panose="020B0604020202020204" pitchFamily="34" charset="0"/>
              </a:rPr>
              <a:t>Neoclásica</a:t>
            </a:r>
          </a:p>
        </p:txBody>
      </p:sp>
      <p:grpSp>
        <p:nvGrpSpPr>
          <p:cNvPr id="60486" name="Group 70">
            <a:extLst>
              <a:ext uri="{FF2B5EF4-FFF2-40B4-BE49-F238E27FC236}">
                <a16:creationId xmlns:a16="http://schemas.microsoft.com/office/drawing/2014/main" id="{EB459988-38A0-4673-842D-9207160B63CF}"/>
              </a:ext>
            </a:extLst>
          </p:cNvPr>
          <p:cNvGrpSpPr>
            <a:grpSpLocks/>
          </p:cNvGrpSpPr>
          <p:nvPr/>
        </p:nvGrpSpPr>
        <p:grpSpPr bwMode="auto">
          <a:xfrm>
            <a:off x="3192463" y="3324225"/>
            <a:ext cx="3713162" cy="1720850"/>
            <a:chOff x="624" y="2592"/>
            <a:chExt cx="2016" cy="1680"/>
          </a:xfrm>
        </p:grpSpPr>
        <p:sp>
          <p:nvSpPr>
            <p:cNvPr id="60487" name="Line 71">
              <a:extLst>
                <a:ext uri="{FF2B5EF4-FFF2-40B4-BE49-F238E27FC236}">
                  <a16:creationId xmlns:a16="http://schemas.microsoft.com/office/drawing/2014/main" id="{BE739594-0A8C-4E00-8522-5A88259FE4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2592"/>
              <a:ext cx="201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88" name="Line 72">
              <a:extLst>
                <a:ext uri="{FF2B5EF4-FFF2-40B4-BE49-F238E27FC236}">
                  <a16:creationId xmlns:a16="http://schemas.microsoft.com/office/drawing/2014/main" id="{B1148F64-2DEC-4937-B0E2-76D7A0D1DC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4" y="2592"/>
              <a:ext cx="0" cy="16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grpSp>
        <p:nvGrpSpPr>
          <p:cNvPr id="60489" name="Group 73">
            <a:extLst>
              <a:ext uri="{FF2B5EF4-FFF2-40B4-BE49-F238E27FC236}">
                <a16:creationId xmlns:a16="http://schemas.microsoft.com/office/drawing/2014/main" id="{A234BCFA-7C3E-4D38-9DCE-B5D7AA7ADEBD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59451"/>
            <a:ext cx="1073150" cy="925513"/>
            <a:chOff x="293" y="4656"/>
            <a:chExt cx="566" cy="490"/>
          </a:xfrm>
        </p:grpSpPr>
        <p:sp>
          <p:nvSpPr>
            <p:cNvPr id="60490" name="Line 74">
              <a:extLst>
                <a:ext uri="{FF2B5EF4-FFF2-40B4-BE49-F238E27FC236}">
                  <a16:creationId xmlns:a16="http://schemas.microsoft.com/office/drawing/2014/main" id="{31E5B5B0-8659-4633-9221-5F59154764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4" y="4656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91" name="Text Box 75">
              <a:extLst>
                <a:ext uri="{FF2B5EF4-FFF2-40B4-BE49-F238E27FC236}">
                  <a16:creationId xmlns:a16="http://schemas.microsoft.com/office/drawing/2014/main" id="{271ED60E-F126-488A-884B-959E8399AE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" y="4769"/>
              <a:ext cx="566" cy="377"/>
            </a:xfrm>
            <a:prstGeom prst="rect">
              <a:avLst/>
            </a:prstGeom>
            <a:solidFill>
              <a:srgbClr val="F0EFE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El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Nuevo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Cambridge</a:t>
              </a:r>
            </a:p>
          </p:txBody>
        </p:sp>
      </p:grpSp>
      <p:grpSp>
        <p:nvGrpSpPr>
          <p:cNvPr id="60492" name="Group 76">
            <a:extLst>
              <a:ext uri="{FF2B5EF4-FFF2-40B4-BE49-F238E27FC236}">
                <a16:creationId xmlns:a16="http://schemas.microsoft.com/office/drawing/2014/main" id="{4E9A8FE5-696E-470C-9735-62ADCA11492A}"/>
              </a:ext>
            </a:extLst>
          </p:cNvPr>
          <p:cNvGrpSpPr>
            <a:grpSpLocks/>
          </p:cNvGrpSpPr>
          <p:nvPr/>
        </p:nvGrpSpPr>
        <p:grpSpPr bwMode="auto">
          <a:xfrm>
            <a:off x="7112000" y="4411663"/>
            <a:ext cx="1651000" cy="1092200"/>
            <a:chOff x="2880" y="3840"/>
            <a:chExt cx="709" cy="579"/>
          </a:xfrm>
        </p:grpSpPr>
        <p:sp>
          <p:nvSpPr>
            <p:cNvPr id="60493" name="Text Box 77">
              <a:extLst>
                <a:ext uri="{FF2B5EF4-FFF2-40B4-BE49-F238E27FC236}">
                  <a16:creationId xmlns:a16="http://schemas.microsoft.com/office/drawing/2014/main" id="{262A6074-3814-4CEB-8B91-9B0D37EA26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2" y="4045"/>
              <a:ext cx="467" cy="374"/>
            </a:xfrm>
            <a:prstGeom prst="rect">
              <a:avLst/>
            </a:prstGeom>
            <a:solidFill>
              <a:srgbClr val="F0EFE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Irving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Fisher</a:t>
              </a:r>
            </a:p>
            <a:p>
              <a:pPr algn="ctr" eaLnBrk="0" hangingPunct="0"/>
              <a:r>
                <a:rPr lang="es-ES_tradnl" altLang="es-EC" sz="1300" b="1">
                  <a:latin typeface="Arial" panose="020B0604020202020204" pitchFamily="34" charset="0"/>
                </a:rPr>
                <a:t>1867 - 1947</a:t>
              </a:r>
            </a:p>
          </p:txBody>
        </p:sp>
        <p:sp>
          <p:nvSpPr>
            <p:cNvPr id="60494" name="Line 78">
              <a:extLst>
                <a:ext uri="{FF2B5EF4-FFF2-40B4-BE49-F238E27FC236}">
                  <a16:creationId xmlns:a16="http://schemas.microsoft.com/office/drawing/2014/main" id="{1D5E9250-3FDD-49E1-B198-02C5000F6B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840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  <p:sp>
          <p:nvSpPr>
            <p:cNvPr id="60495" name="Line 79">
              <a:extLst>
                <a:ext uri="{FF2B5EF4-FFF2-40B4-BE49-F238E27FC236}">
                  <a16:creationId xmlns:a16="http://schemas.microsoft.com/office/drawing/2014/main" id="{5907548A-FE94-43F8-B008-37952859BF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840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C"/>
            </a:p>
          </p:txBody>
        </p:sp>
      </p:grpSp>
      <p:sp>
        <p:nvSpPr>
          <p:cNvPr id="60496" name="AutoShape 8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7B8058A-6CEA-4DB6-8538-502217297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962026"/>
            <a:ext cx="287337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 dirty="0"/>
          </a:p>
        </p:txBody>
      </p:sp>
      <p:sp>
        <p:nvSpPr>
          <p:cNvPr id="60497" name="AutoShape 8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C1FC8E2-CB19-4585-9BCB-E25F4A786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962026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498" name="AutoShape 8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FE3B51C-44EE-4D03-A54F-EB372306E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4425" y="962026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499" name="AutoShape 8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3379AD6-BCB7-46CA-A6B3-68A17795F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2546351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0" name="AutoShape 8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0301D6F-045E-4C57-8F13-740A4A2BE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2546351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1" name="AutoShape 8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7367409-0BAD-4362-875E-BB97A7E1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8" y="2112964"/>
            <a:ext cx="431800" cy="5048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2" name="AutoShape 8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00865A4-5D1A-4BFA-A267-59AB28614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2350" y="3986214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3" name="AutoShape 8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2579D3D-969F-49E3-AD40-3F8189609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0" y="3841751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4" name="AutoShape 8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B56B511-03E6-4FE0-A386-BB8931EEB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0" y="4418014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  <p:sp>
        <p:nvSpPr>
          <p:cNvPr id="60505" name="AutoShape 8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F557871-04FD-4FE0-A8FD-A0D5796C2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0" y="4705351"/>
            <a:ext cx="287338" cy="2889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rgbClr val="9966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0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0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0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0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0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6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6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6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604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604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604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604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770" decel="100000"/>
                                        <p:tgtEl>
                                          <p:spTgt spid="604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770" decel="100000"/>
                                        <p:tgtEl>
                                          <p:spTgt spid="604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7" dur="770" fill="hold"/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9" dur="770" fill="hold"/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70" decel="100000"/>
                                        <p:tgtEl>
                                          <p:spTgt spid="605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770" decel="100000"/>
                                        <p:tgtEl>
                                          <p:spTgt spid="605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6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770" decel="100000"/>
                                        <p:tgtEl>
                                          <p:spTgt spid="604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3" dur="770" decel="100000"/>
                                        <p:tgtEl>
                                          <p:spTgt spid="604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6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6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770" decel="100000"/>
                                        <p:tgtEl>
                                          <p:spTgt spid="605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770" decel="100000"/>
                                        <p:tgtEl>
                                          <p:spTgt spid="6050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4" dur="770" fill="hold"/>
                                        <p:tgtEl>
                                          <p:spTgt spid="6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6" dur="770" fill="hold"/>
                                        <p:tgtEl>
                                          <p:spTgt spid="6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770" decel="100000"/>
                                        <p:tgtEl>
                                          <p:spTgt spid="605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770" decel="100000"/>
                                        <p:tgtEl>
                                          <p:spTgt spid="605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6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770" fill="hold"/>
                                        <p:tgtEl>
                                          <p:spTgt spid="6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05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05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770" decel="100000"/>
                                        <p:tgtEl>
                                          <p:spTgt spid="605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9" dur="770" decel="100000"/>
                                        <p:tgtEl>
                                          <p:spTgt spid="605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1" dur="770" fill="hold"/>
                                        <p:tgtEl>
                                          <p:spTgt spid="6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3" dur="770" fill="hold"/>
                                        <p:tgtEl>
                                          <p:spTgt spid="6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770" decel="100000"/>
                                        <p:tgtEl>
                                          <p:spTgt spid="605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8" dur="770" decel="100000"/>
                                        <p:tgtEl>
                                          <p:spTgt spid="605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0" dur="770" fill="hold"/>
                                        <p:tgtEl>
                                          <p:spTgt spid="6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2" dur="770" fill="hold"/>
                                        <p:tgtEl>
                                          <p:spTgt spid="6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5" grpId="0" animBg="1" autoUpdateAnimBg="0"/>
      <p:bldP spid="60436" grpId="0" animBg="1" autoUpdateAnimBg="0"/>
      <p:bldP spid="60440" grpId="0" animBg="1" autoUpdateAnimBg="0"/>
      <p:bldP spid="60441" grpId="0" animBg="1" autoUpdateAnimBg="0"/>
      <p:bldP spid="60442" grpId="0" animBg="1" autoUpdateAnimBg="0"/>
      <p:bldP spid="60450" grpId="0" animBg="1" autoUpdateAnimBg="0"/>
      <p:bldP spid="60451" grpId="0" animBg="1" autoUpdateAnimBg="0"/>
      <p:bldP spid="60475" grpId="0" animBg="1" autoUpdateAnimBg="0"/>
      <p:bldP spid="60484" grpId="0" animBg="1" autoUpdateAnimBg="0"/>
      <p:bldP spid="6048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B97816-1750-471D-944A-59B0C1CDE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2400" y="-36513"/>
            <a:ext cx="10160000" cy="1143000"/>
          </a:xfrm>
        </p:spPr>
        <p:txBody>
          <a:bodyPr/>
          <a:lstStyle/>
          <a:p>
            <a:pPr eaLnBrk="1" hangingPunct="1"/>
            <a:r>
              <a:rPr lang="es-ES_tradnl" altLang="es-EC" sz="3600" dirty="0"/>
              <a:t>ESCUELAS   DE   PENSAMIENTO ECONOMICO</a:t>
            </a:r>
            <a:endParaRPr lang="es-ES" altLang="es-EC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F9196CF-78E6-4139-A230-A69DFD6347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 eaLnBrk="1" hangingPunct="1"/>
            <a:r>
              <a:rPr lang="es-ES_tradnl" altLang="es-EC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I  PRECEDENTES</a:t>
            </a:r>
          </a:p>
          <a:p>
            <a:pPr algn="just" eaLnBrk="1" hangingPunct="1">
              <a:buFontTx/>
              <a:buNone/>
            </a:pPr>
            <a:r>
              <a:rPr lang="es-ES_tradnl" altLang="es-EC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    A) </a:t>
            </a:r>
            <a:r>
              <a:rPr lang="es-ES" altLang="es-EC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Las cuestiones económicas han preocupado a muchos intelectuales a lo largo de los siglos. En la antigua Grecia, Aristóteles y Platón disertaron sobre los problemas relativos a la riqueza, la propiedad y el comercio. </a:t>
            </a:r>
          </a:p>
          <a:p>
            <a:pPr algn="just" eaLnBrk="1" hangingPunct="1"/>
            <a:endParaRPr lang="es-ES" altLang="es-EC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just" eaLnBrk="1" hangingPunct="1"/>
            <a:endParaRPr lang="es-ES" altLang="es-EC" sz="2400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just" eaLnBrk="1" hangingPunct="1"/>
            <a:endParaRPr lang="es-ES" altLang="es-EC" sz="2400" dirty="0">
              <a:solidFill>
                <a:schemeClr val="tx1"/>
              </a:solidFill>
            </a:endParaRPr>
          </a:p>
        </p:txBody>
      </p:sp>
      <p:sp>
        <p:nvSpPr>
          <p:cNvPr id="4100" name="Rectangle 8">
            <a:extLst>
              <a:ext uri="{FF2B5EF4-FFF2-40B4-BE49-F238E27FC236}">
                <a16:creationId xmlns:a16="http://schemas.microsoft.com/office/drawing/2014/main" id="{017BD71A-BDDD-4D0E-90E2-8911ECD22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048001"/>
            <a:ext cx="36576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_tradnl" altLang="es-EC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B) </a:t>
            </a:r>
            <a:r>
              <a:rPr lang="es-ES" altLang="es-EC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Durante la Edad Media predominaron las ideas de la Iglesia, se impuso el Derecho Canónico, que condenaba la usura (el cobro de intereses abusivos a cambio de efectivo) y consideraba que el comercio era una actividad inferior a la agricultura. </a:t>
            </a:r>
            <a:br>
              <a:rPr lang="es-ES" altLang="es-EC" sz="2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</a:br>
            <a:endParaRPr lang="es-ES" altLang="es-EC" sz="20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101" name="Picture 12" descr="partenon_perspectiva">
            <a:hlinkClick r:id="rId2"/>
            <a:extLst>
              <a:ext uri="{FF2B5EF4-FFF2-40B4-BE49-F238E27FC236}">
                <a16:creationId xmlns:a16="http://schemas.microsoft.com/office/drawing/2014/main" id="{BA127162-E8AE-4066-9625-B98CBC2E6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138" y="4432656"/>
            <a:ext cx="2159000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4" descr="van_reymerswaele_cambista_y_mujer-29102002-200">
            <a:hlinkClick r:id="rId4"/>
            <a:extLst>
              <a:ext uri="{FF2B5EF4-FFF2-40B4-BE49-F238E27FC236}">
                <a16:creationId xmlns:a16="http://schemas.microsoft.com/office/drawing/2014/main" id="{00D90BE8-B4E6-4E96-B44A-B9B6CEB3B13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48526" y="1700213"/>
            <a:ext cx="1566863" cy="13255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00F0E54-BDA5-4347-99CC-969D7279D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7620000" cy="744538"/>
          </a:xfrm>
        </p:spPr>
        <p:txBody>
          <a:bodyPr/>
          <a:lstStyle/>
          <a:p>
            <a:pPr eaLnBrk="1" hangingPunct="1"/>
            <a:r>
              <a:rPr lang="es-ES_tradnl" altLang="es-EC" sz="4000"/>
              <a:t>II  Mercantilismo</a:t>
            </a:r>
            <a:endParaRPr lang="es-ES" altLang="es-EC" sz="40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2ED4756-2B45-4D15-B46B-8CB64B9B791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02172" y="1557338"/>
            <a:ext cx="3733800" cy="4114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_tradnl" altLang="es-EC" sz="2400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EL  MERCANTILISMO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sz="1800" dirty="0">
                <a:solidFill>
                  <a:schemeClr val="tx1"/>
                </a:solidFill>
                <a:latin typeface="Lucida Sans Unicode" panose="020B0602030504020204" pitchFamily="34" charset="0"/>
              </a:rPr>
              <a:t>El desarrollo de los modernos nacionalismos a lo largo del s. XVI desvió la atención de los pensadores de la época hacia cómo incrementar la riqueza y el poder de los estados nacionales.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sz="1800" dirty="0">
                <a:solidFill>
                  <a:schemeClr val="tx1"/>
                </a:solidFill>
                <a:latin typeface="Lucida Sans Unicode" panose="020B0602030504020204" pitchFamily="34" charset="0"/>
              </a:rPr>
              <a:t> La política económica que imperaba en aquella época, el mercantilismo, fomentaba el autoabastecimiento de las naciones. Esta doctrina económica imperó en Inglaterra y en el resto de Europa occidental desde el siglo XVI hasta el siglo XVIII. </a:t>
            </a:r>
            <a:br>
              <a:rPr lang="es-ES" altLang="es-EC" sz="1800" dirty="0">
                <a:solidFill>
                  <a:srgbClr val="292929"/>
                </a:solidFill>
                <a:latin typeface="Lucida Sans Unicode" panose="020B0602030504020204" pitchFamily="34" charset="0"/>
              </a:rPr>
            </a:br>
            <a:endParaRPr lang="es-ES" altLang="es-EC" sz="1800" dirty="0">
              <a:solidFill>
                <a:srgbClr val="292929"/>
              </a:solidFill>
              <a:latin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s-ES" altLang="es-EC" sz="1800" dirty="0">
              <a:solidFill>
                <a:srgbClr val="292929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6BE77987-4E20-4C25-A297-4BC9E2655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4662" y="1343905"/>
            <a:ext cx="4284662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2000" dirty="0"/>
              <a:t>Los mercantilistas consideraban que la riqueza de una nación dependía de la cantidad de oro y plata que tuviese. </a:t>
            </a:r>
          </a:p>
          <a:p>
            <a:pPr algn="just"/>
            <a:r>
              <a:rPr lang="es-ES" altLang="es-EC" sz="2000" dirty="0"/>
              <a:t>Aparte de las minas de oro y plata descubiertas por España en el continente americano, una nación sólo podía aumentar sus reservas de estos metales preciosos vendiendo más productos a otros países de los que compraba.</a:t>
            </a:r>
          </a:p>
          <a:p>
            <a:pPr algn="just"/>
            <a:r>
              <a:rPr lang="es-ES" altLang="es-EC" sz="2000" dirty="0"/>
              <a:t> El conseguir una balanza de pagos con saldo positivo implicaba que los demás países tenían que pagar la diferencia con oro y plata. </a:t>
            </a:r>
            <a:br>
              <a:rPr lang="es-ES" altLang="es-EC" sz="2000" dirty="0"/>
            </a:br>
            <a:endParaRPr lang="es-ES" altLang="es-EC" sz="2000" dirty="0"/>
          </a:p>
          <a:p>
            <a:endParaRPr lang="es-ES" altLang="es-EC" sz="2000" dirty="0"/>
          </a:p>
        </p:txBody>
      </p:sp>
      <p:pic>
        <p:nvPicPr>
          <p:cNvPr id="5125" name="Picture 8" descr="mercantilismo_2">
            <a:hlinkClick r:id="rId2"/>
            <a:extLst>
              <a:ext uri="{FF2B5EF4-FFF2-40B4-BE49-F238E27FC236}">
                <a16:creationId xmlns:a16="http://schemas.microsoft.com/office/drawing/2014/main" id="{084A64A3-1C45-4C22-A899-BB7485CCB01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0" y="2205039"/>
            <a:ext cx="1185863" cy="172878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552885-96BA-4FB4-9CFF-188D11C98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7697" y="114670"/>
            <a:ext cx="10160000" cy="1143000"/>
          </a:xfrm>
        </p:spPr>
        <p:txBody>
          <a:bodyPr/>
          <a:lstStyle/>
          <a:p>
            <a:pPr algn="l" eaLnBrk="1" hangingPunct="1"/>
            <a:r>
              <a:rPr lang="es-ES_tradnl" altLang="es-EC" dirty="0"/>
              <a:t>    Mercantilismo II</a:t>
            </a:r>
            <a:endParaRPr lang="es-ES" altLang="es-EC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E8A2BB4-4B48-4C84-93FA-8D492A4090E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98839" y="1927365"/>
            <a:ext cx="5256213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Los mercantilistas daban por sentado que su país estaría siempre en guerra con otros, o preparándose para la próxima contienda. 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Si tenían oro y plata, los dirigentes podrían pagar a mercenarios para combatir, como hizo el rey Jorge III de Inglaterra durante la guerra de la Independencia estadounidense.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s-ES" altLang="es-EC" dirty="0">
                <a:solidFill>
                  <a:schemeClr val="tx1"/>
                </a:solidFill>
              </a:rPr>
              <a:t>En caso de necesidad, el monarca también podría comprar armas, uniformes y comida para los soldados. Jean. B. Colbert (1619-1683), ministro de Luis XIV, institucionalizó la exportación de productos franceses para crear oro y a cuyos efectos desarrolló de forma muy importante la industria gala. </a:t>
            </a:r>
            <a:br>
              <a:rPr lang="es-ES" altLang="es-EC" dirty="0">
                <a:solidFill>
                  <a:schemeClr val="tx1"/>
                </a:solidFill>
              </a:rPr>
            </a:br>
            <a:r>
              <a:rPr lang="es-ES" altLang="es-EC" dirty="0">
                <a:solidFill>
                  <a:schemeClr val="tx1"/>
                </a:solidFill>
              </a:rPr>
              <a:t>Esta preocupación mercantilista por acumular metales preciosos también afectaba a la política interna. </a:t>
            </a:r>
          </a:p>
        </p:txBody>
      </p:sp>
      <p:sp>
        <p:nvSpPr>
          <p:cNvPr id="6148" name="Rectangle 5">
            <a:extLst>
              <a:ext uri="{FF2B5EF4-FFF2-40B4-BE49-F238E27FC236}">
                <a16:creationId xmlns:a16="http://schemas.microsoft.com/office/drawing/2014/main" id="{BA762E8C-2504-4363-8DC6-8DBAC45FC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1828801"/>
            <a:ext cx="283419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" altLang="es-EC" sz="2000" dirty="0"/>
              <a:t>Era imprescindible que los salarios fueran bajos y que la población creciese. Una población numerosa y mal pagada produciría muchos bienes a un precio lo suficiente bajo como para poder venderlos en el exterior.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" altLang="es-EC" sz="2000" dirty="0"/>
              <a:t>Se obligaba a la gente a trabajar jornadas largas, y se consideraba un despilfarro el consumo de té, ginebra, tejidos de seda, entre otros.</a:t>
            </a:r>
          </a:p>
        </p:txBody>
      </p:sp>
      <p:pic>
        <p:nvPicPr>
          <p:cNvPr id="6149" name="Picture 7" descr="colbert">
            <a:hlinkClick r:id="rId2"/>
            <a:extLst>
              <a:ext uri="{FF2B5EF4-FFF2-40B4-BE49-F238E27FC236}">
                <a16:creationId xmlns:a16="http://schemas.microsoft.com/office/drawing/2014/main" id="{A0924CB2-B738-426F-A9FA-4A1E02AFD37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78017" y="3264834"/>
            <a:ext cx="1030287" cy="1439862"/>
          </a:xfrm>
        </p:spPr>
      </p:pic>
      <p:sp>
        <p:nvSpPr>
          <p:cNvPr id="6150" name="Text Box 9">
            <a:extLst>
              <a:ext uri="{FF2B5EF4-FFF2-40B4-BE49-F238E27FC236}">
                <a16:creationId xmlns:a16="http://schemas.microsoft.com/office/drawing/2014/main" id="{2B22A38E-B79E-4743-892A-1497B9835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5601" y="1359879"/>
            <a:ext cx="19619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altLang="es-EC" sz="2400" i="1" dirty="0"/>
              <a:t>COLBERT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5B12E46-CAD2-4416-B095-F7641435C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60256" y="55106"/>
            <a:ext cx="10160000" cy="1143000"/>
          </a:xfrm>
        </p:spPr>
        <p:txBody>
          <a:bodyPr/>
          <a:lstStyle/>
          <a:p>
            <a:pPr eaLnBrk="1" hangingPunct="1"/>
            <a:r>
              <a:rPr lang="es-ES_tradnl" altLang="es-EC" dirty="0"/>
              <a:t>III Fisiocracia</a:t>
            </a:r>
            <a:endParaRPr lang="es-ES" altLang="es-EC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33C5F2A-0474-4D7D-83CA-1AD104D512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3640" y="1568389"/>
            <a:ext cx="5123582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Esta doctrina económica estuvo en boga en Francia durante la segunda mitad del siglo XVIII y surgió como una reacción ante las políticas restrictivas del mercantilismo.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 El fundador de la escuela, François Quesnay, era médico de cabecera en la corte del rey Luis XV. Su libro más conocido, </a:t>
            </a:r>
            <a:r>
              <a:rPr lang="es-ES" altLang="es-EC" dirty="0" err="1">
                <a:solidFill>
                  <a:schemeClr val="tx1"/>
                </a:solidFill>
              </a:rPr>
              <a:t>Tableau</a:t>
            </a:r>
            <a:r>
              <a:rPr lang="es-ES" altLang="es-EC" dirty="0">
                <a:solidFill>
                  <a:schemeClr val="tx1"/>
                </a:solidFill>
              </a:rPr>
              <a:t> </a:t>
            </a:r>
            <a:r>
              <a:rPr lang="es-ES" altLang="es-EC" dirty="0" err="1">
                <a:solidFill>
                  <a:schemeClr val="tx1"/>
                </a:solidFill>
              </a:rPr>
              <a:t>Économique</a:t>
            </a:r>
            <a:r>
              <a:rPr lang="es-ES" altLang="es-EC" dirty="0">
                <a:solidFill>
                  <a:schemeClr val="tx1"/>
                </a:solidFill>
              </a:rPr>
              <a:t> (1758), intentaba establecer los flujos de ingresos en una economía, anticipándose a la contabilidad nacional,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 creada en el siglo XX. Según los fisiócratas, toda la riqueza era generada por la agricultura; gracias al comercio, esta riqueza pasaba de los agricultores al resto de la sociedad. Los fisiócratas eran partidarios del libre comercio  </a:t>
            </a:r>
          </a:p>
          <a:p>
            <a:pPr algn="just" eaLnBrk="1" hangingPunct="1">
              <a:lnSpc>
                <a:spcPct val="90000"/>
              </a:lnSpc>
            </a:pPr>
            <a:endParaRPr lang="es-ES" altLang="es-EC" dirty="0">
              <a:solidFill>
                <a:schemeClr val="tx1"/>
              </a:solidFill>
            </a:endParaRP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389E7070-0150-4C8C-9542-1F5531071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4593" y="3537012"/>
            <a:ext cx="264184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endParaRPr lang="es-ES" altLang="es-EC" sz="2000"/>
          </a:p>
          <a:p>
            <a:pPr algn="just" eaLnBrk="1" hangingPunct="1"/>
            <a:r>
              <a:rPr lang="es-ES" altLang="es-EC" sz="2000"/>
              <a:t>También sostenían que los ingresos del Estado tenían que provenir de un único impuesto que debía gravar a la actividad primaria</a:t>
            </a:r>
          </a:p>
        </p:txBody>
      </p:sp>
      <p:pic>
        <p:nvPicPr>
          <p:cNvPr id="7173" name="Picture 7" descr="000612220">
            <a:hlinkClick r:id="rId2"/>
            <a:extLst>
              <a:ext uri="{FF2B5EF4-FFF2-40B4-BE49-F238E27FC236}">
                <a16:creationId xmlns:a16="http://schemas.microsoft.com/office/drawing/2014/main" id="{C5482EFA-2C66-4783-B887-4DA640428E3D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67664" y="1700213"/>
            <a:ext cx="1641475" cy="1657350"/>
          </a:xfrm>
        </p:spPr>
      </p:pic>
      <p:sp>
        <p:nvSpPr>
          <p:cNvPr id="7174" name="Rectangle 8">
            <a:extLst>
              <a:ext uri="{FF2B5EF4-FFF2-40B4-BE49-F238E27FC236}">
                <a16:creationId xmlns:a16="http://schemas.microsoft.com/office/drawing/2014/main" id="{F873B2D0-5A41-4304-A6B0-9E0FDF52A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3284538"/>
            <a:ext cx="125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C" sz="2400"/>
              <a:t>Quesnay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71FFAE-9545-475E-BA3F-EDAA8F5232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7620000" cy="762000"/>
          </a:xfrm>
        </p:spPr>
        <p:txBody>
          <a:bodyPr/>
          <a:lstStyle/>
          <a:p>
            <a:pPr eaLnBrk="1" hangingPunct="1"/>
            <a:r>
              <a:rPr lang="es-ES_tradnl" altLang="es-EC"/>
              <a:t>IV Escuela Clasica II</a:t>
            </a:r>
            <a:endParaRPr lang="es-ES" altLang="es-EC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BF33BFC-0DCD-49DD-85A1-DCF6B1E57F0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9763" y="1500433"/>
            <a:ext cx="5869836" cy="4724400"/>
          </a:xfrm>
        </p:spPr>
        <p:txBody>
          <a:bodyPr>
            <a:normAutofit/>
          </a:bodyPr>
          <a:lstStyle/>
          <a:p>
            <a:pPr algn="just"/>
            <a:r>
              <a:rPr lang="es-ES" altLang="es-EC" dirty="0">
                <a:solidFill>
                  <a:schemeClr val="tx1"/>
                </a:solidFill>
              </a:rPr>
              <a:t>El alcance de la ciencia económica se amplió de manera considerable cuando Smith subrayó el papel del consumo sobre el de la producción.</a:t>
            </a:r>
          </a:p>
          <a:p>
            <a:pPr algn="just"/>
            <a:r>
              <a:rPr lang="es-ES" altLang="es-EC" dirty="0">
                <a:solidFill>
                  <a:schemeClr val="tx1"/>
                </a:solidFill>
              </a:rPr>
              <a:t> Smith confiaba en que era posible aumentar el nivel general de vida del conjunto de la comunidad. </a:t>
            </a:r>
          </a:p>
          <a:p>
            <a:pPr algn="just"/>
            <a:r>
              <a:rPr lang="es-ES" altLang="es-EC" dirty="0">
                <a:solidFill>
                  <a:schemeClr val="tx1"/>
                </a:solidFill>
              </a:rPr>
              <a:t>Defendía que era esencial permitir que los individuos intentaran alcanzar su propio bienestar como medio para aumentar la prosperidad de toda la sociedad. </a:t>
            </a:r>
            <a:br>
              <a:rPr lang="es-ES" altLang="es-EC" dirty="0">
                <a:solidFill>
                  <a:schemeClr val="tx1"/>
                </a:solidFill>
              </a:rPr>
            </a:br>
            <a:r>
              <a:rPr lang="es-ES" altLang="es-EC" dirty="0">
                <a:solidFill>
                  <a:schemeClr val="tx1"/>
                </a:solidFill>
              </a:rPr>
              <a:t>  </a:t>
            </a:r>
            <a:br>
              <a:rPr lang="es-ES" altLang="es-EC" dirty="0">
                <a:solidFill>
                  <a:schemeClr val="tx1"/>
                </a:solidFill>
              </a:rPr>
            </a:br>
            <a:r>
              <a:rPr lang="es-ES" altLang="es-EC" dirty="0">
                <a:solidFill>
                  <a:schemeClr val="tx1"/>
                </a:solidFill>
              </a:rPr>
              <a:t>En el lado opuesto, Malthus, en su conocido e influyente Ensayo sobre el Principio de la Población (1798), planteaba la nota pesimista de la Escuela Clásica, </a:t>
            </a:r>
          </a:p>
          <a:p>
            <a:pPr algn="just"/>
            <a:r>
              <a:rPr lang="es-ES" altLang="es-EC" dirty="0">
                <a:solidFill>
                  <a:schemeClr val="tx1"/>
                </a:solidFill>
              </a:rPr>
              <a:t>al afirmar que las esperanzas de mayor prosperidad se escollarían contra la roca de un excesivo crecimiento de la población. </a:t>
            </a:r>
          </a:p>
          <a:p>
            <a:pPr algn="just"/>
            <a:endParaRPr lang="es-ES" altLang="es-EC" dirty="0">
              <a:solidFill>
                <a:schemeClr val="tx1"/>
              </a:solidFill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72349D66-AD1F-45CB-AF47-9B3C77E4B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997" y="1500433"/>
            <a:ext cx="3160681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altLang="es-EC" sz="2000" dirty="0"/>
              <a:t>Según Malthus, los alimentos sólo aumentaban adecuándose a una progresión aritmética</a:t>
            </a:r>
            <a:r>
              <a:rPr lang="es-ES_tradnl" altLang="es-EC" sz="2000" dirty="0"/>
              <a:t>,</a:t>
            </a:r>
            <a:r>
              <a:rPr lang="es-ES" altLang="es-EC" sz="2000" dirty="0"/>
              <a:t> mientras que la población se duplicaba cada generación </a:t>
            </a:r>
            <a:r>
              <a:rPr lang="es-ES_tradnl" altLang="es-EC" sz="2000" dirty="0"/>
              <a:t>.</a:t>
            </a:r>
            <a:endParaRPr lang="es-ES" altLang="es-EC" sz="20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ES" altLang="es-EC" sz="2000" dirty="0"/>
              <a:t> salvo que esta tendencia se controlara, o por la naturaleza o por la propia prudencia de la especie. Malthus sostenía que el control natural era "positivo":</a:t>
            </a:r>
          </a:p>
        </p:txBody>
      </p:sp>
      <p:pic>
        <p:nvPicPr>
          <p:cNvPr id="8197" name="Picture 11" descr="malthus">
            <a:hlinkClick r:id="rId2"/>
            <a:extLst>
              <a:ext uri="{FF2B5EF4-FFF2-40B4-BE49-F238E27FC236}">
                <a16:creationId xmlns:a16="http://schemas.microsoft.com/office/drawing/2014/main" id="{9FEB728A-9025-4B03-A39A-7AD8C1731574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25087" y="1352305"/>
            <a:ext cx="1435100" cy="1871663"/>
          </a:xfrm>
        </p:spPr>
      </p:pic>
      <p:sp>
        <p:nvSpPr>
          <p:cNvPr id="8198" name="Rectangle 12">
            <a:extLst>
              <a:ext uri="{FF2B5EF4-FFF2-40B4-BE49-F238E27FC236}">
                <a16:creationId xmlns:a16="http://schemas.microsoft.com/office/drawing/2014/main" id="{83A69CA1-E316-4CF2-A702-2764A405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9549" y="3405433"/>
            <a:ext cx="1182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C" sz="2400"/>
              <a:t>Malthus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39CD8AF-B181-4D6A-9C61-099C4FABC0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8112" y="71438"/>
            <a:ext cx="10160000" cy="1143000"/>
          </a:xfrm>
        </p:spPr>
        <p:txBody>
          <a:bodyPr/>
          <a:lstStyle/>
          <a:p>
            <a:pPr eaLnBrk="1" hangingPunct="1"/>
            <a:r>
              <a:rPr lang="es-ES_tradnl" altLang="es-EC" dirty="0"/>
              <a:t>IV. Escuela </a:t>
            </a:r>
            <a:r>
              <a:rPr lang="es-ES_tradnl" altLang="es-EC" dirty="0" err="1"/>
              <a:t>Clasica</a:t>
            </a:r>
            <a:r>
              <a:rPr lang="es-ES_tradnl" altLang="es-EC" dirty="0"/>
              <a:t> III</a:t>
            </a:r>
            <a:endParaRPr lang="es-ES" altLang="es-EC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B0920E-4A33-4B34-9C36-6D67991C1FF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35872" y="1828800"/>
            <a:ext cx="4967287" cy="4114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Los Principios de Economía Política de Mill constituyeron el centro de esta ciencia hasta finales del siglo XIX.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 Aunque Mill aceptaba las teorías de sus predecesores clásicos, confiaba más en la posibilidad de educar a la clase obrera para que limitase su reproducción de lo que lo hacían Ricardo y Malthus. 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Además, Mill era un reformista que quería gravar con fuerza las herencias, e incluso permitir que el gobierno asumiera un mayor protagonismo a la hora de proteger a los niños y a los trabajadores.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s-ES" altLang="es-EC" dirty="0">
                <a:solidFill>
                  <a:schemeClr val="tx1"/>
                </a:solidFill>
              </a:rPr>
              <a:t>Fue muy crítico con las prácticas que desarrollaban las empresas y favorecía la gestión cooperativa de las fábricas por parte de los trabajadores. </a:t>
            </a:r>
            <a:endParaRPr lang="es-ES" altLang="es-EC" sz="2400" dirty="0">
              <a:solidFill>
                <a:schemeClr val="tx1"/>
              </a:solidFill>
            </a:endParaRPr>
          </a:p>
        </p:txBody>
      </p:sp>
      <p:pic>
        <p:nvPicPr>
          <p:cNvPr id="9220" name="Picture 7" descr="Say">
            <a:hlinkClick r:id="rId2"/>
            <a:extLst>
              <a:ext uri="{FF2B5EF4-FFF2-40B4-BE49-F238E27FC236}">
                <a16:creationId xmlns:a16="http://schemas.microsoft.com/office/drawing/2014/main" id="{9770899A-75B2-44B1-ACE3-A942CF21239B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0" y="4292600"/>
            <a:ext cx="1041400" cy="1435100"/>
          </a:xfrm>
        </p:spPr>
      </p:pic>
      <p:sp>
        <p:nvSpPr>
          <p:cNvPr id="9221" name="Rectangle 5">
            <a:extLst>
              <a:ext uri="{FF2B5EF4-FFF2-40B4-BE49-F238E27FC236}">
                <a16:creationId xmlns:a16="http://schemas.microsoft.com/office/drawing/2014/main" id="{899FAFC0-98EF-4A22-9E57-AE674DBD5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3200" y="1235862"/>
            <a:ext cx="2590800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s-ES" altLang="es-EC" sz="2000" dirty="0"/>
              <a:t>Mill representó un puente entre la economía clásica del laissez-faire y el Estado de Bienestar. </a:t>
            </a:r>
            <a:br>
              <a:rPr lang="es-ES" altLang="es-EC" sz="2000" dirty="0"/>
            </a:br>
            <a:r>
              <a:rPr lang="es-ES" altLang="es-EC" sz="2000" dirty="0"/>
              <a:t>  </a:t>
            </a:r>
            <a:br>
              <a:rPr lang="es-ES" altLang="es-EC" sz="2000" dirty="0"/>
            </a:br>
            <a:r>
              <a:rPr lang="es-ES_tradnl" altLang="es-EC" sz="2000" dirty="0"/>
              <a:t>A</a:t>
            </a:r>
            <a:r>
              <a:rPr lang="es-ES" altLang="es-EC" sz="2000" dirty="0"/>
              <a:t>cerca de los mercados, los clásicos aceptaban la "ley de </a:t>
            </a:r>
            <a:r>
              <a:rPr lang="es-ES" altLang="es-EC" sz="2000" dirty="0" err="1"/>
              <a:t>Say</a:t>
            </a:r>
            <a:r>
              <a:rPr lang="es-ES" altLang="es-EC" sz="2000" dirty="0"/>
              <a:t>", formulada por el economista francés Jean </a:t>
            </a:r>
            <a:r>
              <a:rPr lang="es-ES" altLang="es-EC" sz="2000" dirty="0" err="1"/>
              <a:t>Baptiste</a:t>
            </a:r>
            <a:r>
              <a:rPr lang="es-ES" altLang="es-EC" sz="2000" dirty="0"/>
              <a:t> </a:t>
            </a:r>
            <a:r>
              <a:rPr lang="es-ES" altLang="es-EC" sz="2000" dirty="0" err="1"/>
              <a:t>Say</a:t>
            </a:r>
            <a:r>
              <a:rPr lang="es-ES" altLang="es-EC" sz="2000" dirty="0"/>
              <a:t>. Esta ley sostiene que el riesgo de un desempleo masivo en una economía competitiva es despreciable, porque la oferta crea su propia demanda</a:t>
            </a:r>
            <a:r>
              <a:rPr lang="es-ES_tradnl" altLang="es-EC" sz="2000" dirty="0"/>
              <a:t>.</a:t>
            </a:r>
            <a:endParaRPr lang="es-ES" altLang="es-EC" sz="2000" dirty="0"/>
          </a:p>
        </p:txBody>
      </p:sp>
      <p:pic>
        <p:nvPicPr>
          <p:cNvPr id="9222" name="Picture 9" descr="John_Stuart_Mill">
            <a:hlinkClick r:id="rId4"/>
            <a:extLst>
              <a:ext uri="{FF2B5EF4-FFF2-40B4-BE49-F238E27FC236}">
                <a16:creationId xmlns:a16="http://schemas.microsoft.com/office/drawing/2014/main" id="{147BAC87-D165-4E7B-B442-A6B477ACD30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3701" y="1989138"/>
            <a:ext cx="1008063" cy="1511300"/>
          </a:xfrm>
        </p:spPr>
      </p:pic>
      <p:sp>
        <p:nvSpPr>
          <p:cNvPr id="9223" name="Rectangle 11">
            <a:extLst>
              <a:ext uri="{FF2B5EF4-FFF2-40B4-BE49-F238E27FC236}">
                <a16:creationId xmlns:a16="http://schemas.microsoft.com/office/drawing/2014/main" id="{E1CD4E6A-10BA-447A-8840-3F4F3271E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1" y="3429000"/>
            <a:ext cx="708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C" sz="2400"/>
              <a:t>Mill</a:t>
            </a:r>
          </a:p>
        </p:txBody>
      </p:sp>
      <p:sp>
        <p:nvSpPr>
          <p:cNvPr id="9224" name="Rectangle 12">
            <a:extLst>
              <a:ext uri="{FF2B5EF4-FFF2-40B4-BE49-F238E27FC236}">
                <a16:creationId xmlns:a16="http://schemas.microsoft.com/office/drawing/2014/main" id="{2D9CC10A-6C3C-4FF3-8FDE-25E1C176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9600" y="558958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EC" sz="2400"/>
              <a:t>Say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8CFF5ED-90A9-4BF2-8549-416B3DDC7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81000"/>
            <a:ext cx="7620000" cy="762000"/>
          </a:xfrm>
        </p:spPr>
        <p:txBody>
          <a:bodyPr/>
          <a:lstStyle/>
          <a:p>
            <a:pPr algn="l" eaLnBrk="1" hangingPunct="1"/>
            <a:r>
              <a:rPr lang="es-ES_tradnl" altLang="es-EC" dirty="0"/>
              <a:t>      V   Marxismo                  </a:t>
            </a:r>
            <a:endParaRPr lang="es-ES" altLang="es-EC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D36261D-7B48-4ED2-911D-3EEB34F910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41394" y="1480352"/>
            <a:ext cx="4953000" cy="5257800"/>
          </a:xfrm>
        </p:spPr>
        <p:txBody>
          <a:bodyPr/>
          <a:lstStyle/>
          <a:p>
            <a:pPr algn="just" eaLnBrk="1" hangingPunct="1"/>
            <a:r>
              <a:rPr lang="es-ES" altLang="es-EC" dirty="0">
                <a:solidFill>
                  <a:schemeClr val="tx1"/>
                </a:solidFill>
              </a:rPr>
              <a:t>La oposición a la Escuela Clásica provino de los primeros autores socialistas, como el filósofo social francés Claude Henri de </a:t>
            </a:r>
            <a:r>
              <a:rPr lang="es-ES" altLang="es-EC" dirty="0" err="1">
                <a:solidFill>
                  <a:schemeClr val="tx1"/>
                </a:solidFill>
              </a:rPr>
              <a:t>Rouvroy</a:t>
            </a:r>
            <a:r>
              <a:rPr lang="es-ES" altLang="es-EC" dirty="0">
                <a:solidFill>
                  <a:schemeClr val="tx1"/>
                </a:solidFill>
              </a:rPr>
              <a:t> conde de Saint-</a:t>
            </a:r>
            <a:r>
              <a:rPr lang="es-ES" altLang="es-EC" dirty="0" err="1">
                <a:solidFill>
                  <a:schemeClr val="tx1"/>
                </a:solidFill>
              </a:rPr>
              <a:t>Simon</a:t>
            </a:r>
            <a:r>
              <a:rPr lang="es-ES" altLang="es-EC" dirty="0">
                <a:solidFill>
                  <a:schemeClr val="tx1"/>
                </a:solidFill>
              </a:rPr>
              <a:t>, </a:t>
            </a:r>
          </a:p>
          <a:p>
            <a:pPr algn="just" eaLnBrk="1" hangingPunct="1"/>
            <a:r>
              <a:rPr lang="es-ES" altLang="es-EC" dirty="0">
                <a:solidFill>
                  <a:schemeClr val="tx1"/>
                </a:solidFill>
              </a:rPr>
              <a:t>y el utópico británico Robert Owen. Sin embargo, fue Karl Marx el autor de las teorías económicas socialistas más importantes, manifiestas en su principal trabajo, El Capital (3 vols., 1867-1894). </a:t>
            </a:r>
            <a:br>
              <a:rPr lang="es-ES" altLang="es-EC" dirty="0">
                <a:solidFill>
                  <a:schemeClr val="tx1"/>
                </a:solidFill>
              </a:rPr>
            </a:br>
            <a:r>
              <a:rPr lang="es-ES" altLang="es-EC" dirty="0">
                <a:solidFill>
                  <a:schemeClr val="tx1"/>
                </a:solidFill>
              </a:rPr>
              <a:t>  </a:t>
            </a:r>
            <a:br>
              <a:rPr lang="es-ES" altLang="es-EC" dirty="0">
                <a:solidFill>
                  <a:schemeClr val="tx1"/>
                </a:solidFill>
              </a:rPr>
            </a:br>
            <a:r>
              <a:rPr lang="es-ES" altLang="es-EC" dirty="0">
                <a:solidFill>
                  <a:schemeClr val="tx1"/>
                </a:solidFill>
              </a:rPr>
              <a:t>Para la perspectiva clásica del capitalismo, el marxismo representó una seria recusación, aunque no dejaba de ser, en algunos aspectos, una variante de la temática clásica.</a:t>
            </a:r>
          </a:p>
          <a:p>
            <a:pPr algn="just" eaLnBrk="1" hangingPunct="1"/>
            <a:endParaRPr lang="es-ES" altLang="es-EC" dirty="0">
              <a:solidFill>
                <a:schemeClr val="tx1"/>
              </a:solidFill>
            </a:endParaRPr>
          </a:p>
        </p:txBody>
      </p:sp>
      <p:sp>
        <p:nvSpPr>
          <p:cNvPr id="10244" name="Rectangle 5">
            <a:extLst>
              <a:ext uri="{FF2B5EF4-FFF2-40B4-BE49-F238E27FC236}">
                <a16:creationId xmlns:a16="http://schemas.microsoft.com/office/drawing/2014/main" id="{E418D44F-E676-47DB-922D-045282A28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367" y="3491567"/>
            <a:ext cx="3185604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s-ES" altLang="es-EC" sz="2000" dirty="0"/>
              <a:t>Para Marx, la teoría del valor trabajo representaba la clave del modo de proceder del capitalismo, la causa de todos los abusos y de toda la explotación generada por un sistema injusto. </a:t>
            </a:r>
            <a:br>
              <a:rPr lang="es-ES" altLang="es-EC" sz="2400" dirty="0"/>
            </a:br>
            <a:endParaRPr lang="es-ES" altLang="es-EC" sz="2400" dirty="0"/>
          </a:p>
          <a:p>
            <a:pPr algn="just"/>
            <a:endParaRPr lang="es-ES" altLang="es-EC" sz="2400" dirty="0"/>
          </a:p>
        </p:txBody>
      </p:sp>
      <p:pic>
        <p:nvPicPr>
          <p:cNvPr id="10245" name="Picture 7" descr="1185733283_f">
            <a:hlinkClick r:id="rId2"/>
            <a:extLst>
              <a:ext uri="{FF2B5EF4-FFF2-40B4-BE49-F238E27FC236}">
                <a16:creationId xmlns:a16="http://schemas.microsoft.com/office/drawing/2014/main" id="{AE2D3E6C-36B9-4ED4-8003-CFC8376F3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957" y="1537633"/>
            <a:ext cx="16081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{3EDE79A5-9FC4-4268-B61C-335864FDCC9B}tf10001108_win32</Template>
  <TotalTime>1</TotalTime>
  <Words>1711</Words>
  <Application>Microsoft Office PowerPoint</Application>
  <PresentationFormat>Panorámica</PresentationFormat>
  <Paragraphs>143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Sans Unicode</vt:lpstr>
      <vt:lpstr>Segoe UI</vt:lpstr>
      <vt:lpstr>Segoe UI Light</vt:lpstr>
      <vt:lpstr>Times New Roman</vt:lpstr>
      <vt:lpstr>WelcomeDoc</vt:lpstr>
      <vt:lpstr>Presentación de PowerPoint</vt:lpstr>
      <vt:lpstr>Presentación de PowerPoint</vt:lpstr>
      <vt:lpstr>ESCUELAS   DE   PENSAMIENTO ECONOMICO</vt:lpstr>
      <vt:lpstr>II  Mercantilismo</vt:lpstr>
      <vt:lpstr>    Mercantilismo II</vt:lpstr>
      <vt:lpstr>III Fisiocracia</vt:lpstr>
      <vt:lpstr>IV Escuela Clasica II</vt:lpstr>
      <vt:lpstr>IV. Escuela Clasica III</vt:lpstr>
      <vt:lpstr>      V   Marxismo                  </vt:lpstr>
      <vt:lpstr>V. Marxismo  II</vt:lpstr>
      <vt:lpstr>VI  Marginalismo</vt:lpstr>
      <vt:lpstr>VII Keynesianismo</vt:lpstr>
      <vt:lpstr>VIII Poskeynesianos y Neoclásicos</vt:lpstr>
      <vt:lpstr>IX Los nuevos caminos</vt:lpstr>
      <vt:lpstr>Presentación de PowerPoint</vt:lpstr>
      <vt:lpstr>Teoría de las 5 fuerzas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 Gabriel Villa Guerra</dc:creator>
  <cp:keywords/>
  <cp:lastModifiedBy>Alex Gabriel Villa Guerra</cp:lastModifiedBy>
  <cp:revision>1</cp:revision>
  <dcterms:created xsi:type="dcterms:W3CDTF">2021-06-27T00:36:46Z</dcterms:created>
  <dcterms:modified xsi:type="dcterms:W3CDTF">2021-06-27T00:38:30Z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