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7"/>
  </p:notesMasterIdLst>
  <p:sldIdLst>
    <p:sldId id="256" r:id="rId2"/>
    <p:sldId id="378" r:id="rId3"/>
    <p:sldId id="379" r:id="rId4"/>
    <p:sldId id="377" r:id="rId5"/>
    <p:sldId id="384" r:id="rId6"/>
    <p:sldId id="383" r:id="rId7"/>
    <p:sldId id="404" r:id="rId8"/>
    <p:sldId id="411" r:id="rId9"/>
    <p:sldId id="387" r:id="rId10"/>
    <p:sldId id="388" r:id="rId11"/>
    <p:sldId id="389" r:id="rId12"/>
    <p:sldId id="412" r:id="rId13"/>
    <p:sldId id="400" r:id="rId14"/>
    <p:sldId id="401" r:id="rId15"/>
    <p:sldId id="402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C0209-AD60-4F7E-95E0-B344FE2E97C7}" type="datetimeFigureOut">
              <a:rPr lang="es-EC" smtClean="0"/>
              <a:t>9/1/2023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E2131-33D2-4C8C-8188-F68B8826AD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423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E2131-33D2-4C8C-8188-F68B8826AD5D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770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B987A1-FE04-47BA-82C5-68B352BDF6F3}" type="datetime1">
              <a:rPr lang="es-EC" smtClean="0"/>
              <a:t>9/1/2023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062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234B-88E0-4581-9680-361E78937AD6}" type="datetime1">
              <a:rPr lang="es-EC" smtClean="0"/>
              <a:t>9/1/2023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735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53BED2-5FE6-4972-B302-2D8619686F07}" type="datetime1">
              <a:rPr lang="es-EC" smtClean="0"/>
              <a:t>9/1/2023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992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C2C4-5F02-4667-B8DF-C99D8FA18AC8}" type="datetime1">
              <a:rPr lang="es-EC" smtClean="0"/>
              <a:t>9/1/2023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982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F8F51E-22ED-49F6-9EF4-A45446D118A4}" type="datetime1">
              <a:rPr lang="es-EC" smtClean="0"/>
              <a:t>9/1/2023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048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96A0-8B90-4461-B3A9-6CA3EB47E171}" type="datetime1">
              <a:rPr lang="es-EC" smtClean="0"/>
              <a:t>9/1/2023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242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3EBF-DEFC-4AA5-8CAD-06E0D884478A}" type="datetime1">
              <a:rPr lang="es-EC" smtClean="0"/>
              <a:t>9/1/2023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150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3025-FF83-455B-B69B-38862C6167A8}" type="datetime1">
              <a:rPr lang="es-EC" smtClean="0"/>
              <a:t>9/1/2023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2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413D-036C-42BF-A023-44F6F0F515B8}" type="datetime1">
              <a:rPr lang="es-EC" smtClean="0"/>
              <a:t>9/1/2023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47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E41D27-6179-4247-8589-0D4734CF229F}" type="datetime1">
              <a:rPr lang="es-EC" smtClean="0"/>
              <a:t>9/1/2023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116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8BF-3C35-4831-BA0E-C8A6C045277A}" type="datetime1">
              <a:rPr lang="es-EC" smtClean="0"/>
              <a:t>9/1/2023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201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A501FA8-15AC-4BD6-A467-F0F8FBECC0B1}" type="datetime1">
              <a:rPr lang="es-EC" smtClean="0"/>
              <a:t>9/1/2023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1D76B93-FD95-48A9-B710-2DE92ADF6007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88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10118" y="544576"/>
            <a:ext cx="863313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UNIVERSIDAD NACIONAL DE CHIMBORAZO</a:t>
            </a:r>
            <a:b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</a:b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FACULTAD DE INGENIERÍA</a:t>
            </a:r>
            <a:b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</a:b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TRÁNSITO Y TRANSPORTES</a:t>
            </a:r>
            <a:b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</a:br>
            <a:br>
              <a:rPr kumimoji="0" lang="es-EC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</a:b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2" y="744678"/>
            <a:ext cx="1447166" cy="1064895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349" y="918357"/>
            <a:ext cx="1414395" cy="123759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88599" y="2480259"/>
            <a:ext cx="8339250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s-MX" sz="4800" dirty="0">
                <a:solidFill>
                  <a:prstClr val="black"/>
                </a:solidFill>
                <a:latin typeface="Calibri" panose="020F0502020204030204"/>
              </a:rPr>
              <a:t>Dispositivos de Control de Obra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s-MX" sz="4800" dirty="0">
                <a:solidFill>
                  <a:prstClr val="black"/>
                </a:solidFill>
                <a:latin typeface="Calibri" panose="020F0502020204030204"/>
              </a:rPr>
              <a:t>Proyecto de Señalamiento Tipo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578" t="2886" r="73464" b="71854"/>
          <a:stretch/>
        </p:blipFill>
        <p:spPr>
          <a:xfrm>
            <a:off x="783464" y="4372433"/>
            <a:ext cx="1661375" cy="13136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77055" t="67768" r="9016" b="9449"/>
          <a:stretch/>
        </p:blipFill>
        <p:spPr>
          <a:xfrm>
            <a:off x="9078600" y="4231098"/>
            <a:ext cx="1249249" cy="1532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70739" t="4124" r="10688" b="71804"/>
          <a:stretch/>
        </p:blipFill>
        <p:spPr>
          <a:xfrm>
            <a:off x="2820473" y="4377741"/>
            <a:ext cx="1287888" cy="1251831"/>
          </a:xfrm>
          <a:prstGeom prst="rect">
            <a:avLst/>
          </a:prstGeom>
        </p:spPr>
      </p:pic>
      <p:pic>
        <p:nvPicPr>
          <p:cNvPr id="11" name="Picture 2" descr="Resultado de imagen para Dispositivos de Control de trÃ¡nsit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65476" r="76242" b="5302"/>
          <a:stretch/>
        </p:blipFill>
        <p:spPr bwMode="auto">
          <a:xfrm>
            <a:off x="6619741" y="4243802"/>
            <a:ext cx="1197735" cy="15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6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28924" y="818416"/>
            <a:ext cx="6011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Señalamiento Temporal</a:t>
            </a:r>
            <a:endParaRPr kumimoji="0" lang="es-EC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5815" y="1731665"/>
            <a:ext cx="11462197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Comprenden cualquier tipo de marcas ocasionales que se colocan sobre el pavimento de una vialidad urbana para señalar rutas de desfiles, circuitos para competencias deportivas, trazos de obras e instalaciones de mercados sobre ruedas o tianguis, entre otros, según las especificaciones y necesidades de los organizadores de los eventos, siempre y cuando sean aprobados por la autoridad responsable de la vialidad urbana.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estos casos, las marcas temporales pueden ser de cualquier color, excepto blanco, amarillo, rojo y verde, con objeto de distinguirlas del señalamiento permanente. Se marcan con pinturas solubles en agua, cal, polvos de color, o cintas adhesivas, para que puedan ser borradas o despegadas cuando finalice el evento o actividad y evitar confusiones a los usuarios de la vialidad. Estas marcas pueden complementarse con señales verticales preventivas, restrictivas o informativas, así como con dispositivos de protección en zonas de obras y dispositivos de seguridad, según el tipo de evento y su duración.</a:t>
            </a:r>
          </a:p>
        </p:txBody>
      </p:sp>
    </p:spTree>
    <p:extLst>
      <p:ext uri="{BB962C8B-B14F-4D97-AF65-F5344CB8AC3E}">
        <p14:creationId xmlns:p14="http://schemas.microsoft.com/office/powerpoint/2010/main" val="185552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5155" y="969184"/>
            <a:ext cx="113978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Presentación de los proyectos de señalamiento y de dispositivos de seguridad para carreteras y vialidades urbanas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5155" y="2674603"/>
            <a:ext cx="11281892" cy="26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proyectos de señalización según sea el caso, horizontal, vertical, señalamiento y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dispositivos para protección en zonas de obras viales y de dispositivos de seguridad,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necesarios para la construcción, ampliación, modificación o reconstrucción de carreteras o vialidades urbanas, se deben presentar en planos elaborados con las características que se establecen en el presente Manual y deben contener las especificaciones generales y particulares de los aspectos técnicos requeridos para la fabricación, ubicación e instalación de las señales y los dispositivos.</a:t>
            </a:r>
          </a:p>
        </p:txBody>
      </p:sp>
    </p:spTree>
    <p:extLst>
      <p:ext uri="{BB962C8B-B14F-4D97-AF65-F5344CB8AC3E}">
        <p14:creationId xmlns:p14="http://schemas.microsoft.com/office/powerpoint/2010/main" val="5956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"/>
            <a:ext cx="6475958" cy="34970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81" y="3394039"/>
            <a:ext cx="6136851" cy="33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9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1774" y="989673"/>
            <a:ext cx="10114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Presentación del proyecto de señalamiento y dispositivos para protección en zonas de obras viales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77909" y="2920282"/>
            <a:ext cx="10461938" cy="273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el caso de proyectos de señalamiento	y	 dispositivos para protección en zonas de obras viales se considera lo siguiente: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planos de planta se deben elaborar de manera independiente para cada zona de obra, etapa de construcción o desviación y para los casos particulares que así lo ameriten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s-EC" sz="3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927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6794" y="1228017"/>
            <a:ext cx="994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Representación del proyecto de dispositivos de canalización e iluminación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0456" y="2864528"/>
            <a:ext cx="114879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 los planos en planta los dispositivos de canalización se deben representar de forma que muestren esquemáticamente todos los dispositivos de canalización indicando para cada uno su ubicación, tipo y dimensiones; para el caso en que se requiera iluminación nocturna, en los planos se deben representar los dispositivos luminosos relacionados con el señalamiento y elementos de canalización, y de manera independiente la iluminación propia de la obra.</a:t>
            </a:r>
            <a:endParaRPr kumimoji="0" lang="es-EC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5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002" t="19850" r="28157" b="39375"/>
          <a:stretch/>
        </p:blipFill>
        <p:spPr>
          <a:xfrm>
            <a:off x="785612" y="618187"/>
            <a:ext cx="10637949" cy="38589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03301" y="46720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C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 de representación del proyecto de señalamiento y dispositivos para protección en zonas de obras viales </a:t>
            </a:r>
          </a:p>
        </p:txBody>
      </p:sp>
    </p:spTree>
    <p:extLst>
      <p:ext uri="{BB962C8B-B14F-4D97-AF65-F5344CB8AC3E}">
        <p14:creationId xmlns:p14="http://schemas.microsoft.com/office/powerpoint/2010/main" val="345720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48" y="2431547"/>
            <a:ext cx="2429658" cy="104578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30541" y="243154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Esta señal ANUNCIA el nombre de la compañía constructora a cargo de los trabajos</a:t>
            </a:r>
            <a:r>
              <a:rPr lang="es-EC" sz="11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s-EC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07" y="4408141"/>
            <a:ext cx="2248340" cy="75478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88912" y="426312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C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Esta señal ANUNCIA el final del tramo en construcción donde se están efectuando obras</a:t>
            </a:r>
            <a:endParaRPr lang="es-EC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69623" y="1109709"/>
            <a:ext cx="7126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DISPOSITIVOS DE PROTECCIÓN EN OBRAS</a:t>
            </a:r>
            <a:endParaRPr lang="es-EC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7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44897" y="496360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SEÑALES ESPECIALES</a:t>
            </a:r>
            <a:endParaRPr lang="es-EC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41713" y="958025"/>
            <a:ext cx="49454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Las señales especiales utilizadas en obras sirven para delinear un peligro a lo largo de la obra. Estas señales pueden consistir en indicadores de peligro, barreras de peligro, delineadores, turriles, etc., que son pintados con rayas amarillas y negras. Durante la noche se identificaran los peligros por medio de señales luminosas de color amarillo de tipo intermitente o fijo, ya sean linternas, lámparas o antorchas.</a:t>
            </a:r>
            <a:endParaRPr lang="es-EC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25" y="1326524"/>
            <a:ext cx="4496680" cy="46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00403" y="724364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SEÑALES MANUALES</a:t>
            </a:r>
            <a:endParaRPr lang="es-EC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20947" y="1483627"/>
            <a:ext cx="70292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Las señales manuales utilizadas en obras sirven para detener y dar paso a los vehículos según sea requerido de acuerdo a las circunstancias de los trabajos. Estas señales consisten en una bandera de color rojo durante el día y durante la noche en una luz del mismo color, maniobrada por una persona destinada a controlar el trafico en ciertos tramos donde el ancho de la calzada sólo permite el paso de vehículos en un solo sentido a un mismo tiempo, o en zonas donde el paso está interrumpido momentáneamente. El significado de esta señal puede ser PARE, SIGA o DESPACIO, dependiendo de la forma en que la bandera o luz roja sea manejada</a:t>
            </a:r>
            <a:endParaRPr lang="es-EC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7" y="1750259"/>
            <a:ext cx="3827938" cy="43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6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75893" y="819019"/>
            <a:ext cx="9440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Señalamiento y dispositivos para protección en zonas de obras viales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9826" y="2251343"/>
            <a:ext cx="11552348" cy="306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 a la realización de cualquier obra vial debe desarrollarse un proyecto de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señalamiento y de dispositivos para la protección en zonas de obras viales, mismo que debe cumplir con lo establecido en el presente Manual.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señalamiento y dispositivos para protección en zonas de obras viales se instalan para guiar al tránsito y resguardar la integridad física de los usuarios de las carreteras y vialidades urbanas, así como del personal que trabaja en las obras de construcción o conservación. </a:t>
            </a:r>
          </a:p>
        </p:txBody>
      </p:sp>
    </p:spTree>
    <p:extLst>
      <p:ext uri="{BB962C8B-B14F-4D97-AF65-F5344CB8AC3E}">
        <p14:creationId xmlns:p14="http://schemas.microsoft.com/office/powerpoint/2010/main" val="150511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3131" y="1045460"/>
            <a:ext cx="107796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Señalamiento y dispositivos para protección en zonas de obras viales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56917" y="2357414"/>
            <a:ext cx="113720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Está integrado por marcas en el pavimento y en las estructuras adyacentes, así como, por tableros con símbolos, pictogramas y leyendas, y se complementa con dispositivos de protección, constituyendo un sistema que tiene por objeto delinear las características geométricas de esas vías públicas; denotar todos aquellos elementos que estén dentro del derecho de vía; prevenir sobre la existencia de los peligros potenciales que implican los trabajos mencionados en la vialidad; regular el tránsito señalando la existencia de las limitaciones físicas o prohibiciones reglamentarias que restringen su uso; </a:t>
            </a:r>
          </a:p>
        </p:txBody>
      </p:sp>
    </p:spTree>
    <p:extLst>
      <p:ext uri="{BB962C8B-B14F-4D97-AF65-F5344CB8AC3E}">
        <p14:creationId xmlns:p14="http://schemas.microsoft.com/office/powerpoint/2010/main" val="75888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4754" y="1074008"/>
            <a:ext cx="9942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C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Señalamiento y dispositivos para protección en zonas de obras viales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3842" y="2485710"/>
            <a:ext cx="110243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Guiar oportunamente a los usuarios a lo largo de sus itinerarios, indicando las rutas alternas a poblaciones, sitios turísticos, recreativos, de servicios u otros lugares de interés y las distancias en kilómetros, transmitiéndoles indicaciones relacionadas con la seguridad, la protección de las vías de comunicación, de las obras y de su personal; para regular y canalizar correctamente el tránsito de vehículos, equipo de construcción y peatones, por lo que, con el propósito de facilitar que los usuarios comprendan esas indicaciones, dicho sistema debe ser uniforme en todo el territorio nacional, para disminuir la ocurrencia de accidentes.</a:t>
            </a:r>
          </a:p>
        </p:txBody>
      </p:sp>
    </p:spTree>
    <p:extLst>
      <p:ext uri="{BB962C8B-B14F-4D97-AF65-F5344CB8AC3E}">
        <p14:creationId xmlns:p14="http://schemas.microsoft.com/office/powerpoint/2010/main" val="379981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6" y="585346"/>
            <a:ext cx="11353542" cy="53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8641" y="981767"/>
            <a:ext cx="111702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Señalamiento y dispositivos para protección en zonas de obras viales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2912" y="2530702"/>
            <a:ext cx="1078605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C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Cuando concluyan los trabajos de construcción o conservación, el correspondiente señalamiento horizontal para protección en zonas de obras, así como los diferentes dispositivos instalados tienen que ser borrados o retirados para proceder inmediatamente  a reponer el señalamiento horizontal original necesario o colocar el nuevo señalamiento horizontal que haya establecido el proyecto ejecutivo de la obra.</a:t>
            </a:r>
          </a:p>
        </p:txBody>
      </p:sp>
    </p:spTree>
    <p:extLst>
      <p:ext uri="{BB962C8B-B14F-4D97-AF65-F5344CB8AC3E}">
        <p14:creationId xmlns:p14="http://schemas.microsoft.com/office/powerpoint/2010/main" val="358953465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27219</TotalTime>
  <Words>1091</Words>
  <Application>Microsoft Office PowerPoint</Application>
  <PresentationFormat>Panorámica</PresentationFormat>
  <Paragraphs>34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Book Antiqua</vt:lpstr>
      <vt:lpstr>Calibri</vt:lpstr>
      <vt:lpstr>Gill Sans MT</vt:lpstr>
      <vt:lpstr>Times New Roman</vt:lpstr>
      <vt:lpstr>Wingdings 2</vt:lpstr>
      <vt:lpstr>Dividendo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SYSTEMarket</dc:creator>
  <cp:lastModifiedBy>Angel Edmundo Paredes Garcia</cp:lastModifiedBy>
  <cp:revision>54</cp:revision>
  <dcterms:created xsi:type="dcterms:W3CDTF">2018-05-06T04:10:44Z</dcterms:created>
  <dcterms:modified xsi:type="dcterms:W3CDTF">2023-01-10T02:08:09Z</dcterms:modified>
</cp:coreProperties>
</file>