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94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937D4A-81B3-4E05-AEC9-28FE7B0F3E9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EF6AE0C-C164-498D-A03A-848A1FC40C46}">
      <dgm:prSet/>
      <dgm:spPr/>
      <dgm:t>
        <a:bodyPr/>
        <a:lstStyle/>
        <a:p>
          <a:r>
            <a:rPr lang="en-US"/>
            <a:t>Diversidad de formas políticas según región y ecología.</a:t>
          </a:r>
        </a:p>
      </dgm:t>
    </dgm:pt>
    <dgm:pt modelId="{BF1684D7-58E6-44C0-BC2D-A008F67E6B10}" type="parTrans" cxnId="{82D2794E-ED5C-4DE3-98CA-D9FC15C5A475}">
      <dgm:prSet/>
      <dgm:spPr/>
      <dgm:t>
        <a:bodyPr/>
        <a:lstStyle/>
        <a:p>
          <a:endParaRPr lang="en-US"/>
        </a:p>
      </dgm:t>
    </dgm:pt>
    <dgm:pt modelId="{653B241C-4A17-4418-9823-C221FE76B8B0}" type="sibTrans" cxnId="{82D2794E-ED5C-4DE3-98CA-D9FC15C5A475}">
      <dgm:prSet/>
      <dgm:spPr/>
      <dgm:t>
        <a:bodyPr/>
        <a:lstStyle/>
        <a:p>
          <a:endParaRPr lang="en-US"/>
        </a:p>
      </dgm:t>
    </dgm:pt>
    <dgm:pt modelId="{4906EE1D-BBBA-4151-9A40-AB508C0A590A}">
      <dgm:prSet/>
      <dgm:spPr/>
      <dgm:t>
        <a:bodyPr/>
        <a:lstStyle/>
        <a:p>
          <a:r>
            <a:rPr lang="en-US"/>
            <a:t>Presencia de señoríos fuertes pero sin unificación nacional.</a:t>
          </a:r>
        </a:p>
      </dgm:t>
    </dgm:pt>
    <dgm:pt modelId="{541D90E0-4A38-4C1E-89AA-7A3A5AEFC00C}" type="parTrans" cxnId="{856ADF1A-1173-4D95-AFC9-809FD8CEFE46}">
      <dgm:prSet/>
      <dgm:spPr/>
      <dgm:t>
        <a:bodyPr/>
        <a:lstStyle/>
        <a:p>
          <a:endParaRPr lang="en-US"/>
        </a:p>
      </dgm:t>
    </dgm:pt>
    <dgm:pt modelId="{6AE2F712-3338-43B6-9FD8-3D28B4F1F0BC}" type="sibTrans" cxnId="{856ADF1A-1173-4D95-AFC9-809FD8CEFE46}">
      <dgm:prSet/>
      <dgm:spPr/>
      <dgm:t>
        <a:bodyPr/>
        <a:lstStyle/>
        <a:p>
          <a:endParaRPr lang="en-US"/>
        </a:p>
      </dgm:t>
    </dgm:pt>
    <dgm:pt modelId="{63CCD173-9A68-43DC-AE21-18C599619E43}">
      <dgm:prSet/>
      <dgm:spPr/>
      <dgm:t>
        <a:bodyPr/>
        <a:lstStyle/>
        <a:p>
          <a:r>
            <a:rPr lang="en-US"/>
            <a:t>Gran riqueza cultural, económica y religiosa preincaica.</a:t>
          </a:r>
        </a:p>
      </dgm:t>
    </dgm:pt>
    <dgm:pt modelId="{03EE0401-A65B-441A-BD5A-DEAADDB29EDB}" type="parTrans" cxnId="{E81DECE9-64CB-40E0-AA88-DECF377F4569}">
      <dgm:prSet/>
      <dgm:spPr/>
      <dgm:t>
        <a:bodyPr/>
        <a:lstStyle/>
        <a:p>
          <a:endParaRPr lang="en-US"/>
        </a:p>
      </dgm:t>
    </dgm:pt>
    <dgm:pt modelId="{68706B85-7661-457C-A83A-0204D8798FCC}" type="sibTrans" cxnId="{E81DECE9-64CB-40E0-AA88-DECF377F4569}">
      <dgm:prSet/>
      <dgm:spPr/>
      <dgm:t>
        <a:bodyPr/>
        <a:lstStyle/>
        <a:p>
          <a:endParaRPr lang="en-US"/>
        </a:p>
      </dgm:t>
    </dgm:pt>
    <dgm:pt modelId="{247893DC-2B6C-445A-A928-93B334980E44}" type="pres">
      <dgm:prSet presAssocID="{D5937D4A-81B3-4E05-AEC9-28FE7B0F3E9E}" presName="root" presStyleCnt="0">
        <dgm:presLayoutVars>
          <dgm:dir/>
          <dgm:resizeHandles val="exact"/>
        </dgm:presLayoutVars>
      </dgm:prSet>
      <dgm:spPr/>
    </dgm:pt>
    <dgm:pt modelId="{08A041C1-7789-4750-BF96-C4AF8DA9004B}" type="pres">
      <dgm:prSet presAssocID="{7EF6AE0C-C164-498D-A03A-848A1FC40C46}" presName="compNode" presStyleCnt="0"/>
      <dgm:spPr/>
    </dgm:pt>
    <dgm:pt modelId="{5AD002BE-38C6-4811-ADAC-173FF98A1DF6}" type="pres">
      <dgm:prSet presAssocID="{7EF6AE0C-C164-498D-A03A-848A1FC40C46}" presName="bgRect" presStyleLbl="bgShp" presStyleIdx="0" presStyleCnt="3"/>
      <dgm:spPr/>
    </dgm:pt>
    <dgm:pt modelId="{3C3FA0A1-C349-439D-BD96-56F820A70118}" type="pres">
      <dgm:prSet presAssocID="{7EF6AE0C-C164-498D-A03A-848A1FC40C4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upo"/>
        </a:ext>
      </dgm:extLst>
    </dgm:pt>
    <dgm:pt modelId="{5E5B39F0-4C09-4147-8686-E27A9F38FA2F}" type="pres">
      <dgm:prSet presAssocID="{7EF6AE0C-C164-498D-A03A-848A1FC40C46}" presName="spaceRect" presStyleCnt="0"/>
      <dgm:spPr/>
    </dgm:pt>
    <dgm:pt modelId="{1841F4D9-9397-4478-A4F4-9F368DCDCE90}" type="pres">
      <dgm:prSet presAssocID="{7EF6AE0C-C164-498D-A03A-848A1FC40C46}" presName="parTx" presStyleLbl="revTx" presStyleIdx="0" presStyleCnt="3">
        <dgm:presLayoutVars>
          <dgm:chMax val="0"/>
          <dgm:chPref val="0"/>
        </dgm:presLayoutVars>
      </dgm:prSet>
      <dgm:spPr/>
    </dgm:pt>
    <dgm:pt modelId="{6CC5EB6A-E519-46D4-86F7-B9DFAA6B6D24}" type="pres">
      <dgm:prSet presAssocID="{653B241C-4A17-4418-9823-C221FE76B8B0}" presName="sibTrans" presStyleCnt="0"/>
      <dgm:spPr/>
    </dgm:pt>
    <dgm:pt modelId="{7E4C94B1-6D12-4AD1-A988-5A8FEC9DCAF4}" type="pres">
      <dgm:prSet presAssocID="{4906EE1D-BBBA-4151-9A40-AB508C0A590A}" presName="compNode" presStyleCnt="0"/>
      <dgm:spPr/>
    </dgm:pt>
    <dgm:pt modelId="{F7073F9F-E2E7-4328-BD39-50058B81CC7B}" type="pres">
      <dgm:prSet presAssocID="{4906EE1D-BBBA-4151-9A40-AB508C0A590A}" presName="bgRect" presStyleLbl="bgShp" presStyleIdx="1" presStyleCnt="3"/>
      <dgm:spPr/>
    </dgm:pt>
    <dgm:pt modelId="{DA11BD1C-5FED-453C-A32F-FAFF8DBEBE5C}" type="pres">
      <dgm:prSet presAssocID="{4906EE1D-BBBA-4151-9A40-AB508C0A590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cador"/>
        </a:ext>
      </dgm:extLst>
    </dgm:pt>
    <dgm:pt modelId="{94989C6F-FEA0-45BB-99EA-A808F4A49CBA}" type="pres">
      <dgm:prSet presAssocID="{4906EE1D-BBBA-4151-9A40-AB508C0A590A}" presName="spaceRect" presStyleCnt="0"/>
      <dgm:spPr/>
    </dgm:pt>
    <dgm:pt modelId="{FF1EF542-F823-4F46-B23E-F671B6B49D36}" type="pres">
      <dgm:prSet presAssocID="{4906EE1D-BBBA-4151-9A40-AB508C0A590A}" presName="parTx" presStyleLbl="revTx" presStyleIdx="1" presStyleCnt="3">
        <dgm:presLayoutVars>
          <dgm:chMax val="0"/>
          <dgm:chPref val="0"/>
        </dgm:presLayoutVars>
      </dgm:prSet>
      <dgm:spPr/>
    </dgm:pt>
    <dgm:pt modelId="{CBFDF164-3304-48E3-A7CB-CA5F51799001}" type="pres">
      <dgm:prSet presAssocID="{6AE2F712-3338-43B6-9FD8-3D28B4F1F0BC}" presName="sibTrans" presStyleCnt="0"/>
      <dgm:spPr/>
    </dgm:pt>
    <dgm:pt modelId="{93FE16AF-2825-4F0D-B244-7A0241E2D246}" type="pres">
      <dgm:prSet presAssocID="{63CCD173-9A68-43DC-AE21-18C599619E43}" presName="compNode" presStyleCnt="0"/>
      <dgm:spPr/>
    </dgm:pt>
    <dgm:pt modelId="{51437C3B-42A1-451D-ABF0-7D79EC2D9978}" type="pres">
      <dgm:prSet presAssocID="{63CCD173-9A68-43DC-AE21-18C599619E43}" presName="bgRect" presStyleLbl="bgShp" presStyleIdx="2" presStyleCnt="3"/>
      <dgm:spPr/>
    </dgm:pt>
    <dgm:pt modelId="{3A44F713-A87C-4C55-A804-1FFA5BF9713B}" type="pres">
      <dgm:prSet presAssocID="{63CCD173-9A68-43DC-AE21-18C599619E4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amante"/>
        </a:ext>
      </dgm:extLst>
    </dgm:pt>
    <dgm:pt modelId="{D36BAE06-A91A-4837-A1F2-9C4B2A3B15C0}" type="pres">
      <dgm:prSet presAssocID="{63CCD173-9A68-43DC-AE21-18C599619E43}" presName="spaceRect" presStyleCnt="0"/>
      <dgm:spPr/>
    </dgm:pt>
    <dgm:pt modelId="{EAB87B6B-E50E-4FEF-B271-3A1338F7621D}" type="pres">
      <dgm:prSet presAssocID="{63CCD173-9A68-43DC-AE21-18C599619E4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56ADF1A-1173-4D95-AFC9-809FD8CEFE46}" srcId="{D5937D4A-81B3-4E05-AEC9-28FE7B0F3E9E}" destId="{4906EE1D-BBBA-4151-9A40-AB508C0A590A}" srcOrd="1" destOrd="0" parTransId="{541D90E0-4A38-4C1E-89AA-7A3A5AEFC00C}" sibTransId="{6AE2F712-3338-43B6-9FD8-3D28B4F1F0BC}"/>
    <dgm:cxn modelId="{5822913A-29CB-4C1D-B42F-AAF7198D1B55}" type="presOf" srcId="{63CCD173-9A68-43DC-AE21-18C599619E43}" destId="{EAB87B6B-E50E-4FEF-B271-3A1338F7621D}" srcOrd="0" destOrd="0" presId="urn:microsoft.com/office/officeart/2018/2/layout/IconVerticalSolidList"/>
    <dgm:cxn modelId="{82D2794E-ED5C-4DE3-98CA-D9FC15C5A475}" srcId="{D5937D4A-81B3-4E05-AEC9-28FE7B0F3E9E}" destId="{7EF6AE0C-C164-498D-A03A-848A1FC40C46}" srcOrd="0" destOrd="0" parTransId="{BF1684D7-58E6-44C0-BC2D-A008F67E6B10}" sibTransId="{653B241C-4A17-4418-9823-C221FE76B8B0}"/>
    <dgm:cxn modelId="{D52C4398-382D-41E7-9EDD-F3951AFE1A93}" type="presOf" srcId="{D5937D4A-81B3-4E05-AEC9-28FE7B0F3E9E}" destId="{247893DC-2B6C-445A-A928-93B334980E44}" srcOrd="0" destOrd="0" presId="urn:microsoft.com/office/officeart/2018/2/layout/IconVerticalSolidList"/>
    <dgm:cxn modelId="{3865989D-FCA8-42D1-8C58-FC3A864E752E}" type="presOf" srcId="{7EF6AE0C-C164-498D-A03A-848A1FC40C46}" destId="{1841F4D9-9397-4478-A4F4-9F368DCDCE90}" srcOrd="0" destOrd="0" presId="urn:microsoft.com/office/officeart/2018/2/layout/IconVerticalSolidList"/>
    <dgm:cxn modelId="{E81DECE9-64CB-40E0-AA88-DECF377F4569}" srcId="{D5937D4A-81B3-4E05-AEC9-28FE7B0F3E9E}" destId="{63CCD173-9A68-43DC-AE21-18C599619E43}" srcOrd="2" destOrd="0" parTransId="{03EE0401-A65B-441A-BD5A-DEAADDB29EDB}" sibTransId="{68706B85-7661-457C-A83A-0204D8798FCC}"/>
    <dgm:cxn modelId="{83D498F0-F9C1-40EE-9B66-2382940C0C42}" type="presOf" srcId="{4906EE1D-BBBA-4151-9A40-AB508C0A590A}" destId="{FF1EF542-F823-4F46-B23E-F671B6B49D36}" srcOrd="0" destOrd="0" presId="urn:microsoft.com/office/officeart/2018/2/layout/IconVerticalSolidList"/>
    <dgm:cxn modelId="{EECC75AF-BCB5-42B2-9B73-B4C803FD172F}" type="presParOf" srcId="{247893DC-2B6C-445A-A928-93B334980E44}" destId="{08A041C1-7789-4750-BF96-C4AF8DA9004B}" srcOrd="0" destOrd="0" presId="urn:microsoft.com/office/officeart/2018/2/layout/IconVerticalSolidList"/>
    <dgm:cxn modelId="{BE80DE70-51EE-44DD-8C36-E98579ADCA17}" type="presParOf" srcId="{08A041C1-7789-4750-BF96-C4AF8DA9004B}" destId="{5AD002BE-38C6-4811-ADAC-173FF98A1DF6}" srcOrd="0" destOrd="0" presId="urn:microsoft.com/office/officeart/2018/2/layout/IconVerticalSolidList"/>
    <dgm:cxn modelId="{97680201-B135-422A-8495-FB9D0426DE3C}" type="presParOf" srcId="{08A041C1-7789-4750-BF96-C4AF8DA9004B}" destId="{3C3FA0A1-C349-439D-BD96-56F820A70118}" srcOrd="1" destOrd="0" presId="urn:microsoft.com/office/officeart/2018/2/layout/IconVerticalSolidList"/>
    <dgm:cxn modelId="{919E33D5-BDA0-4577-8C49-C967E13B99F1}" type="presParOf" srcId="{08A041C1-7789-4750-BF96-C4AF8DA9004B}" destId="{5E5B39F0-4C09-4147-8686-E27A9F38FA2F}" srcOrd="2" destOrd="0" presId="urn:microsoft.com/office/officeart/2018/2/layout/IconVerticalSolidList"/>
    <dgm:cxn modelId="{F399DAD8-52DF-4899-93D8-4F6AD5316F25}" type="presParOf" srcId="{08A041C1-7789-4750-BF96-C4AF8DA9004B}" destId="{1841F4D9-9397-4478-A4F4-9F368DCDCE90}" srcOrd="3" destOrd="0" presId="urn:microsoft.com/office/officeart/2018/2/layout/IconVerticalSolidList"/>
    <dgm:cxn modelId="{3ACE294A-3975-40B0-8B36-F5EB0F9C9128}" type="presParOf" srcId="{247893DC-2B6C-445A-A928-93B334980E44}" destId="{6CC5EB6A-E519-46D4-86F7-B9DFAA6B6D24}" srcOrd="1" destOrd="0" presId="urn:microsoft.com/office/officeart/2018/2/layout/IconVerticalSolidList"/>
    <dgm:cxn modelId="{DF4307D1-533B-4230-9D09-84158A428F99}" type="presParOf" srcId="{247893DC-2B6C-445A-A928-93B334980E44}" destId="{7E4C94B1-6D12-4AD1-A988-5A8FEC9DCAF4}" srcOrd="2" destOrd="0" presId="urn:microsoft.com/office/officeart/2018/2/layout/IconVerticalSolidList"/>
    <dgm:cxn modelId="{0CE6C1EC-BA6C-4E87-8D44-DA54F7D3D3D6}" type="presParOf" srcId="{7E4C94B1-6D12-4AD1-A988-5A8FEC9DCAF4}" destId="{F7073F9F-E2E7-4328-BD39-50058B81CC7B}" srcOrd="0" destOrd="0" presId="urn:microsoft.com/office/officeart/2018/2/layout/IconVerticalSolidList"/>
    <dgm:cxn modelId="{5DBF6AA7-34EF-4878-AB07-B00BC4B9F806}" type="presParOf" srcId="{7E4C94B1-6D12-4AD1-A988-5A8FEC9DCAF4}" destId="{DA11BD1C-5FED-453C-A32F-FAFF8DBEBE5C}" srcOrd="1" destOrd="0" presId="urn:microsoft.com/office/officeart/2018/2/layout/IconVerticalSolidList"/>
    <dgm:cxn modelId="{FFF8D091-C1F2-4B2A-B5DE-8D3107AFD560}" type="presParOf" srcId="{7E4C94B1-6D12-4AD1-A988-5A8FEC9DCAF4}" destId="{94989C6F-FEA0-45BB-99EA-A808F4A49CBA}" srcOrd="2" destOrd="0" presId="urn:microsoft.com/office/officeart/2018/2/layout/IconVerticalSolidList"/>
    <dgm:cxn modelId="{7CF87B38-C121-4556-9DFD-C7786EC28AB6}" type="presParOf" srcId="{7E4C94B1-6D12-4AD1-A988-5A8FEC9DCAF4}" destId="{FF1EF542-F823-4F46-B23E-F671B6B49D36}" srcOrd="3" destOrd="0" presId="urn:microsoft.com/office/officeart/2018/2/layout/IconVerticalSolidList"/>
    <dgm:cxn modelId="{33C1E0B7-94F8-4AFE-8F7C-B9FE0721D073}" type="presParOf" srcId="{247893DC-2B6C-445A-A928-93B334980E44}" destId="{CBFDF164-3304-48E3-A7CB-CA5F51799001}" srcOrd="3" destOrd="0" presId="urn:microsoft.com/office/officeart/2018/2/layout/IconVerticalSolidList"/>
    <dgm:cxn modelId="{354283CD-F79B-478F-ADE4-71AE01B8EC96}" type="presParOf" srcId="{247893DC-2B6C-445A-A928-93B334980E44}" destId="{93FE16AF-2825-4F0D-B244-7A0241E2D246}" srcOrd="4" destOrd="0" presId="urn:microsoft.com/office/officeart/2018/2/layout/IconVerticalSolidList"/>
    <dgm:cxn modelId="{F5241D68-7C0B-4B05-B624-8D4156581D4B}" type="presParOf" srcId="{93FE16AF-2825-4F0D-B244-7A0241E2D246}" destId="{51437C3B-42A1-451D-ABF0-7D79EC2D9978}" srcOrd="0" destOrd="0" presId="urn:microsoft.com/office/officeart/2018/2/layout/IconVerticalSolidList"/>
    <dgm:cxn modelId="{279EB091-AA5D-4E2C-8825-EE37AB9CDDBD}" type="presParOf" srcId="{93FE16AF-2825-4F0D-B244-7A0241E2D246}" destId="{3A44F713-A87C-4C55-A804-1FFA5BF9713B}" srcOrd="1" destOrd="0" presId="urn:microsoft.com/office/officeart/2018/2/layout/IconVerticalSolidList"/>
    <dgm:cxn modelId="{1558EE7A-E477-449D-B257-BEDF17217BFF}" type="presParOf" srcId="{93FE16AF-2825-4F0D-B244-7A0241E2D246}" destId="{D36BAE06-A91A-4837-A1F2-9C4B2A3B15C0}" srcOrd="2" destOrd="0" presId="urn:microsoft.com/office/officeart/2018/2/layout/IconVerticalSolidList"/>
    <dgm:cxn modelId="{46C2107F-C6A0-488D-89AC-D8062EE33ABC}" type="presParOf" srcId="{93FE16AF-2825-4F0D-B244-7A0241E2D246}" destId="{EAB87B6B-E50E-4FEF-B271-3A1338F7621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002BE-38C6-4811-ADAC-173FF98A1DF6}">
      <dsp:nvSpPr>
        <dsp:cNvPr id="0" name=""/>
        <dsp:cNvSpPr/>
      </dsp:nvSpPr>
      <dsp:spPr>
        <a:xfrm>
          <a:off x="0" y="706"/>
          <a:ext cx="6949440" cy="165292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3FA0A1-C349-439D-BD96-56F820A70118}">
      <dsp:nvSpPr>
        <dsp:cNvPr id="0" name=""/>
        <dsp:cNvSpPr/>
      </dsp:nvSpPr>
      <dsp:spPr>
        <a:xfrm>
          <a:off x="500008" y="372613"/>
          <a:ext cx="909106" cy="9091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41F4D9-9397-4478-A4F4-9F368DCDCE90}">
      <dsp:nvSpPr>
        <dsp:cNvPr id="0" name=""/>
        <dsp:cNvSpPr/>
      </dsp:nvSpPr>
      <dsp:spPr>
        <a:xfrm>
          <a:off x="1909124" y="706"/>
          <a:ext cx="5040315" cy="1652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934" tIns="174934" rIns="174934" bIns="17493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Diversidad de formas políticas según región y ecología.</a:t>
          </a:r>
        </a:p>
      </dsp:txBody>
      <dsp:txXfrm>
        <a:off x="1909124" y="706"/>
        <a:ext cx="5040315" cy="1652921"/>
      </dsp:txXfrm>
    </dsp:sp>
    <dsp:sp modelId="{F7073F9F-E2E7-4328-BD39-50058B81CC7B}">
      <dsp:nvSpPr>
        <dsp:cNvPr id="0" name=""/>
        <dsp:cNvSpPr/>
      </dsp:nvSpPr>
      <dsp:spPr>
        <a:xfrm>
          <a:off x="0" y="2066858"/>
          <a:ext cx="6949440" cy="165292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11BD1C-5FED-453C-A32F-FAFF8DBEBE5C}">
      <dsp:nvSpPr>
        <dsp:cNvPr id="0" name=""/>
        <dsp:cNvSpPr/>
      </dsp:nvSpPr>
      <dsp:spPr>
        <a:xfrm>
          <a:off x="500008" y="2438765"/>
          <a:ext cx="909106" cy="9091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1EF542-F823-4F46-B23E-F671B6B49D36}">
      <dsp:nvSpPr>
        <dsp:cNvPr id="0" name=""/>
        <dsp:cNvSpPr/>
      </dsp:nvSpPr>
      <dsp:spPr>
        <a:xfrm>
          <a:off x="1909124" y="2066858"/>
          <a:ext cx="5040315" cy="1652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934" tIns="174934" rIns="174934" bIns="17493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Presencia de señoríos fuertes pero sin unificación nacional.</a:t>
          </a:r>
        </a:p>
      </dsp:txBody>
      <dsp:txXfrm>
        <a:off x="1909124" y="2066858"/>
        <a:ext cx="5040315" cy="1652921"/>
      </dsp:txXfrm>
    </dsp:sp>
    <dsp:sp modelId="{51437C3B-42A1-451D-ABF0-7D79EC2D9978}">
      <dsp:nvSpPr>
        <dsp:cNvPr id="0" name=""/>
        <dsp:cNvSpPr/>
      </dsp:nvSpPr>
      <dsp:spPr>
        <a:xfrm>
          <a:off x="0" y="4133010"/>
          <a:ext cx="6949440" cy="165292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44F713-A87C-4C55-A804-1FFA5BF9713B}">
      <dsp:nvSpPr>
        <dsp:cNvPr id="0" name=""/>
        <dsp:cNvSpPr/>
      </dsp:nvSpPr>
      <dsp:spPr>
        <a:xfrm>
          <a:off x="500008" y="4504917"/>
          <a:ext cx="909106" cy="90910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B87B6B-E50E-4FEF-B271-3A1338F7621D}">
      <dsp:nvSpPr>
        <dsp:cNvPr id="0" name=""/>
        <dsp:cNvSpPr/>
      </dsp:nvSpPr>
      <dsp:spPr>
        <a:xfrm>
          <a:off x="1909124" y="4133010"/>
          <a:ext cx="5040315" cy="1652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934" tIns="174934" rIns="174934" bIns="17493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Gran riqueza cultural, económica y religiosa preincaica.</a:t>
          </a:r>
        </a:p>
      </dsp:txBody>
      <dsp:txXfrm>
        <a:off x="1909124" y="4133010"/>
        <a:ext cx="5040315" cy="16529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27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5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50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65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55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5/14/2025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20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5/14/2025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08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5/14/2025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7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97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09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6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5" r:id="rId4"/>
    <p:sldLayoutId id="2147483676" r:id="rId5"/>
    <p:sldLayoutId id="2147483681" r:id="rId6"/>
    <p:sldLayoutId id="2147483677" r:id="rId7"/>
    <p:sldLayoutId id="2147483678" r:id="rId8"/>
    <p:sldLayoutId id="2147483679" r:id="rId9"/>
    <p:sldLayoutId id="2147483680" r:id="rId10"/>
    <p:sldLayoutId id="214748368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71BA8F79-7026-5538-EA25-002A7D12B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BCA3BB-B361-B79A-CCE8-F3DE37B00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2209" y="4360198"/>
            <a:ext cx="8728364" cy="113282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700"/>
              <a:t>Sociedades agrícolas superiores y supra comunales del Ecuador </a:t>
            </a:r>
          </a:p>
        </p:txBody>
      </p:sp>
      <p:pic>
        <p:nvPicPr>
          <p:cNvPr id="1028" name="Picture 4" descr="Cronología Cultural | Parque Nacional Machalilla">
            <a:extLst>
              <a:ext uri="{FF2B5EF4-FFF2-40B4-BE49-F238E27FC236}">
                <a16:creationId xmlns:a16="http://schemas.microsoft.com/office/drawing/2014/main" id="{0C912CEA-865F-DB14-3EBD-C0B502BAB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4" r="8813"/>
          <a:stretch>
            <a:fillRect/>
          </a:stretch>
        </p:blipFill>
        <p:spPr bwMode="auto">
          <a:xfrm>
            <a:off x="1402" y="1"/>
            <a:ext cx="6069588" cy="394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ultura chorrera">
            <a:extLst>
              <a:ext uri="{FF2B5EF4-FFF2-40B4-BE49-F238E27FC236}">
                <a16:creationId xmlns:a16="http://schemas.microsoft.com/office/drawing/2014/main" id="{7F320B18-1BC2-DF1B-2AF0-5BE1BDD62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84" r="2" b="18311"/>
          <a:stretch>
            <a:fillRect/>
          </a:stretch>
        </p:blipFill>
        <p:spPr bwMode="auto">
          <a:xfrm>
            <a:off x="6121884" y="1"/>
            <a:ext cx="6082555" cy="394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36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6ACA6F80-D392-A64E-3CF8-F28F1CCE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548640"/>
            <a:ext cx="4803224" cy="1298446"/>
          </a:xfrm>
        </p:spPr>
        <p:txBody>
          <a:bodyPr>
            <a:normAutofit/>
          </a:bodyPr>
          <a:lstStyle/>
          <a:p>
            <a:r>
              <a:t>Redes de comercio y rutas</a:t>
            </a:r>
          </a:p>
        </p:txBody>
      </p:sp>
      <p:pic>
        <p:nvPicPr>
          <p:cNvPr id="10242" name="Picture 2" descr="Studio Ecuador - 🧑‍🏫 LO QUE SE OLVIDÓ DECIRNOS EL PROFE DE HISTORIA 🇪🇨  🇪🇨 COMERCIO PRECOLOMBINO LOS MINDALAES Las sociedades indígenas  precolombinas del actual Ecuador, dieron importancia extraordinaria a los  intercambios">
            <a:extLst>
              <a:ext uri="{FF2B5EF4-FFF2-40B4-BE49-F238E27FC236}">
                <a16:creationId xmlns:a16="http://schemas.microsoft.com/office/drawing/2014/main" id="{DAA48156-1D9B-EC71-C7D3-8054AE253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1" r="2564" b="2"/>
          <a:stretch>
            <a:fillRect/>
          </a:stretch>
        </p:blipFill>
        <p:spPr bwMode="auto">
          <a:xfrm>
            <a:off x="731521" y="2011679"/>
            <a:ext cx="4684352" cy="42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8520" y="548637"/>
            <a:ext cx="5546770" cy="5760723"/>
          </a:xfrm>
        </p:spPr>
        <p:txBody>
          <a:bodyPr>
            <a:normAutofit/>
          </a:bodyPr>
          <a:lstStyle/>
          <a:p>
            <a:r>
              <a:rPr lang="es-ES" sz="1800"/>
              <a:t>Intercambio entre sierra, costa y amazonía.</a:t>
            </a:r>
          </a:p>
          <a:p>
            <a:r>
              <a:rPr lang="es-ES" sz="1800"/>
              <a:t>Productos: sal, algodón, coca, ají, oro.</a:t>
            </a:r>
          </a:p>
          <a:p>
            <a:r>
              <a:rPr lang="es-ES" sz="1800"/>
              <a:t>Mindalaes: comerciantes especializados.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00DC1B0-7E1A-BD02-3F93-19E6B1B75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9" y="548638"/>
            <a:ext cx="3493008" cy="5788152"/>
          </a:xfrm>
        </p:spPr>
        <p:txBody>
          <a:bodyPr anchor="ctr">
            <a:normAutofit/>
          </a:bodyPr>
          <a:lstStyle/>
          <a:p>
            <a:r>
              <a:rPr lang="en-US" sz="4000"/>
              <a:t>Conclusión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18E8E4F-A864-48E8-C72A-997B29B0E7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0032413"/>
              </p:ext>
            </p:extLst>
          </p:nvPr>
        </p:nvGraphicFramePr>
        <p:xfrm>
          <a:off x="4608246" y="548640"/>
          <a:ext cx="6949440" cy="578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CD59064A-7BD3-673D-2606-9507EFB48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680" y="5358268"/>
            <a:ext cx="7204271" cy="1094733"/>
          </a:xfrm>
        </p:spPr>
        <p:txBody>
          <a:bodyPr>
            <a:normAutofit/>
          </a:bodyPr>
          <a:lstStyle/>
          <a:p>
            <a:r>
              <a:rPr lang="es-EC" dirty="0"/>
              <a:t>Organización social: </a:t>
            </a:r>
            <a:r>
              <a:rPr dirty="0"/>
              <a:t>¿</a:t>
            </a:r>
            <a:r>
              <a:rPr lang="es-EC" dirty="0"/>
              <a:t>q</a:t>
            </a:r>
            <a:r>
              <a:rPr dirty="0" err="1"/>
              <a:t>ué</a:t>
            </a:r>
            <a:r>
              <a:rPr dirty="0"/>
              <a:t> es una </a:t>
            </a:r>
            <a:r>
              <a:rPr dirty="0" err="1"/>
              <a:t>tribu</a:t>
            </a:r>
            <a:r>
              <a:rPr dirty="0"/>
              <a:t>?</a:t>
            </a:r>
          </a:p>
        </p:txBody>
      </p:sp>
      <p:pic>
        <p:nvPicPr>
          <p:cNvPr id="2050" name="Picture 2" descr="Untitled">
            <a:extLst>
              <a:ext uri="{FF2B5EF4-FFF2-40B4-BE49-F238E27FC236}">
                <a16:creationId xmlns:a16="http://schemas.microsoft.com/office/drawing/2014/main" id="{01CAE2C1-BB2D-024C-0B7D-1CF83BCFD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6741"/>
          <a:stretch>
            <a:fillRect/>
          </a:stretch>
        </p:blipFill>
        <p:spPr bwMode="auto">
          <a:xfrm>
            <a:off x="419099" y="419102"/>
            <a:ext cx="7129183" cy="466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7975" y="418916"/>
            <a:ext cx="3434399" cy="6033900"/>
          </a:xfrm>
        </p:spPr>
        <p:txBody>
          <a:bodyPr>
            <a:normAutofit/>
          </a:bodyPr>
          <a:lstStyle/>
          <a:p>
            <a:r>
              <a:rPr lang="es-ES" sz="1800" dirty="0"/>
              <a:t>Organización basada en parentesco.</a:t>
            </a:r>
          </a:p>
          <a:p>
            <a:r>
              <a:rPr lang="es-ES" sz="1800" dirty="0"/>
              <a:t>Autoridad hereditaria y local.</a:t>
            </a:r>
          </a:p>
          <a:p>
            <a:r>
              <a:rPr lang="es-ES" sz="1800" dirty="0"/>
              <a:t>No existe un Estado ni fronteras fijas.</a:t>
            </a:r>
          </a:p>
          <a:p>
            <a:r>
              <a:rPr lang="es-ES" sz="1800" dirty="0"/>
              <a:t>Actividad económica principal: agricultura intensiva </a:t>
            </a:r>
          </a:p>
          <a:p>
            <a:r>
              <a:rPr lang="es-ES" sz="1800" dirty="0"/>
              <a:t>Especialización del trabajo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BA2AFC67-0973-EC0D-F14E-710D701B2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603504"/>
            <a:ext cx="3553412" cy="1527048"/>
          </a:xfrm>
        </p:spPr>
        <p:txBody>
          <a:bodyPr anchor="b">
            <a:normAutofit/>
          </a:bodyPr>
          <a:lstStyle/>
          <a:p>
            <a:r>
              <a:rPr lang="es-ES" sz="3300"/>
              <a:t>¿Qué es un señorío étnico?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2212848"/>
            <a:ext cx="3553412" cy="4122420"/>
          </a:xfrm>
        </p:spPr>
        <p:txBody>
          <a:bodyPr>
            <a:normAutofit/>
          </a:bodyPr>
          <a:lstStyle/>
          <a:p>
            <a:r>
              <a:rPr lang="es-ES" sz="1800"/>
              <a:t>Principal unidad organizativa </a:t>
            </a:r>
          </a:p>
          <a:p>
            <a:r>
              <a:rPr lang="es-ES" sz="1800"/>
              <a:t>Organización regional más compleja.</a:t>
            </a:r>
          </a:p>
          <a:p>
            <a:r>
              <a:rPr lang="es-ES" sz="1800"/>
              <a:t>Centros religiosos, políticos y económicos.</a:t>
            </a:r>
          </a:p>
          <a:p>
            <a:r>
              <a:rPr lang="es-ES" sz="1800"/>
              <a:t>Ejemplos: Cayambi, Caranqui, Cochasquí.</a:t>
            </a:r>
          </a:p>
        </p:txBody>
      </p:sp>
      <p:pic>
        <p:nvPicPr>
          <p:cNvPr id="3074" name="Picture 2" descr="Parque Arqueológico Cochasquí: Un viaje al pasado precolombino – Mitad del  Mundo">
            <a:extLst>
              <a:ext uri="{FF2B5EF4-FFF2-40B4-BE49-F238E27FC236}">
                <a16:creationId xmlns:a16="http://schemas.microsoft.com/office/drawing/2014/main" id="{646392B8-CC25-A256-4F94-F1F522D02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62"/>
          <a:stretch>
            <a:fillRect/>
          </a:stretch>
        </p:blipFill>
        <p:spPr bwMode="auto">
          <a:xfrm>
            <a:off x="4752550" y="10"/>
            <a:ext cx="743945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BA2AFC67-0973-EC0D-F14E-710D701B2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603504"/>
            <a:ext cx="3553412" cy="1527048"/>
          </a:xfrm>
        </p:spPr>
        <p:txBody>
          <a:bodyPr anchor="b">
            <a:normAutofit/>
          </a:bodyPr>
          <a:lstStyle/>
          <a:p>
            <a:r>
              <a:t>Región Andina Septentrional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2212848"/>
            <a:ext cx="3553412" cy="4122420"/>
          </a:xfrm>
        </p:spPr>
        <p:txBody>
          <a:bodyPr>
            <a:normAutofit/>
          </a:bodyPr>
          <a:lstStyle/>
          <a:p>
            <a:r>
              <a:rPr lang="es-ES" sz="1800"/>
              <a:t> Pastos y Quillacingas al norte.</a:t>
            </a:r>
          </a:p>
          <a:p>
            <a:r>
              <a:rPr lang="es-ES" sz="1800"/>
              <a:t> Caranquis, Otavalos, Cayambis con alianzas defensivas.</a:t>
            </a:r>
          </a:p>
          <a:p>
            <a:r>
              <a:rPr lang="es-ES" sz="1800"/>
              <a:t> Cochasquí y Zuleta: centros políticos y religiosos.</a:t>
            </a:r>
          </a:p>
        </p:txBody>
      </p:sp>
      <p:pic>
        <p:nvPicPr>
          <p:cNvPr id="4098" name="Picture 2" descr="OTAVALO: CIUDAD BOLIVARIANA - Periódico Opción">
            <a:extLst>
              <a:ext uri="{FF2B5EF4-FFF2-40B4-BE49-F238E27FC236}">
                <a16:creationId xmlns:a16="http://schemas.microsoft.com/office/drawing/2014/main" id="{0F9EAAC2-3366-F39B-96E5-F2E4BBCDD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6" r="12264" b="-1"/>
          <a:stretch>
            <a:fillRect/>
          </a:stretch>
        </p:blipFill>
        <p:spPr bwMode="auto">
          <a:xfrm>
            <a:off x="4752550" y="10"/>
            <a:ext cx="743945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BA2AFC67-0973-EC0D-F14E-710D701B2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603504"/>
            <a:ext cx="3553412" cy="1527048"/>
          </a:xfrm>
        </p:spPr>
        <p:txBody>
          <a:bodyPr anchor="b">
            <a:normAutofit/>
          </a:bodyPr>
          <a:lstStyle/>
          <a:p>
            <a:r>
              <a:t>Sierra Central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2212848"/>
            <a:ext cx="3553412" cy="4122420"/>
          </a:xfrm>
        </p:spPr>
        <p:txBody>
          <a:bodyPr>
            <a:normAutofit/>
          </a:bodyPr>
          <a:lstStyle/>
          <a:p>
            <a:r>
              <a:rPr lang="es-ES" sz="1800"/>
              <a:t> Panzaleo: interacción entre Andes y trópico.</a:t>
            </a:r>
          </a:p>
          <a:p>
            <a:r>
              <a:rPr lang="es-ES" sz="1800"/>
              <a:t> Puruhá y Ambato: sistemas agrícolas avanzados.</a:t>
            </a:r>
          </a:p>
        </p:txBody>
      </p:sp>
      <p:pic>
        <p:nvPicPr>
          <p:cNvPr id="5122" name="Picture 2" descr="Puruhá Pueblo indígena Puruwá | Chimborazo, Ecuador - ViajandoX">
            <a:extLst>
              <a:ext uri="{FF2B5EF4-FFF2-40B4-BE49-F238E27FC236}">
                <a16:creationId xmlns:a16="http://schemas.microsoft.com/office/drawing/2014/main" id="{3F8721EA-ACEF-9ED4-5B2E-DAC57C8C9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03"/>
          <a:stretch>
            <a:fillRect/>
          </a:stretch>
        </p:blipFill>
        <p:spPr bwMode="auto">
          <a:xfrm>
            <a:off x="4752550" y="44980"/>
            <a:ext cx="743945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BA2AFC67-0973-EC0D-F14E-710D701B2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603504"/>
            <a:ext cx="3553412" cy="1527048"/>
          </a:xfrm>
        </p:spPr>
        <p:txBody>
          <a:bodyPr anchor="b">
            <a:normAutofit/>
          </a:bodyPr>
          <a:lstStyle/>
          <a:p>
            <a:r>
              <a:t>Región Andina Meridional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2212848"/>
            <a:ext cx="3553412" cy="4122420"/>
          </a:xfrm>
        </p:spPr>
        <p:txBody>
          <a:bodyPr>
            <a:normAutofit/>
          </a:bodyPr>
          <a:lstStyle/>
          <a:p>
            <a:r>
              <a:rPr lang="es-ES" sz="1800"/>
              <a:t>Cañaris: pueblo guerrero y orfebre.</a:t>
            </a:r>
          </a:p>
          <a:p>
            <a:r>
              <a:rPr lang="es-ES" sz="1800"/>
              <a:t>Paltas: grupos móviles, belicosos.</a:t>
            </a:r>
          </a:p>
          <a:p>
            <a:r>
              <a:rPr lang="es-ES" sz="1800"/>
              <a:t>Organización regional sin unificación política total.</a:t>
            </a:r>
          </a:p>
        </p:txBody>
      </p:sp>
      <p:pic>
        <p:nvPicPr>
          <p:cNvPr id="6146" name="Picture 2" descr="Paltas y Saraguros">
            <a:extLst>
              <a:ext uri="{FF2B5EF4-FFF2-40B4-BE49-F238E27FC236}">
                <a16:creationId xmlns:a16="http://schemas.microsoft.com/office/drawing/2014/main" id="{568A8719-9DE2-7FDB-1B8E-E4A2F6652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8" r="14042" b="2"/>
          <a:stretch>
            <a:fillRect/>
          </a:stretch>
        </p:blipFill>
        <p:spPr bwMode="auto">
          <a:xfrm>
            <a:off x="4752550" y="10"/>
            <a:ext cx="743945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BA2AFC67-0973-EC0D-F14E-710D701B2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603504"/>
            <a:ext cx="3553412" cy="1527048"/>
          </a:xfrm>
        </p:spPr>
        <p:txBody>
          <a:bodyPr anchor="b">
            <a:normAutofit/>
          </a:bodyPr>
          <a:lstStyle/>
          <a:p>
            <a:r>
              <a:t>Región Litoral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2212848"/>
            <a:ext cx="3553412" cy="4122420"/>
          </a:xfrm>
        </p:spPr>
        <p:txBody>
          <a:bodyPr>
            <a:normAutofit/>
          </a:bodyPr>
          <a:lstStyle/>
          <a:p>
            <a:r>
              <a:rPr lang="es-ES" sz="1800" dirty="0"/>
              <a:t>Manteños: comerciantes marítimos.</a:t>
            </a:r>
          </a:p>
          <a:p>
            <a:r>
              <a:rPr lang="es-ES" sz="1800" dirty="0"/>
              <a:t>Huancavilcas y Chonos: agricultura y orfebrería.</a:t>
            </a:r>
          </a:p>
          <a:p>
            <a:r>
              <a:rPr lang="es-ES" sz="1800" dirty="0"/>
              <a:t>Chorrera y Machalilla</a:t>
            </a:r>
          </a:p>
          <a:p>
            <a:r>
              <a:rPr lang="es-ES" sz="1800" dirty="0" err="1"/>
              <a:t>Spondylus</a:t>
            </a:r>
            <a:r>
              <a:rPr lang="es-ES" sz="1800" dirty="0"/>
              <a:t>: concha sagrada para comercio y ritual.</a:t>
            </a:r>
          </a:p>
        </p:txBody>
      </p:sp>
      <p:pic>
        <p:nvPicPr>
          <p:cNvPr id="7170" name="Picture 2" descr="Pueblo Huancavilca -">
            <a:extLst>
              <a:ext uri="{FF2B5EF4-FFF2-40B4-BE49-F238E27FC236}">
                <a16:creationId xmlns:a16="http://schemas.microsoft.com/office/drawing/2014/main" id="{D3F7FF8E-FD49-57F7-5D5B-EAE1AFB1B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5" r="7564" b="3"/>
          <a:stretch>
            <a:fillRect/>
          </a:stretch>
        </p:blipFill>
        <p:spPr bwMode="auto">
          <a:xfrm>
            <a:off x="4752550" y="29990"/>
            <a:ext cx="743945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CD59064A-7BD3-673D-2606-9507EFB48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680" y="5358268"/>
            <a:ext cx="7204271" cy="1094733"/>
          </a:xfrm>
        </p:spPr>
        <p:txBody>
          <a:bodyPr>
            <a:normAutofit/>
          </a:bodyPr>
          <a:lstStyle/>
          <a:p>
            <a:r>
              <a:t>Región Amazónica</a:t>
            </a:r>
          </a:p>
        </p:txBody>
      </p:sp>
      <p:pic>
        <p:nvPicPr>
          <p:cNvPr id="8194" name="Picture 2" descr="Shuar -">
            <a:extLst>
              <a:ext uri="{FF2B5EF4-FFF2-40B4-BE49-F238E27FC236}">
                <a16:creationId xmlns:a16="http://schemas.microsoft.com/office/drawing/2014/main" id="{21D2DCFF-2FCE-D935-8E1E-F0CE785BA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9"/>
          <a:stretch>
            <a:fillRect/>
          </a:stretch>
        </p:blipFill>
        <p:spPr bwMode="auto">
          <a:xfrm>
            <a:off x="419099" y="419102"/>
            <a:ext cx="7129183" cy="466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7975" y="418916"/>
            <a:ext cx="3434399" cy="6033900"/>
          </a:xfrm>
        </p:spPr>
        <p:txBody>
          <a:bodyPr>
            <a:normAutofit/>
          </a:bodyPr>
          <a:lstStyle/>
          <a:p>
            <a:r>
              <a:rPr lang="es-ES" sz="1800"/>
              <a:t>Shuar, Quijos, Jívaros: sociedades descentralizadas.</a:t>
            </a:r>
          </a:p>
          <a:p>
            <a:r>
              <a:rPr lang="es-ES" sz="1800"/>
              <a:t>Alta capacidad de adaptación y movilidad.</a:t>
            </a:r>
          </a:p>
          <a:p>
            <a:r>
              <a:rPr lang="es-ES" sz="1800"/>
              <a:t>Relación con grupos serranos como Paltas y Cañaris.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BF8BE9A2-8956-141B-BFE6-C607C93D8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734" y="4837132"/>
            <a:ext cx="4705097" cy="1615684"/>
          </a:xfrm>
        </p:spPr>
        <p:txBody>
          <a:bodyPr>
            <a:normAutofit/>
          </a:bodyPr>
          <a:lstStyle/>
          <a:p>
            <a:r>
              <a:t>La mujer en el poder</a:t>
            </a:r>
          </a:p>
        </p:txBody>
      </p:sp>
      <p:pic>
        <p:nvPicPr>
          <p:cNvPr id="9218" name="Picture 2" descr="50 años del hallazgo arqueológico Real Alto, en Santa Elena, que cambió la  historia precolombina del continente">
            <a:extLst>
              <a:ext uri="{FF2B5EF4-FFF2-40B4-BE49-F238E27FC236}">
                <a16:creationId xmlns:a16="http://schemas.microsoft.com/office/drawing/2014/main" id="{BA83E96A-4648-A89A-6BC2-350FC2F6F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0" b="17561"/>
          <a:stretch>
            <a:fillRect/>
          </a:stretch>
        </p:blipFill>
        <p:spPr bwMode="auto">
          <a:xfrm>
            <a:off x="20" y="10"/>
            <a:ext cx="12191980" cy="455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333" y="4837132"/>
            <a:ext cx="5753567" cy="1615684"/>
          </a:xfrm>
        </p:spPr>
        <p:txBody>
          <a:bodyPr>
            <a:normAutofit/>
          </a:bodyPr>
          <a:lstStyle/>
          <a:p>
            <a:r>
              <a:rPr lang="es-ES" sz="1800"/>
              <a:t>Ejemplo: tumba principal femenina en Real Alto.</a:t>
            </a:r>
          </a:p>
          <a:p>
            <a:r>
              <a:rPr lang="es-ES" sz="1800"/>
              <a:t>Sacrificios humanos en su honor.</a:t>
            </a:r>
          </a:p>
          <a:p>
            <a:r>
              <a:rPr lang="es-ES" sz="1800"/>
              <a:t>Indicios de poder religioso femenino.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287</Words>
  <Application>Microsoft Office PowerPoint</Application>
  <PresentationFormat>Panorámica</PresentationFormat>
  <Paragraphs>44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Arial</vt:lpstr>
      <vt:lpstr>Neue Haas Grotesk Text Pro</vt:lpstr>
      <vt:lpstr>VanillaVTI</vt:lpstr>
      <vt:lpstr>Sociedades agrícolas superiores y supra comunales del Ecuador </vt:lpstr>
      <vt:lpstr>Organización social: ¿qué es una tribu?</vt:lpstr>
      <vt:lpstr>¿Qué es un señorío étnico?</vt:lpstr>
      <vt:lpstr>Región Andina Septentrional</vt:lpstr>
      <vt:lpstr>Sierra Central</vt:lpstr>
      <vt:lpstr>Región Andina Meridional</vt:lpstr>
      <vt:lpstr>Región Litoral</vt:lpstr>
      <vt:lpstr>Región Amazónica</vt:lpstr>
      <vt:lpstr>La mujer en el poder</vt:lpstr>
      <vt:lpstr>Redes de comercio y rutas</vt:lpstr>
      <vt:lpstr>Conclusión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Iván Menes</dc:creator>
  <cp:lastModifiedBy>Iván Menes</cp:lastModifiedBy>
  <cp:revision>78</cp:revision>
  <dcterms:created xsi:type="dcterms:W3CDTF">2025-04-22T04:01:35Z</dcterms:created>
  <dcterms:modified xsi:type="dcterms:W3CDTF">2025-05-15T03:26:49Z</dcterms:modified>
</cp:coreProperties>
</file>