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handoutMasterIdLst>
    <p:handoutMasterId r:id="rId22"/>
  </p:handoutMasterIdLst>
  <p:sldIdLst>
    <p:sldId id="256" r:id="rId5"/>
    <p:sldId id="268" r:id="rId6"/>
    <p:sldId id="271" r:id="rId7"/>
    <p:sldId id="276" r:id="rId8"/>
    <p:sldId id="269" r:id="rId9"/>
    <p:sldId id="277" r:id="rId10"/>
    <p:sldId id="272" r:id="rId11"/>
    <p:sldId id="266" r:id="rId12"/>
    <p:sldId id="273" r:id="rId13"/>
    <p:sldId id="267" r:id="rId14"/>
    <p:sldId id="278" r:id="rId15"/>
    <p:sldId id="274" r:id="rId16"/>
    <p:sldId id="263" r:id="rId17"/>
    <p:sldId id="275" r:id="rId18"/>
    <p:sldId id="270" r:id="rId19"/>
    <p:sldId id="279" r:id="rId20"/>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67487" autoAdjust="0"/>
  </p:normalViewPr>
  <p:slideViewPr>
    <p:cSldViewPr snapToGrid="0">
      <p:cViewPr>
        <p:scale>
          <a:sx n="60" d="100"/>
          <a:sy n="60" d="100"/>
        </p:scale>
        <p:origin x="204" y="17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3" d="100"/>
          <a:sy n="83" d="100"/>
        </p:scale>
        <p:origin x="385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CA2E547D-1406-4A6F-8F93-E441204CE6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a:p>
        </p:txBody>
      </p:sp>
      <p:sp>
        <p:nvSpPr>
          <p:cNvPr id="3" name="Marcador de fecha 2">
            <a:extLst>
              <a:ext uri="{FF2B5EF4-FFF2-40B4-BE49-F238E27FC236}">
                <a16:creationId xmlns:a16="http://schemas.microsoft.com/office/drawing/2014/main" id="{76667F8A-B889-49B3-AC77-5DDF11A08AF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73B2889B-A0AC-4482-8592-5C96F2309420}" type="datetimeFigureOut">
              <a:rPr lang="es-ES" smtClean="0"/>
              <a:t>26/03/2025</a:t>
            </a:fld>
            <a:endParaRPr lang="es-ES" dirty="0"/>
          </a:p>
        </p:txBody>
      </p:sp>
      <p:sp>
        <p:nvSpPr>
          <p:cNvPr id="4" name="Marcador de pie de página 3">
            <a:extLst>
              <a:ext uri="{FF2B5EF4-FFF2-40B4-BE49-F238E27FC236}">
                <a16:creationId xmlns:a16="http://schemas.microsoft.com/office/drawing/2014/main" id="{567AFD4F-C0E7-421C-AF77-6F9CC963C9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a:p>
        </p:txBody>
      </p:sp>
      <p:sp>
        <p:nvSpPr>
          <p:cNvPr id="5" name="Marcador de número de diapositiva 4">
            <a:extLst>
              <a:ext uri="{FF2B5EF4-FFF2-40B4-BE49-F238E27FC236}">
                <a16:creationId xmlns:a16="http://schemas.microsoft.com/office/drawing/2014/main" id="{1074AB9F-6726-4FB1-8769-82E23336CE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D529299-61FF-4B93-ADA6-2FD5975D62F6}" type="slidenum">
              <a:rPr lang="es-ES" smtClean="0"/>
              <a:t>‹Nº›</a:t>
            </a:fld>
            <a:endParaRPr lang="es-ES"/>
          </a:p>
        </p:txBody>
      </p:sp>
    </p:spTree>
    <p:extLst>
      <p:ext uri="{BB962C8B-B14F-4D97-AF65-F5344CB8AC3E}">
        <p14:creationId xmlns:p14="http://schemas.microsoft.com/office/powerpoint/2010/main" val="1416270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57B0DA-C19F-42AB-92D9-66C614234016}" type="datetime1">
              <a:rPr lang="es-ES" smtClean="0"/>
              <a:pPr/>
              <a:t>26/03/2025</a:t>
            </a:fld>
            <a:endParaRPr lang="es-E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C849E9A-41F7-4779-A581-48A7C374A227}" type="slidenum">
              <a:rPr lang="es-ES" noProof="0" smtClean="0"/>
              <a:t>‹Nº›</a:t>
            </a:fld>
            <a:endParaRPr lang="es-ES" noProof="0"/>
          </a:p>
        </p:txBody>
      </p:sp>
    </p:spTree>
    <p:extLst>
      <p:ext uri="{BB962C8B-B14F-4D97-AF65-F5344CB8AC3E}">
        <p14:creationId xmlns:p14="http://schemas.microsoft.com/office/powerpoint/2010/main" val="1155518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endParaRPr lang="es-ES" noProof="0" dirty="0"/>
          </a:p>
        </p:txBody>
      </p:sp>
      <p:sp>
        <p:nvSpPr>
          <p:cNvPr id="4" name="Marcador de número de diapositiva 3"/>
          <p:cNvSpPr>
            <a:spLocks noGrp="1"/>
          </p:cNvSpPr>
          <p:nvPr>
            <p:ph type="sldNum" sz="quarter" idx="5"/>
          </p:nvPr>
        </p:nvSpPr>
        <p:spPr/>
        <p:txBody>
          <a:bodyPr/>
          <a:lstStyle/>
          <a:p>
            <a:pPr rtl="0"/>
            <a:fld id="{BC849E9A-41F7-4779-A581-48A7C374A227}" type="slidenum">
              <a:rPr lang="es-ES" smtClean="0"/>
              <a:t>1</a:t>
            </a:fld>
            <a:endParaRPr lang="es-ES"/>
          </a:p>
        </p:txBody>
      </p:sp>
    </p:spTree>
    <p:extLst>
      <p:ext uri="{BB962C8B-B14F-4D97-AF65-F5344CB8AC3E}">
        <p14:creationId xmlns:p14="http://schemas.microsoft.com/office/powerpoint/2010/main" val="1062802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noProof="0" dirty="0"/>
          </a:p>
        </p:txBody>
      </p:sp>
      <p:sp>
        <p:nvSpPr>
          <p:cNvPr id="4" name="Marcador de número de diapositiva 3"/>
          <p:cNvSpPr>
            <a:spLocks noGrp="1"/>
          </p:cNvSpPr>
          <p:nvPr>
            <p:ph type="sldNum" sz="quarter" idx="10"/>
          </p:nvPr>
        </p:nvSpPr>
        <p:spPr/>
        <p:txBody>
          <a:bodyPr rtlCol="0"/>
          <a:lstStyle/>
          <a:p>
            <a:pPr rtl="0"/>
            <a:fld id="{BC849E9A-41F7-4779-A581-48A7C374A227}" type="slidenum">
              <a:rPr lang="es-ES" smtClean="0"/>
              <a:t>2</a:t>
            </a:fld>
            <a:endParaRPr lang="es-ES"/>
          </a:p>
        </p:txBody>
      </p:sp>
    </p:spTree>
    <p:extLst>
      <p:ext uri="{BB962C8B-B14F-4D97-AF65-F5344CB8AC3E}">
        <p14:creationId xmlns:p14="http://schemas.microsoft.com/office/powerpoint/2010/main" val="4192102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noProof="0" dirty="0"/>
          </a:p>
        </p:txBody>
      </p:sp>
      <p:sp>
        <p:nvSpPr>
          <p:cNvPr id="4" name="Marcador de número de diapositiva 3"/>
          <p:cNvSpPr>
            <a:spLocks noGrp="1"/>
          </p:cNvSpPr>
          <p:nvPr>
            <p:ph type="sldNum" sz="quarter" idx="10"/>
          </p:nvPr>
        </p:nvSpPr>
        <p:spPr/>
        <p:txBody>
          <a:bodyPr rtlCol="0"/>
          <a:lstStyle/>
          <a:p>
            <a:pPr rtl="0"/>
            <a:fld id="{BC849E9A-41F7-4779-A581-48A7C374A227}" type="slidenum">
              <a:rPr lang="es-ES" smtClean="0"/>
              <a:t>5</a:t>
            </a:fld>
            <a:endParaRPr lang="es-ES"/>
          </a:p>
        </p:txBody>
      </p:sp>
    </p:spTree>
    <p:extLst>
      <p:ext uri="{BB962C8B-B14F-4D97-AF65-F5344CB8AC3E}">
        <p14:creationId xmlns:p14="http://schemas.microsoft.com/office/powerpoint/2010/main" val="3871000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r>
              <a:rPr lang="es-ES" noProof="0" dirty="0">
                <a:latin typeface="Segoe UI" panose="020B0502040204020203" pitchFamily="34" charset="0"/>
                <a:cs typeface="Segoe UI" panose="020B0502040204020203" pitchFamily="34" charset="0"/>
              </a:rPr>
              <a:t>Cuando se lleva a cabo una investigación, es fácil ir a una fuente: Wikipedia. Sin embargo, debe incluir una variedad de fuentes en su investigación. Considere las siguientes fuentes: </a:t>
            </a:r>
          </a:p>
          <a:p>
            <a:pPr marL="171450" indent="-171450" rtl="0">
              <a:buFont typeface="Arial" panose="020B0604020202020204" pitchFamily="34" charset="0"/>
              <a:buChar char="•"/>
            </a:pPr>
            <a:r>
              <a:rPr lang="es-ES" noProof="0" dirty="0">
                <a:latin typeface="Segoe UI" panose="020B0502040204020203" pitchFamily="34" charset="0"/>
                <a:cs typeface="Segoe UI" panose="020B0502040204020203" pitchFamily="34" charset="0"/>
              </a:rPr>
              <a:t>¿A quién puedo entrevistar para obtener más información sobre el tema?</a:t>
            </a:r>
          </a:p>
          <a:p>
            <a:pPr marL="171450" indent="-171450" rtl="0">
              <a:buFont typeface="Arial" panose="020B0604020202020204" pitchFamily="34" charset="0"/>
              <a:buChar char="•"/>
            </a:pPr>
            <a:r>
              <a:rPr lang="es-ES" noProof="0" dirty="0">
                <a:latin typeface="Segoe UI" panose="020B0502040204020203" pitchFamily="34" charset="0"/>
                <a:cs typeface="Segoe UI" panose="020B0502040204020203" pitchFamily="34" charset="0"/>
              </a:rPr>
              <a:t>¿Es un tema actual y será relevante para mi público?</a:t>
            </a:r>
          </a:p>
          <a:p>
            <a:pPr marL="171450" indent="-171450" rtl="0">
              <a:buFont typeface="Arial" panose="020B0604020202020204" pitchFamily="34" charset="0"/>
              <a:buChar char="•"/>
            </a:pPr>
            <a:r>
              <a:rPr lang="es-ES" noProof="0" dirty="0">
                <a:latin typeface="Segoe UI" panose="020B0502040204020203" pitchFamily="34" charset="0"/>
                <a:cs typeface="Segoe UI" panose="020B0502040204020203" pitchFamily="34" charset="0"/>
              </a:rPr>
              <a:t>¿Qué artículos, blogs y revistas pueden incluir algo relacionado con mi tema?</a:t>
            </a:r>
          </a:p>
          <a:p>
            <a:pPr marL="171450" indent="-171450" rtl="0">
              <a:buFont typeface="Arial" panose="020B0604020202020204" pitchFamily="34" charset="0"/>
              <a:buChar char="•"/>
            </a:pPr>
            <a:r>
              <a:rPr lang="es-ES" noProof="0" dirty="0">
                <a:latin typeface="Segoe UI" panose="020B0502040204020203" pitchFamily="34" charset="0"/>
                <a:cs typeface="Segoe UI" panose="020B0502040204020203" pitchFamily="34" charset="0"/>
              </a:rPr>
              <a:t>¿Hay un vídeo en YouTube sobre el tema? En ese caso, ¿de qué trata?</a:t>
            </a:r>
          </a:p>
          <a:p>
            <a:pPr marL="171450" indent="-171450" rtl="0">
              <a:buFont typeface="Arial" panose="020B0604020202020204" pitchFamily="34" charset="0"/>
              <a:buChar char="•"/>
            </a:pPr>
            <a:r>
              <a:rPr lang="es-ES" noProof="0" dirty="0">
                <a:latin typeface="Segoe UI" panose="020B0502040204020203" pitchFamily="34" charset="0"/>
                <a:cs typeface="Segoe UI" panose="020B0502040204020203" pitchFamily="34" charset="0"/>
              </a:rPr>
              <a:t>¿Qué imágenes puedo encontrar relacionadas con el tema?</a:t>
            </a:r>
          </a:p>
        </p:txBody>
      </p:sp>
      <p:sp>
        <p:nvSpPr>
          <p:cNvPr id="4" name="Marcador de número de diapositiva 3"/>
          <p:cNvSpPr>
            <a:spLocks noGrp="1"/>
          </p:cNvSpPr>
          <p:nvPr>
            <p:ph type="sldNum" sz="quarter" idx="10"/>
          </p:nvPr>
        </p:nvSpPr>
        <p:spPr/>
        <p:txBody>
          <a:bodyPr rtlCol="0"/>
          <a:lstStyle/>
          <a:p>
            <a:pPr rtl="0"/>
            <a:fld id="{BC849E9A-41F7-4779-A581-48A7C374A227}" type="slidenum">
              <a:rPr lang="es-ES" smtClean="0"/>
              <a:t>8</a:t>
            </a:fld>
            <a:endParaRPr lang="es-ES"/>
          </a:p>
        </p:txBody>
      </p:sp>
    </p:spTree>
    <p:extLst>
      <p:ext uri="{BB962C8B-B14F-4D97-AF65-F5344CB8AC3E}">
        <p14:creationId xmlns:p14="http://schemas.microsoft.com/office/powerpoint/2010/main" val="2295961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marL="0" indent="0" rtl="0">
              <a:buNone/>
            </a:pPr>
            <a:r>
              <a:rPr lang="es-ES" noProof="0" dirty="0">
                <a:latin typeface="Segoe UI" panose="020B0502040204020203" pitchFamily="34" charset="0"/>
                <a:cs typeface="Segoe UI" panose="020B0502040204020203" pitchFamily="34" charset="0"/>
              </a:rPr>
              <a:t>Después de consultar una amplia variedad de fuentes, deberá restringir su tema. Por ejemplo, el tema de la seguridad en Internet es muy amplio, pero puede restringirlo para abarcar la seguridad en Internet en relación con las aplicaciones de redes sociales que los adolescentes utilizan excesivamente. Un tema como este es más específico y será relevante para sus compañeros. Algunas preguntas a tener en cuenta para ayudarle a restringir el tema: </a:t>
            </a:r>
          </a:p>
          <a:p>
            <a:pPr marL="171450" indent="-171450" rtl="0">
              <a:buFont typeface="Arial" panose="020B0604020202020204" pitchFamily="34" charset="0"/>
              <a:buChar char="•"/>
            </a:pPr>
            <a:r>
              <a:rPr lang="es-ES" noProof="0" dirty="0">
                <a:latin typeface="Segoe UI" panose="020B0502040204020203" pitchFamily="34" charset="0"/>
                <a:cs typeface="Segoe UI" panose="020B0502040204020203" pitchFamily="34" charset="0"/>
              </a:rPr>
              <a:t>¿Qué temas de la investigación me interesan más?</a:t>
            </a:r>
          </a:p>
          <a:p>
            <a:pPr marL="171450" indent="-171450" rtl="0">
              <a:buFont typeface="Arial" panose="020B0604020202020204" pitchFamily="34" charset="0"/>
              <a:buChar char="•"/>
            </a:pPr>
            <a:r>
              <a:rPr lang="es-ES" noProof="0" dirty="0">
                <a:latin typeface="Segoe UI" panose="020B0502040204020203" pitchFamily="34" charset="0"/>
                <a:cs typeface="Segoe UI" panose="020B0502040204020203" pitchFamily="34" charset="0"/>
              </a:rPr>
              <a:t>¿Qué temas de la investigación le interesarán más a mi público?</a:t>
            </a:r>
          </a:p>
          <a:p>
            <a:pPr marL="171450" indent="-171450" rtl="0">
              <a:buFont typeface="Arial" panose="020B0604020202020204" pitchFamily="34" charset="0"/>
              <a:buChar char="•"/>
            </a:pPr>
            <a:r>
              <a:rPr lang="es-ES" noProof="0" dirty="0">
                <a:latin typeface="Segoe UI" panose="020B0502040204020203" pitchFamily="34" charset="0"/>
                <a:cs typeface="Segoe UI" panose="020B0502040204020203" pitchFamily="34" charset="0"/>
              </a:rPr>
              <a:t>¿Qué temas resultarán más atractivos para el público? ¿Impactantes? ¿Inspiradores?</a:t>
            </a:r>
          </a:p>
          <a:p>
            <a:pPr marL="0" indent="0" rtl="0">
              <a:buFont typeface="Arial" panose="020B0604020202020204" pitchFamily="34" charset="0"/>
              <a:buNone/>
            </a:pPr>
            <a:endParaRPr lang="es-ES" dirty="0"/>
          </a:p>
        </p:txBody>
      </p:sp>
      <p:sp>
        <p:nvSpPr>
          <p:cNvPr id="4" name="Marcador de número de diapositiva 3"/>
          <p:cNvSpPr>
            <a:spLocks noGrp="1"/>
          </p:cNvSpPr>
          <p:nvPr>
            <p:ph type="sldNum" sz="quarter" idx="10"/>
          </p:nvPr>
        </p:nvSpPr>
        <p:spPr/>
        <p:txBody>
          <a:bodyPr rtlCol="0"/>
          <a:lstStyle/>
          <a:p>
            <a:pPr rtl="0"/>
            <a:fld id="{BC849E9A-41F7-4779-A581-48A7C374A227}" type="slidenum">
              <a:rPr lang="es-ES" smtClean="0"/>
              <a:t>10</a:t>
            </a:fld>
            <a:endParaRPr lang="es-ES"/>
          </a:p>
        </p:txBody>
      </p:sp>
    </p:spTree>
    <p:extLst>
      <p:ext uri="{BB962C8B-B14F-4D97-AF65-F5344CB8AC3E}">
        <p14:creationId xmlns:p14="http://schemas.microsoft.com/office/powerpoint/2010/main" val="4224310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r>
              <a:rPr lang="es-ES" noProof="0" dirty="0">
                <a:latin typeface="Segoe UI" panose="020B0502040204020203" pitchFamily="34" charset="0"/>
                <a:cs typeface="Segoe UI" panose="020B0502040204020203" pitchFamily="34" charset="0"/>
              </a:rPr>
              <a:t>Ahora que ha limitado el tema, puede organizar la investigación en una estructura que funcione. Hay algunos patrones de organización comunes en función del tipo de investigación que se está realizando. </a:t>
            </a:r>
          </a:p>
          <a:p>
            <a:pPr rtl="0"/>
            <a:endParaRPr lang="es-ES" noProof="0" dirty="0">
              <a:latin typeface="Segoe UI" panose="020B0502040204020203" pitchFamily="34" charset="0"/>
              <a:cs typeface="Segoe UI" panose="020B0502040204020203" pitchFamily="34" charset="0"/>
            </a:endParaRPr>
          </a:p>
          <a:p>
            <a:pPr rtl="0"/>
            <a:r>
              <a:rPr lang="es-ES" b="1" noProof="0" dirty="0">
                <a:latin typeface="Segoe UI" panose="020B0502040204020203" pitchFamily="34" charset="0"/>
                <a:cs typeface="Segoe UI" panose="020B0502040204020203" pitchFamily="34" charset="0"/>
              </a:rPr>
              <a:t>Estructuras organizativas: </a:t>
            </a:r>
          </a:p>
          <a:p>
            <a:pPr marL="171450" indent="-171450" rtl="0">
              <a:buFont typeface="Arial" panose="020B0604020202020204" pitchFamily="34" charset="0"/>
              <a:buChar char="•"/>
            </a:pPr>
            <a:r>
              <a:rPr lang="es-ES" noProof="0" dirty="0">
                <a:latin typeface="Segoe UI" panose="020B0502040204020203" pitchFamily="34" charset="0"/>
                <a:cs typeface="Segoe UI" panose="020B0502040204020203" pitchFamily="34" charset="0"/>
              </a:rPr>
              <a:t>Causa y efecto: este tipo de estructura es ideal para explicar las causas y efectos de un tema</a:t>
            </a:r>
          </a:p>
          <a:p>
            <a:pPr marL="171450" indent="-171450" rtl="0">
              <a:buFont typeface="Arial" panose="020B0604020202020204" pitchFamily="34" charset="0"/>
              <a:buChar char="•"/>
            </a:pPr>
            <a:r>
              <a:rPr lang="es-ES" noProof="0" dirty="0">
                <a:latin typeface="Segoe UI" panose="020B0502040204020203" pitchFamily="34" charset="0"/>
                <a:cs typeface="Segoe UI" panose="020B0502040204020203" pitchFamily="34" charset="0"/>
              </a:rPr>
              <a:t>Comparación y contraste: en este patrón se resaltan las similitudes y diferencias del tema</a:t>
            </a:r>
          </a:p>
          <a:p>
            <a:pPr marL="171450" indent="-171450" rtl="0">
              <a:buFont typeface="Arial" panose="020B0604020202020204" pitchFamily="34" charset="0"/>
              <a:buChar char="•"/>
            </a:pPr>
            <a:r>
              <a:rPr lang="es-ES" noProof="0" dirty="0">
                <a:latin typeface="Segoe UI" panose="020B0502040204020203" pitchFamily="34" charset="0"/>
                <a:cs typeface="Segoe UI" panose="020B0502040204020203" pitchFamily="34" charset="0"/>
              </a:rPr>
              <a:t>Explicación del proceso: esta estructura es ideal para explicar una serie de pasos a seguir; </a:t>
            </a:r>
          </a:p>
          <a:p>
            <a:pPr marL="171450" indent="-171450" rtl="0">
              <a:buFont typeface="Arial" panose="020B0604020202020204" pitchFamily="34" charset="0"/>
              <a:buChar char="•"/>
            </a:pPr>
            <a:r>
              <a:rPr lang="es-ES" noProof="0" dirty="0">
                <a:latin typeface="Segoe UI" panose="020B0502040204020203" pitchFamily="34" charset="0"/>
                <a:cs typeface="Segoe UI" panose="020B0502040204020203" pitchFamily="34" charset="0"/>
              </a:rPr>
              <a:t>Definición: puede utilizar esta estructura para asegurarse de que el público comprende lo que quiere transmitir usando ilustraciones, significados, y aclarando conceptos erróneos.</a:t>
            </a:r>
          </a:p>
          <a:p>
            <a:pPr marL="171450" indent="-171450" rtl="0">
              <a:buFont typeface="Arial" panose="020B0604020202020204" pitchFamily="34" charset="0"/>
              <a:buChar char="•"/>
            </a:pPr>
            <a:r>
              <a:rPr lang="es-ES" noProof="0" dirty="0">
                <a:latin typeface="Segoe UI" panose="020B0502040204020203" pitchFamily="34" charset="0"/>
                <a:cs typeface="Segoe UI" panose="020B0502040204020203" pitchFamily="34" charset="0"/>
              </a:rPr>
              <a:t>Clasificación: una estructura organizativa común es agrupar temas o datos similares a los de la investigación. Por ejemplo, en el tema seguridad en Internet sobre las aplicaciones de medios sociales, puede organizar la investigación analizando cada red social un por una</a:t>
            </a:r>
          </a:p>
        </p:txBody>
      </p:sp>
      <p:sp>
        <p:nvSpPr>
          <p:cNvPr id="4" name="Marcador de número de diapositiva 3"/>
          <p:cNvSpPr>
            <a:spLocks noGrp="1"/>
          </p:cNvSpPr>
          <p:nvPr>
            <p:ph type="sldNum" sz="quarter" idx="10"/>
          </p:nvPr>
        </p:nvSpPr>
        <p:spPr/>
        <p:txBody>
          <a:bodyPr rtlCol="0"/>
          <a:lstStyle/>
          <a:p>
            <a:pPr rtl="0"/>
            <a:fld id="{BC849E9A-41F7-4779-A581-48A7C374A227}" type="slidenum">
              <a:rPr lang="es-ES" smtClean="0"/>
              <a:t>13</a:t>
            </a:fld>
            <a:endParaRPr lang="es-ES"/>
          </a:p>
        </p:txBody>
      </p:sp>
    </p:spTree>
    <p:extLst>
      <p:ext uri="{BB962C8B-B14F-4D97-AF65-F5344CB8AC3E}">
        <p14:creationId xmlns:p14="http://schemas.microsoft.com/office/powerpoint/2010/main" val="1825341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r>
              <a:rPr lang="es-ES" i="0" noProof="0" dirty="0">
                <a:latin typeface="Segoe UI" panose="020B0502040204020203" pitchFamily="34" charset="0"/>
                <a:cs typeface="Segoe UI" panose="020B0502040204020203" pitchFamily="34" charset="0"/>
              </a:rPr>
              <a:t>Una vez que encuentre las fuentes, puede evaluarlas utilizando las siguientes preguntas: </a:t>
            </a:r>
          </a:p>
          <a:p>
            <a:pPr rtl="0"/>
            <a:endParaRPr lang="es-ES" i="0" noProof="0" dirty="0">
              <a:latin typeface="Segoe UI" panose="020B0502040204020203" pitchFamily="34" charset="0"/>
              <a:cs typeface="Segoe UI" panose="020B0502040204020203" pitchFamily="34" charset="0"/>
            </a:endParaRPr>
          </a:p>
          <a:p>
            <a:pPr rtl="0"/>
            <a:r>
              <a:rPr lang="es-ES" b="1" i="0" noProof="0" dirty="0">
                <a:latin typeface="Segoe UI" panose="020B0502040204020203" pitchFamily="34" charset="0"/>
                <a:cs typeface="Segoe UI" panose="020B0502040204020203" pitchFamily="34" charset="0"/>
              </a:rPr>
              <a:t>Autor: </a:t>
            </a:r>
          </a:p>
          <a:p>
            <a:pPr marL="171450" indent="-171450" rtl="0">
              <a:buFont typeface="Arial" panose="020B0604020202020204" pitchFamily="34" charset="0"/>
              <a:buChar char="•"/>
            </a:pPr>
            <a:r>
              <a:rPr lang="es-ES" i="0" noProof="0" dirty="0">
                <a:latin typeface="Segoe UI" panose="020B0502040204020203" pitchFamily="34" charset="0"/>
                <a:cs typeface="Segoe UI" panose="020B0502040204020203" pitchFamily="34" charset="0"/>
              </a:rPr>
              <a:t>¿Quién es el autor?</a:t>
            </a:r>
          </a:p>
          <a:p>
            <a:pPr marL="171450" indent="-171450" rtl="0">
              <a:buFont typeface="Arial" panose="020B0604020202020204" pitchFamily="34" charset="0"/>
              <a:buChar char="•"/>
            </a:pPr>
            <a:r>
              <a:rPr lang="es-ES" i="0" noProof="0" dirty="0">
                <a:latin typeface="Segoe UI" panose="020B0502040204020203" pitchFamily="34" charset="0"/>
                <a:cs typeface="Segoe UI" panose="020B0502040204020203" pitchFamily="34" charset="0"/>
              </a:rPr>
              <a:t>¿Por qué debería creer lo que él o ella tiene que decir sobre el tema?</a:t>
            </a:r>
          </a:p>
          <a:p>
            <a:pPr marL="171450" indent="-171450" rtl="0">
              <a:buFont typeface="Arial" panose="020B0604020202020204" pitchFamily="34" charset="0"/>
              <a:buChar char="•"/>
            </a:pPr>
            <a:r>
              <a:rPr lang="es-ES" i="0" noProof="0" dirty="0">
                <a:latin typeface="Segoe UI" panose="020B0502040204020203" pitchFamily="34" charset="0"/>
                <a:cs typeface="Segoe UI" panose="020B0502040204020203" pitchFamily="34" charset="0"/>
              </a:rPr>
              <a:t>¿Puede considerarse al autor como un experto en el tema? ¿Cómo lo sabes?</a:t>
            </a:r>
          </a:p>
          <a:p>
            <a:pPr marL="171450" indent="-171450" rtl="0">
              <a:buFont typeface="Arial" panose="020B0604020202020204" pitchFamily="34" charset="0"/>
              <a:buChar char="•"/>
            </a:pPr>
            <a:endParaRPr lang="es-ES" i="0" noProof="0" dirty="0">
              <a:latin typeface="Segoe UI" panose="020B0502040204020203" pitchFamily="34" charset="0"/>
              <a:cs typeface="Segoe UI" panose="020B0502040204020203" pitchFamily="34" charset="0"/>
            </a:endParaRPr>
          </a:p>
          <a:p>
            <a:pPr marL="0" indent="0" rtl="0">
              <a:buFont typeface="Arial" panose="020B0604020202020204" pitchFamily="34" charset="0"/>
              <a:buNone/>
            </a:pPr>
            <a:r>
              <a:rPr lang="es-ES" b="1" i="0" noProof="0" dirty="0">
                <a:latin typeface="Segoe UI" panose="020B0502040204020203" pitchFamily="34" charset="0"/>
                <a:cs typeface="Segoe UI" panose="020B0502040204020203" pitchFamily="34" charset="0"/>
              </a:rPr>
              <a:t>Actualidad: </a:t>
            </a:r>
          </a:p>
          <a:p>
            <a:pPr marL="171450" indent="-171450" rtl="0">
              <a:buFont typeface="Arial" panose="020B0604020202020204" pitchFamily="34" charset="0"/>
              <a:buChar char="•"/>
            </a:pPr>
            <a:r>
              <a:rPr lang="es-ES" i="0" noProof="0" dirty="0">
                <a:latin typeface="Segoe UI" panose="020B0502040204020203" pitchFamily="34" charset="0"/>
                <a:cs typeface="Segoe UI" panose="020B0502040204020203" pitchFamily="34" charset="0"/>
              </a:rPr>
              <a:t>¿Qué tan actual es la información de la fuente?</a:t>
            </a:r>
          </a:p>
          <a:p>
            <a:pPr marL="171450" indent="-171450" rtl="0">
              <a:buFont typeface="Arial" panose="020B0604020202020204" pitchFamily="34" charset="0"/>
              <a:buChar char="•"/>
            </a:pPr>
            <a:r>
              <a:rPr lang="es-ES" i="0" noProof="0" dirty="0">
                <a:latin typeface="Segoe UI" panose="020B0502040204020203" pitchFamily="34" charset="0"/>
                <a:cs typeface="Segoe UI" panose="020B0502040204020203" pitchFamily="34" charset="0"/>
              </a:rPr>
              <a:t>¿Cuándo se publicó la fuente?</a:t>
            </a:r>
          </a:p>
          <a:p>
            <a:pPr marL="171450" indent="-171450" rtl="0">
              <a:buFont typeface="Arial" panose="020B0604020202020204" pitchFamily="34" charset="0"/>
              <a:buChar char="•"/>
            </a:pPr>
            <a:r>
              <a:rPr lang="es-ES" i="0" noProof="0" dirty="0">
                <a:latin typeface="Segoe UI" panose="020B0502040204020203" pitchFamily="34" charset="0"/>
                <a:cs typeface="Segoe UI" panose="020B0502040204020203" pitchFamily="34" charset="0"/>
              </a:rPr>
              <a:t>¿La información está desactualizada?</a:t>
            </a:r>
          </a:p>
          <a:p>
            <a:pPr marL="171450" indent="-171450" rtl="0">
              <a:buFont typeface="Arial" panose="020B0604020202020204" pitchFamily="34" charset="0"/>
              <a:buChar char="•"/>
            </a:pPr>
            <a:endParaRPr lang="es-ES" b="1" i="0" noProof="0" dirty="0">
              <a:latin typeface="Segoe UI" panose="020B0502040204020203" pitchFamily="34" charset="0"/>
              <a:cs typeface="Segoe UI" panose="020B0502040204020203" pitchFamily="34" charset="0"/>
            </a:endParaRPr>
          </a:p>
          <a:p>
            <a:pPr marL="0" indent="0" rtl="0">
              <a:buFont typeface="Arial" panose="020B0604020202020204" pitchFamily="34" charset="0"/>
              <a:buNone/>
            </a:pPr>
            <a:r>
              <a:rPr lang="es-ES" b="1" i="0" noProof="0" dirty="0">
                <a:latin typeface="Segoe UI" panose="020B0502040204020203" pitchFamily="34" charset="0"/>
                <a:cs typeface="Segoe UI" panose="020B0502040204020203" pitchFamily="34" charset="0"/>
              </a:rPr>
              <a:t>Precisión: </a:t>
            </a:r>
          </a:p>
          <a:p>
            <a:pPr marL="171450" indent="-171450" rtl="0">
              <a:buFont typeface="Arial" panose="020B0604020202020204" pitchFamily="34" charset="0"/>
              <a:buChar char="•"/>
            </a:pPr>
            <a:r>
              <a:rPr lang="es-ES" i="0" noProof="0" dirty="0">
                <a:latin typeface="Segoe UI" panose="020B0502040204020203" pitchFamily="34" charset="0"/>
                <a:cs typeface="Segoe UI" panose="020B0502040204020203" pitchFamily="34" charset="0"/>
              </a:rPr>
              <a:t>¿El contenido es preciso?</a:t>
            </a:r>
          </a:p>
          <a:p>
            <a:pPr marL="171450" indent="-171450" rtl="0">
              <a:buFont typeface="Arial" panose="020B0604020202020204" pitchFamily="34" charset="0"/>
              <a:buChar char="•"/>
            </a:pPr>
            <a:r>
              <a:rPr lang="es-ES" i="0" noProof="0" dirty="0">
                <a:latin typeface="Segoe UI" panose="020B0502040204020203" pitchFamily="34" charset="0"/>
                <a:cs typeface="Segoe UI" panose="020B0502040204020203" pitchFamily="34" charset="0"/>
              </a:rPr>
              <a:t>¿La información se ha presentado de forma objetiva? ¿Incluye los pros y los contras?</a:t>
            </a:r>
          </a:p>
        </p:txBody>
      </p:sp>
      <p:sp>
        <p:nvSpPr>
          <p:cNvPr id="4" name="Marcador de número de diapositiva 3"/>
          <p:cNvSpPr>
            <a:spLocks noGrp="1"/>
          </p:cNvSpPr>
          <p:nvPr>
            <p:ph type="sldNum" sz="quarter" idx="10"/>
          </p:nvPr>
        </p:nvSpPr>
        <p:spPr/>
        <p:txBody>
          <a:bodyPr rtlCol="0"/>
          <a:lstStyle/>
          <a:p>
            <a:pPr rtl="0"/>
            <a:fld id="{BC849E9A-41F7-4779-A581-48A7C374A227}" type="slidenum">
              <a:rPr lang="es-ES" smtClean="0"/>
              <a:t>15</a:t>
            </a:fld>
            <a:endParaRPr lang="es-ES"/>
          </a:p>
        </p:txBody>
      </p:sp>
    </p:spTree>
    <p:extLst>
      <p:ext uri="{BB962C8B-B14F-4D97-AF65-F5344CB8AC3E}">
        <p14:creationId xmlns:p14="http://schemas.microsoft.com/office/powerpoint/2010/main" val="898123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9718B7-7F68-4CC9-8291-332587FA31D3}"/>
              </a:ext>
            </a:extLst>
          </p:cNvPr>
          <p:cNvSpPr>
            <a:spLocks noGrp="1"/>
          </p:cNvSpPr>
          <p:nvPr>
            <p:ph type="ctrTitle"/>
          </p:nvPr>
        </p:nvSpPr>
        <p:spPr>
          <a:xfrm>
            <a:off x="1524000" y="1122363"/>
            <a:ext cx="9144000" cy="2387600"/>
          </a:xfrm>
        </p:spPr>
        <p:txBody>
          <a:bodyPr rtlCol="0" anchor="b"/>
          <a:lstStyle>
            <a:lvl1pPr algn="ctr">
              <a:defRPr sz="6000"/>
            </a:lvl1pPr>
          </a:lstStyle>
          <a:p>
            <a:pPr rtl="0"/>
            <a:r>
              <a:rPr lang="es-ES" noProof="0"/>
              <a:t>Haga clic para modificar el estilo de título del patrón</a:t>
            </a:r>
          </a:p>
        </p:txBody>
      </p:sp>
      <p:sp>
        <p:nvSpPr>
          <p:cNvPr id="3" name="Subtítulo 2">
            <a:extLst>
              <a:ext uri="{FF2B5EF4-FFF2-40B4-BE49-F238E27FC236}">
                <a16:creationId xmlns:a16="http://schemas.microsoft.com/office/drawing/2014/main" id="{A181D6BB-0446-49E8-8677-EADF274E952F}"/>
              </a:ext>
            </a:extLst>
          </p:cNvPr>
          <p:cNvSpPr>
            <a:spLocks noGrp="1"/>
          </p:cNvSpPr>
          <p:nvPr>
            <p:ph type="subTitle" idx="1" hasCustomPrompt="1"/>
          </p:nvPr>
        </p:nvSpPr>
        <p:spPr>
          <a:xfrm>
            <a:off x="1524000" y="3602038"/>
            <a:ext cx="9144000" cy="1655762"/>
          </a:xfrm>
        </p:spPr>
        <p:txBody>
          <a:bodyPr rtlCol="0"/>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editar el estilo de subtítulo del patrón</a:t>
            </a:r>
          </a:p>
        </p:txBody>
      </p:sp>
      <p:sp>
        <p:nvSpPr>
          <p:cNvPr id="4" name="Marcador de fecha 3">
            <a:extLst>
              <a:ext uri="{FF2B5EF4-FFF2-40B4-BE49-F238E27FC236}">
                <a16:creationId xmlns:a16="http://schemas.microsoft.com/office/drawing/2014/main" id="{535AEE24-534A-40F1-99E4-00B7D5FD9124}"/>
              </a:ext>
            </a:extLst>
          </p:cNvPr>
          <p:cNvSpPr>
            <a:spLocks noGrp="1"/>
          </p:cNvSpPr>
          <p:nvPr>
            <p:ph type="dt" sz="half" idx="10"/>
          </p:nvPr>
        </p:nvSpPr>
        <p:spPr/>
        <p:txBody>
          <a:bodyPr rtlCol="0"/>
          <a:lstStyle/>
          <a:p>
            <a:pPr rtl="0"/>
            <a:fld id="{CCFEA13A-F581-44EE-B451-0D9EB3868A7B}" type="datetime1">
              <a:rPr lang="es-ES" noProof="0" smtClean="0"/>
              <a:t>26/03/2025</a:t>
            </a:fld>
            <a:endParaRPr lang="es-ES" noProof="0"/>
          </a:p>
        </p:txBody>
      </p:sp>
      <p:sp>
        <p:nvSpPr>
          <p:cNvPr id="5" name="Marcador de pie de página 4">
            <a:extLst>
              <a:ext uri="{FF2B5EF4-FFF2-40B4-BE49-F238E27FC236}">
                <a16:creationId xmlns:a16="http://schemas.microsoft.com/office/drawing/2014/main" id="{CD594011-48FF-493D-8286-F62D34552531}"/>
              </a:ext>
            </a:extLst>
          </p:cNvPr>
          <p:cNvSpPr>
            <a:spLocks noGrp="1"/>
          </p:cNvSpPr>
          <p:nvPr>
            <p:ph type="ftr" sz="quarter" idx="11"/>
          </p:nvPr>
        </p:nvSpPr>
        <p:spPr/>
        <p:txBody>
          <a:bodyPr rtlCol="0"/>
          <a:lstStyle/>
          <a:p>
            <a:pPr rtl="0"/>
            <a:endParaRPr lang="es-ES" noProof="0"/>
          </a:p>
        </p:txBody>
      </p:sp>
      <p:sp>
        <p:nvSpPr>
          <p:cNvPr id="6" name="Marcador de número de diapositiva 5">
            <a:extLst>
              <a:ext uri="{FF2B5EF4-FFF2-40B4-BE49-F238E27FC236}">
                <a16:creationId xmlns:a16="http://schemas.microsoft.com/office/drawing/2014/main" id="{4880EFCD-7E72-4882-86DC-2F371D7D9516}"/>
              </a:ext>
            </a:extLst>
          </p:cNvPr>
          <p:cNvSpPr>
            <a:spLocks noGrp="1"/>
          </p:cNvSpPr>
          <p:nvPr>
            <p:ph type="sldNum" sz="quarter" idx="12"/>
          </p:nvPr>
        </p:nvSpPr>
        <p:spPr/>
        <p:txBody>
          <a:bodyPr rtlCol="0"/>
          <a:lstStyle/>
          <a:p>
            <a:pPr rtl="0"/>
            <a:fld id="{A6AF1B4E-90EC-4A51-B6E5-B702C054ECB0}" type="slidenum">
              <a:rPr lang="es-ES" noProof="0" smtClean="0"/>
              <a:t>‹Nº›</a:t>
            </a:fld>
            <a:endParaRPr lang="es-ES" noProof="0"/>
          </a:p>
        </p:txBody>
      </p:sp>
    </p:spTree>
    <p:extLst>
      <p:ext uri="{BB962C8B-B14F-4D97-AF65-F5344CB8AC3E}">
        <p14:creationId xmlns:p14="http://schemas.microsoft.com/office/powerpoint/2010/main" val="1152813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A47D73-EDDA-49A6-BA12-1CA980DA9BC0}"/>
              </a:ext>
            </a:extLst>
          </p:cNvPr>
          <p:cNvSpPr>
            <a:spLocks noGrp="1"/>
          </p:cNvSpPr>
          <p:nvPr>
            <p:ph type="title"/>
          </p:nvPr>
        </p:nvSpPr>
        <p:spPr/>
        <p:txBody>
          <a:bodyPr rtlCol="0"/>
          <a:lstStyle/>
          <a:p>
            <a:pPr rtl="0"/>
            <a:r>
              <a:rPr lang="es-ES" noProof="0"/>
              <a:t>Haga clic para modificar el estilo de título del patrón</a:t>
            </a:r>
          </a:p>
        </p:txBody>
      </p:sp>
      <p:sp>
        <p:nvSpPr>
          <p:cNvPr id="3" name="Marcador de posición de texto vertical 2">
            <a:extLst>
              <a:ext uri="{FF2B5EF4-FFF2-40B4-BE49-F238E27FC236}">
                <a16:creationId xmlns:a16="http://schemas.microsoft.com/office/drawing/2014/main" id="{2189B82E-4CA1-47A5-B133-FBD4D8A83983}"/>
              </a:ext>
            </a:extLst>
          </p:cNvPr>
          <p:cNvSpPr>
            <a:spLocks noGrp="1"/>
          </p:cNvSpPr>
          <p:nvPr>
            <p:ph type="body" orient="vert" idx="1" hasCustomPrompt="1"/>
          </p:nvPr>
        </p:nvSpPr>
        <p:spPr/>
        <p:txBody>
          <a:bodyPr vert="eaVert"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a:extLst>
              <a:ext uri="{FF2B5EF4-FFF2-40B4-BE49-F238E27FC236}">
                <a16:creationId xmlns:a16="http://schemas.microsoft.com/office/drawing/2014/main" id="{938A267F-D142-4D04-9F03-6CB099E6FA32}"/>
              </a:ext>
            </a:extLst>
          </p:cNvPr>
          <p:cNvSpPr>
            <a:spLocks noGrp="1"/>
          </p:cNvSpPr>
          <p:nvPr>
            <p:ph type="dt" sz="half" idx="10"/>
          </p:nvPr>
        </p:nvSpPr>
        <p:spPr/>
        <p:txBody>
          <a:bodyPr rtlCol="0"/>
          <a:lstStyle/>
          <a:p>
            <a:pPr rtl="0"/>
            <a:fld id="{E14073E7-9F08-4DD7-A4CD-D15A8877C4DF}" type="datetime1">
              <a:rPr lang="es-ES" noProof="0" smtClean="0"/>
              <a:t>26/03/2025</a:t>
            </a:fld>
            <a:endParaRPr lang="es-ES" noProof="0"/>
          </a:p>
        </p:txBody>
      </p:sp>
      <p:sp>
        <p:nvSpPr>
          <p:cNvPr id="5" name="Marcador de pie de página 4">
            <a:extLst>
              <a:ext uri="{FF2B5EF4-FFF2-40B4-BE49-F238E27FC236}">
                <a16:creationId xmlns:a16="http://schemas.microsoft.com/office/drawing/2014/main" id="{705127CA-154D-4E90-B776-A2EE71F78D2E}"/>
              </a:ext>
            </a:extLst>
          </p:cNvPr>
          <p:cNvSpPr>
            <a:spLocks noGrp="1"/>
          </p:cNvSpPr>
          <p:nvPr>
            <p:ph type="ftr" sz="quarter" idx="11"/>
          </p:nvPr>
        </p:nvSpPr>
        <p:spPr/>
        <p:txBody>
          <a:bodyPr rtlCol="0"/>
          <a:lstStyle/>
          <a:p>
            <a:pPr rtl="0"/>
            <a:endParaRPr lang="es-ES" noProof="0"/>
          </a:p>
        </p:txBody>
      </p:sp>
      <p:sp>
        <p:nvSpPr>
          <p:cNvPr id="6" name="Marcador de número de diapositiva 5">
            <a:extLst>
              <a:ext uri="{FF2B5EF4-FFF2-40B4-BE49-F238E27FC236}">
                <a16:creationId xmlns:a16="http://schemas.microsoft.com/office/drawing/2014/main" id="{ED5F0BA5-F4EE-4282-B111-76B869BE267D}"/>
              </a:ext>
            </a:extLst>
          </p:cNvPr>
          <p:cNvSpPr>
            <a:spLocks noGrp="1"/>
          </p:cNvSpPr>
          <p:nvPr>
            <p:ph type="sldNum" sz="quarter" idx="12"/>
          </p:nvPr>
        </p:nvSpPr>
        <p:spPr/>
        <p:txBody>
          <a:bodyPr rtlCol="0"/>
          <a:lstStyle/>
          <a:p>
            <a:pPr rtl="0"/>
            <a:fld id="{A6AF1B4E-90EC-4A51-B6E5-B702C054ECB0}" type="slidenum">
              <a:rPr lang="es-ES" noProof="0" smtClean="0"/>
              <a:t>‹Nº›</a:t>
            </a:fld>
            <a:endParaRPr lang="es-ES" noProof="0"/>
          </a:p>
        </p:txBody>
      </p:sp>
    </p:spTree>
    <p:extLst>
      <p:ext uri="{BB962C8B-B14F-4D97-AF65-F5344CB8AC3E}">
        <p14:creationId xmlns:p14="http://schemas.microsoft.com/office/powerpoint/2010/main" val="3067408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256E92A-52E0-4710-BDEF-0A1534685403}"/>
              </a:ext>
            </a:extLst>
          </p:cNvPr>
          <p:cNvSpPr>
            <a:spLocks noGrp="1"/>
          </p:cNvSpPr>
          <p:nvPr>
            <p:ph type="title" orient="vert"/>
          </p:nvPr>
        </p:nvSpPr>
        <p:spPr>
          <a:xfrm>
            <a:off x="8724900" y="365125"/>
            <a:ext cx="2628900" cy="5811838"/>
          </a:xfrm>
        </p:spPr>
        <p:txBody>
          <a:bodyPr vert="eaVert" rtlCol="0"/>
          <a:lstStyle/>
          <a:p>
            <a:pPr rtl="0"/>
            <a:r>
              <a:rPr lang="es-ES" noProof="0"/>
              <a:t>Haga clic para modificar el estilo de título del patrón</a:t>
            </a:r>
          </a:p>
        </p:txBody>
      </p:sp>
      <p:sp>
        <p:nvSpPr>
          <p:cNvPr id="3" name="Marcador de posición de texto vertical 2">
            <a:extLst>
              <a:ext uri="{FF2B5EF4-FFF2-40B4-BE49-F238E27FC236}">
                <a16:creationId xmlns:a16="http://schemas.microsoft.com/office/drawing/2014/main" id="{B7A240E1-5EB0-47FD-AA37-BF945D136CC3}"/>
              </a:ext>
            </a:extLst>
          </p:cNvPr>
          <p:cNvSpPr>
            <a:spLocks noGrp="1"/>
          </p:cNvSpPr>
          <p:nvPr>
            <p:ph type="body" orient="vert" idx="1" hasCustomPrompt="1"/>
          </p:nvPr>
        </p:nvSpPr>
        <p:spPr>
          <a:xfrm>
            <a:off x="838200" y="365125"/>
            <a:ext cx="7734300" cy="5811838"/>
          </a:xfrm>
        </p:spPr>
        <p:txBody>
          <a:bodyPr vert="eaVert"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a:extLst>
              <a:ext uri="{FF2B5EF4-FFF2-40B4-BE49-F238E27FC236}">
                <a16:creationId xmlns:a16="http://schemas.microsoft.com/office/drawing/2014/main" id="{A1A14243-F1E4-487A-ABEC-30516A01DF2B}"/>
              </a:ext>
            </a:extLst>
          </p:cNvPr>
          <p:cNvSpPr>
            <a:spLocks noGrp="1"/>
          </p:cNvSpPr>
          <p:nvPr>
            <p:ph type="dt" sz="half" idx="10"/>
          </p:nvPr>
        </p:nvSpPr>
        <p:spPr/>
        <p:txBody>
          <a:bodyPr rtlCol="0"/>
          <a:lstStyle/>
          <a:p>
            <a:pPr rtl="0"/>
            <a:fld id="{910F5AA5-FDE4-40A7-8CD4-A7C2BB9C6D38}" type="datetime1">
              <a:rPr lang="es-ES" noProof="0" smtClean="0"/>
              <a:t>26/03/2025</a:t>
            </a:fld>
            <a:endParaRPr lang="es-ES" noProof="0"/>
          </a:p>
        </p:txBody>
      </p:sp>
      <p:sp>
        <p:nvSpPr>
          <p:cNvPr id="5" name="Marcador de pie de página 4">
            <a:extLst>
              <a:ext uri="{FF2B5EF4-FFF2-40B4-BE49-F238E27FC236}">
                <a16:creationId xmlns:a16="http://schemas.microsoft.com/office/drawing/2014/main" id="{AC358244-98FD-472D-AB8C-075F71C10BF7}"/>
              </a:ext>
            </a:extLst>
          </p:cNvPr>
          <p:cNvSpPr>
            <a:spLocks noGrp="1"/>
          </p:cNvSpPr>
          <p:nvPr>
            <p:ph type="ftr" sz="quarter" idx="11"/>
          </p:nvPr>
        </p:nvSpPr>
        <p:spPr/>
        <p:txBody>
          <a:bodyPr rtlCol="0"/>
          <a:lstStyle/>
          <a:p>
            <a:pPr rtl="0"/>
            <a:endParaRPr lang="es-ES" noProof="0"/>
          </a:p>
        </p:txBody>
      </p:sp>
      <p:sp>
        <p:nvSpPr>
          <p:cNvPr id="6" name="Marcador de número de diapositiva 5">
            <a:extLst>
              <a:ext uri="{FF2B5EF4-FFF2-40B4-BE49-F238E27FC236}">
                <a16:creationId xmlns:a16="http://schemas.microsoft.com/office/drawing/2014/main" id="{74998D5A-820D-4519-967F-33320971CBAB}"/>
              </a:ext>
            </a:extLst>
          </p:cNvPr>
          <p:cNvSpPr>
            <a:spLocks noGrp="1"/>
          </p:cNvSpPr>
          <p:nvPr>
            <p:ph type="sldNum" sz="quarter" idx="12"/>
          </p:nvPr>
        </p:nvSpPr>
        <p:spPr/>
        <p:txBody>
          <a:bodyPr rtlCol="0"/>
          <a:lstStyle/>
          <a:p>
            <a:pPr rtl="0"/>
            <a:fld id="{A6AF1B4E-90EC-4A51-B6E5-B702C054ECB0}" type="slidenum">
              <a:rPr lang="es-ES" noProof="0" smtClean="0"/>
              <a:t>‹Nº›</a:t>
            </a:fld>
            <a:endParaRPr lang="es-ES" noProof="0"/>
          </a:p>
        </p:txBody>
      </p:sp>
    </p:spTree>
    <p:extLst>
      <p:ext uri="{BB962C8B-B14F-4D97-AF65-F5344CB8AC3E}">
        <p14:creationId xmlns:p14="http://schemas.microsoft.com/office/powerpoint/2010/main" val="14024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6334F3-0709-471B-A734-C4B404F55B8E}"/>
              </a:ext>
            </a:extLst>
          </p:cNvPr>
          <p:cNvSpPr>
            <a:spLocks noGrp="1"/>
          </p:cNvSpPr>
          <p:nvPr>
            <p:ph type="title"/>
          </p:nvPr>
        </p:nvSpPr>
        <p:spPr/>
        <p:txBody>
          <a:bodyPr rtlCol="0"/>
          <a:lstStyle/>
          <a:p>
            <a:pPr rtl="0"/>
            <a:r>
              <a:rPr lang="es-ES" noProof="0"/>
              <a:t>Haga clic para modificar el estilo de título del patrón</a:t>
            </a:r>
          </a:p>
        </p:txBody>
      </p:sp>
      <p:sp>
        <p:nvSpPr>
          <p:cNvPr id="3" name="Marcador de contenido 2">
            <a:extLst>
              <a:ext uri="{FF2B5EF4-FFF2-40B4-BE49-F238E27FC236}">
                <a16:creationId xmlns:a16="http://schemas.microsoft.com/office/drawing/2014/main" id="{AF795016-AF78-4708-9C5F-21110C197B03}"/>
              </a:ext>
            </a:extLst>
          </p:cNvPr>
          <p:cNvSpPr>
            <a:spLocks noGrp="1"/>
          </p:cNvSpPr>
          <p:nvPr>
            <p:ph idx="1" hasCustomPrompt="1"/>
          </p:nvPr>
        </p:nvSpPr>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a:extLst>
              <a:ext uri="{FF2B5EF4-FFF2-40B4-BE49-F238E27FC236}">
                <a16:creationId xmlns:a16="http://schemas.microsoft.com/office/drawing/2014/main" id="{2AAEA2D1-B124-4454-AFDC-EA60A14BA121}"/>
              </a:ext>
            </a:extLst>
          </p:cNvPr>
          <p:cNvSpPr>
            <a:spLocks noGrp="1"/>
          </p:cNvSpPr>
          <p:nvPr>
            <p:ph type="dt" sz="half" idx="10"/>
          </p:nvPr>
        </p:nvSpPr>
        <p:spPr/>
        <p:txBody>
          <a:bodyPr rtlCol="0"/>
          <a:lstStyle/>
          <a:p>
            <a:pPr rtl="0"/>
            <a:fld id="{F681B2BC-B6B9-4D6F-BD26-A69D809B3AF2}" type="datetime1">
              <a:rPr lang="es-ES" noProof="0" smtClean="0"/>
              <a:t>26/03/2025</a:t>
            </a:fld>
            <a:endParaRPr lang="es-ES" noProof="0"/>
          </a:p>
        </p:txBody>
      </p:sp>
      <p:sp>
        <p:nvSpPr>
          <p:cNvPr id="5" name="Marcador de pie de página 4">
            <a:extLst>
              <a:ext uri="{FF2B5EF4-FFF2-40B4-BE49-F238E27FC236}">
                <a16:creationId xmlns:a16="http://schemas.microsoft.com/office/drawing/2014/main" id="{B4F58000-F9D7-4A53-A6C5-E5E8154226B4}"/>
              </a:ext>
            </a:extLst>
          </p:cNvPr>
          <p:cNvSpPr>
            <a:spLocks noGrp="1"/>
          </p:cNvSpPr>
          <p:nvPr>
            <p:ph type="ftr" sz="quarter" idx="11"/>
          </p:nvPr>
        </p:nvSpPr>
        <p:spPr/>
        <p:txBody>
          <a:bodyPr rtlCol="0"/>
          <a:lstStyle/>
          <a:p>
            <a:pPr rtl="0"/>
            <a:endParaRPr lang="es-ES" noProof="0"/>
          </a:p>
        </p:txBody>
      </p:sp>
      <p:sp>
        <p:nvSpPr>
          <p:cNvPr id="6" name="Marcador de número de diapositiva 5">
            <a:extLst>
              <a:ext uri="{FF2B5EF4-FFF2-40B4-BE49-F238E27FC236}">
                <a16:creationId xmlns:a16="http://schemas.microsoft.com/office/drawing/2014/main" id="{70D22AAD-0D08-4F47-8D5A-EFE29017E8DD}"/>
              </a:ext>
            </a:extLst>
          </p:cNvPr>
          <p:cNvSpPr>
            <a:spLocks noGrp="1"/>
          </p:cNvSpPr>
          <p:nvPr>
            <p:ph type="sldNum" sz="quarter" idx="12"/>
          </p:nvPr>
        </p:nvSpPr>
        <p:spPr/>
        <p:txBody>
          <a:bodyPr rtlCol="0"/>
          <a:lstStyle/>
          <a:p>
            <a:pPr rtl="0"/>
            <a:fld id="{A6AF1B4E-90EC-4A51-B6E5-B702C054ECB0}" type="slidenum">
              <a:rPr lang="es-ES" noProof="0" smtClean="0"/>
              <a:t>‹Nº›</a:t>
            </a:fld>
            <a:endParaRPr lang="es-ES" noProof="0"/>
          </a:p>
        </p:txBody>
      </p:sp>
    </p:spTree>
    <p:extLst>
      <p:ext uri="{BB962C8B-B14F-4D97-AF65-F5344CB8AC3E}">
        <p14:creationId xmlns:p14="http://schemas.microsoft.com/office/powerpoint/2010/main" val="4213046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036159-1280-4EE9-96D3-A56BD5826612}"/>
              </a:ext>
            </a:extLst>
          </p:cNvPr>
          <p:cNvSpPr>
            <a:spLocks noGrp="1"/>
          </p:cNvSpPr>
          <p:nvPr>
            <p:ph type="title"/>
          </p:nvPr>
        </p:nvSpPr>
        <p:spPr>
          <a:xfrm>
            <a:off x="831850" y="1709738"/>
            <a:ext cx="10515600" cy="2852737"/>
          </a:xfrm>
        </p:spPr>
        <p:txBody>
          <a:bodyPr rtlCol="0" anchor="b"/>
          <a:lstStyle>
            <a:lvl1pPr>
              <a:defRPr sz="6000"/>
            </a:lvl1pPr>
          </a:lstStyle>
          <a:p>
            <a:pPr rtl="0"/>
            <a:r>
              <a:rPr lang="es-ES" noProof="0"/>
              <a:t>Haga clic para modificar el estilo de título del patrón</a:t>
            </a:r>
          </a:p>
        </p:txBody>
      </p:sp>
      <p:sp>
        <p:nvSpPr>
          <p:cNvPr id="3" name="Marcador de texto 2">
            <a:extLst>
              <a:ext uri="{FF2B5EF4-FFF2-40B4-BE49-F238E27FC236}">
                <a16:creationId xmlns:a16="http://schemas.microsoft.com/office/drawing/2014/main" id="{3BA27A78-1874-488A-B215-7D763D338186}"/>
              </a:ext>
            </a:extLst>
          </p:cNvPr>
          <p:cNvSpPr>
            <a:spLocks noGrp="1"/>
          </p:cNvSpPr>
          <p:nvPr>
            <p:ph type="body" idx="1" hasCustomPrompt="1"/>
          </p:nvPr>
        </p:nvSpPr>
        <p:spPr>
          <a:xfrm>
            <a:off x="831850" y="4589463"/>
            <a:ext cx="10515600" cy="1500187"/>
          </a:xfrm>
        </p:spPr>
        <p:txBody>
          <a:bodyPr rtlCol="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a:t>Editar estilos de texto del patrón</a:t>
            </a:r>
          </a:p>
        </p:txBody>
      </p:sp>
      <p:sp>
        <p:nvSpPr>
          <p:cNvPr id="4" name="Marcador de fecha 3">
            <a:extLst>
              <a:ext uri="{FF2B5EF4-FFF2-40B4-BE49-F238E27FC236}">
                <a16:creationId xmlns:a16="http://schemas.microsoft.com/office/drawing/2014/main" id="{084BB3D1-3138-4B69-BF5D-4B1A213451CA}"/>
              </a:ext>
            </a:extLst>
          </p:cNvPr>
          <p:cNvSpPr>
            <a:spLocks noGrp="1"/>
          </p:cNvSpPr>
          <p:nvPr>
            <p:ph type="dt" sz="half" idx="10"/>
          </p:nvPr>
        </p:nvSpPr>
        <p:spPr/>
        <p:txBody>
          <a:bodyPr rtlCol="0"/>
          <a:lstStyle/>
          <a:p>
            <a:pPr rtl="0"/>
            <a:fld id="{3E91D457-7D5D-4A63-AD82-2A59F764878B}" type="datetime1">
              <a:rPr lang="es-ES" noProof="0" smtClean="0"/>
              <a:t>26/03/2025</a:t>
            </a:fld>
            <a:endParaRPr lang="es-ES" noProof="0"/>
          </a:p>
        </p:txBody>
      </p:sp>
      <p:sp>
        <p:nvSpPr>
          <p:cNvPr id="5" name="Marcador de pie de página 4">
            <a:extLst>
              <a:ext uri="{FF2B5EF4-FFF2-40B4-BE49-F238E27FC236}">
                <a16:creationId xmlns:a16="http://schemas.microsoft.com/office/drawing/2014/main" id="{0EFF90C5-31F4-4A22-AC00-3FB5ED291B28}"/>
              </a:ext>
            </a:extLst>
          </p:cNvPr>
          <p:cNvSpPr>
            <a:spLocks noGrp="1"/>
          </p:cNvSpPr>
          <p:nvPr>
            <p:ph type="ftr" sz="quarter" idx="11"/>
          </p:nvPr>
        </p:nvSpPr>
        <p:spPr/>
        <p:txBody>
          <a:bodyPr rtlCol="0"/>
          <a:lstStyle/>
          <a:p>
            <a:pPr rtl="0"/>
            <a:endParaRPr lang="es-ES" noProof="0"/>
          </a:p>
        </p:txBody>
      </p:sp>
      <p:sp>
        <p:nvSpPr>
          <p:cNvPr id="6" name="Marcador de número de diapositiva 5">
            <a:extLst>
              <a:ext uri="{FF2B5EF4-FFF2-40B4-BE49-F238E27FC236}">
                <a16:creationId xmlns:a16="http://schemas.microsoft.com/office/drawing/2014/main" id="{951F787E-B946-4091-ABC6-F9DB06BBEE34}"/>
              </a:ext>
            </a:extLst>
          </p:cNvPr>
          <p:cNvSpPr>
            <a:spLocks noGrp="1"/>
          </p:cNvSpPr>
          <p:nvPr>
            <p:ph type="sldNum" sz="quarter" idx="12"/>
          </p:nvPr>
        </p:nvSpPr>
        <p:spPr/>
        <p:txBody>
          <a:bodyPr rtlCol="0"/>
          <a:lstStyle/>
          <a:p>
            <a:pPr rtl="0"/>
            <a:fld id="{A6AF1B4E-90EC-4A51-B6E5-B702C054ECB0}" type="slidenum">
              <a:rPr lang="es-ES" noProof="0" smtClean="0"/>
              <a:t>‹Nº›</a:t>
            </a:fld>
            <a:endParaRPr lang="es-ES" noProof="0"/>
          </a:p>
        </p:txBody>
      </p:sp>
    </p:spTree>
    <p:extLst>
      <p:ext uri="{BB962C8B-B14F-4D97-AF65-F5344CB8AC3E}">
        <p14:creationId xmlns:p14="http://schemas.microsoft.com/office/powerpoint/2010/main" val="1089272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conteni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0CAA11-CC97-44E5-AE4D-808FD741A066}"/>
              </a:ext>
            </a:extLst>
          </p:cNvPr>
          <p:cNvSpPr>
            <a:spLocks noGrp="1"/>
          </p:cNvSpPr>
          <p:nvPr>
            <p:ph type="title"/>
          </p:nvPr>
        </p:nvSpPr>
        <p:spPr/>
        <p:txBody>
          <a:bodyPr rtlCol="0"/>
          <a:lstStyle/>
          <a:p>
            <a:pPr rtl="0"/>
            <a:r>
              <a:rPr lang="es-ES" noProof="0"/>
              <a:t>Haga clic para modificar el estilo de título del patrón</a:t>
            </a:r>
          </a:p>
        </p:txBody>
      </p:sp>
      <p:sp>
        <p:nvSpPr>
          <p:cNvPr id="3" name="Marcador de contenido 2">
            <a:extLst>
              <a:ext uri="{FF2B5EF4-FFF2-40B4-BE49-F238E27FC236}">
                <a16:creationId xmlns:a16="http://schemas.microsoft.com/office/drawing/2014/main" id="{683AB6CB-9460-4BCA-86C5-5F26357AB80F}"/>
              </a:ext>
            </a:extLst>
          </p:cNvPr>
          <p:cNvSpPr>
            <a:spLocks noGrp="1"/>
          </p:cNvSpPr>
          <p:nvPr>
            <p:ph sz="half" idx="1" hasCustomPrompt="1"/>
          </p:nvPr>
        </p:nvSpPr>
        <p:spPr>
          <a:xfrm>
            <a:off x="838200" y="1825625"/>
            <a:ext cx="5181600" cy="4351338"/>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contenido 3">
            <a:extLst>
              <a:ext uri="{FF2B5EF4-FFF2-40B4-BE49-F238E27FC236}">
                <a16:creationId xmlns:a16="http://schemas.microsoft.com/office/drawing/2014/main" id="{69FAB0F6-401D-4BAF-A300-65AD684DF961}"/>
              </a:ext>
            </a:extLst>
          </p:cNvPr>
          <p:cNvSpPr>
            <a:spLocks noGrp="1"/>
          </p:cNvSpPr>
          <p:nvPr>
            <p:ph sz="half" idx="2" hasCustomPrompt="1"/>
          </p:nvPr>
        </p:nvSpPr>
        <p:spPr>
          <a:xfrm>
            <a:off x="6172200" y="1825625"/>
            <a:ext cx="5181600" cy="4351338"/>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fecha 4">
            <a:extLst>
              <a:ext uri="{FF2B5EF4-FFF2-40B4-BE49-F238E27FC236}">
                <a16:creationId xmlns:a16="http://schemas.microsoft.com/office/drawing/2014/main" id="{C4561BBA-B185-4B45-B152-3D320E15F550}"/>
              </a:ext>
            </a:extLst>
          </p:cNvPr>
          <p:cNvSpPr>
            <a:spLocks noGrp="1"/>
          </p:cNvSpPr>
          <p:nvPr>
            <p:ph type="dt" sz="half" idx="10"/>
          </p:nvPr>
        </p:nvSpPr>
        <p:spPr/>
        <p:txBody>
          <a:bodyPr rtlCol="0"/>
          <a:lstStyle/>
          <a:p>
            <a:pPr rtl="0"/>
            <a:fld id="{FD259CD3-1EDE-4C01-ADB9-ED41AB71BA2B}" type="datetime1">
              <a:rPr lang="es-ES" noProof="0" smtClean="0"/>
              <a:t>26/03/2025</a:t>
            </a:fld>
            <a:endParaRPr lang="es-ES" noProof="0"/>
          </a:p>
        </p:txBody>
      </p:sp>
      <p:sp>
        <p:nvSpPr>
          <p:cNvPr id="6" name="Marcador de pie de página 5">
            <a:extLst>
              <a:ext uri="{FF2B5EF4-FFF2-40B4-BE49-F238E27FC236}">
                <a16:creationId xmlns:a16="http://schemas.microsoft.com/office/drawing/2014/main" id="{D61CD760-96AC-4821-A56B-0B805F2FAD44}"/>
              </a:ext>
            </a:extLst>
          </p:cNvPr>
          <p:cNvSpPr>
            <a:spLocks noGrp="1"/>
          </p:cNvSpPr>
          <p:nvPr>
            <p:ph type="ftr" sz="quarter" idx="11"/>
          </p:nvPr>
        </p:nvSpPr>
        <p:spPr/>
        <p:txBody>
          <a:bodyPr rtlCol="0"/>
          <a:lstStyle/>
          <a:p>
            <a:pPr rtl="0"/>
            <a:endParaRPr lang="es-ES" noProof="0"/>
          </a:p>
        </p:txBody>
      </p:sp>
      <p:sp>
        <p:nvSpPr>
          <p:cNvPr id="7" name="Marcador de número de diapositiva 6">
            <a:extLst>
              <a:ext uri="{FF2B5EF4-FFF2-40B4-BE49-F238E27FC236}">
                <a16:creationId xmlns:a16="http://schemas.microsoft.com/office/drawing/2014/main" id="{2F750665-D5B5-4D0B-B2F0-CB6B027CDEC7}"/>
              </a:ext>
            </a:extLst>
          </p:cNvPr>
          <p:cNvSpPr>
            <a:spLocks noGrp="1"/>
          </p:cNvSpPr>
          <p:nvPr>
            <p:ph type="sldNum" sz="quarter" idx="12"/>
          </p:nvPr>
        </p:nvSpPr>
        <p:spPr/>
        <p:txBody>
          <a:bodyPr rtlCol="0"/>
          <a:lstStyle/>
          <a:p>
            <a:pPr rtl="0"/>
            <a:fld id="{A6AF1B4E-90EC-4A51-B6E5-B702C054ECB0}" type="slidenum">
              <a:rPr lang="es-ES" noProof="0" smtClean="0"/>
              <a:t>‹Nº›</a:t>
            </a:fld>
            <a:endParaRPr lang="es-ES" noProof="0"/>
          </a:p>
        </p:txBody>
      </p:sp>
    </p:spTree>
    <p:extLst>
      <p:ext uri="{BB962C8B-B14F-4D97-AF65-F5344CB8AC3E}">
        <p14:creationId xmlns:p14="http://schemas.microsoft.com/office/powerpoint/2010/main" val="3138061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EA47C3-C498-415A-A057-E19BCEB5F28D}"/>
              </a:ext>
            </a:extLst>
          </p:cNvPr>
          <p:cNvSpPr>
            <a:spLocks noGrp="1"/>
          </p:cNvSpPr>
          <p:nvPr>
            <p:ph type="title"/>
          </p:nvPr>
        </p:nvSpPr>
        <p:spPr>
          <a:xfrm>
            <a:off x="839788" y="365125"/>
            <a:ext cx="10515600" cy="1325563"/>
          </a:xfrm>
        </p:spPr>
        <p:txBody>
          <a:bodyPr rtlCol="0"/>
          <a:lstStyle/>
          <a:p>
            <a:pPr rtl="0"/>
            <a:r>
              <a:rPr lang="es-ES" noProof="0"/>
              <a:t>Haga clic para modificar el estilo de título del patrón</a:t>
            </a:r>
          </a:p>
        </p:txBody>
      </p:sp>
      <p:sp>
        <p:nvSpPr>
          <p:cNvPr id="3" name="Marcador de texto 2">
            <a:extLst>
              <a:ext uri="{FF2B5EF4-FFF2-40B4-BE49-F238E27FC236}">
                <a16:creationId xmlns:a16="http://schemas.microsoft.com/office/drawing/2014/main" id="{7BF6677F-2712-4810-A3AA-56FA75386D2A}"/>
              </a:ext>
            </a:extLst>
          </p:cNvPr>
          <p:cNvSpPr>
            <a:spLocks noGrp="1"/>
          </p:cNvSpPr>
          <p:nvPr>
            <p:ph type="body" idx="1" hasCustomPrompt="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4" name="Marcador de contenido 3">
            <a:extLst>
              <a:ext uri="{FF2B5EF4-FFF2-40B4-BE49-F238E27FC236}">
                <a16:creationId xmlns:a16="http://schemas.microsoft.com/office/drawing/2014/main" id="{F871B54A-6775-4978-8E19-32694C9B5E38}"/>
              </a:ext>
            </a:extLst>
          </p:cNvPr>
          <p:cNvSpPr>
            <a:spLocks noGrp="1"/>
          </p:cNvSpPr>
          <p:nvPr>
            <p:ph sz="half" idx="2" hasCustomPrompt="1"/>
          </p:nvPr>
        </p:nvSpPr>
        <p:spPr>
          <a:xfrm>
            <a:off x="839788" y="2505075"/>
            <a:ext cx="5157787" cy="3684588"/>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texto 4">
            <a:extLst>
              <a:ext uri="{FF2B5EF4-FFF2-40B4-BE49-F238E27FC236}">
                <a16:creationId xmlns:a16="http://schemas.microsoft.com/office/drawing/2014/main" id="{DDBA1303-B245-476D-BD02-A4E4A359F6E7}"/>
              </a:ext>
            </a:extLst>
          </p:cNvPr>
          <p:cNvSpPr>
            <a:spLocks noGrp="1"/>
          </p:cNvSpPr>
          <p:nvPr>
            <p:ph type="body" sz="quarter" idx="3" hasCustomPrompt="1"/>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6" name="Marcador de contenido 5">
            <a:extLst>
              <a:ext uri="{FF2B5EF4-FFF2-40B4-BE49-F238E27FC236}">
                <a16:creationId xmlns:a16="http://schemas.microsoft.com/office/drawing/2014/main" id="{BE8E898F-5B79-46F1-89C1-F827997CC485}"/>
              </a:ext>
            </a:extLst>
          </p:cNvPr>
          <p:cNvSpPr>
            <a:spLocks noGrp="1"/>
          </p:cNvSpPr>
          <p:nvPr>
            <p:ph sz="quarter" idx="4" hasCustomPrompt="1"/>
          </p:nvPr>
        </p:nvSpPr>
        <p:spPr>
          <a:xfrm>
            <a:off x="6172200" y="2505075"/>
            <a:ext cx="5183188" cy="3684588"/>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7" name="Marcador de fecha 6">
            <a:extLst>
              <a:ext uri="{FF2B5EF4-FFF2-40B4-BE49-F238E27FC236}">
                <a16:creationId xmlns:a16="http://schemas.microsoft.com/office/drawing/2014/main" id="{6B417A4D-2EC9-4294-BFF4-EAE22EE1099A}"/>
              </a:ext>
            </a:extLst>
          </p:cNvPr>
          <p:cNvSpPr>
            <a:spLocks noGrp="1"/>
          </p:cNvSpPr>
          <p:nvPr>
            <p:ph type="dt" sz="half" idx="10"/>
          </p:nvPr>
        </p:nvSpPr>
        <p:spPr/>
        <p:txBody>
          <a:bodyPr rtlCol="0"/>
          <a:lstStyle/>
          <a:p>
            <a:pPr rtl="0"/>
            <a:fld id="{73DB34E8-A1E6-443F-9AFB-CE03C9C18031}" type="datetime1">
              <a:rPr lang="es-ES" noProof="0" smtClean="0"/>
              <a:t>26/03/2025</a:t>
            </a:fld>
            <a:endParaRPr lang="es-ES" noProof="0"/>
          </a:p>
        </p:txBody>
      </p:sp>
      <p:sp>
        <p:nvSpPr>
          <p:cNvPr id="8" name="Marcador de pie de página 7">
            <a:extLst>
              <a:ext uri="{FF2B5EF4-FFF2-40B4-BE49-F238E27FC236}">
                <a16:creationId xmlns:a16="http://schemas.microsoft.com/office/drawing/2014/main" id="{6150E317-3602-42A1-BB7F-0184072E8D5F}"/>
              </a:ext>
            </a:extLst>
          </p:cNvPr>
          <p:cNvSpPr>
            <a:spLocks noGrp="1"/>
          </p:cNvSpPr>
          <p:nvPr>
            <p:ph type="ftr" sz="quarter" idx="11"/>
          </p:nvPr>
        </p:nvSpPr>
        <p:spPr/>
        <p:txBody>
          <a:bodyPr rtlCol="0"/>
          <a:lstStyle/>
          <a:p>
            <a:pPr rtl="0"/>
            <a:endParaRPr lang="es-ES" noProof="0"/>
          </a:p>
        </p:txBody>
      </p:sp>
      <p:sp>
        <p:nvSpPr>
          <p:cNvPr id="9" name="Marcador de número de diapositiva 8">
            <a:extLst>
              <a:ext uri="{FF2B5EF4-FFF2-40B4-BE49-F238E27FC236}">
                <a16:creationId xmlns:a16="http://schemas.microsoft.com/office/drawing/2014/main" id="{50CE2C97-E26C-4A8B-93A0-B01E2C7F4522}"/>
              </a:ext>
            </a:extLst>
          </p:cNvPr>
          <p:cNvSpPr>
            <a:spLocks noGrp="1"/>
          </p:cNvSpPr>
          <p:nvPr>
            <p:ph type="sldNum" sz="quarter" idx="12"/>
          </p:nvPr>
        </p:nvSpPr>
        <p:spPr/>
        <p:txBody>
          <a:bodyPr rtlCol="0"/>
          <a:lstStyle/>
          <a:p>
            <a:pPr rtl="0"/>
            <a:fld id="{A6AF1B4E-90EC-4A51-B6E5-B702C054ECB0}" type="slidenum">
              <a:rPr lang="es-ES" noProof="0" smtClean="0"/>
              <a:t>‹Nº›</a:t>
            </a:fld>
            <a:endParaRPr lang="es-ES" noProof="0"/>
          </a:p>
        </p:txBody>
      </p:sp>
    </p:spTree>
    <p:extLst>
      <p:ext uri="{BB962C8B-B14F-4D97-AF65-F5344CB8AC3E}">
        <p14:creationId xmlns:p14="http://schemas.microsoft.com/office/powerpoint/2010/main" val="2258698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9F68FC-5755-447A-8D7F-9ADED3E994A3}"/>
              </a:ext>
            </a:extLst>
          </p:cNvPr>
          <p:cNvSpPr>
            <a:spLocks noGrp="1"/>
          </p:cNvSpPr>
          <p:nvPr>
            <p:ph type="title"/>
          </p:nvPr>
        </p:nvSpPr>
        <p:spPr/>
        <p:txBody>
          <a:bodyPr rtlCol="0"/>
          <a:lstStyle/>
          <a:p>
            <a:pPr rtl="0"/>
            <a:r>
              <a:rPr lang="es-ES" noProof="0"/>
              <a:t>Haga clic para modificar el estilo de título del patrón</a:t>
            </a:r>
          </a:p>
        </p:txBody>
      </p:sp>
      <p:sp>
        <p:nvSpPr>
          <p:cNvPr id="3" name="Marcador de fecha 2">
            <a:extLst>
              <a:ext uri="{FF2B5EF4-FFF2-40B4-BE49-F238E27FC236}">
                <a16:creationId xmlns:a16="http://schemas.microsoft.com/office/drawing/2014/main" id="{8AB50287-81AA-46CA-8CB3-53A7F8313741}"/>
              </a:ext>
            </a:extLst>
          </p:cNvPr>
          <p:cNvSpPr>
            <a:spLocks noGrp="1"/>
          </p:cNvSpPr>
          <p:nvPr>
            <p:ph type="dt" sz="half" idx="10"/>
          </p:nvPr>
        </p:nvSpPr>
        <p:spPr/>
        <p:txBody>
          <a:bodyPr rtlCol="0"/>
          <a:lstStyle/>
          <a:p>
            <a:pPr rtl="0"/>
            <a:fld id="{08A3D929-2E43-4BD0-8932-BDDCF7115A72}" type="datetime1">
              <a:rPr lang="es-ES" noProof="0" smtClean="0"/>
              <a:t>26/03/2025</a:t>
            </a:fld>
            <a:endParaRPr lang="es-ES" noProof="0"/>
          </a:p>
        </p:txBody>
      </p:sp>
      <p:sp>
        <p:nvSpPr>
          <p:cNvPr id="4" name="Marcador de pie de página 3">
            <a:extLst>
              <a:ext uri="{FF2B5EF4-FFF2-40B4-BE49-F238E27FC236}">
                <a16:creationId xmlns:a16="http://schemas.microsoft.com/office/drawing/2014/main" id="{2F1BA4AA-02C9-459E-9362-3DA60E3B5972}"/>
              </a:ext>
            </a:extLst>
          </p:cNvPr>
          <p:cNvSpPr>
            <a:spLocks noGrp="1"/>
          </p:cNvSpPr>
          <p:nvPr>
            <p:ph type="ftr" sz="quarter" idx="11"/>
          </p:nvPr>
        </p:nvSpPr>
        <p:spPr/>
        <p:txBody>
          <a:bodyPr rtlCol="0"/>
          <a:lstStyle/>
          <a:p>
            <a:pPr rtl="0"/>
            <a:endParaRPr lang="es-ES" noProof="0"/>
          </a:p>
        </p:txBody>
      </p:sp>
      <p:sp>
        <p:nvSpPr>
          <p:cNvPr id="5" name="Marcador de número de diapositiva 4">
            <a:extLst>
              <a:ext uri="{FF2B5EF4-FFF2-40B4-BE49-F238E27FC236}">
                <a16:creationId xmlns:a16="http://schemas.microsoft.com/office/drawing/2014/main" id="{AB2A2C8F-DBB4-4235-A67E-FB4039D9AA24}"/>
              </a:ext>
            </a:extLst>
          </p:cNvPr>
          <p:cNvSpPr>
            <a:spLocks noGrp="1"/>
          </p:cNvSpPr>
          <p:nvPr>
            <p:ph type="sldNum" sz="quarter" idx="12"/>
          </p:nvPr>
        </p:nvSpPr>
        <p:spPr/>
        <p:txBody>
          <a:bodyPr rtlCol="0"/>
          <a:lstStyle/>
          <a:p>
            <a:pPr rtl="0"/>
            <a:fld id="{A6AF1B4E-90EC-4A51-B6E5-B702C054ECB0}" type="slidenum">
              <a:rPr lang="es-ES" noProof="0" smtClean="0"/>
              <a:t>‹Nº›</a:t>
            </a:fld>
            <a:endParaRPr lang="es-ES" noProof="0"/>
          </a:p>
        </p:txBody>
      </p:sp>
    </p:spTree>
    <p:extLst>
      <p:ext uri="{BB962C8B-B14F-4D97-AF65-F5344CB8AC3E}">
        <p14:creationId xmlns:p14="http://schemas.microsoft.com/office/powerpoint/2010/main" val="4068395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46ACAA5-F8E7-46E9-8BA7-A510948B62CC}"/>
              </a:ext>
            </a:extLst>
          </p:cNvPr>
          <p:cNvSpPr>
            <a:spLocks noGrp="1"/>
          </p:cNvSpPr>
          <p:nvPr>
            <p:ph type="dt" sz="half" idx="10"/>
          </p:nvPr>
        </p:nvSpPr>
        <p:spPr/>
        <p:txBody>
          <a:bodyPr rtlCol="0"/>
          <a:lstStyle/>
          <a:p>
            <a:pPr rtl="0"/>
            <a:fld id="{1893B6F2-1230-4FC9-8E3F-79AEF6131C56}" type="datetime1">
              <a:rPr lang="es-ES" noProof="0" smtClean="0"/>
              <a:t>26/03/2025</a:t>
            </a:fld>
            <a:endParaRPr lang="es-ES" noProof="0"/>
          </a:p>
        </p:txBody>
      </p:sp>
      <p:sp>
        <p:nvSpPr>
          <p:cNvPr id="3" name="Marcador de pie de página 2">
            <a:extLst>
              <a:ext uri="{FF2B5EF4-FFF2-40B4-BE49-F238E27FC236}">
                <a16:creationId xmlns:a16="http://schemas.microsoft.com/office/drawing/2014/main" id="{D1F2DEE8-5654-4DCA-A8D0-D883E52B6FBC}"/>
              </a:ext>
            </a:extLst>
          </p:cNvPr>
          <p:cNvSpPr>
            <a:spLocks noGrp="1"/>
          </p:cNvSpPr>
          <p:nvPr>
            <p:ph type="ftr" sz="quarter" idx="11"/>
          </p:nvPr>
        </p:nvSpPr>
        <p:spPr/>
        <p:txBody>
          <a:bodyPr rtlCol="0"/>
          <a:lstStyle/>
          <a:p>
            <a:pPr rtl="0"/>
            <a:endParaRPr lang="es-ES" noProof="0"/>
          </a:p>
        </p:txBody>
      </p:sp>
      <p:sp>
        <p:nvSpPr>
          <p:cNvPr id="4" name="Marcador de número de diapositiva 3">
            <a:extLst>
              <a:ext uri="{FF2B5EF4-FFF2-40B4-BE49-F238E27FC236}">
                <a16:creationId xmlns:a16="http://schemas.microsoft.com/office/drawing/2014/main" id="{B0B179A5-4329-4057-9DEB-5B6E3AD1183F}"/>
              </a:ext>
            </a:extLst>
          </p:cNvPr>
          <p:cNvSpPr>
            <a:spLocks noGrp="1"/>
          </p:cNvSpPr>
          <p:nvPr>
            <p:ph type="sldNum" sz="quarter" idx="12"/>
          </p:nvPr>
        </p:nvSpPr>
        <p:spPr/>
        <p:txBody>
          <a:bodyPr rtlCol="0"/>
          <a:lstStyle/>
          <a:p>
            <a:pPr rtl="0"/>
            <a:fld id="{A6AF1B4E-90EC-4A51-B6E5-B702C054ECB0}" type="slidenum">
              <a:rPr lang="es-ES" noProof="0" smtClean="0"/>
              <a:t>‹Nº›</a:t>
            </a:fld>
            <a:endParaRPr lang="es-ES" noProof="0"/>
          </a:p>
        </p:txBody>
      </p:sp>
    </p:spTree>
    <p:extLst>
      <p:ext uri="{BB962C8B-B14F-4D97-AF65-F5344CB8AC3E}">
        <p14:creationId xmlns:p14="http://schemas.microsoft.com/office/powerpoint/2010/main" val="621790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91DA80-336B-4DBB-91A1-6E3E4B3C20AA}"/>
              </a:ext>
            </a:extLst>
          </p:cNvPr>
          <p:cNvSpPr>
            <a:spLocks noGrp="1"/>
          </p:cNvSpPr>
          <p:nvPr>
            <p:ph type="title"/>
          </p:nvPr>
        </p:nvSpPr>
        <p:spPr>
          <a:xfrm>
            <a:off x="839788" y="457200"/>
            <a:ext cx="3932237" cy="1600200"/>
          </a:xfrm>
        </p:spPr>
        <p:txBody>
          <a:bodyPr rtlCol="0" anchor="b"/>
          <a:lstStyle>
            <a:lvl1pPr>
              <a:defRPr sz="3200"/>
            </a:lvl1pPr>
          </a:lstStyle>
          <a:p>
            <a:pPr rtl="0"/>
            <a:r>
              <a:rPr lang="es-ES" noProof="0"/>
              <a:t>Haga clic para modificar el estilo de título del patrón</a:t>
            </a:r>
          </a:p>
        </p:txBody>
      </p:sp>
      <p:sp>
        <p:nvSpPr>
          <p:cNvPr id="3" name="Marcador de contenido 2">
            <a:extLst>
              <a:ext uri="{FF2B5EF4-FFF2-40B4-BE49-F238E27FC236}">
                <a16:creationId xmlns:a16="http://schemas.microsoft.com/office/drawing/2014/main" id="{3840D456-F0A3-4789-A310-A23F01B2EC00}"/>
              </a:ext>
            </a:extLst>
          </p:cNvPr>
          <p:cNvSpPr>
            <a:spLocks noGrp="1"/>
          </p:cNvSpPr>
          <p:nvPr>
            <p:ph idx="1" hasCustomPrompt="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texto 3">
            <a:extLst>
              <a:ext uri="{FF2B5EF4-FFF2-40B4-BE49-F238E27FC236}">
                <a16:creationId xmlns:a16="http://schemas.microsoft.com/office/drawing/2014/main" id="{CB8A8B05-7071-44D4-80F7-3E8191C9A49B}"/>
              </a:ext>
            </a:extLst>
          </p:cNvPr>
          <p:cNvSpPr>
            <a:spLocks noGrp="1"/>
          </p:cNvSpPr>
          <p:nvPr>
            <p:ph type="body" sz="half" idx="2" hasCustomPrompt="1"/>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estilos de texto del patrón</a:t>
            </a:r>
          </a:p>
        </p:txBody>
      </p:sp>
      <p:sp>
        <p:nvSpPr>
          <p:cNvPr id="5" name="Marcador de fecha 4">
            <a:extLst>
              <a:ext uri="{FF2B5EF4-FFF2-40B4-BE49-F238E27FC236}">
                <a16:creationId xmlns:a16="http://schemas.microsoft.com/office/drawing/2014/main" id="{E5D8562E-E6F1-449B-909C-98426BA86B36}"/>
              </a:ext>
            </a:extLst>
          </p:cNvPr>
          <p:cNvSpPr>
            <a:spLocks noGrp="1"/>
          </p:cNvSpPr>
          <p:nvPr>
            <p:ph type="dt" sz="half" idx="10"/>
          </p:nvPr>
        </p:nvSpPr>
        <p:spPr/>
        <p:txBody>
          <a:bodyPr rtlCol="0"/>
          <a:lstStyle/>
          <a:p>
            <a:pPr rtl="0"/>
            <a:fld id="{88FB6A04-260B-4FFE-8F2A-FEB12261C2DC}" type="datetime1">
              <a:rPr lang="es-ES" noProof="0" smtClean="0"/>
              <a:t>26/03/2025</a:t>
            </a:fld>
            <a:endParaRPr lang="es-ES" noProof="0"/>
          </a:p>
        </p:txBody>
      </p:sp>
      <p:sp>
        <p:nvSpPr>
          <p:cNvPr id="6" name="Marcador de pie de página 5">
            <a:extLst>
              <a:ext uri="{FF2B5EF4-FFF2-40B4-BE49-F238E27FC236}">
                <a16:creationId xmlns:a16="http://schemas.microsoft.com/office/drawing/2014/main" id="{7EB47A9A-FB08-407B-A73A-0AC513F0FD5A}"/>
              </a:ext>
            </a:extLst>
          </p:cNvPr>
          <p:cNvSpPr>
            <a:spLocks noGrp="1"/>
          </p:cNvSpPr>
          <p:nvPr>
            <p:ph type="ftr" sz="quarter" idx="11"/>
          </p:nvPr>
        </p:nvSpPr>
        <p:spPr/>
        <p:txBody>
          <a:bodyPr rtlCol="0"/>
          <a:lstStyle/>
          <a:p>
            <a:pPr rtl="0"/>
            <a:endParaRPr lang="es-ES" noProof="0"/>
          </a:p>
        </p:txBody>
      </p:sp>
      <p:sp>
        <p:nvSpPr>
          <p:cNvPr id="7" name="Marcador de número de diapositiva 6">
            <a:extLst>
              <a:ext uri="{FF2B5EF4-FFF2-40B4-BE49-F238E27FC236}">
                <a16:creationId xmlns:a16="http://schemas.microsoft.com/office/drawing/2014/main" id="{4BFF841F-796A-4FE6-B5E0-C8A4986793EE}"/>
              </a:ext>
            </a:extLst>
          </p:cNvPr>
          <p:cNvSpPr>
            <a:spLocks noGrp="1"/>
          </p:cNvSpPr>
          <p:nvPr>
            <p:ph type="sldNum" sz="quarter" idx="12"/>
          </p:nvPr>
        </p:nvSpPr>
        <p:spPr/>
        <p:txBody>
          <a:bodyPr rtlCol="0"/>
          <a:lstStyle/>
          <a:p>
            <a:pPr rtl="0"/>
            <a:fld id="{A6AF1B4E-90EC-4A51-B6E5-B702C054ECB0}" type="slidenum">
              <a:rPr lang="es-ES" noProof="0" smtClean="0"/>
              <a:t>‹Nº›</a:t>
            </a:fld>
            <a:endParaRPr lang="es-ES" noProof="0"/>
          </a:p>
        </p:txBody>
      </p:sp>
    </p:spTree>
    <p:extLst>
      <p:ext uri="{BB962C8B-B14F-4D97-AF65-F5344CB8AC3E}">
        <p14:creationId xmlns:p14="http://schemas.microsoft.com/office/powerpoint/2010/main" val="108984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AD474D-6779-4C23-BD3C-82F5DC3E3E2F}"/>
              </a:ext>
            </a:extLst>
          </p:cNvPr>
          <p:cNvSpPr>
            <a:spLocks noGrp="1"/>
          </p:cNvSpPr>
          <p:nvPr>
            <p:ph type="title"/>
          </p:nvPr>
        </p:nvSpPr>
        <p:spPr>
          <a:xfrm>
            <a:off x="839788" y="457200"/>
            <a:ext cx="3932237" cy="1600200"/>
          </a:xfrm>
        </p:spPr>
        <p:txBody>
          <a:bodyPr rtlCol="0" anchor="b"/>
          <a:lstStyle>
            <a:lvl1pPr>
              <a:defRPr sz="3200"/>
            </a:lvl1pPr>
          </a:lstStyle>
          <a:p>
            <a:pPr rtl="0"/>
            <a:r>
              <a:rPr lang="es-ES" noProof="0"/>
              <a:t>Haga clic para modificar el estilo de título del patrón</a:t>
            </a:r>
          </a:p>
        </p:txBody>
      </p:sp>
      <p:sp>
        <p:nvSpPr>
          <p:cNvPr id="3" name="Marcador de posición de imagen 2">
            <a:extLst>
              <a:ext uri="{FF2B5EF4-FFF2-40B4-BE49-F238E27FC236}">
                <a16:creationId xmlns:a16="http://schemas.microsoft.com/office/drawing/2014/main" id="{0A21096C-E430-49C7-A801-21C0BD95DC42}"/>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a:t>Haga clic en el icono para agregar una imagen</a:t>
            </a:r>
          </a:p>
        </p:txBody>
      </p:sp>
      <p:sp>
        <p:nvSpPr>
          <p:cNvPr id="4" name="Marcador de texto 3">
            <a:extLst>
              <a:ext uri="{FF2B5EF4-FFF2-40B4-BE49-F238E27FC236}">
                <a16:creationId xmlns:a16="http://schemas.microsoft.com/office/drawing/2014/main" id="{0024828F-334F-4A50-850D-10684F245271}"/>
              </a:ext>
            </a:extLst>
          </p:cNvPr>
          <p:cNvSpPr>
            <a:spLocks noGrp="1"/>
          </p:cNvSpPr>
          <p:nvPr>
            <p:ph type="body" sz="half" idx="2" hasCustomPrompt="1"/>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estilos de texto del patrón</a:t>
            </a:r>
          </a:p>
        </p:txBody>
      </p:sp>
      <p:sp>
        <p:nvSpPr>
          <p:cNvPr id="5" name="Marcador de fecha 4">
            <a:extLst>
              <a:ext uri="{FF2B5EF4-FFF2-40B4-BE49-F238E27FC236}">
                <a16:creationId xmlns:a16="http://schemas.microsoft.com/office/drawing/2014/main" id="{533293F4-2B70-4BB5-A982-219E4133E251}"/>
              </a:ext>
            </a:extLst>
          </p:cNvPr>
          <p:cNvSpPr>
            <a:spLocks noGrp="1"/>
          </p:cNvSpPr>
          <p:nvPr>
            <p:ph type="dt" sz="half" idx="10"/>
          </p:nvPr>
        </p:nvSpPr>
        <p:spPr/>
        <p:txBody>
          <a:bodyPr rtlCol="0"/>
          <a:lstStyle/>
          <a:p>
            <a:pPr rtl="0"/>
            <a:fld id="{160380BB-68F6-4722-8836-9771C61C079D}" type="datetime1">
              <a:rPr lang="es-ES" noProof="0" smtClean="0"/>
              <a:t>26/03/2025</a:t>
            </a:fld>
            <a:endParaRPr lang="es-ES" noProof="0"/>
          </a:p>
        </p:txBody>
      </p:sp>
      <p:sp>
        <p:nvSpPr>
          <p:cNvPr id="6" name="Marcador de pie de página 5">
            <a:extLst>
              <a:ext uri="{FF2B5EF4-FFF2-40B4-BE49-F238E27FC236}">
                <a16:creationId xmlns:a16="http://schemas.microsoft.com/office/drawing/2014/main" id="{C4F9A86F-B378-4759-B50E-2E0BFAE62463}"/>
              </a:ext>
            </a:extLst>
          </p:cNvPr>
          <p:cNvSpPr>
            <a:spLocks noGrp="1"/>
          </p:cNvSpPr>
          <p:nvPr>
            <p:ph type="ftr" sz="quarter" idx="11"/>
          </p:nvPr>
        </p:nvSpPr>
        <p:spPr/>
        <p:txBody>
          <a:bodyPr rtlCol="0"/>
          <a:lstStyle/>
          <a:p>
            <a:pPr rtl="0"/>
            <a:endParaRPr lang="es-ES" noProof="0"/>
          </a:p>
        </p:txBody>
      </p:sp>
      <p:sp>
        <p:nvSpPr>
          <p:cNvPr id="7" name="Marcador de número de diapositiva 6">
            <a:extLst>
              <a:ext uri="{FF2B5EF4-FFF2-40B4-BE49-F238E27FC236}">
                <a16:creationId xmlns:a16="http://schemas.microsoft.com/office/drawing/2014/main" id="{B0A95BDC-FC58-4638-AA59-A3DA9931FD3D}"/>
              </a:ext>
            </a:extLst>
          </p:cNvPr>
          <p:cNvSpPr>
            <a:spLocks noGrp="1"/>
          </p:cNvSpPr>
          <p:nvPr>
            <p:ph type="sldNum" sz="quarter" idx="12"/>
          </p:nvPr>
        </p:nvSpPr>
        <p:spPr/>
        <p:txBody>
          <a:bodyPr rtlCol="0"/>
          <a:lstStyle/>
          <a:p>
            <a:pPr rtl="0"/>
            <a:fld id="{A6AF1B4E-90EC-4A51-B6E5-B702C054ECB0}" type="slidenum">
              <a:rPr lang="es-ES" noProof="0" smtClean="0"/>
              <a:t>‹Nº›</a:t>
            </a:fld>
            <a:endParaRPr lang="es-ES" noProof="0"/>
          </a:p>
        </p:txBody>
      </p:sp>
    </p:spTree>
    <p:extLst>
      <p:ext uri="{BB962C8B-B14F-4D97-AF65-F5344CB8AC3E}">
        <p14:creationId xmlns:p14="http://schemas.microsoft.com/office/powerpoint/2010/main" val="1790833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1000">
              <a:schemeClr val="accent5">
                <a:lumMod val="50000"/>
              </a:schemeClr>
            </a:gs>
            <a:gs pos="0">
              <a:schemeClr val="accent1">
                <a:lumMod val="5000"/>
                <a:lumOff val="95000"/>
              </a:schemeClr>
            </a:gs>
            <a:gs pos="74000">
              <a:schemeClr val="accent1">
                <a:lumMod val="45000"/>
                <a:lumOff val="55000"/>
              </a:schemeClr>
            </a:gs>
            <a:gs pos="83000">
              <a:schemeClr val="accent1">
                <a:lumMod val="45000"/>
                <a:lumOff val="55000"/>
              </a:schemeClr>
            </a:gs>
            <a:gs pos="24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D80BC3B-525F-4038-9330-0729879F91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es-ES" noProof="0"/>
              <a:t>Haga clic para modificar el estilo de título del patrón</a:t>
            </a:r>
          </a:p>
        </p:txBody>
      </p:sp>
      <p:sp>
        <p:nvSpPr>
          <p:cNvPr id="3" name="Marcador de texto 2">
            <a:extLst>
              <a:ext uri="{FF2B5EF4-FFF2-40B4-BE49-F238E27FC236}">
                <a16:creationId xmlns:a16="http://schemas.microsoft.com/office/drawing/2014/main" id="{99629186-93D7-46FA-AE02-36D9426043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a:extLst>
              <a:ext uri="{FF2B5EF4-FFF2-40B4-BE49-F238E27FC236}">
                <a16:creationId xmlns:a16="http://schemas.microsoft.com/office/drawing/2014/main" id="{21BF1CEB-0530-4996-BAEF-2E6A04DAD6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73E74190-7635-4D8A-8DAF-C2C0DAF2DD13}" type="datetime1">
              <a:rPr lang="es-ES" noProof="0" smtClean="0"/>
              <a:t>26/03/2025</a:t>
            </a:fld>
            <a:endParaRPr lang="es-ES" noProof="0"/>
          </a:p>
        </p:txBody>
      </p:sp>
      <p:sp>
        <p:nvSpPr>
          <p:cNvPr id="5" name="Marcador de pie de página 4">
            <a:extLst>
              <a:ext uri="{FF2B5EF4-FFF2-40B4-BE49-F238E27FC236}">
                <a16:creationId xmlns:a16="http://schemas.microsoft.com/office/drawing/2014/main" id="{C8DCFF3D-7353-4B4D-9E75-FA835E06E7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s-ES" noProof="0"/>
          </a:p>
        </p:txBody>
      </p:sp>
      <p:sp>
        <p:nvSpPr>
          <p:cNvPr id="6" name="Marcador de número de diapositiva 5">
            <a:extLst>
              <a:ext uri="{FF2B5EF4-FFF2-40B4-BE49-F238E27FC236}">
                <a16:creationId xmlns:a16="http://schemas.microsoft.com/office/drawing/2014/main" id="{F382C8D6-8B0B-4982-9EE4-AA823C69C3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A6AF1B4E-90EC-4A51-B6E5-B702C054ECB0}" type="slidenum">
              <a:rPr lang="es-ES" noProof="0" smtClean="0"/>
              <a:t>‹Nº›</a:t>
            </a:fld>
            <a:endParaRPr lang="es-ES" noProof="0"/>
          </a:p>
        </p:txBody>
      </p:sp>
    </p:spTree>
    <p:extLst>
      <p:ext uri="{BB962C8B-B14F-4D97-AF65-F5344CB8AC3E}">
        <p14:creationId xmlns:p14="http://schemas.microsoft.com/office/powerpoint/2010/main" val="40106040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2.xml"/><Relationship Id="rId3" Type="http://schemas.openxmlformats.org/officeDocument/2006/relationships/image" Target="../media/image1.png"/><Relationship Id="rId7" Type="http://schemas.openxmlformats.org/officeDocument/2006/relationships/slide" Target="slide8.xml"/><Relationship Id="rId12" Type="http://schemas.openxmlformats.org/officeDocument/2006/relationships/image" Target="../media/image7.svg"/><Relationship Id="rId2" Type="http://schemas.openxmlformats.org/officeDocument/2006/relationships/notesSlide" Target="../notesSlides/notesSlide1.xml"/><Relationship Id="rId16" Type="http://schemas.openxmlformats.org/officeDocument/2006/relationships/slide" Target="slide15.xml"/><Relationship Id="rId1" Type="http://schemas.openxmlformats.org/officeDocument/2006/relationships/slideLayout" Target="../slideLayouts/slideLayout1.xml"/><Relationship Id="rId6" Type="http://schemas.openxmlformats.org/officeDocument/2006/relationships/image" Target="../media/image4.svg"/><Relationship Id="rId11" Type="http://schemas.openxmlformats.org/officeDocument/2006/relationships/image" Target="../media/image6.png"/><Relationship Id="rId5" Type="http://schemas.openxmlformats.org/officeDocument/2006/relationships/image" Target="../media/image3.png"/><Relationship Id="rId15" Type="http://schemas.openxmlformats.org/officeDocument/2006/relationships/image" Target="../media/image9.png"/><Relationship Id="rId10" Type="http://schemas.openxmlformats.org/officeDocument/2006/relationships/image" Target="../media/image5.png"/><Relationship Id="rId4" Type="http://schemas.openxmlformats.org/officeDocument/2006/relationships/image" Target="../media/image2.svg"/><Relationship Id="rId9" Type="http://schemas.openxmlformats.org/officeDocument/2006/relationships/slide" Target="slide13.xml"/><Relationship Id="rId1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image" Target="../media/image27.png"/><Relationship Id="rId4" Type="http://schemas.openxmlformats.org/officeDocument/2006/relationships/image" Target="../media/image26.sv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unachedu-my.sharepoint.com/:b:/r/personal/gestioncalidad_unach_edu_ec/Documents/MAPA%20MACROPROCESOS%202023/P.%20AGREGADORES%20DE%20VALOR/GV/GV-02/GV-02-01/GV-02-01-02/EJECUCI%C3%93N%20PROYECTOS%20DE%20VINCULACI%C3%93N%20DIAGRAMA/ejecucion%20proyectos%20publicar.pdf?csf=1&amp;web=1&amp;e=yz68dR" TargetMode="External"/><Relationship Id="rId1" Type="http://schemas.openxmlformats.org/officeDocument/2006/relationships/slideLayout" Target="../slideLayouts/slideLayout2.xml"/><Relationship Id="rId4" Type="http://schemas.openxmlformats.org/officeDocument/2006/relationships/slide" Target="slide10.xml"/></Relationships>
</file>

<file path=ppt/slides/_rels/slide12.xml.rels><?xml version="1.0" encoding="UTF-8" standalone="yes"?>
<Relationships xmlns="http://schemas.openxmlformats.org/package/2006/relationships"><Relationship Id="rId8" Type="http://schemas.openxmlformats.org/officeDocument/2006/relationships/hyperlink" Target="https://unachedu.sharepoint.com/:x:/s/VinculacinCienciasdelaSalud/EYiGbtsbVNBOum6PiA9TXM4BRo-v3OYQhvf0Pp4B9VeUdg?e=5Hf5lk" TargetMode="External"/><Relationship Id="rId3" Type="http://schemas.openxmlformats.org/officeDocument/2006/relationships/hyperlink" Target="https://unachedu.sharepoint.com/:x:/s/VinculacinCienciasdelaSalud/EUrQaMgTmpdAg2Npa4VIcToBV3NYaKUxy-67Q-YyaIPxPw?e=Xc2UfN" TargetMode="External"/><Relationship Id="rId7" Type="http://schemas.openxmlformats.org/officeDocument/2006/relationships/hyperlink" Target="https://unachedu.sharepoint.com/:w:/s/VinculacinCienciasdelaSalud/EeLKNA6H25JCnsmfhtgcCqAB-StEd3_Ztjq7ZiNngRjs3A?e=NPSsZN" TargetMode="External"/><Relationship Id="rId2" Type="http://schemas.openxmlformats.org/officeDocument/2006/relationships/hyperlink" Target="https://unachedu.sharepoint.com/:x:/s/VinculacinCienciasdelaSalud/EbPnxT6ThpNFoF7B9zSV8o0B6IQJDfQkAjCEbZWapuotjw?e=PCTNUo" TargetMode="External"/><Relationship Id="rId1" Type="http://schemas.openxmlformats.org/officeDocument/2006/relationships/slideLayout" Target="../slideLayouts/slideLayout7.xml"/><Relationship Id="rId6" Type="http://schemas.openxmlformats.org/officeDocument/2006/relationships/hyperlink" Target="https://unachedu.sharepoint.com/:x:/s/VinculacinCienciasdelaSalud/EQXkzp81QGFDjDbJLz7LqDABcR7s8n7qMMcBre077wjFeg?e=nFoXON" TargetMode="External"/><Relationship Id="rId5" Type="http://schemas.openxmlformats.org/officeDocument/2006/relationships/hyperlink" Target="https://unachedu.sharepoint.com/:x:/s/VinculacinCienciasdelaSalud/EZeKWJhfI79EpvyBLsF1CDIBt3vPqyT1g44iFVhNYurwHg?e=zTvQOH" TargetMode="External"/><Relationship Id="rId4" Type="http://schemas.openxmlformats.org/officeDocument/2006/relationships/hyperlink" Target="https://unachedu.sharepoint.com/:x:/s/VinculacinCienciasdelaSalud/ETiW3IwnDmlAsoesK8ezwSABcyiWCmwt49b64eUC6H2Atw?e=u4R9s5" TargetMode="External"/><Relationship Id="rId9" Type="http://schemas.openxmlformats.org/officeDocument/2006/relationships/slide" Target="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slide" Target="slide12.xml"/><Relationship Id="rId5" Type="http://schemas.openxmlformats.org/officeDocument/2006/relationships/image" Target="../media/image30.png"/><Relationship Id="rId4" Type="http://schemas.openxmlformats.org/officeDocument/2006/relationships/image" Target="../media/image29.svg"/></Relationships>
</file>

<file path=ppt/slides/_rels/slide14.xml.rels><?xml version="1.0" encoding="UTF-8" standalone="yes"?>
<Relationships xmlns="http://schemas.openxmlformats.org/package/2006/relationships"><Relationship Id="rId3" Type="http://schemas.openxmlformats.org/officeDocument/2006/relationships/hyperlink" Target="https://unachedu.sharepoint.com/:w:/s/VinculacinCienciasdelaSalud/EV0DJUZlQtFJnMBewik0FhABd_DWCB1MjGvM8TmBn_VXjw?e=NPOuXz" TargetMode="External"/><Relationship Id="rId2" Type="http://schemas.openxmlformats.org/officeDocument/2006/relationships/hyperlink" Target="https://unachedu.sharepoint.com/:w:/s/VinculacinCienciasdelaSalud/EdJtTtChY5NBsH_5p6YMpMcBCSOhPsC1piD91qw-csGNfw?e=OFWKq0" TargetMode="External"/><Relationship Id="rId1" Type="http://schemas.openxmlformats.org/officeDocument/2006/relationships/slideLayout" Target="../slideLayouts/slideLayout7.xml"/><Relationship Id="rId4" Type="http://schemas.openxmlformats.org/officeDocument/2006/relationships/slide" Target="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slide" Target="slide14.xml"/><Relationship Id="rId5" Type="http://schemas.openxmlformats.org/officeDocument/2006/relationships/image" Target="../media/image33.jpg"/><Relationship Id="rId4" Type="http://schemas.openxmlformats.org/officeDocument/2006/relationships/image" Target="../media/image32.svg"/></Relationships>
</file>

<file path=ppt/slides/_rels/slide16.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hyperlink" Target="https://unachedu.sharepoint.com/:w:/s/VinculacinCienciasdelaSalud/EQbRyJjlCVNLsO85y0peJMoB2lIWb2I97dmhhs2MKVCZ4Q?e=xFUkWO"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drive.google.com/file/d/1hrDWsKl4076frV1T61wRIJa6dx0ZCydG/view"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hyperlink" Target="https://drive.google.com/file/d/1KyWWOUbTCMsKZv2E8g5OmkN722sADW3U/view" TargetMode="External"/><Relationship Id="rId4" Type="http://schemas.openxmlformats.org/officeDocument/2006/relationships/hyperlink" Target="https://drive.google.com/file/d/1pgZ03SiYxzBzxCQvy2ml4hUr8Ed2Wnhg/view"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slide" Target="slide5.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slide" Target="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slide" Target="slide7.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hyperlink" Target="https://unachedu-my.sharepoint.com/:b:/r/personal/gestioncalidad_unach_edu_ec/Documents/MAPA%20MACROPROCESOS%202023/P.%20AGREGADORES%20DE%20VALOR/GV/GV-02/GV-02-01/GV-02-01-01/FORMULACI%C3%93N%20DE%20PROYECTOS%20DE%20VINCULACI%C3%93N/FORMULACI%C3%93N%20PROYECTOS%20DE%20VINCULACI%C3%93N_removed.pdf?csf=1&amp;web=1&amp;e=sBv6YC" TargetMode="External"/><Relationship Id="rId4" Type="http://schemas.openxmlformats.org/officeDocument/2006/relationships/image" Target="../media/image24.svg"/></Relationships>
</file>

<file path=ppt/slides/_rels/slide9.xml.rels><?xml version="1.0" encoding="UTF-8" standalone="yes"?>
<Relationships xmlns="http://schemas.openxmlformats.org/package/2006/relationships"><Relationship Id="rId3" Type="http://schemas.openxmlformats.org/officeDocument/2006/relationships/hyperlink" Target="https://unachedu.sharepoint.com/:w:/s/VinculacinCienciasdelaSalud/ESuL2p0kM4lAsWwSgxB9iV0BkTRVnVrp75rgwF9h3jl3fQ?e=B1M6UF" TargetMode="External"/><Relationship Id="rId2" Type="http://schemas.openxmlformats.org/officeDocument/2006/relationships/hyperlink" Target="https://unachedu.sharepoint.com/:w:/s/VinculacinCienciasdelaSalud/EZzTCYAvnLpPoVKM32sCDZYBJehI9WlxwRMuR2AsDGfUrQ?e=bxYcb4" TargetMode="External"/><Relationship Id="rId1" Type="http://schemas.openxmlformats.org/officeDocument/2006/relationships/slideLayout" Target="../slideLayouts/slideLayout7.xml"/><Relationship Id="rId4" Type="http://schemas.openxmlformats.org/officeDocument/2006/relationships/slide" Target="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61AC0E-7195-4ACF-AA0A-5E2923A987F7}"/>
              </a:ext>
            </a:extLst>
          </p:cNvPr>
          <p:cNvSpPr>
            <a:spLocks noGrp="1"/>
          </p:cNvSpPr>
          <p:nvPr>
            <p:ph type="ctrTitle"/>
          </p:nvPr>
        </p:nvSpPr>
        <p:spPr>
          <a:xfrm>
            <a:off x="3730751" y="4731050"/>
            <a:ext cx="8461247" cy="939698"/>
          </a:xfrm>
        </p:spPr>
        <p:txBody>
          <a:bodyPr rtlCol="0" anchor="t">
            <a:noAutofit/>
          </a:bodyPr>
          <a:lstStyle/>
          <a:p>
            <a:pPr rtl="0"/>
            <a:r>
              <a:rPr lang="es-ES" sz="2400" b="1" dirty="0">
                <a:solidFill>
                  <a:schemeClr val="accent5">
                    <a:lumMod val="50000"/>
                  </a:schemeClr>
                </a:solidFill>
                <a:latin typeface="Franklin Gothic Book" panose="020B0503020102020204" pitchFamily="34" charset="0"/>
                <a:cs typeface="Segoe UI" panose="020B0502040204020203" pitchFamily="34" charset="0"/>
              </a:rPr>
              <a:t>Formulación, ejecución y evaluación de impactos en proyectos con Marco Lógico</a:t>
            </a:r>
          </a:p>
        </p:txBody>
      </p:sp>
      <p:sp>
        <p:nvSpPr>
          <p:cNvPr id="3" name="Subtítulo 2">
            <a:extLst>
              <a:ext uri="{FF2B5EF4-FFF2-40B4-BE49-F238E27FC236}">
                <a16:creationId xmlns:a16="http://schemas.microsoft.com/office/drawing/2014/main" id="{814253EE-4FA2-4843-BE27-C7D5B08FFB81}"/>
              </a:ext>
            </a:extLst>
          </p:cNvPr>
          <p:cNvSpPr>
            <a:spLocks noGrp="1"/>
          </p:cNvSpPr>
          <p:nvPr>
            <p:ph type="subTitle" idx="1"/>
          </p:nvPr>
        </p:nvSpPr>
        <p:spPr>
          <a:xfrm>
            <a:off x="3870251" y="3824328"/>
            <a:ext cx="8321749" cy="576738"/>
          </a:xfrm>
        </p:spPr>
        <p:txBody>
          <a:bodyPr rtlCol="0" anchor="b">
            <a:normAutofit/>
          </a:bodyPr>
          <a:lstStyle/>
          <a:p>
            <a:pPr rtl="0"/>
            <a:r>
              <a:rPr lang="es-ES" b="1" dirty="0">
                <a:solidFill>
                  <a:schemeClr val="accent5">
                    <a:lumMod val="50000"/>
                  </a:schemeClr>
                </a:solidFill>
                <a:latin typeface="Franklin Gothic Book" panose="020B0503020102020204" pitchFamily="34" charset="0"/>
              </a:rPr>
              <a:t>DIRECCION DE VINCULACIÓN CON LA SOCIEDAD</a:t>
            </a:r>
          </a:p>
        </p:txBody>
      </p:sp>
      <p:sp>
        <p:nvSpPr>
          <p:cNvPr id="29" name="Forma libre: Forma 28">
            <a:extLst>
              <a:ext uri="{FF2B5EF4-FFF2-40B4-BE49-F238E27FC236}">
                <a16:creationId xmlns:a16="http://schemas.microsoft.com/office/drawing/2014/main" id="{F6E384F5-137A-40B1-97F0-694CC6ECD5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22218"/>
            <a:ext cx="3730752" cy="4735782"/>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Forma libre: Forma 30">
            <a:extLst>
              <a:ext uri="{FF2B5EF4-FFF2-40B4-BE49-F238E27FC236}">
                <a16:creationId xmlns:a16="http://schemas.microsoft.com/office/drawing/2014/main" id="{EBA87361-6D30-46E4-834B-719CF5905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8332"/>
            <a:ext cx="3564638" cy="4569668"/>
          </a:xfrm>
          <a:custGeom>
            <a:avLst/>
            <a:gdLst>
              <a:gd name="connsiteX0" fmla="*/ 640080 w 3564638"/>
              <a:gd name="connsiteY0" fmla="*/ 0 h 4569668"/>
              <a:gd name="connsiteX1" fmla="*/ 3564638 w 3564638"/>
              <a:gd name="connsiteY1" fmla="*/ 2924558 h 4569668"/>
              <a:gd name="connsiteX2" fmla="*/ 3065170 w 3564638"/>
              <a:gd name="connsiteY2" fmla="*/ 4559707 h 4569668"/>
              <a:gd name="connsiteX3" fmla="*/ 3057720 w 3564638"/>
              <a:gd name="connsiteY3" fmla="*/ 4569668 h 4569668"/>
              <a:gd name="connsiteX4" fmla="*/ 0 w 3564638"/>
              <a:gd name="connsiteY4" fmla="*/ 4569668 h 4569668"/>
              <a:gd name="connsiteX5" fmla="*/ 0 w 3564638"/>
              <a:gd name="connsiteY5" fmla="*/ 72448 h 4569668"/>
              <a:gd name="connsiteX6" fmla="*/ 50679 w 3564638"/>
              <a:gd name="connsiteY6" fmla="*/ 59417 h 4569668"/>
              <a:gd name="connsiteX7" fmla="*/ 640080 w 3564638"/>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Forma libre: Forma 32">
            <a:extLst>
              <a:ext uri="{FF2B5EF4-FFF2-40B4-BE49-F238E27FC236}">
                <a16:creationId xmlns:a16="http://schemas.microsoft.com/office/drawing/2014/main" id="{9DBC4630-03DA-474F-BBCB-BA3AE6B31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1982" y="-4332"/>
            <a:ext cx="4242816" cy="245415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Forma libre: Forma 34">
            <a:extLst>
              <a:ext uri="{FF2B5EF4-FFF2-40B4-BE49-F238E27FC236}">
                <a16:creationId xmlns:a16="http://schemas.microsoft.com/office/drawing/2014/main" id="{D89DB1C0-FEEC-4CB6-88B2-F9C5562E09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574" y="0"/>
            <a:ext cx="3913632" cy="2285234"/>
          </a:xfrm>
          <a:custGeom>
            <a:avLst/>
            <a:gdLst>
              <a:gd name="connsiteX0" fmla="*/ 29691 w 3913632"/>
              <a:gd name="connsiteY0" fmla="*/ 0 h 2285234"/>
              <a:gd name="connsiteX1" fmla="*/ 3883942 w 3913632"/>
              <a:gd name="connsiteY1" fmla="*/ 0 h 2285234"/>
              <a:gd name="connsiteX2" fmla="*/ 3903529 w 3913632"/>
              <a:gd name="connsiteY2" fmla="*/ 128345 h 2285234"/>
              <a:gd name="connsiteX3" fmla="*/ 3913632 w 3913632"/>
              <a:gd name="connsiteY3" fmla="*/ 328418 h 2285234"/>
              <a:gd name="connsiteX4" fmla="*/ 1956816 w 3913632"/>
              <a:gd name="connsiteY4" fmla="*/ 2285234 h 2285234"/>
              <a:gd name="connsiteX5" fmla="*/ 0 w 3913632"/>
              <a:gd name="connsiteY5" fmla="*/ 328418 h 2285234"/>
              <a:gd name="connsiteX6" fmla="*/ 10103 w 3913632"/>
              <a:gd name="connsiteY6" fmla="*/ 128345 h 228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Elipse 36">
            <a:extLst>
              <a:ext uri="{FF2B5EF4-FFF2-40B4-BE49-F238E27FC236}">
                <a16:creationId xmlns:a16="http://schemas.microsoft.com/office/drawing/2014/main" id="{78418A25-6EAC-4140-BFE6-284E1925B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3117" y="615908"/>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Elipse 38">
            <a:extLst>
              <a:ext uri="{FF2B5EF4-FFF2-40B4-BE49-F238E27FC236}">
                <a16:creationId xmlns:a16="http://schemas.microsoft.com/office/drawing/2014/main" id="{08163D1C-ED91-4D5F-A33B-CF1256B27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67709" y="780500"/>
            <a:ext cx="2852928" cy="28529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Gráfico 6" descr="Pizarra">
            <a:extLst>
              <a:ext uri="{FF2B5EF4-FFF2-40B4-BE49-F238E27FC236}">
                <a16:creationId xmlns:a16="http://schemas.microsoft.com/office/drawing/2014/main" id="{2696A1A4-8E43-47F6-A6DC-A9ADAB053D8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90674" y="386029"/>
            <a:ext cx="772843" cy="772843"/>
          </a:xfrm>
          <a:prstGeom prst="rect">
            <a:avLst/>
          </a:prstGeom>
        </p:spPr>
      </p:pic>
      <p:sp>
        <p:nvSpPr>
          <p:cNvPr id="41" name="Forma libre: Forma 40">
            <a:extLst>
              <a:ext uri="{FF2B5EF4-FFF2-40B4-BE49-F238E27FC236}">
                <a16:creationId xmlns:a16="http://schemas.microsoft.com/office/drawing/2014/main" id="{31103AB2-C090-458F-B752-294F23AFA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2568" y="-4331"/>
            <a:ext cx="3439432" cy="3785157"/>
          </a:xfrm>
          <a:custGeom>
            <a:avLst/>
            <a:gdLst>
              <a:gd name="connsiteX0" fmla="*/ 198262 w 3439432"/>
              <a:gd name="connsiteY0" fmla="*/ 0 h 3785157"/>
              <a:gd name="connsiteX1" fmla="*/ 3439432 w 3439432"/>
              <a:gd name="connsiteY1" fmla="*/ 0 h 3785157"/>
              <a:gd name="connsiteX2" fmla="*/ 3439432 w 3439432"/>
              <a:gd name="connsiteY2" fmla="*/ 3697836 h 3785157"/>
              <a:gd name="connsiteX3" fmla="*/ 3318024 w 3439432"/>
              <a:gd name="connsiteY3" fmla="*/ 3729054 h 3785157"/>
              <a:gd name="connsiteX4" fmla="*/ 2761488 w 3439432"/>
              <a:gd name="connsiteY4" fmla="*/ 3785157 h 3785157"/>
              <a:gd name="connsiteX5" fmla="*/ 0 w 3439432"/>
              <a:gd name="connsiteY5" fmla="*/ 1023669 h 3785157"/>
              <a:gd name="connsiteX6" fmla="*/ 124151 w 3439432"/>
              <a:gd name="connsiteY6" fmla="*/ 202487 h 3785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785157">
                <a:moveTo>
                  <a:pt x="198262" y="0"/>
                </a:moveTo>
                <a:lnTo>
                  <a:pt x="3439432" y="0"/>
                </a:lnTo>
                <a:lnTo>
                  <a:pt x="3439432" y="3697836"/>
                </a:lnTo>
                <a:lnTo>
                  <a:pt x="3318024" y="3729054"/>
                </a:lnTo>
                <a:cubicBezTo>
                  <a:pt x="3138258" y="3765839"/>
                  <a:pt x="2952129" y="3785157"/>
                  <a:pt x="2761488" y="3785157"/>
                </a:cubicBezTo>
                <a:cubicBezTo>
                  <a:pt x="1236360" y="3785157"/>
                  <a:pt x="0" y="2548797"/>
                  <a:pt x="0" y="1023669"/>
                </a:cubicBezTo>
                <a:cubicBezTo>
                  <a:pt x="0" y="737708"/>
                  <a:pt x="43466" y="461898"/>
                  <a:pt x="124151" y="20248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Forma libre: Forma 42">
            <a:extLst>
              <a:ext uri="{FF2B5EF4-FFF2-40B4-BE49-F238E27FC236}">
                <a16:creationId xmlns:a16="http://schemas.microsoft.com/office/drawing/2014/main" id="{83D471F3-782A-4BA1-9CAB-FF5CDF0A75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8761" y="-4332"/>
            <a:ext cx="3273238" cy="3618965"/>
          </a:xfrm>
          <a:custGeom>
            <a:avLst/>
            <a:gdLst>
              <a:gd name="connsiteX0" fmla="*/ 210437 w 3273238"/>
              <a:gd name="connsiteY0" fmla="*/ 0 h 3618965"/>
              <a:gd name="connsiteX1" fmla="*/ 3273238 w 3273238"/>
              <a:gd name="connsiteY1" fmla="*/ 0 h 3618965"/>
              <a:gd name="connsiteX2" fmla="*/ 3273238 w 3273238"/>
              <a:gd name="connsiteY2" fmla="*/ 3526409 h 3618965"/>
              <a:gd name="connsiteX3" fmla="*/ 3118338 w 3273238"/>
              <a:gd name="connsiteY3" fmla="*/ 3566238 h 3618965"/>
              <a:gd name="connsiteX4" fmla="*/ 2595295 w 3273238"/>
              <a:gd name="connsiteY4" fmla="*/ 3618965 h 3618965"/>
              <a:gd name="connsiteX5" fmla="*/ 0 w 3273238"/>
              <a:gd name="connsiteY5" fmla="*/ 1023670 h 3618965"/>
              <a:gd name="connsiteX6" fmla="*/ 203951 w 3273238"/>
              <a:gd name="connsiteY6" fmla="*/ 13464 h 3618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3238" h="3618965">
                <a:moveTo>
                  <a:pt x="210437" y="0"/>
                </a:moveTo>
                <a:lnTo>
                  <a:pt x="3273238" y="0"/>
                </a:lnTo>
                <a:lnTo>
                  <a:pt x="3273238" y="3526409"/>
                </a:lnTo>
                <a:lnTo>
                  <a:pt x="3118338" y="3566238"/>
                </a:lnTo>
                <a:cubicBezTo>
                  <a:pt x="2949390" y="3600810"/>
                  <a:pt x="2774463" y="3618965"/>
                  <a:pt x="2595295" y="3618965"/>
                </a:cubicBezTo>
                <a:cubicBezTo>
                  <a:pt x="1161953" y="3618965"/>
                  <a:pt x="0" y="2457012"/>
                  <a:pt x="0" y="1023670"/>
                </a:cubicBezTo>
                <a:cubicBezTo>
                  <a:pt x="0" y="665335"/>
                  <a:pt x="72622" y="323961"/>
                  <a:pt x="203951" y="1346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Gráfico 10" descr="Libros en estantería">
            <a:extLst>
              <a:ext uri="{FF2B5EF4-FFF2-40B4-BE49-F238E27FC236}">
                <a16:creationId xmlns:a16="http://schemas.microsoft.com/office/drawing/2014/main" id="{18A239E6-97C0-4A74-8E7A-C9FD39A8C92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98367" y="178845"/>
            <a:ext cx="874125" cy="874125"/>
          </a:xfrm>
          <a:prstGeom prst="rect">
            <a:avLst/>
          </a:prstGeom>
        </p:spPr>
      </p:pic>
      <p:sp>
        <p:nvSpPr>
          <p:cNvPr id="4" name="CuadroTexto 3">
            <a:extLst>
              <a:ext uri="{FF2B5EF4-FFF2-40B4-BE49-F238E27FC236}">
                <a16:creationId xmlns:a16="http://schemas.microsoft.com/office/drawing/2014/main" id="{660FAB32-156C-49BA-BE1B-91E203CA8E8F}"/>
              </a:ext>
            </a:extLst>
          </p:cNvPr>
          <p:cNvSpPr txBox="1"/>
          <p:nvPr/>
        </p:nvSpPr>
        <p:spPr>
          <a:xfrm>
            <a:off x="6360883" y="2444334"/>
            <a:ext cx="1372875" cy="369332"/>
          </a:xfrm>
          <a:prstGeom prst="rect">
            <a:avLst/>
          </a:prstGeom>
          <a:noFill/>
        </p:spPr>
        <p:txBody>
          <a:bodyPr wrap="none" rtlCol="0">
            <a:spAutoFit/>
          </a:bodyPr>
          <a:lstStyle/>
          <a:p>
            <a:pPr algn="ctr"/>
            <a:r>
              <a:rPr lang="es-EC" b="1" dirty="0">
                <a:solidFill>
                  <a:schemeClr val="accent1">
                    <a:lumMod val="75000"/>
                  </a:schemeClr>
                </a:solidFill>
                <a:hlinkClick r:id="rId7" action="ppaction://hlinksldjump"/>
              </a:rPr>
              <a:t>Formulación</a:t>
            </a:r>
            <a:endParaRPr lang="es-EC" b="1" dirty="0">
              <a:solidFill>
                <a:schemeClr val="accent1">
                  <a:lumMod val="75000"/>
                </a:schemeClr>
              </a:solidFill>
            </a:endParaRPr>
          </a:p>
        </p:txBody>
      </p:sp>
      <p:sp>
        <p:nvSpPr>
          <p:cNvPr id="17" name="CuadroTexto 16">
            <a:extLst>
              <a:ext uri="{FF2B5EF4-FFF2-40B4-BE49-F238E27FC236}">
                <a16:creationId xmlns:a16="http://schemas.microsoft.com/office/drawing/2014/main" id="{EFBF7A64-BDE0-4CF6-AC14-05E1D128B154}"/>
              </a:ext>
            </a:extLst>
          </p:cNvPr>
          <p:cNvSpPr txBox="1"/>
          <p:nvPr/>
        </p:nvSpPr>
        <p:spPr>
          <a:xfrm>
            <a:off x="9173155" y="595834"/>
            <a:ext cx="1090362" cy="369332"/>
          </a:xfrm>
          <a:prstGeom prst="rect">
            <a:avLst/>
          </a:prstGeom>
          <a:noFill/>
        </p:spPr>
        <p:txBody>
          <a:bodyPr wrap="none" rtlCol="0">
            <a:spAutoFit/>
          </a:bodyPr>
          <a:lstStyle/>
          <a:p>
            <a:pPr algn="ctr"/>
            <a:r>
              <a:rPr lang="es-EC" b="1" dirty="0">
                <a:solidFill>
                  <a:schemeClr val="accent1">
                    <a:lumMod val="75000"/>
                  </a:schemeClr>
                </a:solidFill>
                <a:hlinkClick r:id="rId8" action="ppaction://hlinksldjump"/>
              </a:rPr>
              <a:t>Ejecución</a:t>
            </a:r>
            <a:endParaRPr lang="es-EC" b="1" dirty="0">
              <a:solidFill>
                <a:schemeClr val="accent1">
                  <a:lumMod val="75000"/>
                </a:schemeClr>
              </a:solidFill>
            </a:endParaRPr>
          </a:p>
        </p:txBody>
      </p:sp>
      <p:sp>
        <p:nvSpPr>
          <p:cNvPr id="18" name="CuadroTexto 17">
            <a:extLst>
              <a:ext uri="{FF2B5EF4-FFF2-40B4-BE49-F238E27FC236}">
                <a16:creationId xmlns:a16="http://schemas.microsoft.com/office/drawing/2014/main" id="{FDA67FF9-C2C9-4DB6-AE96-C61219AEADFA}"/>
              </a:ext>
            </a:extLst>
          </p:cNvPr>
          <p:cNvSpPr txBox="1"/>
          <p:nvPr/>
        </p:nvSpPr>
        <p:spPr>
          <a:xfrm>
            <a:off x="10699840" y="2444334"/>
            <a:ext cx="1379352" cy="369332"/>
          </a:xfrm>
          <a:prstGeom prst="rect">
            <a:avLst/>
          </a:prstGeom>
          <a:noFill/>
        </p:spPr>
        <p:txBody>
          <a:bodyPr wrap="none" rtlCol="0">
            <a:spAutoFit/>
          </a:bodyPr>
          <a:lstStyle/>
          <a:p>
            <a:pPr algn="ctr"/>
            <a:r>
              <a:rPr lang="es-EC" b="1" dirty="0">
                <a:solidFill>
                  <a:schemeClr val="accent1">
                    <a:lumMod val="75000"/>
                  </a:schemeClr>
                </a:solidFill>
                <a:hlinkClick r:id="rId9" action="ppaction://hlinksldjump"/>
              </a:rPr>
              <a:t>Seguimiento</a:t>
            </a:r>
            <a:endParaRPr lang="es-EC" b="1" dirty="0">
              <a:solidFill>
                <a:schemeClr val="accent1">
                  <a:lumMod val="75000"/>
                </a:schemeClr>
              </a:solidFill>
            </a:endParaRPr>
          </a:p>
        </p:txBody>
      </p:sp>
      <p:pic>
        <p:nvPicPr>
          <p:cNvPr id="8" name="Imagen 7">
            <a:extLst>
              <a:ext uri="{FF2B5EF4-FFF2-40B4-BE49-F238E27FC236}">
                <a16:creationId xmlns:a16="http://schemas.microsoft.com/office/drawing/2014/main" id="{EEFB83B4-6ABC-495C-9DC3-00300788CFE2}"/>
              </a:ext>
            </a:extLst>
          </p:cNvPr>
          <p:cNvPicPr>
            <a:picLocks noChangeAspect="1"/>
          </p:cNvPicPr>
          <p:nvPr/>
        </p:nvPicPr>
        <p:blipFill>
          <a:blip r:embed="rId10"/>
          <a:stretch>
            <a:fillRect/>
          </a:stretch>
        </p:blipFill>
        <p:spPr>
          <a:xfrm>
            <a:off x="9558230" y="1693460"/>
            <a:ext cx="1266955" cy="839914"/>
          </a:xfrm>
          <a:prstGeom prst="rect">
            <a:avLst/>
          </a:prstGeom>
        </p:spPr>
      </p:pic>
      <p:pic>
        <p:nvPicPr>
          <p:cNvPr id="21" name="Gráfico 20" descr="Libro abierto">
            <a:extLst>
              <a:ext uri="{FF2B5EF4-FFF2-40B4-BE49-F238E27FC236}">
                <a16:creationId xmlns:a16="http://schemas.microsoft.com/office/drawing/2014/main" id="{536BD91F-FBFF-4999-A3E6-D19F1EB921F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824000" y="1342447"/>
            <a:ext cx="939938" cy="939938"/>
          </a:xfrm>
          <a:prstGeom prst="rect">
            <a:avLst/>
          </a:prstGeom>
        </p:spPr>
      </p:pic>
      <p:sp>
        <p:nvSpPr>
          <p:cNvPr id="22" name="CuadroTexto 21">
            <a:extLst>
              <a:ext uri="{FF2B5EF4-FFF2-40B4-BE49-F238E27FC236}">
                <a16:creationId xmlns:a16="http://schemas.microsoft.com/office/drawing/2014/main" id="{A74617C3-ABC1-41BC-B7D6-774436B346CF}"/>
              </a:ext>
            </a:extLst>
          </p:cNvPr>
          <p:cNvSpPr txBox="1"/>
          <p:nvPr/>
        </p:nvSpPr>
        <p:spPr>
          <a:xfrm>
            <a:off x="3304825" y="683638"/>
            <a:ext cx="1391599" cy="369332"/>
          </a:xfrm>
          <a:prstGeom prst="rect">
            <a:avLst/>
          </a:prstGeom>
          <a:noFill/>
        </p:spPr>
        <p:txBody>
          <a:bodyPr wrap="none" rtlCol="0">
            <a:spAutoFit/>
          </a:bodyPr>
          <a:lstStyle/>
          <a:p>
            <a:pPr algn="ctr"/>
            <a:r>
              <a:rPr lang="es-EC" b="1" dirty="0">
                <a:solidFill>
                  <a:schemeClr val="accent1">
                    <a:lumMod val="75000"/>
                  </a:schemeClr>
                </a:solidFill>
                <a:hlinkClick r:id="rId13" action="ppaction://hlinksldjump"/>
              </a:rPr>
              <a:t>Introducción</a:t>
            </a:r>
            <a:endParaRPr lang="es-EC" b="1" dirty="0">
              <a:solidFill>
                <a:schemeClr val="accent1">
                  <a:lumMod val="75000"/>
                </a:schemeClr>
              </a:solidFill>
            </a:endParaRPr>
          </a:p>
        </p:txBody>
      </p:sp>
      <p:pic>
        <p:nvPicPr>
          <p:cNvPr id="12" name="Imagen 11">
            <a:extLst>
              <a:ext uri="{FF2B5EF4-FFF2-40B4-BE49-F238E27FC236}">
                <a16:creationId xmlns:a16="http://schemas.microsoft.com/office/drawing/2014/main" id="{7F84F7D0-81EF-47BA-9097-C03046839060}"/>
              </a:ext>
            </a:extLst>
          </p:cNvPr>
          <p:cNvPicPr>
            <a:picLocks noChangeAspect="1"/>
          </p:cNvPicPr>
          <p:nvPr/>
        </p:nvPicPr>
        <p:blipFill>
          <a:blip r:embed="rId14"/>
          <a:stretch>
            <a:fillRect/>
          </a:stretch>
        </p:blipFill>
        <p:spPr>
          <a:xfrm>
            <a:off x="1942372" y="227902"/>
            <a:ext cx="1227603" cy="1574287"/>
          </a:xfrm>
          <a:prstGeom prst="rect">
            <a:avLst/>
          </a:prstGeom>
        </p:spPr>
      </p:pic>
      <p:pic>
        <p:nvPicPr>
          <p:cNvPr id="14" name="Imagen 13">
            <a:extLst>
              <a:ext uri="{FF2B5EF4-FFF2-40B4-BE49-F238E27FC236}">
                <a16:creationId xmlns:a16="http://schemas.microsoft.com/office/drawing/2014/main" id="{64489A7B-F7C7-419D-9ED2-65229CA1F6B1}"/>
              </a:ext>
            </a:extLst>
          </p:cNvPr>
          <p:cNvPicPr>
            <a:picLocks noChangeAspect="1"/>
          </p:cNvPicPr>
          <p:nvPr/>
        </p:nvPicPr>
        <p:blipFill>
          <a:blip r:embed="rId15"/>
          <a:stretch>
            <a:fillRect/>
          </a:stretch>
        </p:blipFill>
        <p:spPr>
          <a:xfrm>
            <a:off x="686450" y="3197079"/>
            <a:ext cx="1305833" cy="1463320"/>
          </a:xfrm>
          <a:prstGeom prst="rect">
            <a:avLst/>
          </a:prstGeom>
        </p:spPr>
      </p:pic>
      <p:sp>
        <p:nvSpPr>
          <p:cNvPr id="27" name="CuadroTexto 26">
            <a:extLst>
              <a:ext uri="{FF2B5EF4-FFF2-40B4-BE49-F238E27FC236}">
                <a16:creationId xmlns:a16="http://schemas.microsoft.com/office/drawing/2014/main" id="{ECBD92BD-8A81-493D-B185-90006A75BFB0}"/>
              </a:ext>
            </a:extLst>
          </p:cNvPr>
          <p:cNvSpPr txBox="1"/>
          <p:nvPr/>
        </p:nvSpPr>
        <p:spPr>
          <a:xfrm>
            <a:off x="789453" y="5077732"/>
            <a:ext cx="1202830" cy="646331"/>
          </a:xfrm>
          <a:prstGeom prst="rect">
            <a:avLst/>
          </a:prstGeom>
          <a:noFill/>
        </p:spPr>
        <p:txBody>
          <a:bodyPr wrap="none" rtlCol="0">
            <a:spAutoFit/>
          </a:bodyPr>
          <a:lstStyle/>
          <a:p>
            <a:pPr algn="ctr"/>
            <a:r>
              <a:rPr lang="es-EC" b="1" dirty="0">
                <a:solidFill>
                  <a:schemeClr val="accent1">
                    <a:lumMod val="75000"/>
                  </a:schemeClr>
                </a:solidFill>
                <a:hlinkClick r:id="rId16" action="ppaction://hlinksldjump"/>
              </a:rPr>
              <a:t>Cierre y </a:t>
            </a:r>
          </a:p>
          <a:p>
            <a:pPr algn="ctr"/>
            <a:r>
              <a:rPr lang="es-EC" b="1" dirty="0">
                <a:solidFill>
                  <a:schemeClr val="accent1">
                    <a:lumMod val="75000"/>
                  </a:schemeClr>
                </a:solidFill>
                <a:hlinkClick r:id="rId16" action="ppaction://hlinksldjump"/>
              </a:rPr>
              <a:t>Evaluación</a:t>
            </a:r>
            <a:endParaRPr lang="es-EC" b="1" dirty="0">
              <a:solidFill>
                <a:schemeClr val="accent1">
                  <a:lumMod val="75000"/>
                </a:schemeClr>
              </a:solidFill>
            </a:endParaRPr>
          </a:p>
        </p:txBody>
      </p:sp>
    </p:spTree>
    <p:extLst>
      <p:ext uri="{BB962C8B-B14F-4D97-AF65-F5344CB8AC3E}">
        <p14:creationId xmlns:p14="http://schemas.microsoft.com/office/powerpoint/2010/main" val="32239897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áfico 7">
            <a:extLst>
              <a:ext uri="{FF2B5EF4-FFF2-40B4-BE49-F238E27FC236}">
                <a16:creationId xmlns:a16="http://schemas.microsoft.com/office/drawing/2014/main" id="{984A409A-26BF-476C-858A-CFA0EBFAB6F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5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41431" y="816337"/>
            <a:ext cx="5225327" cy="5225327"/>
          </a:xfrm>
          <a:prstGeom prst="rect">
            <a:avLst/>
          </a:prstGeom>
        </p:spPr>
      </p:pic>
      <p:grpSp>
        <p:nvGrpSpPr>
          <p:cNvPr id="18" name="Grupo 17">
            <a:extLst>
              <a:ext uri="{FF2B5EF4-FFF2-40B4-BE49-F238E27FC236}">
                <a16:creationId xmlns:a16="http://schemas.microsoft.com/office/drawing/2014/main" id="{FE7E3A81-F8A5-4F68-878E-A15917945BD2}"/>
              </a:ext>
            </a:extLst>
          </p:cNvPr>
          <p:cNvGrpSpPr/>
          <p:nvPr/>
        </p:nvGrpSpPr>
        <p:grpSpPr>
          <a:xfrm>
            <a:off x="78182" y="220058"/>
            <a:ext cx="6684359" cy="471450"/>
            <a:chOff x="35652" y="45058"/>
            <a:chExt cx="6684359" cy="471450"/>
          </a:xfrm>
        </p:grpSpPr>
        <p:sp>
          <p:nvSpPr>
            <p:cNvPr id="10" name="Elipse 9">
              <a:extLst>
                <a:ext uri="{FF2B5EF4-FFF2-40B4-BE49-F238E27FC236}">
                  <a16:creationId xmlns:a16="http://schemas.microsoft.com/office/drawing/2014/main" id="{737C81E0-A0B2-4472-996C-1201DDBD97CE}"/>
                </a:ext>
                <a:ext uri="{C183D7F6-B498-43B3-948B-1728B52AA6E4}">
                  <adec:decorative xmlns:adec="http://schemas.microsoft.com/office/drawing/2017/decorative" val="1"/>
                </a:ext>
              </a:extLst>
            </p:cNvPr>
            <p:cNvSpPr/>
            <p:nvPr/>
          </p:nvSpPr>
          <p:spPr>
            <a:xfrm>
              <a:off x="35652" y="45058"/>
              <a:ext cx="444511" cy="4379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1100" b="1" dirty="0">
                  <a:latin typeface="Segoe UI" panose="020B0502040204020203" pitchFamily="34" charset="0"/>
                  <a:cs typeface="Segoe UI" panose="020B0502040204020203" pitchFamily="34" charset="0"/>
                </a:rPr>
                <a:t>5</a:t>
              </a:r>
            </a:p>
          </p:txBody>
        </p:sp>
        <p:sp>
          <p:nvSpPr>
            <p:cNvPr id="11" name="CuadroTexto 10">
              <a:extLst>
                <a:ext uri="{FF2B5EF4-FFF2-40B4-BE49-F238E27FC236}">
                  <a16:creationId xmlns:a16="http://schemas.microsoft.com/office/drawing/2014/main" id="{DC8791A4-8053-4CB3-949D-CA94C74D89AE}"/>
                </a:ext>
              </a:extLst>
            </p:cNvPr>
            <p:cNvSpPr txBox="1"/>
            <p:nvPr/>
          </p:nvSpPr>
          <p:spPr>
            <a:xfrm>
              <a:off x="622547" y="147176"/>
              <a:ext cx="6097464" cy="369332"/>
            </a:xfrm>
            <a:prstGeom prst="rect">
              <a:avLst/>
            </a:prstGeom>
            <a:noFill/>
          </p:spPr>
          <p:txBody>
            <a:bodyPr wrap="square">
              <a:spAutoFit/>
            </a:bodyPr>
            <a:lstStyle/>
            <a:p>
              <a:pPr marR="0" lvl="0" algn="just" defTabSz="914400" rtl="0" eaLnBrk="0" fontAlgn="base" latinLnBrk="0" hangingPunct="0">
                <a:lnSpc>
                  <a:spcPct val="100000"/>
                </a:lnSpc>
                <a:spcBef>
                  <a:spcPct val="0"/>
                </a:spcBef>
                <a:spcAft>
                  <a:spcPct val="0"/>
                </a:spcAft>
                <a:buClrTx/>
                <a:buSzTx/>
                <a:tabLst/>
              </a:pPr>
              <a:r>
                <a:rPr lang="es-ES" altLang="es-EC" b="1"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EJECUCIÓN</a:t>
              </a:r>
              <a:endParaRPr kumimoji="0" lang="es-ES" altLang="es-EC" sz="1800" b="1" i="0" u="none" strike="noStrike" cap="none" normalizeH="0" baseline="0" dirty="0">
                <a:ln>
                  <a:noFill/>
                </a:ln>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endParaRPr>
            </a:p>
          </p:txBody>
        </p:sp>
      </p:grpSp>
      <p:sp>
        <p:nvSpPr>
          <p:cNvPr id="13" name="CuadroTexto 12">
            <a:extLst>
              <a:ext uri="{FF2B5EF4-FFF2-40B4-BE49-F238E27FC236}">
                <a16:creationId xmlns:a16="http://schemas.microsoft.com/office/drawing/2014/main" id="{0617A78F-A23A-4915-8899-8434B5267114}"/>
              </a:ext>
            </a:extLst>
          </p:cNvPr>
          <p:cNvSpPr txBox="1"/>
          <p:nvPr/>
        </p:nvSpPr>
        <p:spPr>
          <a:xfrm>
            <a:off x="4212200" y="1491061"/>
            <a:ext cx="6097464" cy="1477328"/>
          </a:xfrm>
          <a:prstGeom prst="rect">
            <a:avLst/>
          </a:prstGeom>
          <a:noFill/>
        </p:spPr>
        <p:txBody>
          <a:bodyPr wrap="square">
            <a:spAutoFit/>
          </a:bodyPr>
          <a:lstStyle/>
          <a:p>
            <a:pPr algn="just"/>
            <a:r>
              <a:rPr lang="es-EC" sz="1800"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Una vez aprobado el proyecto, el director con los docentes asignados a grupos de estudiantes, según sus espacios académicos de las carreras, en el sistema de vinculación SIGEPV, se procederá a configura la planificación de las actividades que ese ejecutarán en el período o en el semestre</a:t>
            </a:r>
            <a:r>
              <a:rPr lang="es-EC"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a:t>
            </a:r>
          </a:p>
        </p:txBody>
      </p:sp>
      <p:sp>
        <p:nvSpPr>
          <p:cNvPr id="15" name="CuadroTexto 14">
            <a:extLst>
              <a:ext uri="{FF2B5EF4-FFF2-40B4-BE49-F238E27FC236}">
                <a16:creationId xmlns:a16="http://schemas.microsoft.com/office/drawing/2014/main" id="{2C47D149-2D67-469A-A5B4-030247F8C087}"/>
              </a:ext>
            </a:extLst>
          </p:cNvPr>
          <p:cNvSpPr txBox="1"/>
          <p:nvPr/>
        </p:nvSpPr>
        <p:spPr>
          <a:xfrm>
            <a:off x="1091384" y="4115408"/>
            <a:ext cx="10009232" cy="923330"/>
          </a:xfrm>
          <a:prstGeom prst="rect">
            <a:avLst/>
          </a:prstGeom>
          <a:noFill/>
        </p:spPr>
        <p:txBody>
          <a:bodyPr wrap="square">
            <a:spAutoFit/>
          </a:bodyPr>
          <a:lstStyle/>
          <a:p>
            <a:pPr algn="just"/>
            <a:r>
              <a:rPr lang="es-EC"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Previa la ejecución de las actividades el director del proyecto deberá socializar a los estudiantes los proyectos de vinculación a través de la Difusión de oportunidades.</a:t>
            </a:r>
          </a:p>
          <a:p>
            <a:pPr algn="just"/>
            <a:endParaRPr lang="es-EC"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endParaRPr>
          </a:p>
        </p:txBody>
      </p:sp>
      <p:pic>
        <p:nvPicPr>
          <p:cNvPr id="12" name="Imagen 11">
            <a:extLst>
              <a:ext uri="{FF2B5EF4-FFF2-40B4-BE49-F238E27FC236}">
                <a16:creationId xmlns:a16="http://schemas.microsoft.com/office/drawing/2014/main" id="{8DA5E3FE-1CC7-461E-B339-2E0B8D76DD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3447" y="833683"/>
            <a:ext cx="3424016" cy="2668418"/>
          </a:xfrm>
          <a:prstGeom prst="rect">
            <a:avLst/>
          </a:prstGeom>
        </p:spPr>
      </p:pic>
      <p:sp>
        <p:nvSpPr>
          <p:cNvPr id="19" name="Flecha: hacia la izquierda 18">
            <a:hlinkClick r:id="rId6" action="ppaction://hlinksldjump"/>
            <a:extLst>
              <a:ext uri="{FF2B5EF4-FFF2-40B4-BE49-F238E27FC236}">
                <a16:creationId xmlns:a16="http://schemas.microsoft.com/office/drawing/2014/main" id="{92AD359B-11D3-4ABE-82C0-17642E930F1A}"/>
              </a:ext>
            </a:extLst>
          </p:cNvPr>
          <p:cNvSpPr/>
          <p:nvPr/>
        </p:nvSpPr>
        <p:spPr>
          <a:xfrm>
            <a:off x="11270511" y="6563883"/>
            <a:ext cx="637954" cy="202019"/>
          </a:xfrm>
          <a:prstGeom prst="leftArrow">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0" name="Botón de acción: ir a inicio 19">
            <a:hlinkClick r:id="" action="ppaction://hlinkshowjump?jump=firstslide" highlightClick="1"/>
            <a:extLst>
              <a:ext uri="{FF2B5EF4-FFF2-40B4-BE49-F238E27FC236}">
                <a16:creationId xmlns:a16="http://schemas.microsoft.com/office/drawing/2014/main" id="{A8E30336-48AB-4E9A-BE98-EBB2DE50141E}"/>
              </a:ext>
            </a:extLst>
          </p:cNvPr>
          <p:cNvSpPr/>
          <p:nvPr/>
        </p:nvSpPr>
        <p:spPr>
          <a:xfrm>
            <a:off x="11515060" y="6103089"/>
            <a:ext cx="329609" cy="340242"/>
          </a:xfrm>
          <a:prstGeom prst="actionButtonHom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97072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79742D87-F0F5-4369-9643-DFB068BEE81D}"/>
              </a:ext>
            </a:extLst>
          </p:cNvPr>
          <p:cNvGrpSpPr/>
          <p:nvPr/>
        </p:nvGrpSpPr>
        <p:grpSpPr>
          <a:xfrm>
            <a:off x="2606842" y="4823224"/>
            <a:ext cx="6978316" cy="1382438"/>
            <a:chOff x="2606842" y="4823224"/>
            <a:chExt cx="6978316" cy="1382438"/>
          </a:xfrm>
        </p:grpSpPr>
        <p:sp>
          <p:nvSpPr>
            <p:cNvPr id="5" name="Explosión: 8 puntos 4">
              <a:extLst>
                <a:ext uri="{FF2B5EF4-FFF2-40B4-BE49-F238E27FC236}">
                  <a16:creationId xmlns:a16="http://schemas.microsoft.com/office/drawing/2014/main" id="{459E647D-5EDD-4CA7-AE26-064F783D44F0}"/>
                </a:ext>
              </a:extLst>
            </p:cNvPr>
            <p:cNvSpPr/>
            <p:nvPr/>
          </p:nvSpPr>
          <p:spPr>
            <a:xfrm>
              <a:off x="2606842" y="4823224"/>
              <a:ext cx="6978316" cy="1382438"/>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angle 1">
              <a:extLst>
                <a:ext uri="{FF2B5EF4-FFF2-40B4-BE49-F238E27FC236}">
                  <a16:creationId xmlns:a16="http://schemas.microsoft.com/office/drawing/2014/main" id="{9F9C82D7-A414-492E-994B-28D0F781894A}"/>
                </a:ext>
              </a:extLst>
            </p:cNvPr>
            <p:cNvSpPr>
              <a:spLocks noChangeArrowheads="1"/>
            </p:cNvSpPr>
            <p:nvPr/>
          </p:nvSpPr>
          <p:spPr bwMode="auto">
            <a:xfrm>
              <a:off x="4265569" y="5305719"/>
              <a:ext cx="39640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1800" b="0" i="0" u="none" strike="noStrike" cap="none" normalizeH="0" baseline="0" dirty="0" err="1">
                  <a:ln>
                    <a:noFill/>
                  </a:ln>
                  <a:solidFill>
                    <a:schemeClr val="bg1"/>
                  </a:solidFill>
                  <a:effectLst/>
                  <a:latin typeface="Arial" panose="020B0604020202020204" pitchFamily="34" charset="0"/>
                  <a:hlinkClick r:id="rId2">
                    <a:extLst>
                      <a:ext uri="{A12FA001-AC4F-418D-AE19-62706E023703}">
                        <ahyp:hlinkClr xmlns:ahyp="http://schemas.microsoft.com/office/drawing/2018/hyperlinkcolor" val="tx"/>
                      </a:ext>
                    </a:extLst>
                  </a:hlinkClick>
                </a:rPr>
                <a:t>ejecucion</a:t>
              </a:r>
              <a:r>
                <a:rPr kumimoji="0" lang="es-EC" altLang="es-EC" sz="1800" b="0" i="0" u="none" strike="noStrike" cap="none" normalizeH="0" baseline="0" dirty="0">
                  <a:ln>
                    <a:noFill/>
                  </a:ln>
                  <a:solidFill>
                    <a:schemeClr val="bg1"/>
                  </a:solidFill>
                  <a:effectLst/>
                  <a:latin typeface="Arial" panose="020B0604020202020204" pitchFamily="34" charset="0"/>
                  <a:hlinkClick r:id="rId2">
                    <a:extLst>
                      <a:ext uri="{A12FA001-AC4F-418D-AE19-62706E023703}">
                        <ahyp:hlinkClr xmlns:ahyp="http://schemas.microsoft.com/office/drawing/2018/hyperlinkcolor" val="tx"/>
                      </a:ext>
                    </a:extLst>
                  </a:hlinkClick>
                </a:rPr>
                <a:t> proyectos publicar.pdf</a:t>
              </a:r>
              <a:endParaRPr kumimoji="0" lang="es-EC" altLang="es-EC" sz="1800" b="0" i="0" u="none" strike="noStrike" cap="none" normalizeH="0" baseline="0" dirty="0">
                <a:ln>
                  <a:noFill/>
                </a:ln>
                <a:solidFill>
                  <a:schemeClr val="bg1"/>
                </a:solidFill>
                <a:effectLst/>
                <a:latin typeface="Arial" panose="020B0604020202020204" pitchFamily="34" charset="0"/>
              </a:endParaRPr>
            </a:p>
          </p:txBody>
        </p:sp>
      </p:grpSp>
      <p:sp>
        <p:nvSpPr>
          <p:cNvPr id="7" name="CuadroTexto 6">
            <a:extLst>
              <a:ext uri="{FF2B5EF4-FFF2-40B4-BE49-F238E27FC236}">
                <a16:creationId xmlns:a16="http://schemas.microsoft.com/office/drawing/2014/main" id="{BF3B2683-6326-4FED-8F03-E069C0C55357}"/>
              </a:ext>
            </a:extLst>
          </p:cNvPr>
          <p:cNvSpPr txBox="1"/>
          <p:nvPr/>
        </p:nvSpPr>
        <p:spPr>
          <a:xfrm>
            <a:off x="446794" y="2578521"/>
            <a:ext cx="11298412" cy="1857368"/>
          </a:xfrm>
          <a:prstGeom prst="rect">
            <a:avLst/>
          </a:prstGeom>
          <a:noFill/>
        </p:spPr>
        <p:txBody>
          <a:bodyPr wrap="square">
            <a:spAutoFit/>
          </a:bodyPr>
          <a:lstStyle/>
          <a:p>
            <a:pPr marL="342900" lvl="0" indent="-342900">
              <a:lnSpc>
                <a:spcPct val="107000"/>
              </a:lnSpc>
              <a:buFont typeface="Symbol" panose="05050102010706020507" pitchFamily="18" charset="2"/>
              <a:buChar char=""/>
            </a:pPr>
            <a:r>
              <a:rPr lang="es-EC"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Fichas de planificación del docente tutor, responsable de carrera y responsable de facultad. Presentar las fichas al inicio del semestre a la dirección de vinculación, a través de los repositorios creados por cada una de las carreras manejados por los responsables de facultad. </a:t>
            </a:r>
            <a:endParaRPr lang="es-EC"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7000"/>
              </a:lnSpc>
              <a:buFont typeface="Symbol" panose="05050102010706020507" pitchFamily="18" charset="2"/>
              <a:buChar char=""/>
            </a:pPr>
            <a:r>
              <a:rPr lang="es-EC"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Al final del semestre se debe presentar las fichas de seguimiento del docente tutor, responsable de carrera y responsable de facultad.</a:t>
            </a:r>
          </a:p>
          <a:p>
            <a:pPr marL="342900" lvl="0" indent="-342900">
              <a:lnSpc>
                <a:spcPct val="107000"/>
              </a:lnSpc>
              <a:buFont typeface="Symbol" panose="05050102010706020507" pitchFamily="18" charset="2"/>
              <a:buChar char=""/>
            </a:pPr>
            <a:r>
              <a:rPr lang="es-EC"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Informe parcial de los estudiantes que se presentará en la ejecución de las actividades </a:t>
            </a:r>
          </a:p>
        </p:txBody>
      </p:sp>
      <p:sp>
        <p:nvSpPr>
          <p:cNvPr id="8" name="CuadroTexto 7">
            <a:extLst>
              <a:ext uri="{FF2B5EF4-FFF2-40B4-BE49-F238E27FC236}">
                <a16:creationId xmlns:a16="http://schemas.microsoft.com/office/drawing/2014/main" id="{2B084601-490D-4271-A27B-4B1E63C029F4}"/>
              </a:ext>
            </a:extLst>
          </p:cNvPr>
          <p:cNvSpPr txBox="1"/>
          <p:nvPr/>
        </p:nvSpPr>
        <p:spPr>
          <a:xfrm>
            <a:off x="2817628" y="966095"/>
            <a:ext cx="8640497" cy="646331"/>
          </a:xfrm>
          <a:prstGeom prst="rect">
            <a:avLst/>
          </a:prstGeom>
          <a:noFill/>
        </p:spPr>
        <p:txBody>
          <a:bodyPr wrap="square">
            <a:spAutoFit/>
          </a:bodyPr>
          <a:lstStyle/>
          <a:p>
            <a:pPr algn="just"/>
            <a:r>
              <a:rPr lang="es-EC"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E</a:t>
            </a:r>
            <a:r>
              <a:rPr lang="es-EC" sz="1800"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l director del proyecto y docentes tutores presentarán al inicio del semestre las siguientes documentos para la ejecución de los componentes y actividades.</a:t>
            </a:r>
            <a:endParaRPr lang="es-EC" dirty="0">
              <a:solidFill>
                <a:schemeClr val="accent5">
                  <a:lumMod val="75000"/>
                </a:schemeClr>
              </a:solidFill>
            </a:endParaRPr>
          </a:p>
        </p:txBody>
      </p:sp>
      <p:pic>
        <p:nvPicPr>
          <p:cNvPr id="10" name="Imagen 9">
            <a:extLst>
              <a:ext uri="{FF2B5EF4-FFF2-40B4-BE49-F238E27FC236}">
                <a16:creationId xmlns:a16="http://schemas.microsoft.com/office/drawing/2014/main" id="{602EBF21-E160-4142-B230-B9486C87C0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570" y="282207"/>
            <a:ext cx="2137035" cy="2014108"/>
          </a:xfrm>
          <a:prstGeom prst="rect">
            <a:avLst/>
          </a:prstGeom>
        </p:spPr>
      </p:pic>
      <p:sp>
        <p:nvSpPr>
          <p:cNvPr id="11" name="Flecha: hacia la izquierda 10">
            <a:hlinkClick r:id="rId4" action="ppaction://hlinksldjump"/>
            <a:extLst>
              <a:ext uri="{FF2B5EF4-FFF2-40B4-BE49-F238E27FC236}">
                <a16:creationId xmlns:a16="http://schemas.microsoft.com/office/drawing/2014/main" id="{06A6BF2E-B040-413C-ABA3-F5014B141C29}"/>
              </a:ext>
            </a:extLst>
          </p:cNvPr>
          <p:cNvSpPr/>
          <p:nvPr/>
        </p:nvSpPr>
        <p:spPr>
          <a:xfrm>
            <a:off x="11270511" y="6563883"/>
            <a:ext cx="637954" cy="202019"/>
          </a:xfrm>
          <a:prstGeom prst="leftArrow">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Botón de acción: ir a inicio 11">
            <a:hlinkClick r:id="" action="ppaction://hlinkshowjump?jump=firstslide" highlightClick="1"/>
            <a:extLst>
              <a:ext uri="{FF2B5EF4-FFF2-40B4-BE49-F238E27FC236}">
                <a16:creationId xmlns:a16="http://schemas.microsoft.com/office/drawing/2014/main" id="{9EAB7E4B-ADD9-456C-B4CC-B238BF7DC46B}"/>
              </a:ext>
            </a:extLst>
          </p:cNvPr>
          <p:cNvSpPr/>
          <p:nvPr/>
        </p:nvSpPr>
        <p:spPr>
          <a:xfrm>
            <a:off x="11515060" y="6103089"/>
            <a:ext cx="329609" cy="340242"/>
          </a:xfrm>
          <a:prstGeom prst="actionButtonHom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085380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EF51BF1-8EB7-4651-9D73-CD45583A14B7}"/>
              </a:ext>
            </a:extLst>
          </p:cNvPr>
          <p:cNvSpPr txBox="1"/>
          <p:nvPr/>
        </p:nvSpPr>
        <p:spPr>
          <a:xfrm>
            <a:off x="0" y="0"/>
            <a:ext cx="10946905" cy="1857368"/>
          </a:xfrm>
          <a:prstGeom prst="rect">
            <a:avLst/>
          </a:prstGeom>
          <a:noFill/>
        </p:spPr>
        <p:txBody>
          <a:bodyPr wrap="square">
            <a:spAutoFit/>
          </a:bodyPr>
          <a:lstStyle/>
          <a:p>
            <a:pPr>
              <a:lnSpc>
                <a:spcPct val="107000"/>
              </a:lnSpc>
            </a:pPr>
            <a:r>
              <a:rPr lang="es-EC" sz="1800" b="1"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FORMATOS </a:t>
            </a:r>
            <a:r>
              <a:rPr lang="es-ES" altLang="es-EC" b="1"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EJECUCIÓN</a:t>
            </a:r>
            <a:r>
              <a:rPr lang="es-EC" sz="1800" b="1"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a:t>
            </a:r>
          </a:p>
          <a:p>
            <a:pPr lvl="0">
              <a:lnSpc>
                <a:spcPct val="107000"/>
              </a:lnSpc>
            </a:pPr>
            <a:r>
              <a:rPr lang="es-EC"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Fichas de planificación del docente tutor, responsable de carrera y responsable de facultad</a:t>
            </a:r>
          </a:p>
          <a:p>
            <a:pPr lvl="0">
              <a:lnSpc>
                <a:spcPct val="107000"/>
              </a:lnSpc>
            </a:pPr>
            <a:r>
              <a:rPr kumimoji="0" lang="es-EC" altLang="es-EC" b="0" i="0" u="none" strike="noStrike" cap="none" normalizeH="0" baseline="0" dirty="0">
                <a:ln>
                  <a:noFill/>
                </a:ln>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GV-02-01-02-F.01 Ficha Planificación Facultad.xlsx</a:t>
            </a:r>
            <a:endParaRPr kumimoji="0" lang="es-EC" altLang="es-EC" b="0" i="0" u="none" strike="noStrike" cap="none" normalizeH="0" baseline="0" dirty="0">
              <a:ln>
                <a:noFill/>
              </a:ln>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endParaRPr>
          </a:p>
          <a:p>
            <a:pPr lvl="0">
              <a:lnSpc>
                <a:spcPct val="107000"/>
              </a:lnSpc>
            </a:pPr>
            <a:r>
              <a:rPr kumimoji="0" lang="es-EC" altLang="es-EC" b="0" i="0" u="none" strike="noStrike" cap="none" normalizeH="0" baseline="0" dirty="0">
                <a:ln>
                  <a:noFill/>
                </a:ln>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PLANIFICACION TUTOR GV-02-01-02-F.04 (2).xlsx</a:t>
            </a:r>
            <a:endParaRPr kumimoji="0" lang="es-EC" altLang="es-EC" b="0" i="0" u="none" strike="noStrike" cap="none" normalizeH="0" baseline="0" dirty="0">
              <a:ln>
                <a:noFill/>
              </a:ln>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endParaRPr>
          </a:p>
          <a:p>
            <a:pPr lvl="0">
              <a:lnSpc>
                <a:spcPct val="107000"/>
              </a:lnSpc>
            </a:pPr>
            <a:r>
              <a:rPr kumimoji="0" lang="es-EC" altLang="es-EC" b="0" i="0" u="none" strike="noStrike" cap="none" normalizeH="0" baseline="0" dirty="0">
                <a:ln>
                  <a:noFill/>
                </a:ln>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PLANIFICACION CARRERA GV-02-01-02-F.02 (2).xlsx</a:t>
            </a:r>
            <a:endParaRPr lang="es-EC"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endParaRPr>
          </a:p>
          <a:p>
            <a:pPr lvl="0">
              <a:lnSpc>
                <a:spcPct val="107000"/>
              </a:lnSpc>
            </a:pPr>
            <a:endParaRPr lang="es-EC"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4" name="Rectangle 2">
            <a:extLst>
              <a:ext uri="{FF2B5EF4-FFF2-40B4-BE49-F238E27FC236}">
                <a16:creationId xmlns:a16="http://schemas.microsoft.com/office/drawing/2014/main" id="{70BEC373-0438-4172-8E6A-9594B58B8A2C}"/>
              </a:ext>
            </a:extLst>
          </p:cNvPr>
          <p:cNvSpPr>
            <a:spLocks noChangeArrowheads="1"/>
          </p:cNvSpPr>
          <p:nvPr/>
        </p:nvSpPr>
        <p:spPr bwMode="auto">
          <a:xfrm>
            <a:off x="24062" y="3548521"/>
            <a:ext cx="12192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5"/>
              </a:rPr>
              <a:t>GV-02-01-02-F.15 Seguimiento Facultad.xlsx</a:t>
            </a:r>
            <a:endParaRPr kumimoji="0" lang="es-EC" altLang="es-EC"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5" name="Rectangle 3">
            <a:extLst>
              <a:ext uri="{FF2B5EF4-FFF2-40B4-BE49-F238E27FC236}">
                <a16:creationId xmlns:a16="http://schemas.microsoft.com/office/drawing/2014/main" id="{0792CDED-40BA-4F91-A313-6366F766AFAE}"/>
              </a:ext>
            </a:extLst>
          </p:cNvPr>
          <p:cNvSpPr>
            <a:spLocks noChangeArrowheads="1"/>
          </p:cNvSpPr>
          <p:nvPr/>
        </p:nvSpPr>
        <p:spPr bwMode="auto">
          <a:xfrm>
            <a:off x="24062" y="3080758"/>
            <a:ext cx="12192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6"/>
              </a:rPr>
              <a:t>GV-02-01-02-F.13 seguimiento Carrera.xlsx</a:t>
            </a:r>
            <a:endParaRPr kumimoji="0" lang="es-EC" altLang="es-EC"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6" name="Rectangle 4">
            <a:extLst>
              <a:ext uri="{FF2B5EF4-FFF2-40B4-BE49-F238E27FC236}">
                <a16:creationId xmlns:a16="http://schemas.microsoft.com/office/drawing/2014/main" id="{3851BC15-577B-406A-852E-F8A2F4BFE5BF}"/>
              </a:ext>
            </a:extLst>
          </p:cNvPr>
          <p:cNvSpPr>
            <a:spLocks noChangeArrowheads="1"/>
          </p:cNvSpPr>
          <p:nvPr/>
        </p:nvSpPr>
        <p:spPr bwMode="auto">
          <a:xfrm>
            <a:off x="24062" y="4826591"/>
            <a:ext cx="12192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7"/>
              </a:rPr>
              <a:t>INFORME PARCIAL DE ACTIVIDADES EJECUTADAS DEL PROYECTO DE P SERVICIO COMUNITARIO.docx</a:t>
            </a:r>
            <a:endParaRPr kumimoji="0" lang="es-EC" altLang="es-EC"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0" name="CuadroTexto 9">
            <a:extLst>
              <a:ext uri="{FF2B5EF4-FFF2-40B4-BE49-F238E27FC236}">
                <a16:creationId xmlns:a16="http://schemas.microsoft.com/office/drawing/2014/main" id="{BABF3C41-F3FD-47A6-B5CB-40BCAB14CBCD}"/>
              </a:ext>
            </a:extLst>
          </p:cNvPr>
          <p:cNvSpPr txBox="1"/>
          <p:nvPr/>
        </p:nvSpPr>
        <p:spPr>
          <a:xfrm>
            <a:off x="0" y="4276779"/>
            <a:ext cx="9625263" cy="375552"/>
          </a:xfrm>
          <a:prstGeom prst="rect">
            <a:avLst/>
          </a:prstGeom>
          <a:noFill/>
        </p:spPr>
        <p:txBody>
          <a:bodyPr wrap="square">
            <a:spAutoFit/>
          </a:bodyPr>
          <a:lstStyle/>
          <a:p>
            <a:pPr lvl="0" algn="just">
              <a:lnSpc>
                <a:spcPct val="107000"/>
              </a:lnSpc>
            </a:pPr>
            <a:r>
              <a:rPr lang="es-EC"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Informe parcial de los estudiantes que se presentará en la ejecución de las actividades</a:t>
            </a:r>
          </a:p>
        </p:txBody>
      </p:sp>
      <p:sp>
        <p:nvSpPr>
          <p:cNvPr id="12" name="CuadroTexto 11">
            <a:extLst>
              <a:ext uri="{FF2B5EF4-FFF2-40B4-BE49-F238E27FC236}">
                <a16:creationId xmlns:a16="http://schemas.microsoft.com/office/drawing/2014/main" id="{D6342466-53BB-4AD5-A5AC-1F2D824091C5}"/>
              </a:ext>
            </a:extLst>
          </p:cNvPr>
          <p:cNvSpPr txBox="1"/>
          <p:nvPr/>
        </p:nvSpPr>
        <p:spPr>
          <a:xfrm>
            <a:off x="0" y="2640004"/>
            <a:ext cx="6120062" cy="375552"/>
          </a:xfrm>
          <a:prstGeom prst="rect">
            <a:avLst/>
          </a:prstGeom>
          <a:noFill/>
        </p:spPr>
        <p:txBody>
          <a:bodyPr wrap="square">
            <a:spAutoFit/>
          </a:bodyPr>
          <a:lstStyle/>
          <a:p>
            <a:pPr algn="just">
              <a:lnSpc>
                <a:spcPct val="107000"/>
              </a:lnSpc>
            </a:pPr>
            <a:r>
              <a:rPr lang="es-EC" altLang="es-EC"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Seguimiento tutor GV-02-01-02-F.12 (2).xlsx</a:t>
            </a:r>
            <a:endParaRPr lang="es-EC" altLang="es-EC"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14" name="CuadroTexto 13">
            <a:extLst>
              <a:ext uri="{FF2B5EF4-FFF2-40B4-BE49-F238E27FC236}">
                <a16:creationId xmlns:a16="http://schemas.microsoft.com/office/drawing/2014/main" id="{FCC3902E-5370-46FF-BFC6-F533FA1FC202}"/>
              </a:ext>
            </a:extLst>
          </p:cNvPr>
          <p:cNvSpPr txBox="1"/>
          <p:nvPr/>
        </p:nvSpPr>
        <p:spPr>
          <a:xfrm>
            <a:off x="1" y="1875878"/>
            <a:ext cx="10946904" cy="671915"/>
          </a:xfrm>
          <a:prstGeom prst="rect">
            <a:avLst/>
          </a:prstGeom>
          <a:noFill/>
        </p:spPr>
        <p:txBody>
          <a:bodyPr wrap="square">
            <a:spAutoFit/>
          </a:bodyPr>
          <a:lstStyle/>
          <a:p>
            <a:pPr lvl="0" algn="just">
              <a:lnSpc>
                <a:spcPct val="107000"/>
              </a:lnSpc>
            </a:pPr>
            <a:r>
              <a:rPr lang="es-EC"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Al final del semestre se debe presentar las fichas de seguimiento del docente tutor, responsable de carrera y responsable de facultad</a:t>
            </a:r>
          </a:p>
        </p:txBody>
      </p:sp>
      <p:sp>
        <p:nvSpPr>
          <p:cNvPr id="9" name="Flecha: hacia la izquierda 8">
            <a:hlinkClick r:id="rId9" action="ppaction://hlinksldjump"/>
            <a:extLst>
              <a:ext uri="{FF2B5EF4-FFF2-40B4-BE49-F238E27FC236}">
                <a16:creationId xmlns:a16="http://schemas.microsoft.com/office/drawing/2014/main" id="{784F73FA-3B04-4F4C-82ED-F10C7C62220B}"/>
              </a:ext>
            </a:extLst>
          </p:cNvPr>
          <p:cNvSpPr/>
          <p:nvPr/>
        </p:nvSpPr>
        <p:spPr>
          <a:xfrm>
            <a:off x="11270511" y="6563883"/>
            <a:ext cx="637954" cy="202019"/>
          </a:xfrm>
          <a:prstGeom prst="leftArrow">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Botón de acción: ir a inicio 10">
            <a:hlinkClick r:id="" action="ppaction://hlinkshowjump?jump=firstslide" highlightClick="1"/>
            <a:extLst>
              <a:ext uri="{FF2B5EF4-FFF2-40B4-BE49-F238E27FC236}">
                <a16:creationId xmlns:a16="http://schemas.microsoft.com/office/drawing/2014/main" id="{6276F8CF-B3D9-4AC7-B5F3-5D03650D8FD3}"/>
              </a:ext>
            </a:extLst>
          </p:cNvPr>
          <p:cNvSpPr/>
          <p:nvPr/>
        </p:nvSpPr>
        <p:spPr>
          <a:xfrm>
            <a:off x="11515060" y="6103089"/>
            <a:ext cx="329609" cy="340242"/>
          </a:xfrm>
          <a:prstGeom prst="actionButtonHom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906708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áfico 7">
            <a:extLst>
              <a:ext uri="{FF2B5EF4-FFF2-40B4-BE49-F238E27FC236}">
                <a16:creationId xmlns:a16="http://schemas.microsoft.com/office/drawing/2014/main" id="{B6C7BDF7-D7AC-4209-A6A9-11B953F882E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5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41431" y="816337"/>
            <a:ext cx="5225327" cy="5225327"/>
          </a:xfrm>
          <a:prstGeom prst="rect">
            <a:avLst/>
          </a:prstGeom>
        </p:spPr>
      </p:pic>
      <p:grpSp>
        <p:nvGrpSpPr>
          <p:cNvPr id="7" name="Grupo 6">
            <a:extLst>
              <a:ext uri="{FF2B5EF4-FFF2-40B4-BE49-F238E27FC236}">
                <a16:creationId xmlns:a16="http://schemas.microsoft.com/office/drawing/2014/main" id="{7E479781-0E19-4AA9-BADD-52E87470B543}"/>
              </a:ext>
            </a:extLst>
          </p:cNvPr>
          <p:cNvGrpSpPr/>
          <p:nvPr/>
        </p:nvGrpSpPr>
        <p:grpSpPr>
          <a:xfrm>
            <a:off x="174800" y="207926"/>
            <a:ext cx="6684359" cy="471450"/>
            <a:chOff x="35652" y="45058"/>
            <a:chExt cx="6684359" cy="471450"/>
          </a:xfrm>
        </p:grpSpPr>
        <p:sp>
          <p:nvSpPr>
            <p:cNvPr id="9" name="Elipse 8">
              <a:extLst>
                <a:ext uri="{FF2B5EF4-FFF2-40B4-BE49-F238E27FC236}">
                  <a16:creationId xmlns:a16="http://schemas.microsoft.com/office/drawing/2014/main" id="{58E1A1BE-061D-4525-9498-CC27959EE753}"/>
                </a:ext>
                <a:ext uri="{C183D7F6-B498-43B3-948B-1728B52AA6E4}">
                  <adec:decorative xmlns:adec="http://schemas.microsoft.com/office/drawing/2017/decorative" val="1"/>
                </a:ext>
              </a:extLst>
            </p:cNvPr>
            <p:cNvSpPr/>
            <p:nvPr/>
          </p:nvSpPr>
          <p:spPr>
            <a:xfrm>
              <a:off x="35652" y="45058"/>
              <a:ext cx="444511" cy="4379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1100" b="1" dirty="0">
                  <a:latin typeface="Segoe UI" panose="020B0502040204020203" pitchFamily="34" charset="0"/>
                  <a:cs typeface="Segoe UI" panose="020B0502040204020203" pitchFamily="34" charset="0"/>
                </a:rPr>
                <a:t>6</a:t>
              </a:r>
            </a:p>
          </p:txBody>
        </p:sp>
        <p:sp>
          <p:nvSpPr>
            <p:cNvPr id="10" name="CuadroTexto 9">
              <a:extLst>
                <a:ext uri="{FF2B5EF4-FFF2-40B4-BE49-F238E27FC236}">
                  <a16:creationId xmlns:a16="http://schemas.microsoft.com/office/drawing/2014/main" id="{676BA749-07C5-4F7E-8AC3-662E13BC20B5}"/>
                </a:ext>
              </a:extLst>
            </p:cNvPr>
            <p:cNvSpPr txBox="1"/>
            <p:nvPr/>
          </p:nvSpPr>
          <p:spPr>
            <a:xfrm>
              <a:off x="622547" y="147176"/>
              <a:ext cx="6097464" cy="369332"/>
            </a:xfrm>
            <a:prstGeom prst="rect">
              <a:avLst/>
            </a:prstGeom>
            <a:noFill/>
          </p:spPr>
          <p:txBody>
            <a:bodyPr wrap="square">
              <a:spAutoFit/>
            </a:bodyPr>
            <a:lstStyle/>
            <a:p>
              <a:pPr marR="0" lvl="0" algn="just" defTabSz="914400" rtl="0" eaLnBrk="0" fontAlgn="base" latinLnBrk="0" hangingPunct="0">
                <a:lnSpc>
                  <a:spcPct val="100000"/>
                </a:lnSpc>
                <a:spcBef>
                  <a:spcPct val="0"/>
                </a:spcBef>
                <a:spcAft>
                  <a:spcPct val="0"/>
                </a:spcAft>
                <a:buClrTx/>
                <a:buSzTx/>
                <a:tabLst/>
              </a:pPr>
              <a:r>
                <a:rPr kumimoji="0" lang="es-ES" altLang="es-EC" sz="1800" b="1" i="0" u="none" strike="noStrike" cap="none" normalizeH="0" baseline="0" dirty="0">
                  <a:ln>
                    <a:noFill/>
                  </a:ln>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SEGUIMIENTO</a:t>
              </a:r>
            </a:p>
          </p:txBody>
        </p:sp>
      </p:grpSp>
      <p:sp>
        <p:nvSpPr>
          <p:cNvPr id="13" name="CuadroTexto 12">
            <a:extLst>
              <a:ext uri="{FF2B5EF4-FFF2-40B4-BE49-F238E27FC236}">
                <a16:creationId xmlns:a16="http://schemas.microsoft.com/office/drawing/2014/main" id="{1DEF09B1-8D15-4F6E-B2A1-A89A06AE6AFF}"/>
              </a:ext>
            </a:extLst>
          </p:cNvPr>
          <p:cNvSpPr txBox="1"/>
          <p:nvPr/>
        </p:nvSpPr>
        <p:spPr>
          <a:xfrm>
            <a:off x="1923391" y="1033231"/>
            <a:ext cx="9132700" cy="670120"/>
          </a:xfrm>
          <a:prstGeom prst="rect">
            <a:avLst/>
          </a:prstGeom>
          <a:noFill/>
        </p:spPr>
        <p:txBody>
          <a:bodyPr wrap="square">
            <a:spAutoFit/>
          </a:bodyPr>
          <a:lstStyle/>
          <a:p>
            <a:pPr algn="just">
              <a:lnSpc>
                <a:spcPct val="107000"/>
              </a:lnSpc>
              <a:spcAft>
                <a:spcPts val="800"/>
              </a:spcAft>
            </a:pPr>
            <a:r>
              <a:rPr lang="es-EC" sz="1800"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Informe de Avance se presenta al final del semestre y sirve como insumo para la construcción del informe de retroalimentación este informe debe contener:</a:t>
            </a:r>
          </a:p>
        </p:txBody>
      </p:sp>
      <p:sp>
        <p:nvSpPr>
          <p:cNvPr id="15" name="CuadroTexto 14">
            <a:extLst>
              <a:ext uri="{FF2B5EF4-FFF2-40B4-BE49-F238E27FC236}">
                <a16:creationId xmlns:a16="http://schemas.microsoft.com/office/drawing/2014/main" id="{92FC9EA8-D72B-46DB-AB63-23C248C38721}"/>
              </a:ext>
            </a:extLst>
          </p:cNvPr>
          <p:cNvSpPr txBox="1"/>
          <p:nvPr/>
        </p:nvSpPr>
        <p:spPr>
          <a:xfrm>
            <a:off x="386555" y="2188611"/>
            <a:ext cx="6092686" cy="1264642"/>
          </a:xfrm>
          <a:prstGeom prst="rect">
            <a:avLst/>
          </a:prstGeom>
          <a:noFill/>
        </p:spPr>
        <p:txBody>
          <a:bodyPr wrap="square">
            <a:spAutoFit/>
          </a:bodyPr>
          <a:lstStyle/>
          <a:p>
            <a:pPr marL="342900" lvl="0" indent="-342900">
              <a:lnSpc>
                <a:spcPct val="107000"/>
              </a:lnSpc>
              <a:buFont typeface="Symbol" panose="05050102010706020507" pitchFamily="18" charset="2"/>
              <a:buChar char=""/>
            </a:pPr>
            <a:r>
              <a:rPr lang="es-EC"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Listado de docentes participantes</a:t>
            </a:r>
          </a:p>
          <a:p>
            <a:pPr marL="342900" lvl="0" indent="-342900">
              <a:lnSpc>
                <a:spcPct val="107000"/>
              </a:lnSpc>
              <a:buFont typeface="Symbol" panose="05050102010706020507" pitchFamily="18" charset="2"/>
              <a:buChar char=""/>
            </a:pPr>
            <a:r>
              <a:rPr lang="es-EC"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Listado de estudiantes participantes</a:t>
            </a:r>
          </a:p>
          <a:p>
            <a:pPr marL="342900" lvl="0" indent="-342900">
              <a:lnSpc>
                <a:spcPct val="107000"/>
              </a:lnSpc>
              <a:buFont typeface="Symbol" panose="05050102010706020507" pitchFamily="18" charset="2"/>
              <a:buChar char=""/>
            </a:pPr>
            <a:r>
              <a:rPr lang="es-EC"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Avance del cronograma de actividades</a:t>
            </a:r>
          </a:p>
          <a:p>
            <a:pPr marL="342900" lvl="0" indent="-342900">
              <a:lnSpc>
                <a:spcPct val="107000"/>
              </a:lnSpc>
              <a:buFont typeface="Symbol" panose="05050102010706020507" pitchFamily="18" charset="2"/>
              <a:buChar char=""/>
            </a:pPr>
            <a:r>
              <a:rPr lang="es-EC"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Avance de presupuesto ejecutado</a:t>
            </a:r>
          </a:p>
        </p:txBody>
      </p:sp>
      <p:sp>
        <p:nvSpPr>
          <p:cNvPr id="17" name="CuadroTexto 16">
            <a:extLst>
              <a:ext uri="{FF2B5EF4-FFF2-40B4-BE49-F238E27FC236}">
                <a16:creationId xmlns:a16="http://schemas.microsoft.com/office/drawing/2014/main" id="{578E1FC2-78D0-4A4E-8C31-2B6304981F32}"/>
              </a:ext>
            </a:extLst>
          </p:cNvPr>
          <p:cNvSpPr txBox="1"/>
          <p:nvPr/>
        </p:nvSpPr>
        <p:spPr>
          <a:xfrm>
            <a:off x="504413" y="4352601"/>
            <a:ext cx="5334305" cy="774507"/>
          </a:xfrm>
          <a:prstGeom prst="rect">
            <a:avLst/>
          </a:prstGeom>
          <a:noFill/>
        </p:spPr>
        <p:txBody>
          <a:bodyPr wrap="square">
            <a:spAutoFit/>
          </a:bodyPr>
          <a:lstStyle/>
          <a:p>
            <a:pPr marL="342900" lvl="0" indent="-342900">
              <a:lnSpc>
                <a:spcPct val="107000"/>
              </a:lnSpc>
              <a:spcAft>
                <a:spcPts val="800"/>
              </a:spcAft>
              <a:buFont typeface="Symbol" panose="05050102010706020507" pitchFamily="18" charset="2"/>
              <a:buChar char=""/>
            </a:pPr>
            <a:r>
              <a:rPr lang="es-EC" b="1"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Informe de avance</a:t>
            </a:r>
          </a:p>
          <a:p>
            <a:pPr marL="342900" lvl="0" indent="-342900">
              <a:lnSpc>
                <a:spcPct val="107000"/>
              </a:lnSpc>
              <a:spcAft>
                <a:spcPts val="800"/>
              </a:spcAft>
              <a:buFont typeface="Symbol" panose="05050102010706020507" pitchFamily="18" charset="2"/>
              <a:buChar char=""/>
            </a:pPr>
            <a:r>
              <a:rPr lang="es-EC" b="1"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Informe de resultados de ejecución en el semestre</a:t>
            </a:r>
          </a:p>
        </p:txBody>
      </p:sp>
      <p:sp>
        <p:nvSpPr>
          <p:cNvPr id="19" name="CuadroTexto 18">
            <a:extLst>
              <a:ext uri="{FF2B5EF4-FFF2-40B4-BE49-F238E27FC236}">
                <a16:creationId xmlns:a16="http://schemas.microsoft.com/office/drawing/2014/main" id="{6AE40DC0-8865-48AA-B43B-B6926735656F}"/>
              </a:ext>
            </a:extLst>
          </p:cNvPr>
          <p:cNvSpPr txBox="1"/>
          <p:nvPr/>
        </p:nvSpPr>
        <p:spPr>
          <a:xfrm>
            <a:off x="397055" y="3913650"/>
            <a:ext cx="6092686" cy="369332"/>
          </a:xfrm>
          <a:prstGeom prst="rect">
            <a:avLst/>
          </a:prstGeom>
          <a:noFill/>
        </p:spPr>
        <p:txBody>
          <a:bodyPr wrap="square">
            <a:spAutoFit/>
          </a:bodyPr>
          <a:lstStyle/>
          <a:p>
            <a:r>
              <a:rPr lang="es-EC"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Además se debe presentar:</a:t>
            </a:r>
            <a:endParaRPr lang="es-EC" dirty="0">
              <a:solidFill>
                <a:schemeClr val="accent5">
                  <a:lumMod val="75000"/>
                </a:schemeClr>
              </a:solidFill>
            </a:endParaRPr>
          </a:p>
        </p:txBody>
      </p:sp>
      <p:grpSp>
        <p:nvGrpSpPr>
          <p:cNvPr id="23" name="Grupo 22">
            <a:extLst>
              <a:ext uri="{FF2B5EF4-FFF2-40B4-BE49-F238E27FC236}">
                <a16:creationId xmlns:a16="http://schemas.microsoft.com/office/drawing/2014/main" id="{7D880857-18D6-43BC-9287-8928CFB15BEC}"/>
              </a:ext>
            </a:extLst>
          </p:cNvPr>
          <p:cNvGrpSpPr/>
          <p:nvPr/>
        </p:nvGrpSpPr>
        <p:grpSpPr>
          <a:xfrm>
            <a:off x="5712644" y="3346639"/>
            <a:ext cx="6476042" cy="3201317"/>
            <a:chOff x="5712644" y="3346639"/>
            <a:chExt cx="6476042" cy="3201317"/>
          </a:xfrm>
        </p:grpSpPr>
        <p:sp>
          <p:nvSpPr>
            <p:cNvPr id="22" name="Explosión: 8 puntos 21">
              <a:extLst>
                <a:ext uri="{FF2B5EF4-FFF2-40B4-BE49-F238E27FC236}">
                  <a16:creationId xmlns:a16="http://schemas.microsoft.com/office/drawing/2014/main" id="{9FA812BE-69A1-444E-8D20-1D64A89D3CC8}"/>
                </a:ext>
              </a:extLst>
            </p:cNvPr>
            <p:cNvSpPr/>
            <p:nvPr/>
          </p:nvSpPr>
          <p:spPr>
            <a:xfrm>
              <a:off x="5712644" y="3346639"/>
              <a:ext cx="6476042" cy="3201317"/>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1" name="CuadroTexto 20">
              <a:extLst>
                <a:ext uri="{FF2B5EF4-FFF2-40B4-BE49-F238E27FC236}">
                  <a16:creationId xmlns:a16="http://schemas.microsoft.com/office/drawing/2014/main" id="{2828AE95-312F-4B12-842C-C5E189790DFF}"/>
                </a:ext>
              </a:extLst>
            </p:cNvPr>
            <p:cNvSpPr txBox="1"/>
            <p:nvPr/>
          </p:nvSpPr>
          <p:spPr>
            <a:xfrm>
              <a:off x="6727707" y="4352601"/>
              <a:ext cx="4336338" cy="1264642"/>
            </a:xfrm>
            <a:prstGeom prst="rect">
              <a:avLst/>
            </a:prstGeom>
            <a:noFill/>
          </p:spPr>
          <p:txBody>
            <a:bodyPr wrap="square">
              <a:spAutoFit/>
            </a:bodyPr>
            <a:lstStyle/>
            <a:p>
              <a:pPr algn="ctr">
                <a:lnSpc>
                  <a:spcPct val="107000"/>
                </a:lnSpc>
                <a:spcAft>
                  <a:spcPts val="800"/>
                </a:spcAft>
              </a:pPr>
              <a:r>
                <a:rPr lang="es-EC"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El informe de avance es un indicador de carrera/institucional que exige la DEACI y debe contener información precisa, verás y de calidad</a:t>
              </a:r>
              <a:endParaRPr lang="es-EC"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grpSp>
      <p:pic>
        <p:nvPicPr>
          <p:cNvPr id="3" name="Imagen 2">
            <a:extLst>
              <a:ext uri="{FF2B5EF4-FFF2-40B4-BE49-F238E27FC236}">
                <a16:creationId xmlns:a16="http://schemas.microsoft.com/office/drawing/2014/main" id="{92C31454-3217-4FAD-A8D7-D3E716430C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9311" y="900226"/>
            <a:ext cx="1216584" cy="979147"/>
          </a:xfrm>
          <a:prstGeom prst="rect">
            <a:avLst/>
          </a:prstGeom>
        </p:spPr>
      </p:pic>
      <p:sp>
        <p:nvSpPr>
          <p:cNvPr id="16" name="Flecha: hacia la izquierda 15">
            <a:hlinkClick r:id="rId6" action="ppaction://hlinksldjump"/>
            <a:extLst>
              <a:ext uri="{FF2B5EF4-FFF2-40B4-BE49-F238E27FC236}">
                <a16:creationId xmlns:a16="http://schemas.microsoft.com/office/drawing/2014/main" id="{FC8C9C25-4AC0-4B8B-916B-025E901C6BDD}"/>
              </a:ext>
            </a:extLst>
          </p:cNvPr>
          <p:cNvSpPr/>
          <p:nvPr/>
        </p:nvSpPr>
        <p:spPr>
          <a:xfrm>
            <a:off x="11270511" y="6563883"/>
            <a:ext cx="637954" cy="202019"/>
          </a:xfrm>
          <a:prstGeom prst="leftArrow">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Botón de acción: ir a inicio 17">
            <a:hlinkClick r:id="" action="ppaction://hlinkshowjump?jump=firstslide" highlightClick="1"/>
            <a:extLst>
              <a:ext uri="{FF2B5EF4-FFF2-40B4-BE49-F238E27FC236}">
                <a16:creationId xmlns:a16="http://schemas.microsoft.com/office/drawing/2014/main" id="{599D9DBD-EF6A-4745-B4C7-9F2E6C1276E7}"/>
              </a:ext>
            </a:extLst>
          </p:cNvPr>
          <p:cNvSpPr/>
          <p:nvPr/>
        </p:nvSpPr>
        <p:spPr>
          <a:xfrm>
            <a:off x="11515060" y="6103089"/>
            <a:ext cx="329609" cy="340242"/>
          </a:xfrm>
          <a:prstGeom prst="actionButtonHom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514892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6CCA1ED-FAF8-4789-93CF-A1B71EA58C7E}"/>
              </a:ext>
            </a:extLst>
          </p:cNvPr>
          <p:cNvSpPr txBox="1"/>
          <p:nvPr/>
        </p:nvSpPr>
        <p:spPr>
          <a:xfrm>
            <a:off x="285162" y="358978"/>
            <a:ext cx="6094428" cy="968278"/>
          </a:xfrm>
          <a:prstGeom prst="rect">
            <a:avLst/>
          </a:prstGeom>
          <a:noFill/>
        </p:spPr>
        <p:txBody>
          <a:bodyPr wrap="square">
            <a:spAutoFit/>
          </a:bodyPr>
          <a:lstStyle/>
          <a:p>
            <a:pPr>
              <a:lnSpc>
                <a:spcPct val="107000"/>
              </a:lnSpc>
            </a:pPr>
            <a:r>
              <a:rPr lang="es-EC" sz="1800" b="1"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FORMATOS </a:t>
            </a:r>
            <a:r>
              <a:rPr kumimoji="0" lang="es-ES" altLang="es-EC" sz="1800" b="1" i="0" u="none" strike="noStrike" cap="none" normalizeH="0" baseline="0" dirty="0">
                <a:ln>
                  <a:noFill/>
                </a:ln>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SEGUIMIENTO</a:t>
            </a:r>
            <a:r>
              <a:rPr lang="es-EC" sz="1800" b="1"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a:t>
            </a:r>
          </a:p>
          <a:p>
            <a:pPr>
              <a:lnSpc>
                <a:spcPct val="107000"/>
              </a:lnSpc>
            </a:pPr>
            <a:endParaRPr lang="es-EC" sz="1800" b="1"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pPr>
            <a:r>
              <a:rPr lang="es-EC" sz="1800" b="1"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Informe </a:t>
            </a:r>
            <a:r>
              <a:rPr lang="es-EC" b="1"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de avance</a:t>
            </a:r>
          </a:p>
        </p:txBody>
      </p:sp>
      <p:sp>
        <p:nvSpPr>
          <p:cNvPr id="2" name="Rectangle 1">
            <a:extLst>
              <a:ext uri="{FF2B5EF4-FFF2-40B4-BE49-F238E27FC236}">
                <a16:creationId xmlns:a16="http://schemas.microsoft.com/office/drawing/2014/main" id="{2E6E22FE-8A86-4446-B406-A8216433463B}"/>
              </a:ext>
            </a:extLst>
          </p:cNvPr>
          <p:cNvSpPr>
            <a:spLocks noChangeArrowheads="1"/>
          </p:cNvSpPr>
          <p:nvPr/>
        </p:nvSpPr>
        <p:spPr bwMode="auto">
          <a:xfrm>
            <a:off x="285162" y="1371418"/>
            <a:ext cx="12192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2"/>
              </a:rPr>
              <a:t>GV.02.01.P05.F01 Informe de avance.docx</a:t>
            </a:r>
            <a:endParaRPr kumimoji="0" lang="es-EC" altLang="es-EC"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6D36CE33-D2E9-401B-8589-288BB67CAF32}"/>
              </a:ext>
            </a:extLst>
          </p:cNvPr>
          <p:cNvSpPr txBox="1"/>
          <p:nvPr/>
        </p:nvSpPr>
        <p:spPr>
          <a:xfrm>
            <a:off x="283590" y="3135358"/>
            <a:ext cx="6096000" cy="375552"/>
          </a:xfrm>
          <a:prstGeom prst="rect">
            <a:avLst/>
          </a:prstGeom>
          <a:noFill/>
        </p:spPr>
        <p:txBody>
          <a:bodyPr wrap="square">
            <a:spAutoFit/>
          </a:bodyPr>
          <a:lstStyle/>
          <a:p>
            <a:pPr lvl="0">
              <a:lnSpc>
                <a:spcPct val="107000"/>
              </a:lnSpc>
            </a:pPr>
            <a:r>
              <a:rPr lang="es-EC" b="1"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Informe retroalimentación</a:t>
            </a:r>
            <a:endParaRPr lang="es-EC" sz="1800" b="1"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9" name="Rectangle 3">
            <a:extLst>
              <a:ext uri="{FF2B5EF4-FFF2-40B4-BE49-F238E27FC236}">
                <a16:creationId xmlns:a16="http://schemas.microsoft.com/office/drawing/2014/main" id="{41AFE372-009B-4107-BEE5-753D7F46E842}"/>
              </a:ext>
            </a:extLst>
          </p:cNvPr>
          <p:cNvSpPr>
            <a:spLocks noChangeArrowheads="1"/>
          </p:cNvSpPr>
          <p:nvPr/>
        </p:nvSpPr>
        <p:spPr bwMode="auto">
          <a:xfrm>
            <a:off x="283590" y="3569187"/>
            <a:ext cx="12192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3"/>
              </a:rPr>
              <a:t>INFORME DE RETROALIMENTACION.docx</a:t>
            </a:r>
            <a:endParaRPr kumimoji="0" lang="es-EC" altLang="es-EC"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8" name="Flecha: hacia la izquierda 7">
            <a:hlinkClick r:id="rId4" action="ppaction://hlinksldjump"/>
            <a:extLst>
              <a:ext uri="{FF2B5EF4-FFF2-40B4-BE49-F238E27FC236}">
                <a16:creationId xmlns:a16="http://schemas.microsoft.com/office/drawing/2014/main" id="{B076AC14-F957-4427-8054-A3DAC0D43B81}"/>
              </a:ext>
            </a:extLst>
          </p:cNvPr>
          <p:cNvSpPr/>
          <p:nvPr/>
        </p:nvSpPr>
        <p:spPr>
          <a:xfrm>
            <a:off x="11270511" y="6563883"/>
            <a:ext cx="637954" cy="202019"/>
          </a:xfrm>
          <a:prstGeom prst="leftArrow">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Botón de acción: ir a inicio 9">
            <a:hlinkClick r:id="" action="ppaction://hlinkshowjump?jump=firstslide" highlightClick="1"/>
            <a:extLst>
              <a:ext uri="{FF2B5EF4-FFF2-40B4-BE49-F238E27FC236}">
                <a16:creationId xmlns:a16="http://schemas.microsoft.com/office/drawing/2014/main" id="{60D90534-A366-48C8-8EA1-89A5C4430014}"/>
              </a:ext>
            </a:extLst>
          </p:cNvPr>
          <p:cNvSpPr/>
          <p:nvPr/>
        </p:nvSpPr>
        <p:spPr>
          <a:xfrm>
            <a:off x="11515060" y="6103089"/>
            <a:ext cx="329609" cy="340242"/>
          </a:xfrm>
          <a:prstGeom prst="actionButtonHom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49955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rcador de contenido 4">
            <a:extLst>
              <a:ext uri="{FF2B5EF4-FFF2-40B4-BE49-F238E27FC236}">
                <a16:creationId xmlns:a16="http://schemas.microsoft.com/office/drawing/2014/main" id="{17062073-5027-4AA3-AB16-4D2C8C505AF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5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41431" y="816337"/>
            <a:ext cx="5225327" cy="5225327"/>
          </a:xfrm>
          <a:prstGeom prst="rect">
            <a:avLst/>
          </a:prstGeom>
        </p:spPr>
      </p:pic>
      <p:grpSp>
        <p:nvGrpSpPr>
          <p:cNvPr id="9" name="Grupo 8">
            <a:extLst>
              <a:ext uri="{FF2B5EF4-FFF2-40B4-BE49-F238E27FC236}">
                <a16:creationId xmlns:a16="http://schemas.microsoft.com/office/drawing/2014/main" id="{41883652-2269-4BE9-A19C-6A39F07C40E5}"/>
              </a:ext>
            </a:extLst>
          </p:cNvPr>
          <p:cNvGrpSpPr/>
          <p:nvPr/>
        </p:nvGrpSpPr>
        <p:grpSpPr>
          <a:xfrm>
            <a:off x="174800" y="207926"/>
            <a:ext cx="6684359" cy="471450"/>
            <a:chOff x="35652" y="45058"/>
            <a:chExt cx="6684359" cy="471450"/>
          </a:xfrm>
        </p:grpSpPr>
        <p:sp>
          <p:nvSpPr>
            <p:cNvPr id="10" name="Elipse 9">
              <a:extLst>
                <a:ext uri="{FF2B5EF4-FFF2-40B4-BE49-F238E27FC236}">
                  <a16:creationId xmlns:a16="http://schemas.microsoft.com/office/drawing/2014/main" id="{2170E8F7-4E03-4227-AD38-56A31E4B7FDB}"/>
                </a:ext>
                <a:ext uri="{C183D7F6-B498-43B3-948B-1728B52AA6E4}">
                  <adec:decorative xmlns:adec="http://schemas.microsoft.com/office/drawing/2017/decorative" val="1"/>
                </a:ext>
              </a:extLst>
            </p:cNvPr>
            <p:cNvSpPr/>
            <p:nvPr/>
          </p:nvSpPr>
          <p:spPr>
            <a:xfrm>
              <a:off x="35652" y="45058"/>
              <a:ext cx="444511" cy="4379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1100" b="1" dirty="0">
                  <a:latin typeface="Segoe UI" panose="020B0502040204020203" pitchFamily="34" charset="0"/>
                  <a:cs typeface="Segoe UI" panose="020B0502040204020203" pitchFamily="34" charset="0"/>
                </a:rPr>
                <a:t>7</a:t>
              </a:r>
            </a:p>
          </p:txBody>
        </p:sp>
        <p:sp>
          <p:nvSpPr>
            <p:cNvPr id="11" name="CuadroTexto 10">
              <a:extLst>
                <a:ext uri="{FF2B5EF4-FFF2-40B4-BE49-F238E27FC236}">
                  <a16:creationId xmlns:a16="http://schemas.microsoft.com/office/drawing/2014/main" id="{16819E6D-0E29-4C9B-AE98-AB87262883FC}"/>
                </a:ext>
              </a:extLst>
            </p:cNvPr>
            <p:cNvSpPr txBox="1"/>
            <p:nvPr/>
          </p:nvSpPr>
          <p:spPr>
            <a:xfrm>
              <a:off x="622547" y="147176"/>
              <a:ext cx="6097464" cy="369332"/>
            </a:xfrm>
            <a:prstGeom prst="rect">
              <a:avLst/>
            </a:prstGeom>
            <a:noFill/>
          </p:spPr>
          <p:txBody>
            <a:bodyPr wrap="square">
              <a:spAutoFit/>
            </a:bodyPr>
            <a:lstStyle/>
            <a:p>
              <a:pPr marR="0" lvl="0" algn="just" defTabSz="914400" rtl="0" eaLnBrk="0" fontAlgn="base" latinLnBrk="0" hangingPunct="0">
                <a:lnSpc>
                  <a:spcPct val="100000"/>
                </a:lnSpc>
                <a:spcBef>
                  <a:spcPct val="0"/>
                </a:spcBef>
                <a:spcAft>
                  <a:spcPct val="0"/>
                </a:spcAft>
                <a:buClrTx/>
                <a:buSzTx/>
                <a:tabLst/>
              </a:pPr>
              <a:r>
                <a:rPr lang="es-EC" sz="1800" b="1" dirty="0">
                  <a:solidFill>
                    <a:schemeClr val="accent5">
                      <a:lumMod val="75000"/>
                    </a:schemeClr>
                  </a:solidFill>
                  <a:effectLst/>
                  <a:latin typeface="Arial" panose="020B0604020202020204" pitchFamily="34" charset="0"/>
                  <a:ea typeface="Calibri" panose="020F0502020204030204" pitchFamily="34" charset="0"/>
                </a:rPr>
                <a:t>CIERRE Y EVALUACIÓN</a:t>
              </a:r>
              <a:r>
                <a:rPr lang="es-EC" sz="1800" dirty="0">
                  <a:solidFill>
                    <a:schemeClr val="accent5">
                      <a:lumMod val="75000"/>
                    </a:schemeClr>
                  </a:solidFill>
                  <a:effectLst/>
                  <a:latin typeface="Arial" panose="020B0604020202020204" pitchFamily="34" charset="0"/>
                  <a:ea typeface="Calibri" panose="020F0502020204030204" pitchFamily="34" charset="0"/>
                </a:rPr>
                <a:t> </a:t>
              </a:r>
              <a:endParaRPr kumimoji="0" lang="es-ES" altLang="es-EC" sz="1800" b="1" i="0" u="none" strike="noStrike" cap="none" normalizeH="0" baseline="0" dirty="0">
                <a:ln>
                  <a:noFill/>
                </a:ln>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endParaRPr>
            </a:p>
          </p:txBody>
        </p:sp>
      </p:grpSp>
      <p:sp>
        <p:nvSpPr>
          <p:cNvPr id="14" name="CuadroTexto 13">
            <a:extLst>
              <a:ext uri="{FF2B5EF4-FFF2-40B4-BE49-F238E27FC236}">
                <a16:creationId xmlns:a16="http://schemas.microsoft.com/office/drawing/2014/main" id="{F13ED872-E8B4-4AF8-A045-0C1239E05C1E}"/>
              </a:ext>
            </a:extLst>
          </p:cNvPr>
          <p:cNvSpPr txBox="1"/>
          <p:nvPr/>
        </p:nvSpPr>
        <p:spPr>
          <a:xfrm>
            <a:off x="3763926" y="816336"/>
            <a:ext cx="8102831" cy="1264642"/>
          </a:xfrm>
          <a:prstGeom prst="rect">
            <a:avLst/>
          </a:prstGeom>
          <a:noFill/>
        </p:spPr>
        <p:txBody>
          <a:bodyPr wrap="square">
            <a:spAutoFit/>
          </a:bodyPr>
          <a:lstStyle/>
          <a:p>
            <a:pPr algn="just">
              <a:lnSpc>
                <a:spcPct val="107000"/>
              </a:lnSpc>
              <a:spcAft>
                <a:spcPts val="800"/>
              </a:spcAft>
            </a:pPr>
            <a:r>
              <a:rPr lang="es-EC" sz="1800"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Existe un formato de cierre, éste se presenta cuando se han culminado todas las actividades planificadas durante la vida útil del proyecto, este formato es el resultado de todos los informes de avance presentados por cada período de ejecución del proyecto (sumatoria de los informes de avance = total del informe final).</a:t>
            </a:r>
            <a:endParaRPr lang="es-EC" sz="2400"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6" name="CuadroTexto 15">
            <a:extLst>
              <a:ext uri="{FF2B5EF4-FFF2-40B4-BE49-F238E27FC236}">
                <a16:creationId xmlns:a16="http://schemas.microsoft.com/office/drawing/2014/main" id="{DE82704A-6312-40E5-B042-7AC143485610}"/>
              </a:ext>
            </a:extLst>
          </p:cNvPr>
          <p:cNvSpPr txBox="1"/>
          <p:nvPr/>
        </p:nvSpPr>
        <p:spPr>
          <a:xfrm>
            <a:off x="619311" y="2477026"/>
            <a:ext cx="9952688" cy="1070871"/>
          </a:xfrm>
          <a:prstGeom prst="rect">
            <a:avLst/>
          </a:prstGeom>
          <a:noFill/>
        </p:spPr>
        <p:txBody>
          <a:bodyPr wrap="square">
            <a:spAutoFit/>
          </a:bodyPr>
          <a:lstStyle/>
          <a:p>
            <a:pPr algn="just">
              <a:lnSpc>
                <a:spcPct val="107000"/>
              </a:lnSpc>
              <a:spcAft>
                <a:spcPts val="800"/>
              </a:spcAft>
            </a:pPr>
            <a:r>
              <a:rPr lang="es-EC"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Debe contener:</a:t>
            </a:r>
          </a:p>
          <a:p>
            <a:pPr marL="342900" lvl="0" indent="-342900" algn="just">
              <a:lnSpc>
                <a:spcPct val="107000"/>
              </a:lnSpc>
              <a:buFont typeface="Calibri" panose="020F0502020204030204" pitchFamily="34" charset="0"/>
              <a:buChar char="-"/>
            </a:pPr>
            <a:r>
              <a:rPr lang="es-EC" sz="1800"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Informe final con los t</a:t>
            </a:r>
            <a:r>
              <a:rPr lang="es-EC"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otales de docentes y estudiantes participantes, además la correspondiente evaluación de impactos.</a:t>
            </a:r>
          </a:p>
        </p:txBody>
      </p:sp>
      <p:grpSp>
        <p:nvGrpSpPr>
          <p:cNvPr id="20" name="Grupo 19">
            <a:extLst>
              <a:ext uri="{FF2B5EF4-FFF2-40B4-BE49-F238E27FC236}">
                <a16:creationId xmlns:a16="http://schemas.microsoft.com/office/drawing/2014/main" id="{D0062631-8125-4474-99F4-77DAACE1436E}"/>
              </a:ext>
            </a:extLst>
          </p:cNvPr>
          <p:cNvGrpSpPr/>
          <p:nvPr/>
        </p:nvGrpSpPr>
        <p:grpSpPr>
          <a:xfrm>
            <a:off x="5994051" y="4167454"/>
            <a:ext cx="5225327" cy="2423244"/>
            <a:chOff x="6316614" y="3478502"/>
            <a:chExt cx="5225327" cy="2423244"/>
          </a:xfrm>
        </p:grpSpPr>
        <p:sp>
          <p:nvSpPr>
            <p:cNvPr id="18" name="Explosión: 8 puntos 17">
              <a:extLst>
                <a:ext uri="{FF2B5EF4-FFF2-40B4-BE49-F238E27FC236}">
                  <a16:creationId xmlns:a16="http://schemas.microsoft.com/office/drawing/2014/main" id="{4B73BEC0-9117-42CB-A30E-9115FBE7AC4C}"/>
                </a:ext>
              </a:extLst>
            </p:cNvPr>
            <p:cNvSpPr/>
            <p:nvPr/>
          </p:nvSpPr>
          <p:spPr>
            <a:xfrm>
              <a:off x="6316614" y="3478502"/>
              <a:ext cx="5225327" cy="2423244"/>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9" name="CuadroTexto 18">
              <a:extLst>
                <a:ext uri="{FF2B5EF4-FFF2-40B4-BE49-F238E27FC236}">
                  <a16:creationId xmlns:a16="http://schemas.microsoft.com/office/drawing/2014/main" id="{2C4B15AD-56E8-40B9-A97C-639902D54FD7}"/>
                </a:ext>
              </a:extLst>
            </p:cNvPr>
            <p:cNvSpPr txBox="1"/>
            <p:nvPr/>
          </p:nvSpPr>
          <p:spPr>
            <a:xfrm>
              <a:off x="6641431" y="4400399"/>
              <a:ext cx="4336338" cy="375552"/>
            </a:xfrm>
            <a:prstGeom prst="rect">
              <a:avLst/>
            </a:prstGeom>
            <a:noFill/>
          </p:spPr>
          <p:txBody>
            <a:bodyPr wrap="square">
              <a:spAutoFit/>
            </a:bodyPr>
            <a:lstStyle/>
            <a:p>
              <a:pPr algn="ctr">
                <a:lnSpc>
                  <a:spcPct val="107000"/>
                </a:lnSpc>
                <a:spcAft>
                  <a:spcPts val="800"/>
                </a:spcAft>
              </a:pPr>
              <a:r>
                <a:rPr lang="es-EC"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Es el procedimiento más importante</a:t>
              </a:r>
              <a:endParaRPr lang="es-EC"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grpSp>
      <p:sp>
        <p:nvSpPr>
          <p:cNvPr id="12" name="CuadroTexto 11">
            <a:extLst>
              <a:ext uri="{FF2B5EF4-FFF2-40B4-BE49-F238E27FC236}">
                <a16:creationId xmlns:a16="http://schemas.microsoft.com/office/drawing/2014/main" id="{29A9F096-5C31-4F4B-9AE7-043C8E774974}"/>
              </a:ext>
            </a:extLst>
          </p:cNvPr>
          <p:cNvSpPr txBox="1"/>
          <p:nvPr/>
        </p:nvSpPr>
        <p:spPr>
          <a:xfrm>
            <a:off x="619311" y="3567555"/>
            <a:ext cx="9952688" cy="375552"/>
          </a:xfrm>
          <a:prstGeom prst="rect">
            <a:avLst/>
          </a:prstGeom>
          <a:noFill/>
        </p:spPr>
        <p:txBody>
          <a:bodyPr wrap="square">
            <a:spAutoFit/>
          </a:bodyPr>
          <a:lstStyle/>
          <a:p>
            <a:pPr marL="342900" lvl="0" indent="-342900" algn="just">
              <a:lnSpc>
                <a:spcPct val="107000"/>
              </a:lnSpc>
              <a:buFont typeface="Calibri" panose="020F0502020204030204" pitchFamily="34" charset="0"/>
              <a:buChar char="-"/>
            </a:pPr>
            <a:r>
              <a:rPr lang="es-EC" sz="1800"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Informe retroalimentación</a:t>
            </a:r>
          </a:p>
        </p:txBody>
      </p:sp>
      <p:pic>
        <p:nvPicPr>
          <p:cNvPr id="6" name="Imagen 5">
            <a:extLst>
              <a:ext uri="{FF2B5EF4-FFF2-40B4-BE49-F238E27FC236}">
                <a16:creationId xmlns:a16="http://schemas.microsoft.com/office/drawing/2014/main" id="{6D30A79D-B090-4594-B0AD-8E780E4F60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41984" y="875016"/>
            <a:ext cx="1532247" cy="1079484"/>
          </a:xfrm>
          <a:prstGeom prst="rect">
            <a:avLst/>
          </a:prstGeom>
        </p:spPr>
      </p:pic>
      <p:sp>
        <p:nvSpPr>
          <p:cNvPr id="17" name="Flecha: hacia la izquierda 16">
            <a:hlinkClick r:id="rId6" action="ppaction://hlinksldjump"/>
            <a:extLst>
              <a:ext uri="{FF2B5EF4-FFF2-40B4-BE49-F238E27FC236}">
                <a16:creationId xmlns:a16="http://schemas.microsoft.com/office/drawing/2014/main" id="{7B9B5373-5AA5-4F6E-A529-2421919F2BDA}"/>
              </a:ext>
            </a:extLst>
          </p:cNvPr>
          <p:cNvSpPr/>
          <p:nvPr/>
        </p:nvSpPr>
        <p:spPr>
          <a:xfrm>
            <a:off x="11270511" y="6563883"/>
            <a:ext cx="637954" cy="202019"/>
          </a:xfrm>
          <a:prstGeom prst="leftArrow">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1" name="Botón de acción: ir a inicio 20">
            <a:hlinkClick r:id="" action="ppaction://hlinkshowjump?jump=firstslide" highlightClick="1"/>
            <a:extLst>
              <a:ext uri="{FF2B5EF4-FFF2-40B4-BE49-F238E27FC236}">
                <a16:creationId xmlns:a16="http://schemas.microsoft.com/office/drawing/2014/main" id="{541668AE-9DC7-4C8D-92B2-CF833B033958}"/>
              </a:ext>
            </a:extLst>
          </p:cNvPr>
          <p:cNvSpPr/>
          <p:nvPr/>
        </p:nvSpPr>
        <p:spPr>
          <a:xfrm>
            <a:off x="11515060" y="6103089"/>
            <a:ext cx="329609" cy="340242"/>
          </a:xfrm>
          <a:prstGeom prst="actionButtonHom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882630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1AB143A-2A2D-486D-B773-06FA40BB2550}"/>
              </a:ext>
            </a:extLst>
          </p:cNvPr>
          <p:cNvSpPr txBox="1"/>
          <p:nvPr/>
        </p:nvSpPr>
        <p:spPr>
          <a:xfrm>
            <a:off x="838255" y="2798684"/>
            <a:ext cx="6096000" cy="375552"/>
          </a:xfrm>
          <a:prstGeom prst="rect">
            <a:avLst/>
          </a:prstGeom>
          <a:noFill/>
        </p:spPr>
        <p:txBody>
          <a:bodyPr wrap="square">
            <a:spAutoFit/>
          </a:bodyPr>
          <a:lstStyle/>
          <a:p>
            <a:pPr lvl="0">
              <a:lnSpc>
                <a:spcPct val="107000"/>
              </a:lnSpc>
            </a:pPr>
            <a:r>
              <a:rPr lang="es-EC" b="1"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Informe </a:t>
            </a:r>
            <a:r>
              <a:rPr lang="es-EC" sz="1800" b="1"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final</a:t>
            </a:r>
          </a:p>
        </p:txBody>
      </p:sp>
      <p:sp>
        <p:nvSpPr>
          <p:cNvPr id="3" name="Rectangle 2">
            <a:extLst>
              <a:ext uri="{FF2B5EF4-FFF2-40B4-BE49-F238E27FC236}">
                <a16:creationId xmlns:a16="http://schemas.microsoft.com/office/drawing/2014/main" id="{3C80023E-1CEE-4F7E-BFE3-ABE3E5C152B0}"/>
              </a:ext>
            </a:extLst>
          </p:cNvPr>
          <p:cNvSpPr>
            <a:spLocks noChangeArrowheads="1"/>
          </p:cNvSpPr>
          <p:nvPr/>
        </p:nvSpPr>
        <p:spPr bwMode="auto">
          <a:xfrm>
            <a:off x="836483" y="3241224"/>
            <a:ext cx="3871315" cy="375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2"/>
              </a:rPr>
              <a:t>INFORME FINAL - 2019 4.1.docx</a:t>
            </a:r>
            <a:endParaRPr kumimoji="0" lang="es-EC" altLang="es-EC"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 name="Rectángulo 3">
            <a:extLst>
              <a:ext uri="{FF2B5EF4-FFF2-40B4-BE49-F238E27FC236}">
                <a16:creationId xmlns:a16="http://schemas.microsoft.com/office/drawing/2014/main" id="{346AE765-A3B1-4302-8590-B2E7772FC7AB}"/>
              </a:ext>
            </a:extLst>
          </p:cNvPr>
          <p:cNvSpPr/>
          <p:nvPr/>
        </p:nvSpPr>
        <p:spPr>
          <a:xfrm>
            <a:off x="4000822" y="4261834"/>
            <a:ext cx="4190355" cy="6521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SOCIALIZACIÓN DE RESULTADOS</a:t>
            </a:r>
          </a:p>
        </p:txBody>
      </p:sp>
      <p:grpSp>
        <p:nvGrpSpPr>
          <p:cNvPr id="8" name="Grupo 7">
            <a:extLst>
              <a:ext uri="{FF2B5EF4-FFF2-40B4-BE49-F238E27FC236}">
                <a16:creationId xmlns:a16="http://schemas.microsoft.com/office/drawing/2014/main" id="{F9709633-A42D-4B85-9A52-9E940631746C}"/>
              </a:ext>
            </a:extLst>
          </p:cNvPr>
          <p:cNvGrpSpPr/>
          <p:nvPr/>
        </p:nvGrpSpPr>
        <p:grpSpPr>
          <a:xfrm>
            <a:off x="2466754" y="850605"/>
            <a:ext cx="6772940" cy="946298"/>
            <a:chOff x="1201479" y="542260"/>
            <a:chExt cx="6772940" cy="946298"/>
          </a:xfrm>
        </p:grpSpPr>
        <p:sp>
          <p:nvSpPr>
            <p:cNvPr id="6" name="CuadroTexto 5">
              <a:extLst>
                <a:ext uri="{FF2B5EF4-FFF2-40B4-BE49-F238E27FC236}">
                  <a16:creationId xmlns:a16="http://schemas.microsoft.com/office/drawing/2014/main" id="{0779F165-C8FB-4B43-A310-2D44A2BC0507}"/>
                </a:ext>
              </a:extLst>
            </p:cNvPr>
            <p:cNvSpPr txBox="1"/>
            <p:nvPr/>
          </p:nvSpPr>
          <p:spPr>
            <a:xfrm>
              <a:off x="1201479" y="827633"/>
              <a:ext cx="6772940" cy="375552"/>
            </a:xfrm>
            <a:prstGeom prst="rect">
              <a:avLst/>
            </a:prstGeom>
            <a:noFill/>
          </p:spPr>
          <p:txBody>
            <a:bodyPr wrap="square">
              <a:spAutoFit/>
            </a:bodyPr>
            <a:lstStyle/>
            <a:p>
              <a:pPr lvl="0" algn="just">
                <a:lnSpc>
                  <a:spcPct val="107000"/>
                </a:lnSpc>
              </a:pPr>
              <a:r>
                <a:rPr lang="es-EC"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Los proyectos deberán terminar en un proceso de Educación Continua</a:t>
              </a:r>
              <a:endParaRPr lang="es-EC"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7" name="Diagrama de flujo: proceso alternativo 6">
              <a:extLst>
                <a:ext uri="{FF2B5EF4-FFF2-40B4-BE49-F238E27FC236}">
                  <a16:creationId xmlns:a16="http://schemas.microsoft.com/office/drawing/2014/main" id="{139AC7AC-66BD-42C4-8F48-04613DF978DF}"/>
                </a:ext>
              </a:extLst>
            </p:cNvPr>
            <p:cNvSpPr/>
            <p:nvPr/>
          </p:nvSpPr>
          <p:spPr>
            <a:xfrm>
              <a:off x="1201479" y="542260"/>
              <a:ext cx="6772940" cy="946298"/>
            </a:xfrm>
            <a:prstGeom prst="flowChartAlternateProcess">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10" name="CuadroTexto 9">
            <a:extLst>
              <a:ext uri="{FF2B5EF4-FFF2-40B4-BE49-F238E27FC236}">
                <a16:creationId xmlns:a16="http://schemas.microsoft.com/office/drawing/2014/main" id="{FA28B1A4-035F-4D81-8C36-83913903131E}"/>
              </a:ext>
            </a:extLst>
          </p:cNvPr>
          <p:cNvSpPr txBox="1"/>
          <p:nvPr/>
        </p:nvSpPr>
        <p:spPr>
          <a:xfrm>
            <a:off x="836483" y="2303481"/>
            <a:ext cx="6097772" cy="369332"/>
          </a:xfrm>
          <a:prstGeom prst="rect">
            <a:avLst/>
          </a:prstGeom>
          <a:noFill/>
        </p:spPr>
        <p:txBody>
          <a:bodyPr wrap="square">
            <a:spAutoFit/>
          </a:bodyPr>
          <a:lstStyle/>
          <a:p>
            <a:r>
              <a:rPr lang="es-EC" sz="1800" b="1"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FORMATOS </a:t>
            </a:r>
            <a:r>
              <a:rPr lang="es-ES" b="1"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CIERRE:</a:t>
            </a:r>
            <a:endParaRPr lang="es-EC" dirty="0"/>
          </a:p>
        </p:txBody>
      </p:sp>
      <p:sp>
        <p:nvSpPr>
          <p:cNvPr id="11" name="CuadroTexto 10">
            <a:extLst>
              <a:ext uri="{FF2B5EF4-FFF2-40B4-BE49-F238E27FC236}">
                <a16:creationId xmlns:a16="http://schemas.microsoft.com/office/drawing/2014/main" id="{A80970C5-6D93-463B-BF14-3B35EE6E99AE}"/>
              </a:ext>
            </a:extLst>
          </p:cNvPr>
          <p:cNvSpPr txBox="1"/>
          <p:nvPr/>
        </p:nvSpPr>
        <p:spPr>
          <a:xfrm>
            <a:off x="1254641" y="4403236"/>
            <a:ext cx="3329818" cy="369332"/>
          </a:xfrm>
          <a:prstGeom prst="rect">
            <a:avLst/>
          </a:prstGeom>
          <a:noFill/>
        </p:spPr>
        <p:txBody>
          <a:bodyPr wrap="square">
            <a:spAutoFit/>
          </a:bodyPr>
          <a:lstStyle/>
          <a:p>
            <a:r>
              <a:rPr lang="es-EC"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Es de gran importancia la:</a:t>
            </a:r>
            <a:endParaRPr lang="es-EC" dirty="0">
              <a:solidFill>
                <a:schemeClr val="accent5">
                  <a:lumMod val="75000"/>
                </a:schemeClr>
              </a:solidFill>
            </a:endParaRPr>
          </a:p>
        </p:txBody>
      </p:sp>
      <p:sp>
        <p:nvSpPr>
          <p:cNvPr id="12" name="Flecha: hacia la izquierda 11">
            <a:hlinkClick r:id="rId3" action="ppaction://hlinksldjump"/>
            <a:extLst>
              <a:ext uri="{FF2B5EF4-FFF2-40B4-BE49-F238E27FC236}">
                <a16:creationId xmlns:a16="http://schemas.microsoft.com/office/drawing/2014/main" id="{CEC2A736-1A78-43B5-B4AA-B46A536EBFB9}"/>
              </a:ext>
            </a:extLst>
          </p:cNvPr>
          <p:cNvSpPr/>
          <p:nvPr/>
        </p:nvSpPr>
        <p:spPr>
          <a:xfrm>
            <a:off x="11270511" y="6563883"/>
            <a:ext cx="637954" cy="202019"/>
          </a:xfrm>
          <a:prstGeom prst="leftArrow">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Botón de acción: ir a inicio 12">
            <a:hlinkClick r:id="" action="ppaction://hlinkshowjump?jump=firstslide" highlightClick="1"/>
            <a:extLst>
              <a:ext uri="{FF2B5EF4-FFF2-40B4-BE49-F238E27FC236}">
                <a16:creationId xmlns:a16="http://schemas.microsoft.com/office/drawing/2014/main" id="{4E9D50DE-CBAA-49D0-BBAE-BE3B594525F7}"/>
              </a:ext>
            </a:extLst>
          </p:cNvPr>
          <p:cNvSpPr/>
          <p:nvPr/>
        </p:nvSpPr>
        <p:spPr>
          <a:xfrm>
            <a:off x="11515060" y="6103089"/>
            <a:ext cx="329609" cy="340242"/>
          </a:xfrm>
          <a:prstGeom prst="actionButtonHom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11072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5">
                <a:lumMod val="50000"/>
              </a:schemeClr>
            </a:gs>
            <a:gs pos="0">
              <a:schemeClr val="accent1">
                <a:lumMod val="5000"/>
                <a:lumOff val="95000"/>
              </a:schemeClr>
            </a:gs>
            <a:gs pos="74000">
              <a:schemeClr val="accent1">
                <a:lumMod val="45000"/>
                <a:lumOff val="55000"/>
              </a:schemeClr>
            </a:gs>
            <a:gs pos="83000">
              <a:schemeClr val="accent1">
                <a:lumMod val="45000"/>
                <a:lumOff val="55000"/>
              </a:schemeClr>
            </a:gs>
            <a:gs pos="24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2C824B-4279-4D47-92DD-71F5353FAA23}"/>
              </a:ext>
            </a:extLst>
          </p:cNvPr>
          <p:cNvSpPr>
            <a:spLocks noGrp="1"/>
          </p:cNvSpPr>
          <p:nvPr>
            <p:ph type="title"/>
          </p:nvPr>
        </p:nvSpPr>
        <p:spPr>
          <a:xfrm>
            <a:off x="7655" y="822042"/>
            <a:ext cx="12191999" cy="706727"/>
          </a:xfrm>
        </p:spPr>
        <p:txBody>
          <a:bodyPr rtlCol="0">
            <a:normAutofit/>
          </a:bodyPr>
          <a:lstStyle/>
          <a:p>
            <a:pPr algn="ctr"/>
            <a:r>
              <a:rPr lang="es-EC" sz="16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PROCESO DE EJECUCIÓN DE PROYECTOS PRACTICAS SERVICIO COMUNITARIO (VINCULACIÓN)</a:t>
            </a:r>
            <a:endParaRPr lang="es-ES" sz="1600" dirty="0">
              <a:solidFill>
                <a:schemeClr val="accent1">
                  <a:lumMod val="50000"/>
                </a:schemeClr>
              </a:solidFill>
              <a:latin typeface="Franklin Gothic Book" panose="020B0503020102020204" pitchFamily="34" charset="0"/>
              <a:cs typeface="Segoe UI" panose="020B0502040204020203" pitchFamily="34" charset="0"/>
            </a:endParaRPr>
          </a:p>
        </p:txBody>
      </p:sp>
      <p:sp>
        <p:nvSpPr>
          <p:cNvPr id="5" name="Cuadro de texto 4">
            <a:extLst>
              <a:ext uri="{FF2B5EF4-FFF2-40B4-BE49-F238E27FC236}">
                <a16:creationId xmlns:a16="http://schemas.microsoft.com/office/drawing/2014/main" id="{25AD4F61-E023-4530-BF03-8BC2D825D0BF}"/>
              </a:ext>
            </a:extLst>
          </p:cNvPr>
          <p:cNvSpPr txBox="1"/>
          <p:nvPr/>
        </p:nvSpPr>
        <p:spPr>
          <a:xfrm>
            <a:off x="65385" y="2301756"/>
            <a:ext cx="11971125" cy="923330"/>
          </a:xfrm>
          <a:prstGeom prst="rect">
            <a:avLst/>
          </a:prstGeom>
          <a:noFill/>
        </p:spPr>
        <p:txBody>
          <a:bodyPr wrap="square" rtlCol="0">
            <a:spAutoFit/>
          </a:bodyPr>
          <a:lstStyle/>
          <a:p>
            <a:pPr algn="just" rtl="0"/>
            <a:r>
              <a:rPr lang="es-ES" dirty="0">
                <a:solidFill>
                  <a:schemeClr val="accent5">
                    <a:lumMod val="75000"/>
                  </a:schemeClr>
                </a:solidFill>
              </a:rPr>
              <a:t>La Vinculación con la Sociedad hace referencia a los programas de cooperación y desarrollo, prácticas pre profesionales y pasantías de servicio a la comunidad, educación continua y emprendimiento social y productivo, que permita la democratización del conocimiento y el desarrollo de la innovación social.</a:t>
            </a:r>
            <a:endParaRPr lang="es-ES" dirty="0">
              <a:solidFill>
                <a:schemeClr val="accent5">
                  <a:lumMod val="75000"/>
                </a:schemeClr>
              </a:solidFill>
              <a:latin typeface="Segoe UI" panose="020B0502040204020203" pitchFamily="34" charset="0"/>
              <a:cs typeface="Segoe UI" panose="020B0502040204020203" pitchFamily="34" charset="0"/>
            </a:endParaRPr>
          </a:p>
        </p:txBody>
      </p:sp>
      <p:grpSp>
        <p:nvGrpSpPr>
          <p:cNvPr id="3" name="Grupo 2">
            <a:extLst>
              <a:ext uri="{FF2B5EF4-FFF2-40B4-BE49-F238E27FC236}">
                <a16:creationId xmlns:a16="http://schemas.microsoft.com/office/drawing/2014/main" id="{BCF9831F-555B-47EB-8408-1E10636C78BE}"/>
              </a:ext>
            </a:extLst>
          </p:cNvPr>
          <p:cNvGrpSpPr/>
          <p:nvPr/>
        </p:nvGrpSpPr>
        <p:grpSpPr>
          <a:xfrm>
            <a:off x="2973814" y="3498112"/>
            <a:ext cx="11583399" cy="2919858"/>
            <a:chOff x="118094" y="2136434"/>
            <a:chExt cx="11583399" cy="2919858"/>
          </a:xfrm>
        </p:grpSpPr>
        <p:sp>
          <p:nvSpPr>
            <p:cNvPr id="16" name="Título 1">
              <a:extLst>
                <a:ext uri="{FF2B5EF4-FFF2-40B4-BE49-F238E27FC236}">
                  <a16:creationId xmlns:a16="http://schemas.microsoft.com/office/drawing/2014/main" id="{8670DA26-63A9-4E06-B09B-0DE41D16382F}"/>
                </a:ext>
              </a:extLst>
            </p:cNvPr>
            <p:cNvSpPr txBox="1">
              <a:spLocks/>
            </p:cNvSpPr>
            <p:nvPr/>
          </p:nvSpPr>
          <p:spPr>
            <a:xfrm>
              <a:off x="118094" y="3465780"/>
              <a:ext cx="1462775" cy="7067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1800" b="1"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Documentos necesarios</a:t>
              </a:r>
            </a:p>
          </p:txBody>
        </p:sp>
        <p:sp>
          <p:nvSpPr>
            <p:cNvPr id="17" name="Cuadro de texto 4">
              <a:extLst>
                <a:ext uri="{FF2B5EF4-FFF2-40B4-BE49-F238E27FC236}">
                  <a16:creationId xmlns:a16="http://schemas.microsoft.com/office/drawing/2014/main" id="{8502CB9B-411D-4333-B0CF-6E32642DD5A8}"/>
                </a:ext>
              </a:extLst>
            </p:cNvPr>
            <p:cNvSpPr txBox="1"/>
            <p:nvPr/>
          </p:nvSpPr>
          <p:spPr>
            <a:xfrm>
              <a:off x="2555438" y="2136434"/>
              <a:ext cx="9076581" cy="646331"/>
            </a:xfrm>
            <a:prstGeom prst="rect">
              <a:avLst/>
            </a:prstGeom>
            <a:noFill/>
          </p:spPr>
          <p:txBody>
            <a:bodyPr wrap="square" rtlCol="0">
              <a:spAutoFit/>
            </a:bodyPr>
            <a:lstStyle/>
            <a:p>
              <a:pPr algn="just"/>
              <a:r>
                <a:rPr lang="es-EC" sz="1800" b="1"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rPr>
                <a:t>Reglamento de vinculación</a:t>
              </a:r>
              <a:endParaRPr kumimoji="0" lang="es-EC" altLang="es-EC" sz="1800" b="0" i="0" u="none" strike="noStrike" cap="none" normalizeH="0" baseline="0" dirty="0">
                <a:ln>
                  <a:noFill/>
                </a:ln>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es-EC"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Enlace reglamento </a:t>
              </a:r>
              <a:endParaRPr lang="es-ES" dirty="0">
                <a:solidFill>
                  <a:schemeClr val="accent5">
                    <a:lumMod val="75000"/>
                  </a:schemeClr>
                </a:solidFill>
                <a:latin typeface="Segoe UI" panose="020B0502040204020203" pitchFamily="34" charset="0"/>
                <a:cs typeface="Segoe UI" panose="020B0502040204020203" pitchFamily="34" charset="0"/>
              </a:endParaRPr>
            </a:p>
          </p:txBody>
        </p:sp>
        <p:sp>
          <p:nvSpPr>
            <p:cNvPr id="18" name="Cuadro de texto 4">
              <a:extLst>
                <a:ext uri="{FF2B5EF4-FFF2-40B4-BE49-F238E27FC236}">
                  <a16:creationId xmlns:a16="http://schemas.microsoft.com/office/drawing/2014/main" id="{ADF7958E-8321-407D-A5A1-66B54E537A77}"/>
                </a:ext>
              </a:extLst>
            </p:cNvPr>
            <p:cNvSpPr txBox="1"/>
            <p:nvPr/>
          </p:nvSpPr>
          <p:spPr>
            <a:xfrm>
              <a:off x="2592212" y="2887634"/>
              <a:ext cx="9076581" cy="646331"/>
            </a:xfrm>
            <a:prstGeom prst="rect">
              <a:avLst/>
            </a:prstGeom>
            <a:noFill/>
          </p:spPr>
          <p:txBody>
            <a:bodyPr wrap="square" rtlCol="0">
              <a:spAutoFit/>
            </a:bodyPr>
            <a:lstStyle/>
            <a:p>
              <a:pPr algn="just" rtl="0"/>
              <a:r>
                <a:rPr lang="es-EC" sz="1800" b="1"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rPr>
                <a:t>Plan de vinculación </a:t>
              </a:r>
            </a:p>
            <a:p>
              <a:pPr algn="just" rtl="0"/>
              <a:r>
                <a:rPr lang="es-ES" dirty="0">
                  <a:solidFill>
                    <a:schemeClr val="accent5">
                      <a:lumMod val="75000"/>
                    </a:schemeClr>
                  </a:solidFill>
                  <a:hlinkClick r:id="rId3">
                    <a:extLst>
                      <a:ext uri="{A12FA001-AC4F-418D-AE19-62706E023703}">
                        <ahyp:hlinkClr xmlns:ahyp="http://schemas.microsoft.com/office/drawing/2018/hyperlinkcolor" val="tx"/>
                      </a:ext>
                    </a:extLst>
                  </a:hlinkClick>
                </a:rPr>
                <a:t>Enlace plan </a:t>
              </a:r>
              <a:endParaRPr lang="es-ES" dirty="0">
                <a:solidFill>
                  <a:schemeClr val="accent5">
                    <a:lumMod val="75000"/>
                  </a:schemeClr>
                </a:solidFill>
              </a:endParaRPr>
            </a:p>
          </p:txBody>
        </p:sp>
        <p:sp>
          <p:nvSpPr>
            <p:cNvPr id="19" name="Cuadro de texto 4">
              <a:extLst>
                <a:ext uri="{FF2B5EF4-FFF2-40B4-BE49-F238E27FC236}">
                  <a16:creationId xmlns:a16="http://schemas.microsoft.com/office/drawing/2014/main" id="{B961370D-278B-49EB-9471-9AE6F8B16987}"/>
                </a:ext>
              </a:extLst>
            </p:cNvPr>
            <p:cNvSpPr txBox="1"/>
            <p:nvPr/>
          </p:nvSpPr>
          <p:spPr>
            <a:xfrm>
              <a:off x="2592212" y="3688713"/>
              <a:ext cx="8714271" cy="646331"/>
            </a:xfrm>
            <a:prstGeom prst="rect">
              <a:avLst/>
            </a:prstGeom>
            <a:noFill/>
          </p:spPr>
          <p:txBody>
            <a:bodyPr wrap="square" rtlCol="0">
              <a:spAutoFit/>
            </a:bodyPr>
            <a:lstStyle/>
            <a:p>
              <a:pPr algn="just" rtl="0"/>
              <a:r>
                <a:rPr lang="es-EC" sz="1800" b="1"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rPr>
                <a:t>Programas de vinculación</a:t>
              </a:r>
              <a:endParaRPr lang="es-EC" sz="1800"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rtl="0"/>
              <a:r>
                <a:rPr lang="es-EC" dirty="0">
                  <a:solidFill>
                    <a:schemeClr val="accent5">
                      <a:lumMod val="75000"/>
                    </a:schemeClr>
                  </a:solidFill>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Enlace programas</a:t>
              </a:r>
              <a:endParaRPr lang="es-ES" dirty="0">
                <a:solidFill>
                  <a:schemeClr val="accent5">
                    <a:lumMod val="75000"/>
                  </a:schemeClr>
                </a:solidFill>
                <a:latin typeface="Segoe UI" panose="020B0502040204020203" pitchFamily="34" charset="0"/>
                <a:cs typeface="Segoe UI" panose="020B0502040204020203" pitchFamily="34" charset="0"/>
              </a:endParaRPr>
            </a:p>
          </p:txBody>
        </p:sp>
        <p:sp>
          <p:nvSpPr>
            <p:cNvPr id="20" name="Cuadro de texto 4">
              <a:extLst>
                <a:ext uri="{FF2B5EF4-FFF2-40B4-BE49-F238E27FC236}">
                  <a16:creationId xmlns:a16="http://schemas.microsoft.com/office/drawing/2014/main" id="{D16A78A2-746E-4BCF-BEB8-84BFB9714B94}"/>
                </a:ext>
              </a:extLst>
            </p:cNvPr>
            <p:cNvSpPr txBox="1"/>
            <p:nvPr/>
          </p:nvSpPr>
          <p:spPr>
            <a:xfrm>
              <a:off x="2592212" y="4409961"/>
              <a:ext cx="9109281" cy="646331"/>
            </a:xfrm>
            <a:prstGeom prst="rect">
              <a:avLst/>
            </a:prstGeom>
            <a:noFill/>
          </p:spPr>
          <p:txBody>
            <a:bodyPr wrap="square" rtlCol="0">
              <a:spAutoFit/>
            </a:bodyPr>
            <a:lstStyle/>
            <a:p>
              <a:pPr algn="just" rtl="0"/>
              <a:r>
                <a:rPr lang="es-EC" sz="1800" b="1"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rPr>
                <a:t>Líneas de intervención</a:t>
              </a:r>
              <a:r>
                <a:rPr lang="es-ES" b="0" i="0" dirty="0">
                  <a:solidFill>
                    <a:schemeClr val="accent5">
                      <a:lumMod val="75000"/>
                    </a:schemeClr>
                  </a:solidFill>
                  <a:effectLst/>
                  <a:latin typeface="Google Sans"/>
                </a:rPr>
                <a:t>.</a:t>
              </a:r>
            </a:p>
            <a:p>
              <a:pPr algn="just" rtl="0"/>
              <a:r>
                <a:rPr lang="es-ES" dirty="0">
                  <a:solidFill>
                    <a:srgbClr val="0563C1"/>
                  </a:solidFill>
                  <a:latin typeface="Google Sans"/>
                  <a:hlinkClick r:id="rId5">
                    <a:extLst>
                      <a:ext uri="{A12FA001-AC4F-418D-AE19-62706E023703}">
                        <ahyp:hlinkClr xmlns:ahyp="http://schemas.microsoft.com/office/drawing/2018/hyperlinkcolor" val="tx"/>
                      </a:ext>
                    </a:extLst>
                  </a:hlinkClick>
                </a:rPr>
                <a:t>Enlace líneas</a:t>
              </a:r>
              <a:r>
                <a:rPr lang="es-ES" b="0" i="0" dirty="0">
                  <a:solidFill>
                    <a:schemeClr val="accent5">
                      <a:lumMod val="75000"/>
                    </a:schemeClr>
                  </a:solidFill>
                  <a:effectLst/>
                  <a:latin typeface="Google Sans"/>
                  <a:hlinkClick r:id="rId5">
                    <a:extLst>
                      <a:ext uri="{A12FA001-AC4F-418D-AE19-62706E023703}">
                        <ahyp:hlinkClr xmlns:ahyp="http://schemas.microsoft.com/office/drawing/2018/hyperlinkcolor" val="tx"/>
                      </a:ext>
                    </a:extLst>
                  </a:hlinkClick>
                </a:rPr>
                <a:t> </a:t>
              </a:r>
              <a:endParaRPr lang="es-ES" dirty="0">
                <a:solidFill>
                  <a:schemeClr val="accent5">
                    <a:lumMod val="75000"/>
                  </a:schemeClr>
                </a:solidFill>
                <a:latin typeface="Segoe UI" panose="020B0502040204020203" pitchFamily="34" charset="0"/>
                <a:cs typeface="Segoe UI" panose="020B0502040204020203" pitchFamily="34" charset="0"/>
              </a:endParaRPr>
            </a:p>
          </p:txBody>
        </p:sp>
        <p:cxnSp>
          <p:nvCxnSpPr>
            <p:cNvPr id="22" name="Conector recto de flecha 21">
              <a:extLst>
                <a:ext uri="{FF2B5EF4-FFF2-40B4-BE49-F238E27FC236}">
                  <a16:creationId xmlns:a16="http://schemas.microsoft.com/office/drawing/2014/main" id="{CCD561F0-FB64-4538-9A4E-139AB8E39E45}"/>
                </a:ext>
              </a:extLst>
            </p:cNvPr>
            <p:cNvCxnSpPr>
              <a:cxnSpLocks/>
            </p:cNvCxnSpPr>
            <p:nvPr/>
          </p:nvCxnSpPr>
          <p:spPr>
            <a:xfrm flipV="1">
              <a:off x="1464212" y="2725743"/>
              <a:ext cx="998328" cy="7784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22">
              <a:extLst>
                <a:ext uri="{FF2B5EF4-FFF2-40B4-BE49-F238E27FC236}">
                  <a16:creationId xmlns:a16="http://schemas.microsoft.com/office/drawing/2014/main" id="{3BDFADF3-ECA0-4ED5-AF8D-5A8D52E23563}"/>
                </a:ext>
              </a:extLst>
            </p:cNvPr>
            <p:cNvCxnSpPr>
              <a:cxnSpLocks/>
            </p:cNvCxnSpPr>
            <p:nvPr/>
          </p:nvCxnSpPr>
          <p:spPr>
            <a:xfrm flipV="1">
              <a:off x="1533434" y="3406005"/>
              <a:ext cx="1022004" cy="2028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Conector recto de flecha 26">
              <a:extLst>
                <a:ext uri="{FF2B5EF4-FFF2-40B4-BE49-F238E27FC236}">
                  <a16:creationId xmlns:a16="http://schemas.microsoft.com/office/drawing/2014/main" id="{68514A27-6F67-454D-BCC4-7DCE16150C61}"/>
                </a:ext>
              </a:extLst>
            </p:cNvPr>
            <p:cNvCxnSpPr>
              <a:cxnSpLocks/>
            </p:cNvCxnSpPr>
            <p:nvPr/>
          </p:nvCxnSpPr>
          <p:spPr>
            <a:xfrm>
              <a:off x="1517088" y="3739579"/>
              <a:ext cx="929106" cy="4393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Conector recto de flecha 32">
              <a:extLst>
                <a:ext uri="{FF2B5EF4-FFF2-40B4-BE49-F238E27FC236}">
                  <a16:creationId xmlns:a16="http://schemas.microsoft.com/office/drawing/2014/main" id="{AE77E649-3FA9-43D6-8EA7-353E73DC892C}"/>
                </a:ext>
              </a:extLst>
            </p:cNvPr>
            <p:cNvCxnSpPr>
              <a:cxnSpLocks/>
            </p:cNvCxnSpPr>
            <p:nvPr/>
          </p:nvCxnSpPr>
          <p:spPr>
            <a:xfrm>
              <a:off x="1455096" y="3923834"/>
              <a:ext cx="1100342" cy="9885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4" name="Grupo 3">
            <a:extLst>
              <a:ext uri="{FF2B5EF4-FFF2-40B4-BE49-F238E27FC236}">
                <a16:creationId xmlns:a16="http://schemas.microsoft.com/office/drawing/2014/main" id="{9928B357-C5CB-4FFA-A45F-4F9AD8735717}"/>
              </a:ext>
            </a:extLst>
          </p:cNvPr>
          <p:cNvGrpSpPr/>
          <p:nvPr/>
        </p:nvGrpSpPr>
        <p:grpSpPr>
          <a:xfrm>
            <a:off x="65385" y="1581204"/>
            <a:ext cx="4310733" cy="706727"/>
            <a:chOff x="118094" y="560364"/>
            <a:chExt cx="4310733" cy="706727"/>
          </a:xfrm>
        </p:grpSpPr>
        <p:sp>
          <p:nvSpPr>
            <p:cNvPr id="10" name="Título 1">
              <a:extLst>
                <a:ext uri="{FF2B5EF4-FFF2-40B4-BE49-F238E27FC236}">
                  <a16:creationId xmlns:a16="http://schemas.microsoft.com/office/drawing/2014/main" id="{A4AC27B1-ADC4-4ACF-AE81-EDCC842A97FF}"/>
                </a:ext>
              </a:extLst>
            </p:cNvPr>
            <p:cNvSpPr txBox="1">
              <a:spLocks/>
            </p:cNvSpPr>
            <p:nvPr/>
          </p:nvSpPr>
          <p:spPr>
            <a:xfrm>
              <a:off x="755597" y="560364"/>
              <a:ext cx="3673230" cy="7067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000" b="1" dirty="0">
                  <a:solidFill>
                    <a:schemeClr val="accent1">
                      <a:lumMod val="50000"/>
                    </a:schemeClr>
                  </a:solidFill>
                  <a:latin typeface="Calibri" panose="020F0502020204030204" pitchFamily="34" charset="0"/>
                  <a:ea typeface="Calibri" panose="020F0502020204030204" pitchFamily="34" charset="0"/>
                  <a:cs typeface="Calibri" panose="020F0502020204030204" pitchFamily="34" charset="0"/>
                </a:rPr>
                <a:t>Qué es la Vinculación?</a:t>
              </a:r>
            </a:p>
          </p:txBody>
        </p:sp>
        <p:sp>
          <p:nvSpPr>
            <p:cNvPr id="37" name="Elipse 36">
              <a:extLst>
                <a:ext uri="{FF2B5EF4-FFF2-40B4-BE49-F238E27FC236}">
                  <a16:creationId xmlns:a16="http://schemas.microsoft.com/office/drawing/2014/main" id="{BB4E399F-247E-4AFC-8FA1-E05D10EEEEED}"/>
                </a:ext>
                <a:ext uri="{C183D7F6-B498-43B3-948B-1728B52AA6E4}">
                  <adec:decorative xmlns:adec="http://schemas.microsoft.com/office/drawing/2017/decorative" val="1"/>
                </a:ext>
              </a:extLst>
            </p:cNvPr>
            <p:cNvSpPr/>
            <p:nvPr/>
          </p:nvSpPr>
          <p:spPr>
            <a:xfrm>
              <a:off x="118094" y="688247"/>
              <a:ext cx="444511" cy="4379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1100" b="1" dirty="0">
                  <a:latin typeface="Segoe UI" panose="020B0502040204020203" pitchFamily="34" charset="0"/>
                  <a:cs typeface="Segoe UI" panose="020B0502040204020203" pitchFamily="34" charset="0"/>
                </a:rPr>
                <a:t>1</a:t>
              </a:r>
            </a:p>
          </p:txBody>
        </p:sp>
      </p:grpSp>
      <p:sp>
        <p:nvSpPr>
          <p:cNvPr id="21" name="CuadroTexto 20">
            <a:extLst>
              <a:ext uri="{FF2B5EF4-FFF2-40B4-BE49-F238E27FC236}">
                <a16:creationId xmlns:a16="http://schemas.microsoft.com/office/drawing/2014/main" id="{A7C83C72-F2E2-4945-BB85-7ABDB82284A2}"/>
              </a:ext>
            </a:extLst>
          </p:cNvPr>
          <p:cNvSpPr txBox="1"/>
          <p:nvPr/>
        </p:nvSpPr>
        <p:spPr>
          <a:xfrm>
            <a:off x="4886888" y="164972"/>
            <a:ext cx="2212658" cy="461665"/>
          </a:xfrm>
          <a:prstGeom prst="rect">
            <a:avLst/>
          </a:prstGeom>
          <a:noFill/>
        </p:spPr>
        <p:txBody>
          <a:bodyPr wrap="none" rtlCol="0">
            <a:spAutoFit/>
          </a:bodyPr>
          <a:lstStyle/>
          <a:p>
            <a:pPr algn="ctr"/>
            <a:r>
              <a:rPr lang="es-EC" sz="2400" b="1" dirty="0">
                <a:solidFill>
                  <a:schemeClr val="accent1">
                    <a:lumMod val="50000"/>
                  </a:schemeClr>
                </a:solidFill>
              </a:rPr>
              <a:t>INTRODUCCIÓN</a:t>
            </a:r>
          </a:p>
        </p:txBody>
      </p:sp>
      <p:sp>
        <p:nvSpPr>
          <p:cNvPr id="6" name="Flecha: hacia la izquierda 5">
            <a:hlinkClick r:id="rId6" action="ppaction://hlinksldjump"/>
            <a:extLst>
              <a:ext uri="{FF2B5EF4-FFF2-40B4-BE49-F238E27FC236}">
                <a16:creationId xmlns:a16="http://schemas.microsoft.com/office/drawing/2014/main" id="{FEB5A531-E8F5-4ED6-8C62-A0790A15D969}"/>
              </a:ext>
            </a:extLst>
          </p:cNvPr>
          <p:cNvSpPr/>
          <p:nvPr/>
        </p:nvSpPr>
        <p:spPr>
          <a:xfrm>
            <a:off x="11270511" y="6563883"/>
            <a:ext cx="637954" cy="202019"/>
          </a:xfrm>
          <a:prstGeom prst="leftArrow">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4" name="Botón de acción: ir a inicio 23">
            <a:hlinkClick r:id="" action="ppaction://hlinkshowjump?jump=firstslide" highlightClick="1"/>
            <a:extLst>
              <a:ext uri="{FF2B5EF4-FFF2-40B4-BE49-F238E27FC236}">
                <a16:creationId xmlns:a16="http://schemas.microsoft.com/office/drawing/2014/main" id="{8F6A9299-E688-4210-9498-AA8BB46F1938}"/>
              </a:ext>
            </a:extLst>
          </p:cNvPr>
          <p:cNvSpPr/>
          <p:nvPr/>
        </p:nvSpPr>
        <p:spPr>
          <a:xfrm>
            <a:off x="11515060" y="6103089"/>
            <a:ext cx="329609" cy="340242"/>
          </a:xfrm>
          <a:prstGeom prst="actionButtonHom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53491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 de texto 6">
            <a:extLst>
              <a:ext uri="{FF2B5EF4-FFF2-40B4-BE49-F238E27FC236}">
                <a16:creationId xmlns:a16="http://schemas.microsoft.com/office/drawing/2014/main" id="{19D96C47-174D-4CFE-8928-94DBB6A55D50}"/>
              </a:ext>
            </a:extLst>
          </p:cNvPr>
          <p:cNvSpPr txBox="1"/>
          <p:nvPr/>
        </p:nvSpPr>
        <p:spPr>
          <a:xfrm>
            <a:off x="1500431" y="6883307"/>
            <a:ext cx="6503499" cy="369332"/>
          </a:xfrm>
          <a:prstGeom prst="rect">
            <a:avLst/>
          </a:prstGeom>
          <a:noFill/>
        </p:spPr>
        <p:txBody>
          <a:bodyPr wrap="square" rtlCol="0">
            <a:spAutoFit/>
          </a:bodyPr>
          <a:lstStyle/>
          <a:p>
            <a:pPr rtl="0"/>
            <a:endParaRPr lang="es-ES" dirty="0">
              <a:latin typeface="Segoe UI" panose="020B0502040204020203" pitchFamily="34" charset="0"/>
              <a:cs typeface="Segoe UI" panose="020B0502040204020203" pitchFamily="34" charset="0"/>
            </a:endParaRPr>
          </a:p>
        </p:txBody>
      </p:sp>
      <p:sp>
        <p:nvSpPr>
          <p:cNvPr id="3" name="Título 1">
            <a:extLst>
              <a:ext uri="{FF2B5EF4-FFF2-40B4-BE49-F238E27FC236}">
                <a16:creationId xmlns:a16="http://schemas.microsoft.com/office/drawing/2014/main" id="{A754BBA9-83C6-461E-9775-1949BA70B35B}"/>
              </a:ext>
            </a:extLst>
          </p:cNvPr>
          <p:cNvSpPr txBox="1">
            <a:spLocks/>
          </p:cNvSpPr>
          <p:nvPr/>
        </p:nvSpPr>
        <p:spPr>
          <a:xfrm>
            <a:off x="723993" y="5597"/>
            <a:ext cx="4799133" cy="7067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000" b="1"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Quiénes intervienen en la Vinculación?</a:t>
            </a:r>
          </a:p>
        </p:txBody>
      </p:sp>
      <p:sp>
        <p:nvSpPr>
          <p:cNvPr id="12" name="Elipse 11">
            <a:extLst>
              <a:ext uri="{FF2B5EF4-FFF2-40B4-BE49-F238E27FC236}">
                <a16:creationId xmlns:a16="http://schemas.microsoft.com/office/drawing/2014/main" id="{C4109888-9221-4FF6-960E-B087C74634C5}"/>
              </a:ext>
              <a:ext uri="{C183D7F6-B498-43B3-948B-1728B52AA6E4}">
                <adec:decorative xmlns:adec="http://schemas.microsoft.com/office/drawing/2017/decorative" val="1"/>
              </a:ext>
            </a:extLst>
          </p:cNvPr>
          <p:cNvSpPr/>
          <p:nvPr/>
        </p:nvSpPr>
        <p:spPr>
          <a:xfrm>
            <a:off x="115896" y="199220"/>
            <a:ext cx="444511" cy="4379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1100" b="1" dirty="0">
                <a:latin typeface="Segoe UI" panose="020B0502040204020203" pitchFamily="34" charset="0"/>
                <a:cs typeface="Segoe UI" panose="020B0502040204020203" pitchFamily="34" charset="0"/>
              </a:rPr>
              <a:t>2</a:t>
            </a:r>
          </a:p>
        </p:txBody>
      </p:sp>
      <p:grpSp>
        <p:nvGrpSpPr>
          <p:cNvPr id="31" name="Grupo 30">
            <a:extLst>
              <a:ext uri="{FF2B5EF4-FFF2-40B4-BE49-F238E27FC236}">
                <a16:creationId xmlns:a16="http://schemas.microsoft.com/office/drawing/2014/main" id="{C6E29CC3-1E25-4841-A1AC-51320E7C95BC}"/>
              </a:ext>
            </a:extLst>
          </p:cNvPr>
          <p:cNvGrpSpPr/>
          <p:nvPr/>
        </p:nvGrpSpPr>
        <p:grpSpPr>
          <a:xfrm>
            <a:off x="515646" y="1084789"/>
            <a:ext cx="3828385" cy="695253"/>
            <a:chOff x="515646" y="1084789"/>
            <a:chExt cx="3828385" cy="695253"/>
          </a:xfrm>
        </p:grpSpPr>
        <p:sp>
          <p:nvSpPr>
            <p:cNvPr id="8" name="Rectangle 1">
              <a:extLst>
                <a:ext uri="{FF2B5EF4-FFF2-40B4-BE49-F238E27FC236}">
                  <a16:creationId xmlns:a16="http://schemas.microsoft.com/office/drawing/2014/main" id="{86AD706C-8CA4-4B85-8B61-67E1CED768D8}"/>
                </a:ext>
              </a:extLst>
            </p:cNvPr>
            <p:cNvSpPr>
              <a:spLocks noChangeArrowheads="1"/>
            </p:cNvSpPr>
            <p:nvPr/>
          </p:nvSpPr>
          <p:spPr bwMode="auto">
            <a:xfrm>
              <a:off x="1405723" y="1098383"/>
              <a:ext cx="293830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es-ES" b="1"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Coordinador</a:t>
              </a:r>
              <a:r>
                <a:rPr lang="es-ES"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 </a:t>
              </a:r>
              <a:r>
                <a:rPr lang="es-EC"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D</a:t>
              </a:r>
              <a:r>
                <a:rPr kumimoji="0" lang="es-EC" altLang="es-EC" b="0" i="0" u="none" strike="noStrike" cap="none" normalizeH="0" baseline="0" dirty="0">
                  <a:ln>
                    <a:noFill/>
                  </a:ln>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ocente a tiempo completo</a:t>
              </a:r>
            </a:p>
          </p:txBody>
        </p:sp>
        <p:pic>
          <p:nvPicPr>
            <p:cNvPr id="11" name="Imagen 10">
              <a:extLst>
                <a:ext uri="{FF2B5EF4-FFF2-40B4-BE49-F238E27FC236}">
                  <a16:creationId xmlns:a16="http://schemas.microsoft.com/office/drawing/2014/main" id="{085F2D21-7877-418C-AF5A-64EABBA5B93D}"/>
                </a:ext>
              </a:extLst>
            </p:cNvPr>
            <p:cNvPicPr>
              <a:picLocks noChangeAspect="1"/>
            </p:cNvPicPr>
            <p:nvPr/>
          </p:nvPicPr>
          <p:blipFill>
            <a:blip r:embed="rId2"/>
            <a:stretch>
              <a:fillRect/>
            </a:stretch>
          </p:blipFill>
          <p:spPr>
            <a:xfrm>
              <a:off x="515646" y="1084789"/>
              <a:ext cx="890077" cy="695253"/>
            </a:xfrm>
            <a:prstGeom prst="rect">
              <a:avLst/>
            </a:prstGeom>
          </p:spPr>
        </p:pic>
      </p:grpSp>
      <p:grpSp>
        <p:nvGrpSpPr>
          <p:cNvPr id="32" name="Grupo 31">
            <a:extLst>
              <a:ext uri="{FF2B5EF4-FFF2-40B4-BE49-F238E27FC236}">
                <a16:creationId xmlns:a16="http://schemas.microsoft.com/office/drawing/2014/main" id="{E2A553E8-2A03-4449-9E7B-47143EAAA1EC}"/>
              </a:ext>
            </a:extLst>
          </p:cNvPr>
          <p:cNvGrpSpPr/>
          <p:nvPr/>
        </p:nvGrpSpPr>
        <p:grpSpPr>
          <a:xfrm>
            <a:off x="5555127" y="1681191"/>
            <a:ext cx="4975659" cy="923330"/>
            <a:chOff x="4763764" y="1104673"/>
            <a:chExt cx="4975659" cy="923330"/>
          </a:xfrm>
        </p:grpSpPr>
        <p:sp>
          <p:nvSpPr>
            <p:cNvPr id="9" name="Rectangle 2">
              <a:extLst>
                <a:ext uri="{FF2B5EF4-FFF2-40B4-BE49-F238E27FC236}">
                  <a16:creationId xmlns:a16="http://schemas.microsoft.com/office/drawing/2014/main" id="{ADEC9FBB-2C05-4E8B-B05E-63C675F9ABFE}"/>
                </a:ext>
              </a:extLst>
            </p:cNvPr>
            <p:cNvSpPr>
              <a:spLocks noChangeArrowheads="1"/>
            </p:cNvSpPr>
            <p:nvPr/>
          </p:nvSpPr>
          <p:spPr bwMode="auto">
            <a:xfrm>
              <a:off x="5736965" y="1104673"/>
              <a:ext cx="400245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es-ES" b="1"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Director del proyecto  </a:t>
              </a:r>
              <a:r>
                <a:rPr lang="es-EC"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D</a:t>
              </a:r>
              <a:r>
                <a:rPr kumimoji="0" lang="es-EC" altLang="es-EC" b="0" i="0" u="none" strike="noStrike" cap="none" normalizeH="0" baseline="0" dirty="0">
                  <a:ln>
                    <a:noFill/>
                  </a:ln>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ocente titular a tiempo completo, perfil profesional adecuado a la naturaleza del proyecto.</a:t>
              </a:r>
            </a:p>
          </p:txBody>
        </p:sp>
        <p:pic>
          <p:nvPicPr>
            <p:cNvPr id="14" name="Imagen 13">
              <a:extLst>
                <a:ext uri="{FF2B5EF4-FFF2-40B4-BE49-F238E27FC236}">
                  <a16:creationId xmlns:a16="http://schemas.microsoft.com/office/drawing/2014/main" id="{E54069B4-00D9-431B-B503-27E09E0CA1B7}"/>
                </a:ext>
              </a:extLst>
            </p:cNvPr>
            <p:cNvPicPr>
              <a:picLocks noChangeAspect="1"/>
            </p:cNvPicPr>
            <p:nvPr/>
          </p:nvPicPr>
          <p:blipFill>
            <a:blip r:embed="rId3"/>
            <a:stretch>
              <a:fillRect/>
            </a:stretch>
          </p:blipFill>
          <p:spPr>
            <a:xfrm>
              <a:off x="4763764" y="1118478"/>
              <a:ext cx="890077" cy="793046"/>
            </a:xfrm>
            <a:prstGeom prst="rect">
              <a:avLst/>
            </a:prstGeom>
          </p:spPr>
        </p:pic>
      </p:grpSp>
      <p:grpSp>
        <p:nvGrpSpPr>
          <p:cNvPr id="33" name="Grupo 32">
            <a:extLst>
              <a:ext uri="{FF2B5EF4-FFF2-40B4-BE49-F238E27FC236}">
                <a16:creationId xmlns:a16="http://schemas.microsoft.com/office/drawing/2014/main" id="{9ACBDD8C-3DF7-4212-A1C5-615924A0D5B3}"/>
              </a:ext>
            </a:extLst>
          </p:cNvPr>
          <p:cNvGrpSpPr/>
          <p:nvPr/>
        </p:nvGrpSpPr>
        <p:grpSpPr>
          <a:xfrm>
            <a:off x="560407" y="3429000"/>
            <a:ext cx="6706758" cy="646331"/>
            <a:chOff x="723993" y="2362111"/>
            <a:chExt cx="6706758" cy="646331"/>
          </a:xfrm>
        </p:grpSpPr>
        <p:sp>
          <p:nvSpPr>
            <p:cNvPr id="6" name="Cuadro de texto 6">
              <a:extLst>
                <a:ext uri="{FF2B5EF4-FFF2-40B4-BE49-F238E27FC236}">
                  <a16:creationId xmlns:a16="http://schemas.microsoft.com/office/drawing/2014/main" id="{6F6A70C9-5B41-430E-A30D-0B4529A21B4C}"/>
                </a:ext>
              </a:extLst>
            </p:cNvPr>
            <p:cNvSpPr txBox="1"/>
            <p:nvPr/>
          </p:nvSpPr>
          <p:spPr>
            <a:xfrm>
              <a:off x="1257310" y="2362111"/>
              <a:ext cx="6173441" cy="646331"/>
            </a:xfrm>
            <a:prstGeom prst="rect">
              <a:avLst/>
            </a:prstGeom>
            <a:noFill/>
          </p:spPr>
          <p:txBody>
            <a:bodyPr wrap="square" rtlCol="0">
              <a:spAutoFit/>
            </a:bodyPr>
            <a:lstStyle/>
            <a:p>
              <a:pPr rtl="0"/>
              <a:r>
                <a:rPr lang="es-ES" b="1"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Estudiantes habilitados </a:t>
              </a:r>
              <a:r>
                <a:rPr lang="es-ES"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Estudiantes de la UNACH que han aprobado al menos el 50% de su malla curricular.</a:t>
              </a:r>
            </a:p>
          </p:txBody>
        </p:sp>
        <p:pic>
          <p:nvPicPr>
            <p:cNvPr id="18" name="Imagen 17">
              <a:extLst>
                <a:ext uri="{FF2B5EF4-FFF2-40B4-BE49-F238E27FC236}">
                  <a16:creationId xmlns:a16="http://schemas.microsoft.com/office/drawing/2014/main" id="{E9FEE826-2742-42B8-8587-965467553C54}"/>
                </a:ext>
              </a:extLst>
            </p:cNvPr>
            <p:cNvPicPr>
              <a:picLocks noChangeAspect="1"/>
            </p:cNvPicPr>
            <p:nvPr/>
          </p:nvPicPr>
          <p:blipFill>
            <a:blip r:embed="rId4"/>
            <a:stretch>
              <a:fillRect/>
            </a:stretch>
          </p:blipFill>
          <p:spPr>
            <a:xfrm>
              <a:off x="723993" y="2393688"/>
              <a:ext cx="484954" cy="545725"/>
            </a:xfrm>
            <a:prstGeom prst="rect">
              <a:avLst/>
            </a:prstGeom>
          </p:spPr>
        </p:pic>
      </p:grpSp>
      <p:grpSp>
        <p:nvGrpSpPr>
          <p:cNvPr id="34" name="Grupo 33">
            <a:extLst>
              <a:ext uri="{FF2B5EF4-FFF2-40B4-BE49-F238E27FC236}">
                <a16:creationId xmlns:a16="http://schemas.microsoft.com/office/drawing/2014/main" id="{4447AB86-9F5B-4179-AD58-3323EF05CA01}"/>
              </a:ext>
            </a:extLst>
          </p:cNvPr>
          <p:cNvGrpSpPr/>
          <p:nvPr/>
        </p:nvGrpSpPr>
        <p:grpSpPr>
          <a:xfrm>
            <a:off x="5438066" y="4420748"/>
            <a:ext cx="6592777" cy="646332"/>
            <a:chOff x="762305" y="3068510"/>
            <a:chExt cx="6592777" cy="646332"/>
          </a:xfrm>
        </p:grpSpPr>
        <p:sp>
          <p:nvSpPr>
            <p:cNvPr id="16" name="CuadroTexto 15">
              <a:extLst>
                <a:ext uri="{FF2B5EF4-FFF2-40B4-BE49-F238E27FC236}">
                  <a16:creationId xmlns:a16="http://schemas.microsoft.com/office/drawing/2014/main" id="{AC4665E9-2BDB-4DF2-AC50-9733ACACA7EC}"/>
                </a:ext>
              </a:extLst>
            </p:cNvPr>
            <p:cNvSpPr txBox="1"/>
            <p:nvPr/>
          </p:nvSpPr>
          <p:spPr>
            <a:xfrm>
              <a:off x="1257310" y="3068510"/>
              <a:ext cx="6097772" cy="646331"/>
            </a:xfrm>
            <a:prstGeom prst="rect">
              <a:avLst/>
            </a:prstGeom>
            <a:noFill/>
          </p:spPr>
          <p:txBody>
            <a:bodyPr wrap="square">
              <a:spAutoFit/>
            </a:bodyPr>
            <a:lstStyle/>
            <a:p>
              <a:pPr rtl="0">
                <a:tabLst>
                  <a:tab pos="2508250" algn="l"/>
                  <a:tab pos="2514600" algn="l"/>
                </a:tabLst>
              </a:pPr>
              <a:r>
                <a:rPr lang="es-ES"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Estudiantes de medicina con al menos el 44% de su malla curricular aprobada.</a:t>
              </a:r>
            </a:p>
          </p:txBody>
        </p:sp>
        <p:pic>
          <p:nvPicPr>
            <p:cNvPr id="20" name="Imagen 19">
              <a:extLst>
                <a:ext uri="{FF2B5EF4-FFF2-40B4-BE49-F238E27FC236}">
                  <a16:creationId xmlns:a16="http://schemas.microsoft.com/office/drawing/2014/main" id="{640044F3-0817-4DF4-894A-36D8FB0FF643}"/>
                </a:ext>
              </a:extLst>
            </p:cNvPr>
            <p:cNvPicPr>
              <a:picLocks noChangeAspect="1"/>
            </p:cNvPicPr>
            <p:nvPr/>
          </p:nvPicPr>
          <p:blipFill>
            <a:blip r:embed="rId5"/>
            <a:stretch>
              <a:fillRect/>
            </a:stretch>
          </p:blipFill>
          <p:spPr>
            <a:xfrm>
              <a:off x="762305" y="3068510"/>
              <a:ext cx="396758" cy="646332"/>
            </a:xfrm>
            <a:prstGeom prst="rect">
              <a:avLst/>
            </a:prstGeom>
          </p:spPr>
        </p:pic>
      </p:grpSp>
      <p:sp>
        <p:nvSpPr>
          <p:cNvPr id="38" name="Flecha: hacia la izquierda 37">
            <a:hlinkClick r:id="rId6" action="ppaction://hlinksldjump"/>
            <a:extLst>
              <a:ext uri="{FF2B5EF4-FFF2-40B4-BE49-F238E27FC236}">
                <a16:creationId xmlns:a16="http://schemas.microsoft.com/office/drawing/2014/main" id="{34BB3A68-1E45-4A9E-A8B2-27B2F94B2FAC}"/>
              </a:ext>
            </a:extLst>
          </p:cNvPr>
          <p:cNvSpPr/>
          <p:nvPr/>
        </p:nvSpPr>
        <p:spPr>
          <a:xfrm>
            <a:off x="11270511" y="6563883"/>
            <a:ext cx="637954" cy="202019"/>
          </a:xfrm>
          <a:prstGeom prst="leftArrow">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9" name="Botón de acción: ir a inicio 38">
            <a:hlinkClick r:id="" action="ppaction://hlinkshowjump?jump=firstslide" highlightClick="1"/>
            <a:extLst>
              <a:ext uri="{FF2B5EF4-FFF2-40B4-BE49-F238E27FC236}">
                <a16:creationId xmlns:a16="http://schemas.microsoft.com/office/drawing/2014/main" id="{34C0973C-04CB-4550-9F1E-E025414B7E65}"/>
              </a:ext>
            </a:extLst>
          </p:cNvPr>
          <p:cNvSpPr/>
          <p:nvPr/>
        </p:nvSpPr>
        <p:spPr>
          <a:xfrm>
            <a:off x="11515060" y="6103089"/>
            <a:ext cx="329609" cy="340242"/>
          </a:xfrm>
          <a:prstGeom prst="actionButtonHom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482304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FD00CDFE-6CFE-494C-A03F-5ACD5C8D1CA9}"/>
              </a:ext>
            </a:extLst>
          </p:cNvPr>
          <p:cNvGrpSpPr/>
          <p:nvPr/>
        </p:nvGrpSpPr>
        <p:grpSpPr>
          <a:xfrm>
            <a:off x="5029732" y="2523806"/>
            <a:ext cx="6815470" cy="1477328"/>
            <a:chOff x="3042897" y="6445953"/>
            <a:chExt cx="6691656" cy="1477328"/>
          </a:xfrm>
        </p:grpSpPr>
        <p:sp>
          <p:nvSpPr>
            <p:cNvPr id="3" name="Cuadro de texto 6">
              <a:extLst>
                <a:ext uri="{FF2B5EF4-FFF2-40B4-BE49-F238E27FC236}">
                  <a16:creationId xmlns:a16="http://schemas.microsoft.com/office/drawing/2014/main" id="{E4265504-66FB-4B74-9BCA-F6EC02CB2A5F}"/>
                </a:ext>
              </a:extLst>
            </p:cNvPr>
            <p:cNvSpPr txBox="1"/>
            <p:nvPr/>
          </p:nvSpPr>
          <p:spPr>
            <a:xfrm>
              <a:off x="3931220" y="6445953"/>
              <a:ext cx="5803333" cy="1477328"/>
            </a:xfrm>
            <a:prstGeom prst="rect">
              <a:avLst/>
            </a:prstGeom>
            <a:noFill/>
          </p:spPr>
          <p:txBody>
            <a:bodyPr wrap="square" rtlCol="0">
              <a:spAutoFit/>
            </a:bodyPr>
            <a:lstStyle/>
            <a:p>
              <a:pPr algn="just" rtl="0"/>
              <a:r>
                <a:rPr lang="es-EC" b="1"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Indirectos: </a:t>
              </a:r>
              <a:r>
                <a:rPr lang="es-ES"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Son aquellos que reciben un efecto potencial directo de las acciones del proyecto y pueden ser identificados. (Ej. Familias de los niños, personas de la comunidad que se beneficiaran indirectamente con las acciones implementadas por el proyecto).</a:t>
              </a:r>
            </a:p>
          </p:txBody>
        </p:sp>
        <p:pic>
          <p:nvPicPr>
            <p:cNvPr id="4" name="Imagen 3">
              <a:extLst>
                <a:ext uri="{FF2B5EF4-FFF2-40B4-BE49-F238E27FC236}">
                  <a16:creationId xmlns:a16="http://schemas.microsoft.com/office/drawing/2014/main" id="{6D20C0F6-F5D9-41D9-B12E-141765C4BFA5}"/>
                </a:ext>
              </a:extLst>
            </p:cNvPr>
            <p:cNvPicPr>
              <a:picLocks noChangeAspect="1"/>
            </p:cNvPicPr>
            <p:nvPr/>
          </p:nvPicPr>
          <p:blipFill>
            <a:blip r:embed="rId2"/>
            <a:stretch>
              <a:fillRect/>
            </a:stretch>
          </p:blipFill>
          <p:spPr>
            <a:xfrm>
              <a:off x="3042897" y="6825238"/>
              <a:ext cx="888323" cy="762543"/>
            </a:xfrm>
            <a:prstGeom prst="rect">
              <a:avLst/>
            </a:prstGeom>
          </p:spPr>
        </p:pic>
      </p:grpSp>
      <p:sp>
        <p:nvSpPr>
          <p:cNvPr id="5" name="CuadroTexto 4">
            <a:extLst>
              <a:ext uri="{FF2B5EF4-FFF2-40B4-BE49-F238E27FC236}">
                <a16:creationId xmlns:a16="http://schemas.microsoft.com/office/drawing/2014/main" id="{2A41E834-8990-4392-AA55-245ACE222CB7}"/>
              </a:ext>
            </a:extLst>
          </p:cNvPr>
          <p:cNvSpPr txBox="1"/>
          <p:nvPr/>
        </p:nvSpPr>
        <p:spPr>
          <a:xfrm>
            <a:off x="679404" y="395757"/>
            <a:ext cx="11728081" cy="369332"/>
          </a:xfrm>
          <a:prstGeom prst="rect">
            <a:avLst/>
          </a:prstGeom>
          <a:noFill/>
        </p:spPr>
        <p:txBody>
          <a:bodyPr wrap="square">
            <a:spAutoFit/>
          </a:bodyPr>
          <a:lstStyle/>
          <a:p>
            <a:pPr algn="just" rtl="0"/>
            <a:r>
              <a:rPr lang="es-ES" b="1"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Beneficiarios</a:t>
            </a:r>
            <a:r>
              <a:rPr lang="es-ES"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 </a:t>
            </a:r>
            <a:r>
              <a:rPr lang="es-EC"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Los q</a:t>
            </a:r>
            <a:r>
              <a:rPr kumimoji="0" lang="es-EC" altLang="es-EC" sz="1800" b="0" i="0" u="none" strike="noStrike" cap="none" normalizeH="0" baseline="0" dirty="0">
                <a:ln>
                  <a:noFill/>
                </a:ln>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ue recibirán beneficios de su implementación, y se dividen en dos tipos: directos e indirectos.</a:t>
            </a:r>
          </a:p>
        </p:txBody>
      </p:sp>
      <p:grpSp>
        <p:nvGrpSpPr>
          <p:cNvPr id="6" name="Grupo 5">
            <a:extLst>
              <a:ext uri="{FF2B5EF4-FFF2-40B4-BE49-F238E27FC236}">
                <a16:creationId xmlns:a16="http://schemas.microsoft.com/office/drawing/2014/main" id="{3CA657EC-3A1A-436D-9C7F-3E2AA293D3A0}"/>
              </a:ext>
            </a:extLst>
          </p:cNvPr>
          <p:cNvGrpSpPr/>
          <p:nvPr/>
        </p:nvGrpSpPr>
        <p:grpSpPr>
          <a:xfrm>
            <a:off x="895119" y="1201463"/>
            <a:ext cx="4675831" cy="1200329"/>
            <a:chOff x="173927" y="4971298"/>
            <a:chExt cx="4675831" cy="1200329"/>
          </a:xfrm>
        </p:grpSpPr>
        <p:sp>
          <p:nvSpPr>
            <p:cNvPr id="7" name="CuadroTexto 6">
              <a:extLst>
                <a:ext uri="{FF2B5EF4-FFF2-40B4-BE49-F238E27FC236}">
                  <a16:creationId xmlns:a16="http://schemas.microsoft.com/office/drawing/2014/main" id="{538CC071-83BF-4BCE-83BB-99FA79509A07}"/>
                </a:ext>
              </a:extLst>
            </p:cNvPr>
            <p:cNvSpPr txBox="1"/>
            <p:nvPr/>
          </p:nvSpPr>
          <p:spPr>
            <a:xfrm>
              <a:off x="1251490" y="4971298"/>
              <a:ext cx="3598268" cy="1200329"/>
            </a:xfrm>
            <a:prstGeom prst="rect">
              <a:avLst/>
            </a:prstGeom>
            <a:noFill/>
          </p:spPr>
          <p:txBody>
            <a:bodyPr wrap="square">
              <a:spAutoFit/>
            </a:bodyPr>
            <a:lstStyle/>
            <a:p>
              <a:pPr algn="just" rtl="0"/>
              <a:r>
                <a:rPr lang="es-EC" b="1"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Directos: </a:t>
              </a:r>
              <a:r>
                <a:rPr lang="es-ES"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 A quienes están orientadas las acciones del proyecto, o quienes participan directamente en el mismo</a:t>
              </a:r>
              <a:r>
                <a:rPr lang="es-EC"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 </a:t>
              </a:r>
            </a:p>
          </p:txBody>
        </p:sp>
        <p:pic>
          <p:nvPicPr>
            <p:cNvPr id="8" name="Imagen 7">
              <a:extLst>
                <a:ext uri="{FF2B5EF4-FFF2-40B4-BE49-F238E27FC236}">
                  <a16:creationId xmlns:a16="http://schemas.microsoft.com/office/drawing/2014/main" id="{A6320D68-EC90-4C88-B1FE-087064A07EF0}"/>
                </a:ext>
              </a:extLst>
            </p:cNvPr>
            <p:cNvPicPr>
              <a:picLocks noChangeAspect="1"/>
            </p:cNvPicPr>
            <p:nvPr/>
          </p:nvPicPr>
          <p:blipFill>
            <a:blip r:embed="rId3"/>
            <a:stretch>
              <a:fillRect/>
            </a:stretch>
          </p:blipFill>
          <p:spPr>
            <a:xfrm>
              <a:off x="173927" y="5217065"/>
              <a:ext cx="1009657" cy="596438"/>
            </a:xfrm>
            <a:prstGeom prst="rect">
              <a:avLst/>
            </a:prstGeom>
          </p:spPr>
        </p:pic>
      </p:grpSp>
      <p:grpSp>
        <p:nvGrpSpPr>
          <p:cNvPr id="9" name="Grupo 8">
            <a:extLst>
              <a:ext uri="{FF2B5EF4-FFF2-40B4-BE49-F238E27FC236}">
                <a16:creationId xmlns:a16="http://schemas.microsoft.com/office/drawing/2014/main" id="{0926BE42-6EDF-47B9-B2FC-4BEA50FDDAEC}"/>
              </a:ext>
            </a:extLst>
          </p:cNvPr>
          <p:cNvGrpSpPr/>
          <p:nvPr/>
        </p:nvGrpSpPr>
        <p:grpSpPr>
          <a:xfrm>
            <a:off x="3261450" y="4594708"/>
            <a:ext cx="6424810" cy="1200329"/>
            <a:chOff x="2059645" y="2004716"/>
            <a:chExt cx="4295488" cy="1200329"/>
          </a:xfrm>
        </p:grpSpPr>
        <p:sp>
          <p:nvSpPr>
            <p:cNvPr id="10" name="Rectangle 3">
              <a:extLst>
                <a:ext uri="{FF2B5EF4-FFF2-40B4-BE49-F238E27FC236}">
                  <a16:creationId xmlns:a16="http://schemas.microsoft.com/office/drawing/2014/main" id="{205D8451-54BD-4B39-BE05-2C88639E4F3E}"/>
                </a:ext>
              </a:extLst>
            </p:cNvPr>
            <p:cNvSpPr>
              <a:spLocks noChangeArrowheads="1"/>
            </p:cNvSpPr>
            <p:nvPr/>
          </p:nvSpPr>
          <p:spPr bwMode="auto">
            <a:xfrm>
              <a:off x="2787279" y="2004716"/>
              <a:ext cx="356785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es-ES" b="1"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Docente de vinculación </a:t>
              </a:r>
              <a:r>
                <a:rPr kumimoji="0" lang="es-EC" altLang="es-EC" sz="1800" b="0" i="0" u="none" strike="noStrike" cap="none" normalizeH="0" baseline="0" dirty="0">
                  <a:ln>
                    <a:noFill/>
                  </a:ln>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Encargado de acompañar, asesorar, supervisar y emitir informes sobre la ejecución del proyecto, perfil profesional adecuado al proyecto.</a:t>
              </a:r>
            </a:p>
          </p:txBody>
        </p:sp>
        <p:pic>
          <p:nvPicPr>
            <p:cNvPr id="11" name="Imagen 10">
              <a:extLst>
                <a:ext uri="{FF2B5EF4-FFF2-40B4-BE49-F238E27FC236}">
                  <a16:creationId xmlns:a16="http://schemas.microsoft.com/office/drawing/2014/main" id="{06EB0213-2C02-4E63-85B7-CA1C0B9B4159}"/>
                </a:ext>
              </a:extLst>
            </p:cNvPr>
            <p:cNvPicPr>
              <a:picLocks noChangeAspect="1"/>
            </p:cNvPicPr>
            <p:nvPr/>
          </p:nvPicPr>
          <p:blipFill>
            <a:blip r:embed="rId4"/>
            <a:stretch>
              <a:fillRect/>
            </a:stretch>
          </p:blipFill>
          <p:spPr>
            <a:xfrm>
              <a:off x="2059645" y="2265264"/>
              <a:ext cx="727634" cy="801281"/>
            </a:xfrm>
            <a:prstGeom prst="rect">
              <a:avLst/>
            </a:prstGeom>
          </p:spPr>
        </p:pic>
      </p:grpSp>
      <p:sp>
        <p:nvSpPr>
          <p:cNvPr id="12" name="Flecha: hacia la izquierda 11">
            <a:hlinkClick r:id="rId5" action="ppaction://hlinksldjump"/>
            <a:extLst>
              <a:ext uri="{FF2B5EF4-FFF2-40B4-BE49-F238E27FC236}">
                <a16:creationId xmlns:a16="http://schemas.microsoft.com/office/drawing/2014/main" id="{638099F4-1849-47C5-9108-A6E44E5821C6}"/>
              </a:ext>
            </a:extLst>
          </p:cNvPr>
          <p:cNvSpPr/>
          <p:nvPr/>
        </p:nvSpPr>
        <p:spPr>
          <a:xfrm>
            <a:off x="11270511" y="6563883"/>
            <a:ext cx="637954" cy="202019"/>
          </a:xfrm>
          <a:prstGeom prst="leftArrow">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Botón de acción: ir a inicio 12">
            <a:hlinkClick r:id="" action="ppaction://hlinkshowjump?jump=firstslide" highlightClick="1"/>
            <a:extLst>
              <a:ext uri="{FF2B5EF4-FFF2-40B4-BE49-F238E27FC236}">
                <a16:creationId xmlns:a16="http://schemas.microsoft.com/office/drawing/2014/main" id="{F26A3859-BEAA-44D0-AA85-E1CD8E12D4ED}"/>
              </a:ext>
            </a:extLst>
          </p:cNvPr>
          <p:cNvSpPr/>
          <p:nvPr/>
        </p:nvSpPr>
        <p:spPr>
          <a:xfrm>
            <a:off x="11515060" y="6103089"/>
            <a:ext cx="329609" cy="340242"/>
          </a:xfrm>
          <a:prstGeom prst="actionButtonHom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4229521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5D63595C-B6F1-45BC-82DD-6D99C8407D27}"/>
              </a:ext>
            </a:extLst>
          </p:cNvPr>
          <p:cNvGrpSpPr/>
          <p:nvPr/>
        </p:nvGrpSpPr>
        <p:grpSpPr>
          <a:xfrm>
            <a:off x="163243" y="143820"/>
            <a:ext cx="5487474" cy="706727"/>
            <a:chOff x="35652" y="5597"/>
            <a:chExt cx="5487474" cy="706727"/>
          </a:xfrm>
        </p:grpSpPr>
        <p:sp>
          <p:nvSpPr>
            <p:cNvPr id="11" name="Elipse 10">
              <a:extLst>
                <a:ext uri="{FF2B5EF4-FFF2-40B4-BE49-F238E27FC236}">
                  <a16:creationId xmlns:a16="http://schemas.microsoft.com/office/drawing/2014/main" id="{C289CE69-911D-44A6-A7EA-6A5BB72384F4}"/>
                </a:ext>
                <a:ext uri="{C183D7F6-B498-43B3-948B-1728B52AA6E4}">
                  <adec:decorative xmlns:adec="http://schemas.microsoft.com/office/drawing/2017/decorative" val="1"/>
                </a:ext>
              </a:extLst>
            </p:cNvPr>
            <p:cNvSpPr/>
            <p:nvPr/>
          </p:nvSpPr>
          <p:spPr>
            <a:xfrm>
              <a:off x="35652" y="45058"/>
              <a:ext cx="444511" cy="4379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1100" b="1" dirty="0">
                  <a:latin typeface="Segoe UI" panose="020B0502040204020203" pitchFamily="34" charset="0"/>
                  <a:cs typeface="Segoe UI" panose="020B0502040204020203" pitchFamily="34" charset="0"/>
                </a:rPr>
                <a:t>3</a:t>
              </a:r>
            </a:p>
          </p:txBody>
        </p:sp>
        <p:sp>
          <p:nvSpPr>
            <p:cNvPr id="12" name="Título 1">
              <a:extLst>
                <a:ext uri="{FF2B5EF4-FFF2-40B4-BE49-F238E27FC236}">
                  <a16:creationId xmlns:a16="http://schemas.microsoft.com/office/drawing/2014/main" id="{86A8B9F6-0BA8-4E57-9398-881DE1690BDC}"/>
                </a:ext>
              </a:extLst>
            </p:cNvPr>
            <p:cNvSpPr txBox="1">
              <a:spLocks/>
            </p:cNvSpPr>
            <p:nvPr/>
          </p:nvSpPr>
          <p:spPr>
            <a:xfrm>
              <a:off x="723993" y="5597"/>
              <a:ext cx="4799133" cy="7067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000" b="1"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Qué es un Proyecto de Vinculación?</a:t>
              </a:r>
            </a:p>
          </p:txBody>
        </p:sp>
      </p:grpSp>
      <p:sp>
        <p:nvSpPr>
          <p:cNvPr id="14" name="Rectangle 1">
            <a:extLst>
              <a:ext uri="{FF2B5EF4-FFF2-40B4-BE49-F238E27FC236}">
                <a16:creationId xmlns:a16="http://schemas.microsoft.com/office/drawing/2014/main" id="{CBFC10EF-44B2-4D8D-B244-1D0326A04F08}"/>
              </a:ext>
            </a:extLst>
          </p:cNvPr>
          <p:cNvSpPr>
            <a:spLocks noChangeArrowheads="1"/>
          </p:cNvSpPr>
          <p:nvPr/>
        </p:nvSpPr>
        <p:spPr bwMode="auto">
          <a:xfrm>
            <a:off x="649565" y="1414073"/>
            <a:ext cx="112041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C" altLang="es-EC" sz="1800" b="0" i="0" u="none" strike="noStrike" cap="none" normalizeH="0" baseline="0" dirty="0">
                <a:ln>
                  <a:noFill/>
                </a:ln>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Conjunto de acciones sociales, artísticas, productivas y empresariales, vinculadas a la docencia e innovación educativa, desarrolladas de forma coordinada con diversos actores, para resolver problemas o déficits en sectores rurales y marginados, mediante estrategias participativas y el marco lógico.</a:t>
            </a:r>
          </a:p>
        </p:txBody>
      </p:sp>
      <p:sp>
        <p:nvSpPr>
          <p:cNvPr id="15" name="Rectangle 1">
            <a:extLst>
              <a:ext uri="{FF2B5EF4-FFF2-40B4-BE49-F238E27FC236}">
                <a16:creationId xmlns:a16="http://schemas.microsoft.com/office/drawing/2014/main" id="{F297D24E-E1CF-4143-AF5E-0C41466A28B8}"/>
              </a:ext>
            </a:extLst>
          </p:cNvPr>
          <p:cNvSpPr>
            <a:spLocks noChangeArrowheads="1"/>
          </p:cNvSpPr>
          <p:nvPr/>
        </p:nvSpPr>
        <p:spPr bwMode="auto">
          <a:xfrm>
            <a:off x="5950367" y="3429000"/>
            <a:ext cx="513393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EC" sz="1800" b="0" i="0" u="none" strike="noStrike" cap="none" normalizeH="0" baseline="0" dirty="0">
                <a:ln>
                  <a:noFill/>
                </a:ln>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Los proyectos de vinculación deben estar insertos en programas y planes institucionales alineados a necesidades territoriales.</a:t>
            </a:r>
            <a:endParaRPr kumimoji="0" lang="es-EC" altLang="es-EC" sz="1800" b="0" i="0" u="none" strike="noStrike" cap="none" normalizeH="0" baseline="0" dirty="0">
              <a:ln>
                <a:noFill/>
              </a:ln>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3" name="Flecha: hacia la izquierda 12">
            <a:hlinkClick r:id="rId3" action="ppaction://hlinksldjump"/>
            <a:extLst>
              <a:ext uri="{FF2B5EF4-FFF2-40B4-BE49-F238E27FC236}">
                <a16:creationId xmlns:a16="http://schemas.microsoft.com/office/drawing/2014/main" id="{6F9BC272-1FEC-47A0-82CE-BC58BD0C8F25}"/>
              </a:ext>
            </a:extLst>
          </p:cNvPr>
          <p:cNvSpPr/>
          <p:nvPr/>
        </p:nvSpPr>
        <p:spPr>
          <a:xfrm>
            <a:off x="11270511" y="6563883"/>
            <a:ext cx="637954" cy="202019"/>
          </a:xfrm>
          <a:prstGeom prst="leftArrow">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7" name="Botón de acción: ir a inicio 16">
            <a:hlinkClick r:id="" action="ppaction://hlinkshowjump?jump=firstslide" highlightClick="1"/>
            <a:extLst>
              <a:ext uri="{FF2B5EF4-FFF2-40B4-BE49-F238E27FC236}">
                <a16:creationId xmlns:a16="http://schemas.microsoft.com/office/drawing/2014/main" id="{CBC4C6F6-6B99-4B77-9DE1-BE7E93BA28A6}"/>
              </a:ext>
            </a:extLst>
          </p:cNvPr>
          <p:cNvSpPr/>
          <p:nvPr/>
        </p:nvSpPr>
        <p:spPr>
          <a:xfrm>
            <a:off x="11515060" y="6103089"/>
            <a:ext cx="329609" cy="340242"/>
          </a:xfrm>
          <a:prstGeom prst="actionButtonHom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6" name="Imagen 5">
            <a:extLst>
              <a:ext uri="{FF2B5EF4-FFF2-40B4-BE49-F238E27FC236}">
                <a16:creationId xmlns:a16="http://schemas.microsoft.com/office/drawing/2014/main" id="{054A0BF9-9E2C-4745-AD9F-B59788F455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025" y="2635213"/>
            <a:ext cx="4286250" cy="2714625"/>
          </a:xfrm>
          <a:prstGeom prst="rect">
            <a:avLst/>
          </a:prstGeom>
        </p:spPr>
      </p:pic>
    </p:spTree>
    <p:extLst>
      <p:ext uri="{BB962C8B-B14F-4D97-AF65-F5344CB8AC3E}">
        <p14:creationId xmlns:p14="http://schemas.microsoft.com/office/powerpoint/2010/main" val="2127580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CF03757D-DE9C-4BEB-A837-8713D40A8B83}"/>
              </a:ext>
            </a:extLst>
          </p:cNvPr>
          <p:cNvSpPr>
            <a:spLocks noChangeArrowheads="1"/>
          </p:cNvSpPr>
          <p:nvPr/>
        </p:nvSpPr>
        <p:spPr bwMode="auto">
          <a:xfrm>
            <a:off x="277426" y="368250"/>
            <a:ext cx="52515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EC" sz="1800" b="0" i="0" u="none" strike="noStrike" cap="none" normalizeH="0" baseline="0" dirty="0">
                <a:ln>
                  <a:noFill/>
                </a:ln>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 </a:t>
            </a:r>
            <a:r>
              <a:rPr kumimoji="0" lang="es-ES" altLang="es-EC" sz="1800" b="1" i="0" u="none" strike="noStrike" cap="none" normalizeH="0" baseline="0" dirty="0">
                <a:ln>
                  <a:noFill/>
                </a:ln>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Cumplirán los siguientes objetivos</a:t>
            </a:r>
            <a:r>
              <a:rPr kumimoji="0" lang="es-ES" altLang="es-EC" sz="1800" b="0" i="0" u="none" strike="noStrike" cap="none" normalizeH="0" baseline="0" dirty="0">
                <a:ln>
                  <a:noFill/>
                </a:ln>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a:t>
            </a:r>
          </a:p>
        </p:txBody>
      </p:sp>
      <p:sp>
        <p:nvSpPr>
          <p:cNvPr id="5" name="Rectangle 2">
            <a:extLst>
              <a:ext uri="{FF2B5EF4-FFF2-40B4-BE49-F238E27FC236}">
                <a16:creationId xmlns:a16="http://schemas.microsoft.com/office/drawing/2014/main" id="{D79C97EC-9DE8-422A-B9FD-9BE4A0AB80EF}"/>
              </a:ext>
            </a:extLst>
          </p:cNvPr>
          <p:cNvSpPr>
            <a:spLocks noChangeArrowheads="1"/>
          </p:cNvSpPr>
          <p:nvPr/>
        </p:nvSpPr>
        <p:spPr bwMode="auto">
          <a:xfrm>
            <a:off x="846462" y="2708530"/>
            <a:ext cx="836221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s-EC" altLang="es-EC" sz="1800" b="0" i="0" u="none" strike="noStrike" cap="none" normalizeH="0" baseline="0" dirty="0">
                <a:ln>
                  <a:noFill/>
                </a:ln>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Fomentar la innovación y el uso del conocimiento científico y tecnológico para mejorar la productividad y competitividad del sector productivo, basándose en los dominios científicos, tecnológicos y humanísticos de la UNACH.</a:t>
            </a:r>
          </a:p>
        </p:txBody>
      </p:sp>
      <p:sp>
        <p:nvSpPr>
          <p:cNvPr id="6" name="Rectangle 3">
            <a:extLst>
              <a:ext uri="{FF2B5EF4-FFF2-40B4-BE49-F238E27FC236}">
                <a16:creationId xmlns:a16="http://schemas.microsoft.com/office/drawing/2014/main" id="{48DBEF20-68D7-4878-8557-34B8D5C1603D}"/>
              </a:ext>
            </a:extLst>
          </p:cNvPr>
          <p:cNvSpPr>
            <a:spLocks noChangeArrowheads="1"/>
          </p:cNvSpPr>
          <p:nvPr/>
        </p:nvSpPr>
        <p:spPr bwMode="auto">
          <a:xfrm>
            <a:off x="1763138" y="1037854"/>
            <a:ext cx="836221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s-EC" altLang="es-EC" sz="1800" b="0" i="0" u="none" strike="noStrike" cap="none" normalizeH="0" baseline="0" dirty="0">
                <a:ln>
                  <a:noFill/>
                </a:ln>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Apoyar la organización de las comunidades para vincular las actividades académicas con la resolución de problemas sociales, productivos y económicos.</a:t>
            </a:r>
          </a:p>
        </p:txBody>
      </p:sp>
      <p:sp>
        <p:nvSpPr>
          <p:cNvPr id="7" name="Rectangle 4">
            <a:extLst>
              <a:ext uri="{FF2B5EF4-FFF2-40B4-BE49-F238E27FC236}">
                <a16:creationId xmlns:a16="http://schemas.microsoft.com/office/drawing/2014/main" id="{7D77DC25-191C-432F-9BF8-77E6608D28CA}"/>
              </a:ext>
            </a:extLst>
          </p:cNvPr>
          <p:cNvSpPr>
            <a:spLocks noChangeArrowheads="1"/>
          </p:cNvSpPr>
          <p:nvPr/>
        </p:nvSpPr>
        <p:spPr bwMode="auto">
          <a:xfrm>
            <a:off x="2664629" y="4312461"/>
            <a:ext cx="874470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s-EC" altLang="es-EC" sz="1800" b="0" i="0" u="none" strike="noStrike" cap="none" normalizeH="0" baseline="0" dirty="0">
                <a:ln>
                  <a:noFill/>
                </a:ln>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Mejorar el bienestar de la población en todas sus dimensiones, alineado con los planes de desarrollo institucional, seccional, regional, nacional e internacional, a través de la interacción académica de la UNACH, que aporta a la sociedad los resultados de la investigación y formación profesional de manera crítica y creativa.</a:t>
            </a:r>
          </a:p>
        </p:txBody>
      </p:sp>
      <p:pic>
        <p:nvPicPr>
          <p:cNvPr id="13" name="Imagen 12">
            <a:extLst>
              <a:ext uri="{FF2B5EF4-FFF2-40B4-BE49-F238E27FC236}">
                <a16:creationId xmlns:a16="http://schemas.microsoft.com/office/drawing/2014/main" id="{4A5689BE-9C14-45F2-9C2B-CBBE99AE99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9185" y="2217740"/>
            <a:ext cx="3060395" cy="1670541"/>
          </a:xfrm>
          <a:prstGeom prst="rect">
            <a:avLst/>
          </a:prstGeom>
        </p:spPr>
      </p:pic>
      <p:pic>
        <p:nvPicPr>
          <p:cNvPr id="19" name="Imagen 18">
            <a:extLst>
              <a:ext uri="{FF2B5EF4-FFF2-40B4-BE49-F238E27FC236}">
                <a16:creationId xmlns:a16="http://schemas.microsoft.com/office/drawing/2014/main" id="{FBD8828C-02F3-43F1-84F8-CAED5ED202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745" y="1120561"/>
            <a:ext cx="1132393" cy="1054414"/>
          </a:xfrm>
          <a:prstGeom prst="rect">
            <a:avLst/>
          </a:prstGeom>
        </p:spPr>
      </p:pic>
      <p:pic>
        <p:nvPicPr>
          <p:cNvPr id="21" name="Imagen 20">
            <a:extLst>
              <a:ext uri="{FF2B5EF4-FFF2-40B4-BE49-F238E27FC236}">
                <a16:creationId xmlns:a16="http://schemas.microsoft.com/office/drawing/2014/main" id="{B826CB53-1BED-456F-B8D0-8F1A3E3780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143" y="4312461"/>
            <a:ext cx="1836915" cy="1200329"/>
          </a:xfrm>
          <a:prstGeom prst="rect">
            <a:avLst/>
          </a:prstGeom>
        </p:spPr>
      </p:pic>
      <p:sp>
        <p:nvSpPr>
          <p:cNvPr id="22" name="Flecha: hacia la izquierda 21">
            <a:hlinkClick r:id="rId5" action="ppaction://hlinksldjump"/>
            <a:extLst>
              <a:ext uri="{FF2B5EF4-FFF2-40B4-BE49-F238E27FC236}">
                <a16:creationId xmlns:a16="http://schemas.microsoft.com/office/drawing/2014/main" id="{854D6946-58DE-4D0E-8B24-0A7A74764C56}"/>
              </a:ext>
            </a:extLst>
          </p:cNvPr>
          <p:cNvSpPr/>
          <p:nvPr/>
        </p:nvSpPr>
        <p:spPr>
          <a:xfrm>
            <a:off x="11270511" y="6563883"/>
            <a:ext cx="637954" cy="202019"/>
          </a:xfrm>
          <a:prstGeom prst="leftArrow">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3" name="Botón de acción: ir a inicio 22">
            <a:hlinkClick r:id="" action="ppaction://hlinkshowjump?jump=firstslide" highlightClick="1"/>
            <a:extLst>
              <a:ext uri="{FF2B5EF4-FFF2-40B4-BE49-F238E27FC236}">
                <a16:creationId xmlns:a16="http://schemas.microsoft.com/office/drawing/2014/main" id="{14FDBE97-5236-460F-9428-9561C4175C6A}"/>
              </a:ext>
            </a:extLst>
          </p:cNvPr>
          <p:cNvSpPr/>
          <p:nvPr/>
        </p:nvSpPr>
        <p:spPr>
          <a:xfrm>
            <a:off x="11515060" y="6103089"/>
            <a:ext cx="329609" cy="340242"/>
          </a:xfrm>
          <a:prstGeom prst="actionButtonHom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4101166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372D054-0C9E-4DD3-BAD7-EAE4660E1A04}"/>
              </a:ext>
            </a:extLst>
          </p:cNvPr>
          <p:cNvSpPr>
            <a:spLocks noChangeArrowheads="1"/>
          </p:cNvSpPr>
          <p:nvPr/>
        </p:nvSpPr>
        <p:spPr bwMode="auto">
          <a:xfrm>
            <a:off x="3351565" y="390201"/>
            <a:ext cx="5770918"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just" defTabSz="914400" rtl="0" eaLnBrk="0" fontAlgn="base" latinLnBrk="0" hangingPunct="0">
              <a:lnSpc>
                <a:spcPct val="100000"/>
              </a:lnSpc>
              <a:spcBef>
                <a:spcPct val="0"/>
              </a:spcBef>
              <a:spcAft>
                <a:spcPct val="0"/>
              </a:spcAft>
              <a:buClrTx/>
              <a:buSzTx/>
              <a:tabLst/>
            </a:pPr>
            <a:r>
              <a:rPr kumimoji="0" lang="es-ES" altLang="es-EC" sz="1800" b="1" i="0" u="none" strike="noStrike" cap="none" normalizeH="0" baseline="0" dirty="0">
                <a:ln>
                  <a:noFill/>
                </a:ln>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Equipo para la elaboración de Proyectos:</a:t>
            </a: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s-ES" altLang="es-EC" sz="1800" i="0" u="none" strike="noStrike" cap="none" normalizeH="0" baseline="0" dirty="0">
                <a:ln>
                  <a:noFill/>
                </a:ln>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Líder </a:t>
            </a:r>
            <a:r>
              <a:rPr lang="es-ES" altLang="es-EC"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o director </a:t>
            </a:r>
            <a:r>
              <a:rPr kumimoji="0" lang="es-ES" altLang="es-EC" sz="1800" i="0" u="none" strike="noStrike" cap="none" normalizeH="0" baseline="0" dirty="0">
                <a:ln>
                  <a:noFill/>
                </a:ln>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del proyecto  Docente titular</a:t>
            </a:r>
            <a:endParaRPr lang="es-ES" altLang="es-EC"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endParaRP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s-ES" altLang="es-EC" sz="1800" i="0" u="none" strike="noStrike" cap="none" normalizeH="0" baseline="0" dirty="0">
                <a:ln>
                  <a:noFill/>
                </a:ln>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Subdirector del proyecto         </a:t>
            </a: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s-ES" altLang="es-EC" sz="1800" i="0" u="none" strike="noStrike" cap="none" normalizeH="0" baseline="0" dirty="0">
                <a:ln>
                  <a:noFill/>
                </a:ln>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Personal académico con actividades de vinculación.</a:t>
            </a: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s-ES" altLang="es-EC"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Participantes externos  (si los hubieren)</a:t>
            </a:r>
            <a:endParaRPr kumimoji="0" lang="es-EC" altLang="es-EC" sz="1800" i="0" u="none" strike="noStrike" cap="none" normalizeH="0" baseline="0" dirty="0">
              <a:ln>
                <a:noFill/>
              </a:ln>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 name="Rectangle 2">
            <a:extLst>
              <a:ext uri="{FF2B5EF4-FFF2-40B4-BE49-F238E27FC236}">
                <a16:creationId xmlns:a16="http://schemas.microsoft.com/office/drawing/2014/main" id="{525C423B-C866-40B9-954B-865609D4E410}"/>
              </a:ext>
            </a:extLst>
          </p:cNvPr>
          <p:cNvSpPr>
            <a:spLocks noChangeArrowheads="1"/>
          </p:cNvSpPr>
          <p:nvPr/>
        </p:nvSpPr>
        <p:spPr bwMode="auto">
          <a:xfrm>
            <a:off x="1710652" y="2379411"/>
            <a:ext cx="4385348"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kumimoji="0" lang="es-EC" altLang="es-EC" sz="1800" b="1" i="0" u="none" strike="noStrike" cap="none" normalizeH="0" baseline="0" dirty="0">
                <a:ln>
                  <a:noFill/>
                </a:ln>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Fases de un proyecto de Vinculación </a:t>
            </a: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s-EC" altLang="es-EC" sz="1800" b="0" i="0" u="none" strike="noStrike" cap="none" normalizeH="0" baseline="0" dirty="0">
                <a:ln>
                  <a:noFill/>
                </a:ln>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Formulación</a:t>
            </a: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s-EC" altLang="es-EC"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Ejecución</a:t>
            </a: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s-EC" altLang="es-EC" sz="1800" b="0" i="0" u="none" strike="noStrike" cap="none" normalizeH="0" baseline="0" dirty="0">
                <a:ln>
                  <a:noFill/>
                </a:ln>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Seguimiento</a:t>
            </a: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s-EC" altLang="es-EC"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Cierre</a:t>
            </a: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s-EC" altLang="es-EC"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Evaluación</a:t>
            </a:r>
          </a:p>
        </p:txBody>
      </p:sp>
      <p:grpSp>
        <p:nvGrpSpPr>
          <p:cNvPr id="3" name="Grupo 2">
            <a:extLst>
              <a:ext uri="{FF2B5EF4-FFF2-40B4-BE49-F238E27FC236}">
                <a16:creationId xmlns:a16="http://schemas.microsoft.com/office/drawing/2014/main" id="{97BF1331-4272-4243-91E6-F45CAB03BBA5}"/>
              </a:ext>
            </a:extLst>
          </p:cNvPr>
          <p:cNvGrpSpPr/>
          <p:nvPr/>
        </p:nvGrpSpPr>
        <p:grpSpPr>
          <a:xfrm>
            <a:off x="1218011" y="4535506"/>
            <a:ext cx="7833792" cy="1871894"/>
            <a:chOff x="2431149" y="4268824"/>
            <a:chExt cx="7833792" cy="1871894"/>
          </a:xfrm>
        </p:grpSpPr>
        <p:sp>
          <p:nvSpPr>
            <p:cNvPr id="6" name="Explosión: 8 puntos 5">
              <a:extLst>
                <a:ext uri="{FF2B5EF4-FFF2-40B4-BE49-F238E27FC236}">
                  <a16:creationId xmlns:a16="http://schemas.microsoft.com/office/drawing/2014/main" id="{A8C6533C-1E9A-4DBC-B130-15BD05C638C3}"/>
                </a:ext>
              </a:extLst>
            </p:cNvPr>
            <p:cNvSpPr/>
            <p:nvPr/>
          </p:nvSpPr>
          <p:spPr>
            <a:xfrm>
              <a:off x="2431149" y="4268824"/>
              <a:ext cx="7833792" cy="1871894"/>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Rectangle 2">
              <a:extLst>
                <a:ext uri="{FF2B5EF4-FFF2-40B4-BE49-F238E27FC236}">
                  <a16:creationId xmlns:a16="http://schemas.microsoft.com/office/drawing/2014/main" id="{A1740C9A-0924-4E63-A441-21248AFB48A3}"/>
                </a:ext>
              </a:extLst>
            </p:cNvPr>
            <p:cNvSpPr>
              <a:spLocks noChangeArrowheads="1"/>
            </p:cNvSpPr>
            <p:nvPr/>
          </p:nvSpPr>
          <p:spPr bwMode="auto">
            <a:xfrm>
              <a:off x="4008218" y="4881606"/>
              <a:ext cx="467965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kumimoji="0" lang="es-EC" altLang="es-EC" sz="1800"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Calibri" panose="020F0502020204030204" pitchFamily="34" charset="0"/>
                </a:rPr>
                <a:t>Cada una de estas fases tiene sus documentos con los respectivos formatos </a:t>
              </a:r>
              <a:endParaRPr lang="es-EC" altLang="es-EC"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grpSp>
      <p:pic>
        <p:nvPicPr>
          <p:cNvPr id="8" name="Imagen 7">
            <a:extLst>
              <a:ext uri="{FF2B5EF4-FFF2-40B4-BE49-F238E27FC236}">
                <a16:creationId xmlns:a16="http://schemas.microsoft.com/office/drawing/2014/main" id="{C50EEFDB-1BE5-40AB-A324-F01DE51805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813" y="280088"/>
            <a:ext cx="2236246" cy="1697555"/>
          </a:xfrm>
          <a:prstGeom prst="rect">
            <a:avLst/>
          </a:prstGeom>
        </p:spPr>
      </p:pic>
      <p:pic>
        <p:nvPicPr>
          <p:cNvPr id="10" name="Imagen 9">
            <a:extLst>
              <a:ext uri="{FF2B5EF4-FFF2-40B4-BE49-F238E27FC236}">
                <a16:creationId xmlns:a16="http://schemas.microsoft.com/office/drawing/2014/main" id="{A02C2C56-F6F1-4794-A0BF-9B1B5D496A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4341" y="2226348"/>
            <a:ext cx="2657462" cy="1971151"/>
          </a:xfrm>
          <a:prstGeom prst="rect">
            <a:avLst/>
          </a:prstGeom>
        </p:spPr>
      </p:pic>
      <p:sp>
        <p:nvSpPr>
          <p:cNvPr id="11" name="Flecha: hacia la izquierda 10">
            <a:hlinkClick r:id="rId4" action="ppaction://hlinksldjump"/>
            <a:extLst>
              <a:ext uri="{FF2B5EF4-FFF2-40B4-BE49-F238E27FC236}">
                <a16:creationId xmlns:a16="http://schemas.microsoft.com/office/drawing/2014/main" id="{AF71E148-E487-4AD5-BC3A-1A066DE0375C}"/>
              </a:ext>
            </a:extLst>
          </p:cNvPr>
          <p:cNvSpPr/>
          <p:nvPr/>
        </p:nvSpPr>
        <p:spPr>
          <a:xfrm>
            <a:off x="11270511" y="6563883"/>
            <a:ext cx="637954" cy="202019"/>
          </a:xfrm>
          <a:prstGeom prst="leftArrow">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Botón de acción: ir a inicio 11">
            <a:hlinkClick r:id="" action="ppaction://hlinkshowjump?jump=firstslide" highlightClick="1"/>
            <a:extLst>
              <a:ext uri="{FF2B5EF4-FFF2-40B4-BE49-F238E27FC236}">
                <a16:creationId xmlns:a16="http://schemas.microsoft.com/office/drawing/2014/main" id="{69A5596E-93D6-4C63-9B64-705C036E38FD}"/>
              </a:ext>
            </a:extLst>
          </p:cNvPr>
          <p:cNvSpPr/>
          <p:nvPr/>
        </p:nvSpPr>
        <p:spPr>
          <a:xfrm>
            <a:off x="11515060" y="6103089"/>
            <a:ext cx="329609" cy="340242"/>
          </a:xfrm>
          <a:prstGeom prst="actionButtonHom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729456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áfico 8">
            <a:extLst>
              <a:ext uri="{FF2B5EF4-FFF2-40B4-BE49-F238E27FC236}">
                <a16:creationId xmlns:a16="http://schemas.microsoft.com/office/drawing/2014/main" id="{35127EDA-5861-47AB-8729-620CFC7DAC0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5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41431" y="816337"/>
            <a:ext cx="5225327" cy="5225327"/>
          </a:xfrm>
          <a:prstGeom prst="rect">
            <a:avLst/>
          </a:prstGeom>
        </p:spPr>
      </p:pic>
      <p:sp>
        <p:nvSpPr>
          <p:cNvPr id="10" name="Elipse 9">
            <a:extLst>
              <a:ext uri="{FF2B5EF4-FFF2-40B4-BE49-F238E27FC236}">
                <a16:creationId xmlns:a16="http://schemas.microsoft.com/office/drawing/2014/main" id="{73E4CFE8-E01D-4066-8450-52A9412EA0BB}"/>
              </a:ext>
              <a:ext uri="{C183D7F6-B498-43B3-948B-1728B52AA6E4}">
                <adec:decorative xmlns:adec="http://schemas.microsoft.com/office/drawing/2017/decorative" val="1"/>
              </a:ext>
            </a:extLst>
          </p:cNvPr>
          <p:cNvSpPr/>
          <p:nvPr/>
        </p:nvSpPr>
        <p:spPr>
          <a:xfrm>
            <a:off x="35652" y="45058"/>
            <a:ext cx="444511" cy="4379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1100" b="1" dirty="0">
                <a:latin typeface="Segoe UI" panose="020B0502040204020203" pitchFamily="34" charset="0"/>
                <a:cs typeface="Segoe UI" panose="020B0502040204020203" pitchFamily="34" charset="0"/>
              </a:rPr>
              <a:t>4</a:t>
            </a:r>
          </a:p>
        </p:txBody>
      </p:sp>
      <p:sp>
        <p:nvSpPr>
          <p:cNvPr id="12" name="CuadroTexto 11">
            <a:extLst>
              <a:ext uri="{FF2B5EF4-FFF2-40B4-BE49-F238E27FC236}">
                <a16:creationId xmlns:a16="http://schemas.microsoft.com/office/drawing/2014/main" id="{9E11A6AE-CA08-48A8-9314-1A575E845B38}"/>
              </a:ext>
            </a:extLst>
          </p:cNvPr>
          <p:cNvSpPr txBox="1"/>
          <p:nvPr/>
        </p:nvSpPr>
        <p:spPr>
          <a:xfrm>
            <a:off x="622547" y="147176"/>
            <a:ext cx="6097464" cy="369332"/>
          </a:xfrm>
          <a:prstGeom prst="rect">
            <a:avLst/>
          </a:prstGeom>
          <a:noFill/>
        </p:spPr>
        <p:txBody>
          <a:bodyPr wrap="square">
            <a:spAutoFit/>
          </a:bodyPr>
          <a:lstStyle/>
          <a:p>
            <a:pPr marR="0" lvl="0" algn="just" defTabSz="914400" rtl="0" eaLnBrk="0" fontAlgn="base" latinLnBrk="0" hangingPunct="0">
              <a:lnSpc>
                <a:spcPct val="100000"/>
              </a:lnSpc>
              <a:spcBef>
                <a:spcPct val="0"/>
              </a:spcBef>
              <a:spcAft>
                <a:spcPct val="0"/>
              </a:spcAft>
              <a:buClrTx/>
              <a:buSzTx/>
              <a:tabLst/>
            </a:pPr>
            <a:r>
              <a:rPr lang="es-ES" altLang="es-EC" b="1"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FORMULA</a:t>
            </a:r>
            <a:r>
              <a:rPr kumimoji="0" lang="es-ES" altLang="es-EC" sz="1800" b="1" i="0" u="none" strike="noStrike" cap="none" normalizeH="0" baseline="0" dirty="0">
                <a:ln>
                  <a:noFill/>
                </a:ln>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CIÓN</a:t>
            </a:r>
          </a:p>
        </p:txBody>
      </p:sp>
      <p:sp>
        <p:nvSpPr>
          <p:cNvPr id="14" name="CuadroTexto 13">
            <a:extLst>
              <a:ext uri="{FF2B5EF4-FFF2-40B4-BE49-F238E27FC236}">
                <a16:creationId xmlns:a16="http://schemas.microsoft.com/office/drawing/2014/main" id="{03986A06-517A-464A-A8AA-97F8F831146E}"/>
              </a:ext>
            </a:extLst>
          </p:cNvPr>
          <p:cNvSpPr txBox="1"/>
          <p:nvPr/>
        </p:nvSpPr>
        <p:spPr>
          <a:xfrm>
            <a:off x="2503708" y="940978"/>
            <a:ext cx="6093724" cy="369332"/>
          </a:xfrm>
          <a:prstGeom prst="rect">
            <a:avLst/>
          </a:prstGeom>
          <a:noFill/>
        </p:spPr>
        <p:txBody>
          <a:bodyPr wrap="square">
            <a:spAutoFit/>
          </a:bodyPr>
          <a:lstStyle/>
          <a:p>
            <a:r>
              <a:rPr lang="es-EC" sz="1800"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El director de proyecto debe presentar:</a:t>
            </a:r>
            <a:endParaRPr lang="es-EC"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16" name="CuadroTexto 15">
            <a:extLst>
              <a:ext uri="{FF2B5EF4-FFF2-40B4-BE49-F238E27FC236}">
                <a16:creationId xmlns:a16="http://schemas.microsoft.com/office/drawing/2014/main" id="{3E0A36C1-6CE9-4A35-BBD0-7DAF1C41DB1B}"/>
              </a:ext>
            </a:extLst>
          </p:cNvPr>
          <p:cNvSpPr txBox="1"/>
          <p:nvPr/>
        </p:nvSpPr>
        <p:spPr>
          <a:xfrm>
            <a:off x="480163" y="1891055"/>
            <a:ext cx="10946905" cy="3255378"/>
          </a:xfrm>
          <a:prstGeom prst="rect">
            <a:avLst/>
          </a:prstGeom>
          <a:noFill/>
        </p:spPr>
        <p:txBody>
          <a:bodyPr wrap="square">
            <a:spAutoFit/>
          </a:bodyPr>
          <a:lstStyle/>
          <a:p>
            <a:pPr marL="342900" lvl="0" indent="-342900">
              <a:lnSpc>
                <a:spcPct val="107000"/>
              </a:lnSpc>
              <a:buFont typeface="Calibri" panose="020F0502020204030204" pitchFamily="34" charset="0"/>
              <a:buChar char="-"/>
            </a:pPr>
            <a:r>
              <a:rPr lang="es-EC" sz="1800"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Oficio dirigido a la dirección de vinculación, solicitando la revisión del proyecto</a:t>
            </a:r>
            <a:endParaRPr lang="es-EC" sz="2400"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buFont typeface="Calibri" panose="020F0502020204030204" pitchFamily="34" charset="0"/>
              <a:buChar char="-"/>
            </a:pPr>
            <a:r>
              <a:rPr lang="es-EC" sz="1800"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Solicitud del beneficiario sobre la viabilidad del proyecto</a:t>
            </a:r>
            <a:endParaRPr lang="es-EC" sz="2400"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buFont typeface="Calibri" panose="020F0502020204030204" pitchFamily="34" charset="0"/>
              <a:buChar char="-"/>
            </a:pPr>
            <a:r>
              <a:rPr lang="es-EC" sz="1800"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Instrumento de cooperación al cual está anexado el proyecto</a:t>
            </a:r>
          </a:p>
          <a:p>
            <a:pPr marL="342900" lvl="0" indent="-342900">
              <a:lnSpc>
                <a:spcPct val="107000"/>
              </a:lnSpc>
              <a:spcAft>
                <a:spcPts val="800"/>
              </a:spcAft>
              <a:buFont typeface="Calibri" panose="020F0502020204030204" pitchFamily="34" charset="0"/>
              <a:buChar char="-"/>
            </a:pPr>
            <a:r>
              <a:rPr lang="es-ES" sz="2000" b="1"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Proyecto de vinculación de acuerdo al formato establecido en el reglamento </a:t>
            </a:r>
            <a:endParaRPr lang="es-EC" sz="2000" b="1"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buFont typeface="Calibri" panose="020F0502020204030204" pitchFamily="34" charset="0"/>
              <a:buChar char="-"/>
            </a:pPr>
            <a:r>
              <a:rPr lang="es-EC"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Oficio</a:t>
            </a:r>
            <a:r>
              <a:rPr lang="es-EC" sz="1800"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 de pertinencia de las carreras a las que tributa el proyecto</a:t>
            </a:r>
            <a:endParaRPr lang="es-EC" sz="2400"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buFont typeface="Calibri" panose="020F0502020204030204" pitchFamily="34" charset="0"/>
              <a:buChar char="-"/>
            </a:pPr>
            <a:r>
              <a:rPr lang="es-EC" sz="1800"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Currículo de los integrantes del proyecto</a:t>
            </a:r>
          </a:p>
          <a:p>
            <a:pPr marL="342900" indent="-342900">
              <a:lnSpc>
                <a:spcPct val="107000"/>
              </a:lnSpc>
              <a:buFont typeface="Calibri" panose="020F0502020204030204" pitchFamily="34" charset="0"/>
              <a:buChar char="-"/>
            </a:pPr>
            <a:r>
              <a:rPr lang="es-EC"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Carta de compromiso de colaboradores externos (en caso de que el proyecto tenga un colaborador externo)</a:t>
            </a:r>
          </a:p>
          <a:p>
            <a:pPr marL="342900" lvl="0" indent="-342900">
              <a:lnSpc>
                <a:spcPct val="107000"/>
              </a:lnSpc>
              <a:buFont typeface="Calibri" panose="020F0502020204030204" pitchFamily="34" charset="0"/>
              <a:buChar char="-"/>
            </a:pPr>
            <a:r>
              <a:rPr lang="es-EC" sz="1800"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Si el presupuesto es efectivo debe presentar las proformas para las compras necesarias</a:t>
            </a:r>
            <a:endParaRPr lang="es-EC" sz="2400"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spcAft>
                <a:spcPts val="800"/>
              </a:spcAft>
              <a:buFont typeface="Calibri" panose="020F0502020204030204" pitchFamily="34" charset="0"/>
              <a:buChar char="-"/>
            </a:pPr>
            <a:r>
              <a:rPr lang="es-EC" sz="1800"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Informe técnico del responsable de facultad</a:t>
            </a:r>
          </a:p>
          <a:p>
            <a:pPr marL="342900" lvl="0" indent="-342900">
              <a:spcAft>
                <a:spcPts val="800"/>
              </a:spcAft>
              <a:buFont typeface="Calibri" panose="020F0502020204030204" pitchFamily="34" charset="0"/>
              <a:buChar char="-"/>
            </a:pPr>
            <a:r>
              <a:rPr lang="es-EC"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Informe metodológico del técnico</a:t>
            </a:r>
            <a:endParaRPr lang="es-EC" sz="1800"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3" name="Rectangle 1">
            <a:extLst>
              <a:ext uri="{FF2B5EF4-FFF2-40B4-BE49-F238E27FC236}">
                <a16:creationId xmlns:a16="http://schemas.microsoft.com/office/drawing/2014/main" id="{59D30D36-2241-45FF-BD3B-4D4E8793C469}"/>
              </a:ext>
            </a:extLst>
          </p:cNvPr>
          <p:cNvSpPr>
            <a:spLocks noChangeArrowheads="1"/>
          </p:cNvSpPr>
          <p:nvPr/>
        </p:nvSpPr>
        <p:spPr bwMode="auto">
          <a:xfrm>
            <a:off x="2438399" y="5940235"/>
            <a:ext cx="12192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1800" b="0" i="0" u="none" strike="noStrike" cap="none" normalizeH="0" baseline="0" dirty="0">
                <a:ln>
                  <a:noFill/>
                </a:ln>
                <a:solidFill>
                  <a:schemeClr val="bg1"/>
                </a:solidFill>
                <a:effectLst/>
                <a:latin typeface="Arial" panose="020B0604020202020204" pitchFamily="34" charset="0"/>
                <a:hlinkClick r:id="rId5">
                  <a:extLst>
                    <a:ext uri="{A12FA001-AC4F-418D-AE19-62706E023703}">
                      <ahyp:hlinkClr xmlns:ahyp="http://schemas.microsoft.com/office/drawing/2018/hyperlinkcolor" val="tx"/>
                    </a:ext>
                  </a:extLst>
                </a:hlinkClick>
              </a:rPr>
              <a:t>FORMULACIÓN PROYECTOS DE VINCULACIÓN_removed.pdf</a:t>
            </a:r>
            <a:endParaRPr kumimoji="0" lang="es-EC" altLang="es-EC" sz="1800" b="0" i="0" u="none" strike="noStrike" cap="none" normalizeH="0" baseline="0" dirty="0">
              <a:ln>
                <a:noFill/>
              </a:ln>
              <a:solidFill>
                <a:schemeClr val="bg1"/>
              </a:solidFill>
              <a:effectLst/>
              <a:latin typeface="Arial" panose="020B0604020202020204" pitchFamily="34" charset="0"/>
            </a:endParaRPr>
          </a:p>
        </p:txBody>
      </p:sp>
      <p:pic>
        <p:nvPicPr>
          <p:cNvPr id="4" name="Imagen 3">
            <a:extLst>
              <a:ext uri="{FF2B5EF4-FFF2-40B4-BE49-F238E27FC236}">
                <a16:creationId xmlns:a16="http://schemas.microsoft.com/office/drawing/2014/main" id="{211B37F7-B861-45F9-9870-CC8491AD7453}"/>
              </a:ext>
            </a:extLst>
          </p:cNvPr>
          <p:cNvPicPr>
            <a:picLocks noChangeAspect="1"/>
          </p:cNvPicPr>
          <p:nvPr/>
        </p:nvPicPr>
        <p:blipFill>
          <a:blip r:embed="rId6"/>
          <a:stretch>
            <a:fillRect/>
          </a:stretch>
        </p:blipFill>
        <p:spPr>
          <a:xfrm>
            <a:off x="733646" y="650607"/>
            <a:ext cx="1493428" cy="950075"/>
          </a:xfrm>
          <a:prstGeom prst="rect">
            <a:avLst/>
          </a:prstGeom>
        </p:spPr>
      </p:pic>
      <p:sp>
        <p:nvSpPr>
          <p:cNvPr id="11" name="Flecha: hacia la izquierda 10">
            <a:hlinkClick r:id="rId7" action="ppaction://hlinksldjump"/>
            <a:extLst>
              <a:ext uri="{FF2B5EF4-FFF2-40B4-BE49-F238E27FC236}">
                <a16:creationId xmlns:a16="http://schemas.microsoft.com/office/drawing/2014/main" id="{AAFEC40A-5036-4B40-A4DE-0B18A6A7A8DF}"/>
              </a:ext>
            </a:extLst>
          </p:cNvPr>
          <p:cNvSpPr/>
          <p:nvPr/>
        </p:nvSpPr>
        <p:spPr>
          <a:xfrm>
            <a:off x="11270511" y="6563883"/>
            <a:ext cx="637954" cy="202019"/>
          </a:xfrm>
          <a:prstGeom prst="leftArrow">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Botón de acción: ir a inicio 12">
            <a:hlinkClick r:id="" action="ppaction://hlinkshowjump?jump=firstslide" highlightClick="1"/>
            <a:extLst>
              <a:ext uri="{FF2B5EF4-FFF2-40B4-BE49-F238E27FC236}">
                <a16:creationId xmlns:a16="http://schemas.microsoft.com/office/drawing/2014/main" id="{D2D4F0D9-238C-425D-A56E-1E52FCB55D19}"/>
              </a:ext>
            </a:extLst>
          </p:cNvPr>
          <p:cNvSpPr/>
          <p:nvPr/>
        </p:nvSpPr>
        <p:spPr>
          <a:xfrm>
            <a:off x="11515060" y="6103089"/>
            <a:ext cx="329609" cy="340242"/>
          </a:xfrm>
          <a:prstGeom prst="actionButtonHom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81659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a:extLst>
              <a:ext uri="{FF2B5EF4-FFF2-40B4-BE49-F238E27FC236}">
                <a16:creationId xmlns:a16="http://schemas.microsoft.com/office/drawing/2014/main" id="{C6DB2063-7A82-401E-BC02-D73BF0005670}"/>
              </a:ext>
            </a:extLst>
          </p:cNvPr>
          <p:cNvGrpSpPr/>
          <p:nvPr/>
        </p:nvGrpSpPr>
        <p:grpSpPr>
          <a:xfrm>
            <a:off x="5805377" y="1653913"/>
            <a:ext cx="6134986" cy="2780638"/>
            <a:chOff x="5794744" y="2105859"/>
            <a:chExt cx="5816009" cy="2646282"/>
          </a:xfrm>
        </p:grpSpPr>
        <p:sp>
          <p:nvSpPr>
            <p:cNvPr id="2" name="Explosión: 8 puntos 1">
              <a:extLst>
                <a:ext uri="{FF2B5EF4-FFF2-40B4-BE49-F238E27FC236}">
                  <a16:creationId xmlns:a16="http://schemas.microsoft.com/office/drawing/2014/main" id="{2358E844-069D-4957-AE36-681B601D0ACD}"/>
                </a:ext>
              </a:extLst>
            </p:cNvPr>
            <p:cNvSpPr/>
            <p:nvPr/>
          </p:nvSpPr>
          <p:spPr>
            <a:xfrm>
              <a:off x="5794744" y="2105859"/>
              <a:ext cx="5816009" cy="2646282"/>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bg1"/>
                </a:solidFill>
              </a:endParaRPr>
            </a:p>
          </p:txBody>
        </p:sp>
        <p:sp>
          <p:nvSpPr>
            <p:cNvPr id="3" name="CuadroTexto 2">
              <a:extLst>
                <a:ext uri="{FF2B5EF4-FFF2-40B4-BE49-F238E27FC236}">
                  <a16:creationId xmlns:a16="http://schemas.microsoft.com/office/drawing/2014/main" id="{6B27926B-8644-4DDC-BFE9-10F788FB88A4}"/>
                </a:ext>
              </a:extLst>
            </p:cNvPr>
            <p:cNvSpPr txBox="1"/>
            <p:nvPr/>
          </p:nvSpPr>
          <p:spPr>
            <a:xfrm>
              <a:off x="6675214" y="3019228"/>
              <a:ext cx="4055067" cy="923330"/>
            </a:xfrm>
            <a:prstGeom prst="rect">
              <a:avLst/>
            </a:prstGeom>
            <a:noFill/>
          </p:spPr>
          <p:txBody>
            <a:bodyPr wrap="square">
              <a:spAutoFit/>
            </a:bodyPr>
            <a:lstStyle/>
            <a:p>
              <a:pPr algn="ctr"/>
              <a:r>
                <a:rPr lang="es-EC"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El director del proyecto debe subir el proyecto al sistema para que los estudiantes postulen</a:t>
              </a:r>
              <a:endParaRPr lang="es-EC"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grpSp>
      <p:sp>
        <p:nvSpPr>
          <p:cNvPr id="4" name="CuadroTexto 3">
            <a:extLst>
              <a:ext uri="{FF2B5EF4-FFF2-40B4-BE49-F238E27FC236}">
                <a16:creationId xmlns:a16="http://schemas.microsoft.com/office/drawing/2014/main" id="{1B6EA695-01B5-45E9-909B-D857CA414511}"/>
              </a:ext>
            </a:extLst>
          </p:cNvPr>
          <p:cNvSpPr txBox="1"/>
          <p:nvPr/>
        </p:nvSpPr>
        <p:spPr>
          <a:xfrm>
            <a:off x="417262" y="354073"/>
            <a:ext cx="10946905" cy="1262846"/>
          </a:xfrm>
          <a:prstGeom prst="rect">
            <a:avLst/>
          </a:prstGeom>
          <a:noFill/>
        </p:spPr>
        <p:txBody>
          <a:bodyPr wrap="square">
            <a:spAutoFit/>
          </a:bodyPr>
          <a:lstStyle/>
          <a:p>
            <a:pPr>
              <a:lnSpc>
                <a:spcPct val="107000"/>
              </a:lnSpc>
            </a:pPr>
            <a:r>
              <a:rPr lang="es-EC" sz="1800" b="1"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FORMATOS </a:t>
            </a:r>
            <a:r>
              <a:rPr lang="es-ES" altLang="es-EC" b="1"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FORMULA</a:t>
            </a:r>
            <a:r>
              <a:rPr kumimoji="0" lang="es-ES" altLang="es-EC" sz="1800" b="1" i="0" u="none" strike="noStrike" cap="none" normalizeH="0" baseline="0" dirty="0">
                <a:ln>
                  <a:noFill/>
                </a:ln>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CIÓN</a:t>
            </a:r>
            <a:r>
              <a:rPr lang="es-EC" sz="1800" b="1"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rPr>
              <a:t>:</a:t>
            </a:r>
          </a:p>
          <a:p>
            <a:pPr lvl="0">
              <a:lnSpc>
                <a:spcPct val="107000"/>
              </a:lnSpc>
            </a:pPr>
            <a:endParaRPr lang="es-EC"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endParaRPr>
          </a:p>
          <a:p>
            <a:pPr lvl="0">
              <a:lnSpc>
                <a:spcPct val="107000"/>
              </a:lnSpc>
            </a:pPr>
            <a:r>
              <a:rPr lang="es-EC"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Presentación de proyectos</a:t>
            </a:r>
          </a:p>
          <a:p>
            <a:pPr>
              <a:lnSpc>
                <a:spcPct val="107000"/>
              </a:lnSpc>
            </a:pPr>
            <a:r>
              <a:rPr kumimoji="0" lang="es-EC" altLang="es-EC" sz="1800" b="0" i="0" u="none" strike="noStrike" cap="none" normalizeH="0" baseline="0" dirty="0" err="1">
                <a:ln>
                  <a:noFill/>
                </a:ln>
                <a:solidFill>
                  <a:srgbClr val="0563C1"/>
                </a:solidFill>
                <a:effectLst/>
                <a:latin typeface="Arial" panose="020B0604020202020204" pitchFamily="34" charset="0"/>
                <a:hlinkClick r:id="rId2">
                  <a:extLst>
                    <a:ext uri="{A12FA001-AC4F-418D-AE19-62706E023703}">
                      <ahyp:hlinkClr xmlns:ahyp="http://schemas.microsoft.com/office/drawing/2018/hyperlinkcolor" val="tx"/>
                    </a:ext>
                  </a:extLst>
                </a:hlinkClick>
              </a:rPr>
              <a:t>Form</a:t>
            </a:r>
            <a:r>
              <a:rPr kumimoji="0" lang="es-EC" altLang="es-EC" sz="1800" b="0" i="0" u="none" strike="noStrike" cap="none" normalizeH="0" baseline="0" dirty="0">
                <a:ln>
                  <a:noFill/>
                </a:ln>
                <a:solidFill>
                  <a:srgbClr val="0563C1"/>
                </a:solidFill>
                <a:effectLst/>
                <a:latin typeface="Arial" panose="020B0604020202020204" pitchFamily="34" charset="0"/>
                <a:hlinkClick r:id="rId2">
                  <a:extLst>
                    <a:ext uri="{A12FA001-AC4F-418D-AE19-62706E023703}">
                      <ahyp:hlinkClr xmlns:ahyp="http://schemas.microsoft.com/office/drawing/2018/hyperlinkcolor" val="tx"/>
                    </a:ext>
                  </a:extLst>
                </a:hlinkClick>
              </a:rPr>
              <a:t> proyectos GV-02-01-01-F.03.</a:t>
            </a:r>
            <a:r>
              <a:rPr kumimoji="0" lang="es-EC" altLang="es-EC" sz="1800" b="0" i="0" u="none" strike="noStrike" cap="none" normalizeH="0" baseline="0" dirty="0">
                <a:ln>
                  <a:noFill/>
                </a:ln>
                <a:solidFill>
                  <a:schemeClr val="accent5">
                    <a:lumMod val="75000"/>
                  </a:schemeClr>
                </a:solidFill>
                <a:effectLst/>
                <a:latin typeface="Arial" panose="020B0604020202020204" pitchFamily="34" charset="0"/>
                <a:hlinkClick r:id="rId2">
                  <a:extLst>
                    <a:ext uri="{A12FA001-AC4F-418D-AE19-62706E023703}">
                      <ahyp:hlinkClr xmlns:ahyp="http://schemas.microsoft.com/office/drawing/2018/hyperlinkcolor" val="tx"/>
                    </a:ext>
                  </a:extLst>
                </a:hlinkClick>
              </a:rPr>
              <a:t>docx</a:t>
            </a:r>
            <a:r>
              <a:rPr lang="es-EC"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 </a:t>
            </a:r>
            <a:r>
              <a:rPr lang="es-EC" sz="1800" dirty="0">
                <a:solidFill>
                  <a:schemeClr val="accent5">
                    <a:lumMod val="75000"/>
                  </a:schemeClr>
                </a:solidFill>
                <a:effectLst/>
                <a:latin typeface="Arial" panose="020B0604020202020204" pitchFamily="34" charset="0"/>
                <a:ea typeface="Calibri" panose="020F0502020204030204" pitchFamily="34" charset="0"/>
                <a:cs typeface="Times New Roman" panose="02020603050405020304" pitchFamily="18" charset="0"/>
              </a:rPr>
              <a:t> </a:t>
            </a:r>
          </a:p>
        </p:txBody>
      </p:sp>
      <p:sp>
        <p:nvSpPr>
          <p:cNvPr id="6" name="Rectangle 1">
            <a:extLst>
              <a:ext uri="{FF2B5EF4-FFF2-40B4-BE49-F238E27FC236}">
                <a16:creationId xmlns:a16="http://schemas.microsoft.com/office/drawing/2014/main" id="{EE5EA62B-1400-4DEB-BC23-D15159602C7A}"/>
              </a:ext>
            </a:extLst>
          </p:cNvPr>
          <p:cNvSpPr>
            <a:spLocks noChangeArrowheads="1"/>
          </p:cNvSpPr>
          <p:nvPr/>
        </p:nvSpPr>
        <p:spPr bwMode="auto">
          <a:xfrm>
            <a:off x="417262" y="4065219"/>
            <a:ext cx="400250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3"/>
              </a:rPr>
              <a:t>Ficha Revisión Metodológica 2.docx</a:t>
            </a:r>
            <a:endParaRPr kumimoji="0" lang="es-EC" altLang="es-EC"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8" name="CuadroTexto 7">
            <a:extLst>
              <a:ext uri="{FF2B5EF4-FFF2-40B4-BE49-F238E27FC236}">
                <a16:creationId xmlns:a16="http://schemas.microsoft.com/office/drawing/2014/main" id="{AD87D59E-9A22-4811-BF73-2DBB0385858A}"/>
              </a:ext>
            </a:extLst>
          </p:cNvPr>
          <p:cNvSpPr txBox="1"/>
          <p:nvPr/>
        </p:nvSpPr>
        <p:spPr>
          <a:xfrm>
            <a:off x="417262" y="3576722"/>
            <a:ext cx="3721601" cy="375552"/>
          </a:xfrm>
          <a:prstGeom prst="rect">
            <a:avLst/>
          </a:prstGeom>
          <a:noFill/>
        </p:spPr>
        <p:txBody>
          <a:bodyPr wrap="square">
            <a:spAutoFit/>
          </a:bodyPr>
          <a:lstStyle/>
          <a:p>
            <a:pPr lvl="0">
              <a:lnSpc>
                <a:spcPct val="107000"/>
              </a:lnSpc>
            </a:pPr>
            <a:r>
              <a:rPr lang="es-EC"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Informe metodológico del técnico</a:t>
            </a:r>
          </a:p>
        </p:txBody>
      </p:sp>
      <p:sp>
        <p:nvSpPr>
          <p:cNvPr id="10" name="CuadroTexto 9">
            <a:extLst>
              <a:ext uri="{FF2B5EF4-FFF2-40B4-BE49-F238E27FC236}">
                <a16:creationId xmlns:a16="http://schemas.microsoft.com/office/drawing/2014/main" id="{798DD641-85FE-494E-A1BD-73775A02E8F3}"/>
              </a:ext>
            </a:extLst>
          </p:cNvPr>
          <p:cNvSpPr txBox="1"/>
          <p:nvPr/>
        </p:nvSpPr>
        <p:spPr>
          <a:xfrm>
            <a:off x="417262" y="2209646"/>
            <a:ext cx="4427454" cy="375552"/>
          </a:xfrm>
          <a:prstGeom prst="rect">
            <a:avLst/>
          </a:prstGeom>
          <a:noFill/>
        </p:spPr>
        <p:txBody>
          <a:bodyPr wrap="square">
            <a:spAutoFit/>
          </a:bodyPr>
          <a:lstStyle/>
          <a:p>
            <a:pPr lvl="0">
              <a:lnSpc>
                <a:spcPct val="107000"/>
              </a:lnSpc>
            </a:pPr>
            <a:r>
              <a:rPr lang="es-EC"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Informe técnico del responsable de facultad</a:t>
            </a:r>
          </a:p>
        </p:txBody>
      </p:sp>
      <p:sp>
        <p:nvSpPr>
          <p:cNvPr id="11" name="Flecha: hacia la izquierda 10">
            <a:hlinkClick r:id="rId4" action="ppaction://hlinksldjump"/>
            <a:extLst>
              <a:ext uri="{FF2B5EF4-FFF2-40B4-BE49-F238E27FC236}">
                <a16:creationId xmlns:a16="http://schemas.microsoft.com/office/drawing/2014/main" id="{C2E82683-7079-4BEE-8A52-9C96B77D8F8E}"/>
              </a:ext>
            </a:extLst>
          </p:cNvPr>
          <p:cNvSpPr/>
          <p:nvPr/>
        </p:nvSpPr>
        <p:spPr>
          <a:xfrm>
            <a:off x="11270511" y="6563883"/>
            <a:ext cx="637954" cy="202019"/>
          </a:xfrm>
          <a:prstGeom prst="leftArrow">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Botón de acción: ir a inicio 11">
            <a:hlinkClick r:id="" action="ppaction://hlinkshowjump?jump=firstslide" highlightClick="1"/>
            <a:extLst>
              <a:ext uri="{FF2B5EF4-FFF2-40B4-BE49-F238E27FC236}">
                <a16:creationId xmlns:a16="http://schemas.microsoft.com/office/drawing/2014/main" id="{32CE3EEA-1CBC-49B2-B474-43CD4C9A7A0E}"/>
              </a:ext>
            </a:extLst>
          </p:cNvPr>
          <p:cNvSpPr/>
          <p:nvPr/>
        </p:nvSpPr>
        <p:spPr>
          <a:xfrm>
            <a:off x="11515060" y="6103089"/>
            <a:ext cx="329609" cy="340242"/>
          </a:xfrm>
          <a:prstGeom prst="actionButtonHom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52405988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0958495_TF44781794_Win32" id="{96504355-EB54-4859-9E89-12AA0E61A23B}" vid="{773C8283-3F8A-4472-B643-F541AAF26B19}"/>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021DAC6F27945C4999370EAD266B1C2A" ma:contentTypeVersion="18" ma:contentTypeDescription="Crear nuevo documento." ma:contentTypeScope="" ma:versionID="69bfd6335d25d0142d554a26ec903e89">
  <xsd:schema xmlns:xsd="http://www.w3.org/2001/XMLSchema" xmlns:xs="http://www.w3.org/2001/XMLSchema" xmlns:p="http://schemas.microsoft.com/office/2006/metadata/properties" xmlns:ns3="5c521e85-a99b-4bf4-af83-5a13c772fdce" xmlns:ns4="e545ee47-b951-4a55-a2f4-fe28a771b787" targetNamespace="http://schemas.microsoft.com/office/2006/metadata/properties" ma:root="true" ma:fieldsID="cf37aacbca13af381f8178759d4ba295" ns3:_="" ns4:_="">
    <xsd:import namespace="5c521e85-a99b-4bf4-af83-5a13c772fdce"/>
    <xsd:import namespace="e545ee47-b951-4a55-a2f4-fe28a771b787"/>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Location"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521e85-a99b-4bf4-af83-5a13c772fd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description="" ma:hidden="true" ma:indexed="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description="" ma:indexed="true"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545ee47-b951-4a55-a2f4-fe28a771b787" elementFormDefault="qualified">
    <xsd:import namespace="http://schemas.microsoft.com/office/2006/documentManagement/types"/>
    <xsd:import namespace="http://schemas.microsoft.com/office/infopath/2007/PartnerControls"/>
    <xsd:element name="SharedWithUsers" ma:index="12"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talles de uso compartido" ma:internalName="SharedWithDetails" ma:readOnly="true">
      <xsd:simpleType>
        <xsd:restriction base="dms:Note">
          <xsd:maxLength value="255"/>
        </xsd:restriction>
      </xsd:simpleType>
    </xsd:element>
    <xsd:element name="SharingHintHash" ma:index="14" nillable="true" ma:displayName="Hash de la sugerencia para comparti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5c521e85-a99b-4bf4-af83-5a13c772fdce" xsi:nil="true"/>
  </documentManagement>
</p:properties>
</file>

<file path=customXml/itemProps1.xml><?xml version="1.0" encoding="utf-8"?>
<ds:datastoreItem xmlns:ds="http://schemas.openxmlformats.org/officeDocument/2006/customXml" ds:itemID="{92724066-18C6-4A3F-9910-FD3DD2E0A4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521e85-a99b-4bf4-af83-5a13c772fdce"/>
    <ds:schemaRef ds:uri="e545ee47-b951-4a55-a2f4-fe28a771b7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DE6B6A8-59FF-4E01-B9A5-C0D9B8974C0A}">
  <ds:schemaRefs>
    <ds:schemaRef ds:uri="http://schemas.microsoft.com/sharepoint/v3/contenttype/forms"/>
  </ds:schemaRefs>
</ds:datastoreItem>
</file>

<file path=customXml/itemProps3.xml><?xml version="1.0" encoding="utf-8"?>
<ds:datastoreItem xmlns:ds="http://schemas.openxmlformats.org/officeDocument/2006/customXml" ds:itemID="{46D51194-46FA-4127-BBCB-6A95FE6BCF82}">
  <ds:schemaRefs>
    <ds:schemaRef ds:uri="http://schemas.microsoft.com/office/infopath/2007/PartnerControls"/>
    <ds:schemaRef ds:uri="http://purl.org/dc/terms/"/>
    <ds:schemaRef ds:uri="http://schemas.microsoft.com/office/2006/documentManagement/types"/>
    <ds:schemaRef ds:uri="http://purl.org/dc/elements/1.1/"/>
    <ds:schemaRef ds:uri="http://www.w3.org/XML/1998/namespace"/>
    <ds:schemaRef ds:uri="http://purl.org/dc/dcmitype/"/>
    <ds:schemaRef ds:uri="e545ee47-b951-4a55-a2f4-fe28a771b787"/>
    <ds:schemaRef ds:uri="http://schemas.openxmlformats.org/package/2006/metadata/core-properties"/>
    <ds:schemaRef ds:uri="5c521e85-a99b-4bf4-af83-5a13c772fdce"/>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Presentación de investigación</Template>
  <TotalTime>1502</TotalTime>
  <Words>1723</Words>
  <Application>Microsoft Office PowerPoint</Application>
  <PresentationFormat>Panorámica</PresentationFormat>
  <Paragraphs>164</Paragraphs>
  <Slides>16</Slides>
  <Notes>7</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16</vt:i4>
      </vt:variant>
    </vt:vector>
  </HeadingPairs>
  <TitlesOfParts>
    <vt:vector size="24" baseType="lpstr">
      <vt:lpstr>Arial</vt:lpstr>
      <vt:lpstr>Calibri</vt:lpstr>
      <vt:lpstr>Calibri Light</vt:lpstr>
      <vt:lpstr>Franklin Gothic Book</vt:lpstr>
      <vt:lpstr>Google Sans</vt:lpstr>
      <vt:lpstr>Segoe UI</vt:lpstr>
      <vt:lpstr>Symbol</vt:lpstr>
      <vt:lpstr>Tema de Office</vt:lpstr>
      <vt:lpstr>Formulación, ejecución y evaluación de impactos en proyectos con Marco Lógico</vt:lpstr>
      <vt:lpstr>PROCESO DE EJECUCIÓN DE PROYECTOS PRACTICAS SERVICIO COMUNITARIO (VINCULACIÓN)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Formulación, ejecución y evaluación de impactos en proyectos con Marco Lógico</dc:title>
  <dc:creator>Esperanza Vaca</dc:creator>
  <cp:lastModifiedBy>Esperanza Isabel Vaca Vela</cp:lastModifiedBy>
  <cp:revision>103</cp:revision>
  <dcterms:created xsi:type="dcterms:W3CDTF">2025-03-17T15:32:10Z</dcterms:created>
  <dcterms:modified xsi:type="dcterms:W3CDTF">2025-03-26T17:24:58Z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0x010100021DAC6F27945C4999370EAD266B1C2A</vt:lpwstr>
  </property>
</Properties>
</file>