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37" r:id="rId2"/>
    <p:sldId id="338" r:id="rId3"/>
    <p:sldId id="341" r:id="rId4"/>
    <p:sldId id="372" r:id="rId5"/>
    <p:sldId id="375" r:id="rId6"/>
    <p:sldId id="378" r:id="rId7"/>
    <p:sldId id="379" r:id="rId8"/>
    <p:sldId id="38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F75E1-9008-16D2-7D92-FD69326DD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FD67ABB-D719-49C1-FEBA-D595258158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463DDCD-2E89-A9A2-DB98-2A07ABADFE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4C7E6C-FE7A-EB04-A885-4A5A336353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9989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972CB-A9C9-88C1-F19D-E2F3493AC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458945B-9CF1-CFEA-3916-901936903A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BDD1DFA-E222-45F0-7380-3BAB87095D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BFDE36-778C-F4BF-DB20-1775C71993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291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65C92-DF43-9331-956F-E412364F1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FFA3377-F403-B132-52C1-FC091B2EF8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389FBD4-5A8D-7E24-9AE8-CB28BFC557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5FFBD9-630A-3420-53C6-BC2724133C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0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UNIDAD 4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DESARROLLO PSICOEVOLUTIVO DE LA ADULTEZ TARDÍA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TEMA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C" b="1" dirty="0">
                <a:solidFill>
                  <a:schemeClr val="tx1"/>
                </a:solidFill>
              </a:rPr>
              <a:t>4.3. Desarrollo cognitivo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3215" y="1197621"/>
            <a:ext cx="8205569" cy="4462757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4.3.1. Aspectos del desarrollo cognoscitivo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INTELIGENCIA Y HABILIDADES DE PROCESAMIENTO 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velocidad de los procesos mentales y el razonamiento abstracto</a:t>
            </a:r>
            <a:r>
              <a:rPr lang="es-ES" sz="2000" dirty="0">
                <a:solidFill>
                  <a:schemeClr val="tx1"/>
                </a:solidFill>
              </a:rPr>
              <a:t>, pueden disminuir en los años finales, pero otras tienden a mejorar durante la mayor parte de la vida adulta.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deterioros del funcionamiento cognitivo </a:t>
            </a:r>
            <a:r>
              <a:rPr lang="es-ES" sz="2000" b="1" i="1" dirty="0">
                <a:solidFill>
                  <a:schemeClr val="tx1"/>
                </a:solidFill>
              </a:rPr>
              <a:t>no son inevitables </a:t>
            </a:r>
            <a:r>
              <a:rPr lang="es-ES" sz="2000" dirty="0">
                <a:solidFill>
                  <a:schemeClr val="tx1"/>
                </a:solidFill>
              </a:rPr>
              <a:t>y quizá puedan prevenirse.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efecto de los cambios cognoscitivos es influido por la </a:t>
            </a:r>
            <a:r>
              <a:rPr lang="es-ES" sz="2000" b="1" i="1" dirty="0">
                <a:solidFill>
                  <a:schemeClr val="tx1"/>
                </a:solidFill>
              </a:rPr>
              <a:t>capacidad cognoscitiva temprana, la posición socioeconómica y el nivel educativo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  <a:endParaRPr lang="es-ES" sz="2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8911" y="1450731"/>
            <a:ext cx="7934178" cy="3956538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dirty="0">
                <a:solidFill>
                  <a:schemeClr val="tx1"/>
                </a:solidFill>
              </a:rPr>
              <a:t>SOLUCIÓN DE PROBLEMAS COTIDIANOS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propósito de la inteligencia es lidiar con los </a:t>
            </a:r>
            <a:r>
              <a:rPr lang="es-ES" sz="2000" b="1" i="1" dirty="0">
                <a:solidFill>
                  <a:schemeClr val="tx1"/>
                </a:solidFill>
              </a:rPr>
              <a:t>desafíos de la vida diaria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mayores tienen </a:t>
            </a:r>
            <a:r>
              <a:rPr lang="es-ES" sz="2000" b="1" i="1" dirty="0">
                <a:solidFill>
                  <a:schemeClr val="tx1"/>
                </a:solidFill>
              </a:rPr>
              <a:t>repertorios de estrategias </a:t>
            </a:r>
            <a:r>
              <a:rPr lang="es-ES" sz="2000" dirty="0">
                <a:solidFill>
                  <a:schemeClr val="tx1"/>
                </a:solidFill>
              </a:rPr>
              <a:t>más amplios y variados para aplicar a situaciones interpersonales diversas que los adultos más jóvenes y en comparación con éstos es más probable que elijan una estrategia altamente eficaz.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Diferencias entre los problemas </a:t>
            </a:r>
            <a:r>
              <a:rPr lang="es-ES" sz="2000" b="1" i="1" dirty="0">
                <a:solidFill>
                  <a:schemeClr val="tx1"/>
                </a:solidFill>
              </a:rPr>
              <a:t>prácticos</a:t>
            </a:r>
            <a:r>
              <a:rPr lang="es-ES" sz="2000" dirty="0">
                <a:solidFill>
                  <a:schemeClr val="tx1"/>
                </a:solidFill>
              </a:rPr>
              <a:t> y los problemas </a:t>
            </a:r>
            <a:r>
              <a:rPr lang="es-ES" sz="2000" b="1" i="1" dirty="0">
                <a:solidFill>
                  <a:schemeClr val="tx1"/>
                </a:solidFill>
              </a:rPr>
              <a:t>interpersonales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04AEA-5A42-606F-2417-9A11E601B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E1B3829E-D826-B9BC-622B-BF31C0126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1710" y="889781"/>
            <a:ext cx="9132278" cy="5078437"/>
          </a:xfrm>
        </p:spPr>
        <p:txBody>
          <a:bodyPr>
            <a:normAutofit fontScale="92500" lnSpcReduction="10000"/>
          </a:bodyPr>
          <a:lstStyle/>
          <a:p>
            <a:r>
              <a:rPr lang="es-ES" sz="2000" dirty="0"/>
              <a:t>	</a:t>
            </a:r>
            <a:r>
              <a:rPr lang="es-ES" sz="2000" b="1" dirty="0">
                <a:solidFill>
                  <a:schemeClr val="tx1"/>
                </a:solidFill>
              </a:rPr>
              <a:t>CAMBIOS EN LAS CAPACIDADES DE PROCESAMIENTO </a:t>
            </a:r>
          </a:p>
          <a:p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muchos adultos mayores, una </a:t>
            </a:r>
            <a:r>
              <a:rPr lang="es-ES" sz="2000" b="1" i="1" dirty="0">
                <a:solidFill>
                  <a:schemeClr val="tx1"/>
                </a:solidFill>
              </a:rPr>
              <a:t>ralentización general del funcionamiento del sistema nervioso central</a:t>
            </a:r>
            <a:r>
              <a:rPr lang="es-ES" sz="2000" dirty="0">
                <a:solidFill>
                  <a:schemeClr val="tx1"/>
                </a:solidFill>
              </a:rPr>
              <a:t> es un factor importante que contribuye a la</a:t>
            </a:r>
            <a:r>
              <a:rPr lang="es-ES" sz="2000" i="1" dirty="0">
                <a:solidFill>
                  <a:schemeClr val="tx1"/>
                </a:solidFill>
              </a:rPr>
              <a:t> </a:t>
            </a:r>
            <a:r>
              <a:rPr lang="es-ES" sz="2000" b="1" i="1" dirty="0">
                <a:solidFill>
                  <a:schemeClr val="tx1"/>
                </a:solidFill>
              </a:rPr>
              <a:t>pérdida de eficiencia </a:t>
            </a:r>
            <a:r>
              <a:rPr lang="es-ES" sz="2000" dirty="0">
                <a:solidFill>
                  <a:schemeClr val="tx1"/>
                </a:solidFill>
              </a:rPr>
              <a:t>del procesamiento de información y a los cambios en las capacidades cognoscitivas.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velocidad del procesamiento</a:t>
            </a:r>
            <a:r>
              <a:rPr lang="es-ES" sz="2000" dirty="0">
                <a:solidFill>
                  <a:schemeClr val="tx1"/>
                </a:solidFill>
              </a:rPr>
              <a:t>, es una de las primeras en deteriorarse, se relaciona con el </a:t>
            </a:r>
            <a:r>
              <a:rPr lang="es-ES" sz="2000" b="1" i="1" dirty="0">
                <a:solidFill>
                  <a:schemeClr val="tx1"/>
                </a:solidFill>
              </a:rPr>
              <a:t>estado de salud, el equilibrio, el modo de andar y el desempeño de actividades cotidianas de la vida </a:t>
            </a:r>
            <a:r>
              <a:rPr lang="es-ES" sz="2000" dirty="0">
                <a:solidFill>
                  <a:schemeClr val="tx1"/>
                </a:solidFill>
              </a:rPr>
              <a:t>diaria como buscar números telefónicos y contar el cambio.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Una capacidad que tiende a hacerse más lenta con la edad es la facilidad para </a:t>
            </a:r>
            <a:r>
              <a:rPr lang="es-ES" sz="2000" b="1" i="1" dirty="0">
                <a:solidFill>
                  <a:schemeClr val="tx1"/>
                </a:solidFill>
              </a:rPr>
              <a:t>cambiar la atención </a:t>
            </a:r>
            <a:r>
              <a:rPr lang="es-ES" sz="2000" dirty="0">
                <a:solidFill>
                  <a:schemeClr val="tx1"/>
                </a:solidFill>
              </a:rPr>
              <a:t>de una tarea o función a otra.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 muchos adultos mayores les resulta </a:t>
            </a:r>
            <a:r>
              <a:rPr lang="es-ES" sz="2000" b="1" i="1" dirty="0">
                <a:solidFill>
                  <a:schemeClr val="tx1"/>
                </a:solidFill>
              </a:rPr>
              <a:t>difícil</a:t>
            </a:r>
            <a:r>
              <a:rPr lang="es-ES" sz="2000" dirty="0">
                <a:solidFill>
                  <a:schemeClr val="tx1"/>
                </a:solidFill>
              </a:rPr>
              <a:t> manejar una actividad que requiere </a:t>
            </a:r>
            <a:r>
              <a:rPr lang="es-ES" sz="2000" b="1" i="1" dirty="0">
                <a:solidFill>
                  <a:schemeClr val="tx1"/>
                </a:solidFill>
              </a:rPr>
              <a:t>cambios de atención rápidos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mayores tienden a </a:t>
            </a:r>
            <a:r>
              <a:rPr lang="es-ES" sz="2000" b="1" i="1" dirty="0">
                <a:solidFill>
                  <a:schemeClr val="tx1"/>
                </a:solidFill>
              </a:rPr>
              <a:t>desempeñarse mejor </a:t>
            </a:r>
            <a:r>
              <a:rPr lang="es-ES" sz="2000" dirty="0">
                <a:solidFill>
                  <a:schemeClr val="tx1"/>
                </a:solidFill>
              </a:rPr>
              <a:t>en tareas que dependen de conocimiento y hábitos arraigados.</a:t>
            </a:r>
          </a:p>
          <a:p>
            <a:endParaRPr lang="es-ES" sz="2000" dirty="0">
              <a:solidFill>
                <a:schemeClr val="tx1"/>
              </a:solidFill>
            </a:endParaRPr>
          </a:p>
          <a:p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32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A8B79-6C5E-9533-690A-9DC07D61A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1BFAAAC1-BB40-6AFF-BC9F-D9731673C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4519" y="1256420"/>
            <a:ext cx="8442961" cy="434515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</a:t>
            </a:r>
            <a:r>
              <a:rPr lang="es-ES" sz="2000" b="1" i="1" dirty="0">
                <a:solidFill>
                  <a:schemeClr val="tx1"/>
                </a:solidFill>
              </a:rPr>
              <a:t>entrenamiento</a:t>
            </a:r>
            <a:r>
              <a:rPr lang="es-ES" sz="2000" dirty="0">
                <a:solidFill>
                  <a:schemeClr val="tx1"/>
                </a:solidFill>
              </a:rPr>
              <a:t> puede aumentar la velocidad de la capacidad para procesar información más compleja en periodos más cortos.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Implica </a:t>
            </a:r>
            <a:r>
              <a:rPr lang="es-ES" sz="2000" b="1" i="1" dirty="0">
                <a:solidFill>
                  <a:schemeClr val="tx1"/>
                </a:solidFill>
              </a:rPr>
              <a:t>práctica, retroalimentación y el aprendizaje </a:t>
            </a:r>
            <a:r>
              <a:rPr lang="es-ES" sz="2000" dirty="0">
                <a:solidFill>
                  <a:schemeClr val="tx1"/>
                </a:solidFill>
              </a:rPr>
              <a:t>de estrategias específicas para desarrollar la tarea.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mayores son menos proclives a exhibir estados de </a:t>
            </a:r>
            <a:r>
              <a:rPr lang="es-ES" sz="2000" b="1" dirty="0">
                <a:solidFill>
                  <a:schemeClr val="tx1"/>
                </a:solidFill>
              </a:rPr>
              <a:t>ánimo negativos </a:t>
            </a:r>
            <a:r>
              <a:rPr lang="es-ES" sz="2000" dirty="0">
                <a:solidFill>
                  <a:schemeClr val="tx1"/>
                </a:solidFill>
              </a:rPr>
              <a:t>y más propensos a mostrar estados de ánimo positivos, lo que disminuye este efecto.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mayores usan </a:t>
            </a:r>
            <a:r>
              <a:rPr lang="es-ES" sz="2000" b="1" i="1" dirty="0">
                <a:solidFill>
                  <a:schemeClr val="tx1"/>
                </a:solidFill>
              </a:rPr>
              <a:t>circuitos neurales alternativos</a:t>
            </a:r>
            <a:r>
              <a:rPr lang="es-ES" sz="2000" dirty="0">
                <a:solidFill>
                  <a:schemeClr val="tx1"/>
                </a:solidFill>
              </a:rPr>
              <a:t> (sensoriales, motores, cognitivos, de regulación de modulación) aunque complementarios, para las tareas más difíciles y que las intervenciones cognoscitivas ejercen su influencia mediante la reestructuración de las trayectorias usadas para realizar dichas tareas.</a:t>
            </a:r>
          </a:p>
        </p:txBody>
      </p:sp>
    </p:spTree>
    <p:extLst>
      <p:ext uri="{BB962C8B-B14F-4D97-AF65-F5344CB8AC3E}">
        <p14:creationId xmlns:p14="http://schemas.microsoft.com/office/powerpoint/2010/main" val="310270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71A23-8A8E-3C28-4FCD-F08225B2A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AD2628E5-3F43-4EFE-0391-51089DF67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8658" y="1554919"/>
            <a:ext cx="8454684" cy="374816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</a:rPr>
              <a:t>ENTRENAMIENTO COGNITIVO EN CASA: </a:t>
            </a:r>
            <a:r>
              <a:rPr lang="es-ES" sz="2000" dirty="0">
                <a:solidFill>
                  <a:schemeClr val="tx1"/>
                </a:solidFill>
              </a:rPr>
              <a:t>https://www.youtube.com/watch?v=PTI3ooel5eE</a:t>
            </a:r>
          </a:p>
        </p:txBody>
      </p:sp>
    </p:spTree>
    <p:extLst>
      <p:ext uri="{BB962C8B-B14F-4D97-AF65-F5344CB8AC3E}">
        <p14:creationId xmlns:p14="http://schemas.microsoft.com/office/powerpoint/2010/main" val="45961977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2316</TotalTime>
  <Words>452</Words>
  <Application>Microsoft Office PowerPoint</Application>
  <PresentationFormat>Panorámica</PresentationFormat>
  <Paragraphs>32</Paragraphs>
  <Slides>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4  DESARROLLO PSICOEVOLUTIVO DE LA ADULTEZ TARDÍA</vt:lpstr>
      <vt:lpstr>TEMA  4.3. Desarrollo cognitivo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401</cp:revision>
  <dcterms:created xsi:type="dcterms:W3CDTF">2020-05-20T17:15:24Z</dcterms:created>
  <dcterms:modified xsi:type="dcterms:W3CDTF">2025-01-16T12:47:05Z</dcterms:modified>
</cp:coreProperties>
</file>