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61" r:id="rId3"/>
    <p:sldId id="292" r:id="rId4"/>
    <p:sldId id="293" r:id="rId5"/>
    <p:sldId id="295" r:id="rId6"/>
    <p:sldId id="297" r:id="rId7"/>
    <p:sldId id="296" r:id="rId8"/>
    <p:sldId id="274" r:id="rId9"/>
    <p:sldId id="275" r:id="rId10"/>
    <p:sldId id="276" r:id="rId11"/>
    <p:sldId id="278" r:id="rId12"/>
    <p:sldId id="280" r:id="rId13"/>
    <p:sldId id="279" r:id="rId14"/>
    <p:sldId id="283" r:id="rId15"/>
    <p:sldId id="282" r:id="rId16"/>
    <p:sldId id="284" r:id="rId17"/>
    <p:sldId id="286" r:id="rId18"/>
    <p:sldId id="298" r:id="rId19"/>
    <p:sldId id="285" r:id="rId20"/>
    <p:sldId id="288" r:id="rId21"/>
    <p:sldId id="287" r:id="rId22"/>
    <p:sldId id="289" r:id="rId23"/>
    <p:sldId id="290" r:id="rId24"/>
    <p:sldId id="291" r:id="rId25"/>
    <p:sldId id="260" r:id="rId26"/>
  </p:sldIdLst>
  <p:sldSz cx="18288000" cy="10287000"/>
  <p:notesSz cx="6858000" cy="9144000"/>
  <p:embeddedFontLst>
    <p:embeddedFont>
      <p:font typeface="Calibri" panose="020F0502020204030204" pitchFamily="34" charset="0"/>
      <p:regular r:id="rId27"/>
      <p:bold r:id="rId28"/>
      <p:italic r:id="rId29"/>
      <p:boldItalic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5097" autoAdjust="0"/>
  </p:normalViewPr>
  <p:slideViewPr>
    <p:cSldViewPr>
      <p:cViewPr varScale="1">
        <p:scale>
          <a:sx n="53" d="100"/>
          <a:sy n="53" d="100"/>
        </p:scale>
        <p:origin x="566"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6A793BD-2D77-C718-FC07-A4A80344E7F9}"/>
              </a:ext>
            </a:extLst>
          </p:cNvPr>
          <p:cNvSpPr txBox="1"/>
          <p:nvPr/>
        </p:nvSpPr>
        <p:spPr>
          <a:xfrm>
            <a:off x="990600" y="3238500"/>
            <a:ext cx="16078200" cy="3785652"/>
          </a:xfrm>
          <a:prstGeom prst="rect">
            <a:avLst/>
          </a:prstGeom>
          <a:noFill/>
        </p:spPr>
        <p:txBody>
          <a:bodyPr wrap="square" rtlCol="0">
            <a:spAutoFit/>
          </a:bodyPr>
          <a:lstStyle/>
          <a:p>
            <a:r>
              <a:rPr lang="es-EC" sz="6000" b="1" dirty="0">
                <a:solidFill>
                  <a:srgbClr val="002060"/>
                </a:solidFill>
                <a:latin typeface="Times New Roman" panose="02020603050405020304" pitchFamily="18" charset="0"/>
                <a:cs typeface="Times New Roman" panose="02020603050405020304" pitchFamily="18" charset="0"/>
              </a:rPr>
              <a:t>TEMA: 		</a:t>
            </a:r>
            <a:r>
              <a:rPr lang="es-EC" sz="6000" dirty="0">
                <a:solidFill>
                  <a:srgbClr val="002060"/>
                </a:solidFill>
                <a:latin typeface="Times New Roman" panose="02020603050405020304" pitchFamily="18" charset="0"/>
                <a:cs typeface="Times New Roman" panose="02020603050405020304" pitchFamily="18" charset="0"/>
              </a:rPr>
              <a:t>Abordaje psicosocial del cuidado 						paliativo al paciente con cáncer oral</a:t>
            </a:r>
            <a:endParaRPr lang="es-EC" sz="6000" b="1" dirty="0">
              <a:solidFill>
                <a:srgbClr val="002060"/>
              </a:solidFill>
              <a:latin typeface="Times New Roman" panose="02020603050405020304" pitchFamily="18" charset="0"/>
              <a:cs typeface="Times New Roman" panose="02020603050405020304" pitchFamily="18" charset="0"/>
            </a:endParaRPr>
          </a:p>
          <a:p>
            <a:endParaRPr lang="es-EC" sz="6000" b="1" dirty="0">
              <a:solidFill>
                <a:srgbClr val="002060"/>
              </a:solidFill>
              <a:latin typeface="Times New Roman" panose="02020603050405020304" pitchFamily="18" charset="0"/>
              <a:cs typeface="Times New Roman" panose="02020603050405020304" pitchFamily="18" charset="0"/>
            </a:endParaRPr>
          </a:p>
          <a:p>
            <a:r>
              <a:rPr lang="es-EC" sz="6000" b="1" dirty="0">
                <a:solidFill>
                  <a:srgbClr val="002060"/>
                </a:solidFill>
                <a:latin typeface="Times New Roman" panose="02020603050405020304" pitchFamily="18" charset="0"/>
                <a:cs typeface="Times New Roman" panose="02020603050405020304" pitchFamily="18" charset="0"/>
              </a:rPr>
              <a:t>AUTOR: 	</a:t>
            </a:r>
            <a:r>
              <a:rPr lang="es-EC" sz="6000" dirty="0">
                <a:solidFill>
                  <a:srgbClr val="002060"/>
                </a:solidFill>
                <a:latin typeface="Times New Roman" panose="02020603050405020304" pitchFamily="18" charset="0"/>
                <a:cs typeface="Times New Roman" panose="02020603050405020304" pitchFamily="18" charset="0"/>
              </a:rPr>
              <a:t>Dra. Odette Martínez Batista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4">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INTERCULTURALIDAD</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lnSpcReduction="10000"/>
          </a:bodyPr>
          <a:lstStyle/>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Actualmente coexisten múltiples modelos sociales en los que habitan familias y comunidades procedentes de diferentes partes del mundo, con creencias religiosas o existenciales diversas. </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ctr">
              <a:lnSpc>
                <a:spcPct val="110000"/>
              </a:lnSpc>
              <a:spcBef>
                <a:spcPts val="0"/>
              </a:spcBef>
              <a:buNone/>
            </a:pPr>
            <a:r>
              <a:rPr lang="es-EC" sz="4000" b="1" dirty="0">
                <a:solidFill>
                  <a:srgbClr val="FF0000"/>
                </a:solidFill>
                <a:latin typeface="Times New Roman" panose="02020603050405020304" pitchFamily="18" charset="0"/>
                <a:cs typeface="Times New Roman" panose="02020603050405020304" pitchFamily="18" charset="0"/>
              </a:rPr>
              <a:t>POR ESTE MOTIVO DEBEMOS PERSONALIZAR LA ENFERMEDAD Y EL TRATAMIENTO, NO SÓLO EL FARMACOLÓGICO SINO TAMBIÉN </a:t>
            </a:r>
          </a:p>
          <a:p>
            <a:pPr marL="0" indent="0" algn="ctr">
              <a:lnSpc>
                <a:spcPct val="110000"/>
              </a:lnSpc>
              <a:spcBef>
                <a:spcPts val="0"/>
              </a:spcBef>
              <a:buNone/>
            </a:pPr>
            <a:r>
              <a:rPr lang="es-EC" sz="4000" b="1" dirty="0">
                <a:solidFill>
                  <a:srgbClr val="FF0000"/>
                </a:solidFill>
                <a:latin typeface="Times New Roman" panose="02020603050405020304" pitchFamily="18" charset="0"/>
                <a:cs typeface="Times New Roman" panose="02020603050405020304" pitchFamily="18" charset="0"/>
              </a:rPr>
              <a:t>EL RELACIONAL</a:t>
            </a:r>
          </a:p>
        </p:txBody>
      </p:sp>
    </p:spTree>
    <p:extLst>
      <p:ext uri="{BB962C8B-B14F-4D97-AF65-F5344CB8AC3E}">
        <p14:creationId xmlns:p14="http://schemas.microsoft.com/office/powerpoint/2010/main" val="2623548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fontScale="92500" lnSpcReduction="10000"/>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En relación con la enfermedad: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La posibilidad de compartir el mismo código lingüístico favorece sin duda el clima de confianza.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Se debe clarificar a los pacientes que el cáncer no es sinónimo de muerte; sino que, en muchos casos, las posibilidades de supervivencia son alta.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De ahí la importancia de mantener una conversación sincera con el paciente respecto a sus creencias, experiencias e información que dispone de su enfermedad.</a:t>
            </a:r>
          </a:p>
        </p:txBody>
      </p:sp>
    </p:spTree>
    <p:extLst>
      <p:ext uri="{BB962C8B-B14F-4D97-AF65-F5344CB8AC3E}">
        <p14:creationId xmlns:p14="http://schemas.microsoft.com/office/powerpoint/2010/main" val="3515897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Familia: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Forma parte vital en el acompañamiento del proceso.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Es de máxima importancia compartir el concepto de familia para cada caso en concreto.</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Para algunas personas la familia será únicamente los miembros nucleares, mientras que para otras esta se extiende incluso algunas amistades muy cercanas.</a:t>
            </a:r>
          </a:p>
        </p:txBody>
      </p:sp>
    </p:spTree>
    <p:extLst>
      <p:ext uri="{BB962C8B-B14F-4D97-AF65-F5344CB8AC3E}">
        <p14:creationId xmlns:p14="http://schemas.microsoft.com/office/powerpoint/2010/main" val="385888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Familia: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En este sentido el equipo de atención debe detectar y negociar con el paciente la oportunidad y/o posibilidad de compartir información con las personas que más valor tienen en la toma de decisiones, sabiendo que no van a coincidir necesariamente con los más próximos como son la pareja, hijos o padres.</a:t>
            </a:r>
          </a:p>
        </p:txBody>
      </p:sp>
    </p:spTree>
    <p:extLst>
      <p:ext uri="{BB962C8B-B14F-4D97-AF65-F5344CB8AC3E}">
        <p14:creationId xmlns:p14="http://schemas.microsoft.com/office/powerpoint/2010/main" val="3955111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lnSpcReduction="10000"/>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Las creencias trascendentales: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Dentro del apartado de creencias religiosas debe tenerse en cuenta la idoneidad de tratar algunos aspectos conflictivos que puedan darse en el futuro. </a:t>
            </a:r>
          </a:p>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Por ejemplo: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Transfusión de sangre en pacientes Testigos de Jehová.</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Indicación de medicamentos en horarios matutinos en población musulmana (ayuno religioso).</a:t>
            </a:r>
          </a:p>
        </p:txBody>
      </p:sp>
    </p:spTree>
    <p:extLst>
      <p:ext uri="{BB962C8B-B14F-4D97-AF65-F5344CB8AC3E}">
        <p14:creationId xmlns:p14="http://schemas.microsoft.com/office/powerpoint/2010/main" val="460965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En este contexto la competencia cultural del profesional se pone en juego, por lo que el odontólogo debe crear un espacio donde el paciente pueda sincerarse desde el inicio de la relación y hablar honestamente sobre sus convicciones y creencias con el fin de no entorpecer los procesos terapéuticos. </a:t>
            </a:r>
          </a:p>
        </p:txBody>
      </p:sp>
    </p:spTree>
    <p:extLst>
      <p:ext uri="{BB962C8B-B14F-4D97-AF65-F5344CB8AC3E}">
        <p14:creationId xmlns:p14="http://schemas.microsoft.com/office/powerpoint/2010/main" val="34601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bg2">
              <a:lumMod val="75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MANEJO MULTIMODAL</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Es necesario desarrollar las habilidades comunicativas y contener nuestra visión cultural, con el fin de adaptarnos siempre que sea posible a las necesidades del paciente, siendo coherentes con la definición de salud como producto social, con equilibrio biopsicosocial.</a:t>
            </a:r>
          </a:p>
        </p:txBody>
      </p:sp>
    </p:spTree>
    <p:extLst>
      <p:ext uri="{BB962C8B-B14F-4D97-AF65-F5344CB8AC3E}">
        <p14:creationId xmlns:p14="http://schemas.microsoft.com/office/powerpoint/2010/main" val="2134868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5">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Es la prevención y el alivio del sufrimiento a través de la detección temprana y correcta evaluación del paciente. </a:t>
            </a:r>
          </a:p>
        </p:txBody>
      </p:sp>
    </p:spTree>
    <p:extLst>
      <p:ext uri="{BB962C8B-B14F-4D97-AF65-F5344CB8AC3E}">
        <p14:creationId xmlns:p14="http://schemas.microsoft.com/office/powerpoint/2010/main" val="2508602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5">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Establecimiento del tratamiento del dolor y otros problemas que pueden ser físicos, psicológicos o espirituales, en el individuo con una enfermedad que por sus características clínicas no es posible una intensión curativa en su tratamiento.</a:t>
            </a:r>
          </a:p>
        </p:txBody>
      </p:sp>
    </p:spTree>
    <p:extLst>
      <p:ext uri="{BB962C8B-B14F-4D97-AF65-F5344CB8AC3E}">
        <p14:creationId xmlns:p14="http://schemas.microsoft.com/office/powerpoint/2010/main" val="2595035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5">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Encaminados 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Aliviar el sufrimiento y mejorar la calidad de vida y el proceso de la muerte.</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Abordar aspectos físicos, psicológicos, sociales, espirituales y prácticos de la persona y sus familias, así como sus expectativas, necesidades, esperanza y temores asociados.</a:t>
            </a: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91229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A NIVEL MUNDIAL</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Según la Agencia Internacional para la Investigación del Cáncer (IARC), </a:t>
            </a:r>
            <a:r>
              <a:rPr lang="es-EC" sz="4800" b="1" dirty="0">
                <a:solidFill>
                  <a:srgbClr val="FF0000"/>
                </a:solidFill>
                <a:latin typeface="Times New Roman" panose="02020603050405020304" pitchFamily="18" charset="0"/>
                <a:cs typeface="Times New Roman" panose="02020603050405020304" pitchFamily="18" charset="0"/>
              </a:rPr>
              <a:t>en 2020 se diagnosticaron 832 000 nuevos casos de cáncer oral en el mundo</a:t>
            </a:r>
            <a:r>
              <a:rPr lang="es-EC" sz="4800" dirty="0">
                <a:solidFill>
                  <a:srgbClr val="002060"/>
                </a:solidFill>
                <a:latin typeface="Times New Roman" panose="02020603050405020304" pitchFamily="18" charset="0"/>
                <a:cs typeface="Times New Roman" panose="02020603050405020304" pitchFamily="18" charset="0"/>
              </a:rPr>
              <a:t>, lo que lo convierte en el </a:t>
            </a:r>
            <a:r>
              <a:rPr lang="es-EC" sz="4800" b="1" dirty="0">
                <a:highlight>
                  <a:srgbClr val="00FFFF"/>
                </a:highlight>
                <a:latin typeface="Times New Roman" panose="02020603050405020304" pitchFamily="18" charset="0"/>
                <a:cs typeface="Times New Roman" panose="02020603050405020304" pitchFamily="18" charset="0"/>
              </a:rPr>
              <a:t>sexto cáncer más frecuente en hombres </a:t>
            </a:r>
            <a:r>
              <a:rPr lang="es-EC" sz="4800" dirty="0">
                <a:solidFill>
                  <a:srgbClr val="002060"/>
                </a:solidFill>
                <a:latin typeface="Times New Roman" panose="02020603050405020304" pitchFamily="18" charset="0"/>
                <a:cs typeface="Times New Roman" panose="02020603050405020304" pitchFamily="18" charset="0"/>
              </a:rPr>
              <a:t>y el </a:t>
            </a:r>
            <a:r>
              <a:rPr lang="es-EC" sz="4800" b="1" dirty="0">
                <a:highlight>
                  <a:srgbClr val="FFFF00"/>
                </a:highlight>
                <a:latin typeface="Times New Roman" panose="02020603050405020304" pitchFamily="18" charset="0"/>
                <a:cs typeface="Times New Roman" panose="02020603050405020304" pitchFamily="18" charset="0"/>
              </a:rPr>
              <a:t>octavo en mujeres.</a:t>
            </a:r>
            <a:r>
              <a:rPr lang="es-EC" sz="48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57742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5">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Encaminados 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Preparar a las personas y a sus familiares para cerrar de forma autónoma el ciclo vital.</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Ayudar a la familia hacer frente a la perdida y a la aflicción mediante la experiencia de la enfermedad y el duelo.</a:t>
            </a: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21685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5">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Encaminados a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Cuidados paliativos inclusivos y compasivos.</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Carácter participativo y esencial.</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Efectivos y eficientes.</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Carácter sinérgico entre lo social y lo clínico-asistencial. </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Dimensión ética y sostenible.</a:t>
            </a:r>
          </a:p>
          <a:p>
            <a:pPr algn="just">
              <a:buFont typeface="Wingdings" panose="05000000000000000000" pitchFamily="2" charset="2"/>
              <a:buChar char="§"/>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75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4">
              <a:lumMod val="60000"/>
              <a:lumOff val="40000"/>
            </a:schemeClr>
          </a:solidFill>
        </p:spPr>
        <p:txBody>
          <a:bodyPr>
            <a:normAutofit fontScale="90000"/>
          </a:bodyPr>
          <a:lstStyle/>
          <a:p>
            <a:r>
              <a:rPr lang="es-EC" sz="6000" b="1" dirty="0">
                <a:latin typeface="Times New Roman" panose="02020603050405020304" pitchFamily="18" charset="0"/>
                <a:cs typeface="Times New Roman" panose="02020603050405020304" pitchFamily="18" charset="0"/>
              </a:rPr>
              <a:t>ÉTICA EN LOS 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latin typeface="Times New Roman" panose="02020603050405020304" pitchFamily="18" charset="0"/>
                <a:cs typeface="Times New Roman" panose="02020603050405020304" pitchFamily="18" charset="0"/>
              </a:rPr>
              <a:t>Consiste en proporcionar atención integral y respetuosa al paciente, priorizando su bienestar desde una perspectiva clínica, para contribuir al alivio del sufrimiento, tomando en consideración su autonomía y dignidad como elementos de valor que condicionan la prestación de cuidados a lo largo del proceso de la enfermedad, hasta el momento de la muerte,  la que debe procurarse ocurra de forma digna.</a:t>
            </a:r>
          </a:p>
        </p:txBody>
      </p:sp>
    </p:spTree>
    <p:extLst>
      <p:ext uri="{BB962C8B-B14F-4D97-AF65-F5344CB8AC3E}">
        <p14:creationId xmlns:p14="http://schemas.microsoft.com/office/powerpoint/2010/main" val="823686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4">
              <a:lumMod val="60000"/>
              <a:lumOff val="40000"/>
            </a:schemeClr>
          </a:solidFill>
        </p:spPr>
        <p:txBody>
          <a:bodyPr>
            <a:normAutofit fontScale="90000"/>
          </a:bodyPr>
          <a:lstStyle/>
          <a:p>
            <a:r>
              <a:rPr lang="es-EC" sz="6000" b="1" dirty="0">
                <a:latin typeface="Times New Roman" panose="02020603050405020304" pitchFamily="18" charset="0"/>
                <a:cs typeface="Times New Roman" panose="02020603050405020304" pitchFamily="18" charset="0"/>
              </a:rPr>
              <a:t>ÉTICA EN LOS 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latin typeface="Times New Roman" panose="02020603050405020304" pitchFamily="18" charset="0"/>
                <a:cs typeface="Times New Roman" panose="02020603050405020304" pitchFamily="18" charset="0"/>
              </a:rPr>
              <a:t>Implica la consideración de los valores culturales, religiosos y personales del paciente y su familia al proporcionar atención. </a:t>
            </a:r>
          </a:p>
          <a:p>
            <a:pPr marL="0" indent="0" algn="just">
              <a:buNone/>
            </a:pPr>
            <a:endParaRPr lang="es-EC" sz="4800" dirty="0">
              <a:latin typeface="Times New Roman" panose="02020603050405020304" pitchFamily="18" charset="0"/>
              <a:cs typeface="Times New Roman" panose="02020603050405020304" pitchFamily="18" charset="0"/>
            </a:endParaRPr>
          </a:p>
          <a:p>
            <a:pPr marL="0" indent="0" algn="just">
              <a:buNone/>
            </a:pPr>
            <a:r>
              <a:rPr lang="es-EC" sz="4800" dirty="0">
                <a:latin typeface="Times New Roman" panose="02020603050405020304" pitchFamily="18" charset="0"/>
                <a:cs typeface="Times New Roman" panose="02020603050405020304" pitchFamily="18" charset="0"/>
              </a:rPr>
              <a:t>Busca garantizar una atención sensible, respetuosa y centrada en el paciente, promoviendo la calidad de vida en la medida de lo posible, incluso cuando el objetivo curativo ya no es factible.</a:t>
            </a:r>
          </a:p>
        </p:txBody>
      </p:sp>
    </p:spTree>
    <p:extLst>
      <p:ext uri="{BB962C8B-B14F-4D97-AF65-F5344CB8AC3E}">
        <p14:creationId xmlns:p14="http://schemas.microsoft.com/office/powerpoint/2010/main" val="664294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4">
              <a:lumMod val="60000"/>
              <a:lumOff val="40000"/>
            </a:schemeClr>
          </a:solidFill>
        </p:spPr>
        <p:txBody>
          <a:bodyPr>
            <a:normAutofit fontScale="90000"/>
          </a:bodyPr>
          <a:lstStyle/>
          <a:p>
            <a:r>
              <a:rPr lang="es-EC" sz="6000" b="1" dirty="0">
                <a:latin typeface="Times New Roman" panose="02020603050405020304" pitchFamily="18" charset="0"/>
                <a:cs typeface="Times New Roman" panose="02020603050405020304" pitchFamily="18" charset="0"/>
              </a:rPr>
              <a:t>ÉTICA EN LOS CUIDADOS PALIATIVOS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latin typeface="Times New Roman" panose="02020603050405020304" pitchFamily="18" charset="0"/>
                <a:cs typeface="Times New Roman" panose="02020603050405020304" pitchFamily="18" charset="0"/>
              </a:rPr>
              <a:t>Se basa en el respeto a la toma de decisiones informadas y el consentimiento del paciente, el alivio del dolor y el sufrimiento.</a:t>
            </a:r>
          </a:p>
          <a:p>
            <a:pPr marL="0" indent="0" algn="just">
              <a:buNone/>
            </a:pPr>
            <a:endParaRPr lang="es-EC" sz="4800" dirty="0">
              <a:latin typeface="Times New Roman" panose="02020603050405020304" pitchFamily="18" charset="0"/>
              <a:cs typeface="Times New Roman" panose="02020603050405020304" pitchFamily="18" charset="0"/>
            </a:endParaRPr>
          </a:p>
          <a:p>
            <a:pPr marL="0" indent="0" algn="just">
              <a:buNone/>
            </a:pPr>
            <a:r>
              <a:rPr lang="es-EC" sz="4800" dirty="0">
                <a:latin typeface="Times New Roman" panose="02020603050405020304" pitchFamily="18" charset="0"/>
                <a:cs typeface="Times New Roman" panose="02020603050405020304" pitchFamily="18" charset="0"/>
              </a:rPr>
              <a:t>La atención integral abarca aspectos físicos, psicológicos, sociales y espirituales.</a:t>
            </a:r>
          </a:p>
        </p:txBody>
      </p:sp>
    </p:spTree>
    <p:extLst>
      <p:ext uri="{BB962C8B-B14F-4D97-AF65-F5344CB8AC3E}">
        <p14:creationId xmlns:p14="http://schemas.microsoft.com/office/powerpoint/2010/main" val="2420908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2324100" y="4572000"/>
            <a:ext cx="13639800" cy="1143000"/>
          </a:xfrm>
        </p:spPr>
        <p:txBody>
          <a:bodyPr>
            <a:normAutofit/>
          </a:bodyPr>
          <a:lstStyle/>
          <a:p>
            <a:pPr marL="0" indent="0" algn="ctr">
              <a:buNone/>
            </a:pPr>
            <a:r>
              <a:rPr lang="es-EC" sz="6000" b="1" dirty="0">
                <a:solidFill>
                  <a:srgbClr val="002060"/>
                </a:solidFill>
                <a:latin typeface="Times New Roman" panose="02020603050405020304" pitchFamily="18" charset="0"/>
                <a:cs typeface="Times New Roman" panose="02020603050405020304" pitchFamily="18" charset="0"/>
              </a:rPr>
              <a:t>GRACIAS</a:t>
            </a:r>
          </a:p>
        </p:txBody>
      </p:sp>
    </p:spTree>
    <p:extLst>
      <p:ext uri="{BB962C8B-B14F-4D97-AF65-F5344CB8AC3E}">
        <p14:creationId xmlns:p14="http://schemas.microsoft.com/office/powerpoint/2010/main" val="196762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A NIVEL MUNDIAL</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La tasa de supervivencia a cinco años para el cáncer oral es del 53 %, análisis que varía según el estadio del cáncer en el momento del diagnóstico. </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70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A NIVEL MUNDIAL</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La incidencia es más alta en los países de ingresos bajos y medios, donde representa el 10 % de todos los cánceres.</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59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lnSpcReduction="10000"/>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ECUADOR</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Según datos del INEC, en 2020 se diagnosticaron 1070 nuevos casos de cáncer oral en Ecuador, lo que lo convierte en el quinto cáncer más frecuente en hombres y el octavo en mujeres. </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highlight>
                  <a:srgbClr val="00FFFF"/>
                </a:highlight>
                <a:latin typeface="Times New Roman" panose="02020603050405020304" pitchFamily="18" charset="0"/>
                <a:cs typeface="Times New Roman" panose="02020603050405020304" pitchFamily="18" charset="0"/>
              </a:rPr>
              <a:t>CONTROVERSIA:</a:t>
            </a:r>
            <a:r>
              <a:rPr lang="es-EC" sz="4800" dirty="0">
                <a:solidFill>
                  <a:srgbClr val="002060"/>
                </a:solidFill>
                <a:latin typeface="Times New Roman" panose="02020603050405020304" pitchFamily="18" charset="0"/>
                <a:cs typeface="Times New Roman" panose="02020603050405020304" pitchFamily="18" charset="0"/>
              </a:rPr>
              <a:t> diagnóstico oportuno / subregistro / RPIS</a:t>
            </a:r>
          </a:p>
          <a:p>
            <a:pPr algn="just">
              <a:buFont typeface="Wingdings" panose="05000000000000000000" pitchFamily="2" charset="2"/>
              <a:buChar char="§"/>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55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ECUADOR</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La incidencia es más alta en los hombres, con una tasa de 12,2 casos por 100 000 habitantes, frente a 7,7 pacientes por igual cantidad de población en mujeres.</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48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714500"/>
            <a:ext cx="13604358" cy="1143000"/>
          </a:xfrm>
        </p:spPr>
        <p:txBody>
          <a:bodyPr>
            <a:normAutofit/>
          </a:bodyPr>
          <a:lstStyle/>
          <a:p>
            <a:r>
              <a:rPr lang="es-EC" sz="6000" b="1" dirty="0">
                <a:solidFill>
                  <a:srgbClr val="002060"/>
                </a:solidFill>
                <a:latin typeface="Times New Roman" panose="02020603050405020304" pitchFamily="18" charset="0"/>
                <a:cs typeface="Times New Roman" panose="02020603050405020304" pitchFamily="18" charset="0"/>
              </a:rPr>
              <a:t>INTRODUCCIÓN</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162300"/>
            <a:ext cx="15468600" cy="6248400"/>
          </a:xfrm>
        </p:spPr>
        <p:txBody>
          <a:bodyPr>
            <a:normAutofit lnSpcReduction="10000"/>
          </a:bodyPr>
          <a:lstStyle/>
          <a:p>
            <a:pPr marL="0" indent="0" algn="just">
              <a:buNone/>
            </a:pPr>
            <a:r>
              <a:rPr lang="es-EC" sz="4800" b="1" dirty="0">
                <a:solidFill>
                  <a:srgbClr val="FF0000"/>
                </a:solidFill>
                <a:latin typeface="Times New Roman" panose="02020603050405020304" pitchFamily="18" charset="0"/>
                <a:cs typeface="Times New Roman" panose="02020603050405020304" pitchFamily="18" charset="0"/>
              </a:rPr>
              <a:t>ECUADOR</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La tasa de supervivencia a cinco años para el cáncer oral en Ecuador es del 45%, similar a la media mundial.</a:t>
            </a:r>
          </a:p>
          <a:p>
            <a:pPr marL="0" indent="0" algn="just">
              <a:buNone/>
            </a:pPr>
            <a:endParaRPr lang="es-EC" sz="48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Los factores de riesgo para el cáncer oral en Ecuador son similares a los del resto del mundo, con el tabaquismo y el consumo de alcohol como los principales factores de riesgo.</a:t>
            </a:r>
          </a:p>
          <a:p>
            <a:pPr algn="just">
              <a:buFont typeface="Wingdings" panose="05000000000000000000" pitchFamily="2" charset="2"/>
              <a:buChar char="§"/>
            </a:pPr>
            <a:endParaRPr lang="es-EC"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28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tx2">
              <a:lumMod val="75000"/>
            </a:schemeClr>
          </a:solidFill>
        </p:spPr>
        <p:txBody>
          <a:bodyPr>
            <a:normAutofit/>
          </a:bodyPr>
          <a:lstStyle/>
          <a:p>
            <a:r>
              <a:rPr lang="es-EC" sz="6000" dirty="0">
                <a:solidFill>
                  <a:schemeClr val="bg1"/>
                </a:solidFill>
                <a:latin typeface="Times New Roman" panose="02020603050405020304" pitchFamily="18" charset="0"/>
                <a:cs typeface="Times New Roman" panose="02020603050405020304" pitchFamily="18" charset="0"/>
              </a:rPr>
              <a:t>DESAFÍOS</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lnSpcReduction="10000"/>
          </a:bodyPr>
          <a:lstStyle/>
          <a:p>
            <a:pPr algn="just">
              <a:buFont typeface="Wingdings" panose="05000000000000000000" pitchFamily="2" charset="2"/>
              <a:buChar char="§"/>
            </a:pPr>
            <a:r>
              <a:rPr lang="es-EC" sz="4800" b="1" dirty="0">
                <a:solidFill>
                  <a:srgbClr val="0070C0"/>
                </a:solidFill>
                <a:latin typeface="Times New Roman" panose="02020603050405020304" pitchFamily="18" charset="0"/>
                <a:cs typeface="Times New Roman" panose="02020603050405020304" pitchFamily="18" charset="0"/>
              </a:rPr>
              <a:t>Fortalecer el rol del odontólogo como protagonistas del equipo multidisciplinario para la atención integral al paciente con cáncer.</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Detección temprana de la enfermedad.</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Mejorar los desenlaces clínicos.</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Optimización de los recursos disponibles.</a:t>
            </a:r>
          </a:p>
          <a:p>
            <a:pPr algn="just">
              <a:buFont typeface="Wingdings" panose="05000000000000000000" pitchFamily="2" charset="2"/>
              <a:buChar char="§"/>
            </a:pPr>
            <a:r>
              <a:rPr lang="es-EC" sz="4800" dirty="0">
                <a:solidFill>
                  <a:srgbClr val="002060"/>
                </a:solidFill>
                <a:latin typeface="Times New Roman" panose="02020603050405020304" pitchFamily="18" charset="0"/>
                <a:cs typeface="Times New Roman" panose="02020603050405020304" pitchFamily="18" charset="0"/>
              </a:rPr>
              <a:t>Brindar el acceso y la prestación adecuada de los servicios de salud.</a:t>
            </a:r>
          </a:p>
        </p:txBody>
      </p:sp>
    </p:spTree>
    <p:extLst>
      <p:ext uri="{BB962C8B-B14F-4D97-AF65-F5344CB8AC3E}">
        <p14:creationId xmlns:p14="http://schemas.microsoft.com/office/powerpoint/2010/main" val="3937992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1CFD-3E50-ECB7-C751-EA21CECCD33C}"/>
              </a:ext>
            </a:extLst>
          </p:cNvPr>
          <p:cNvSpPr>
            <a:spLocks noGrp="1"/>
          </p:cNvSpPr>
          <p:nvPr>
            <p:ph type="title"/>
          </p:nvPr>
        </p:nvSpPr>
        <p:spPr>
          <a:xfrm>
            <a:off x="2340049" y="1943100"/>
            <a:ext cx="13604358" cy="1143000"/>
          </a:xfrm>
          <a:solidFill>
            <a:schemeClr val="accent4">
              <a:lumMod val="40000"/>
              <a:lumOff val="60000"/>
            </a:schemeClr>
          </a:solidFill>
        </p:spPr>
        <p:txBody>
          <a:bodyPr>
            <a:normAutofit/>
          </a:bodyPr>
          <a:lstStyle/>
          <a:p>
            <a:r>
              <a:rPr lang="es-EC" sz="6000" b="1" dirty="0">
                <a:latin typeface="Times New Roman" panose="02020603050405020304" pitchFamily="18" charset="0"/>
                <a:cs typeface="Times New Roman" panose="02020603050405020304" pitchFamily="18" charset="0"/>
              </a:rPr>
              <a:t>INTERCULTURALIDAD</a:t>
            </a:r>
          </a:p>
        </p:txBody>
      </p:sp>
      <p:sp>
        <p:nvSpPr>
          <p:cNvPr id="3" name="Marcador de contenido 2">
            <a:extLst>
              <a:ext uri="{FF2B5EF4-FFF2-40B4-BE49-F238E27FC236}">
                <a16:creationId xmlns:a16="http://schemas.microsoft.com/office/drawing/2014/main" id="{2DB22693-11CE-E0D8-6B37-56BE342A07CC}"/>
              </a:ext>
            </a:extLst>
          </p:cNvPr>
          <p:cNvSpPr>
            <a:spLocks noGrp="1"/>
          </p:cNvSpPr>
          <p:nvPr>
            <p:ph idx="1"/>
          </p:nvPr>
        </p:nvSpPr>
        <p:spPr>
          <a:xfrm>
            <a:off x="1371600" y="3314700"/>
            <a:ext cx="15468600" cy="6248400"/>
          </a:xfrm>
        </p:spPr>
        <p:txBody>
          <a:bodyPr>
            <a:normAutofit/>
          </a:bodyPr>
          <a:lstStyle/>
          <a:p>
            <a:pPr marL="0" indent="0" algn="just">
              <a:buNone/>
            </a:pPr>
            <a:r>
              <a:rPr lang="es-EC" sz="4800" dirty="0">
                <a:solidFill>
                  <a:srgbClr val="002060"/>
                </a:solidFill>
                <a:latin typeface="Times New Roman" panose="02020603050405020304" pitchFamily="18" charset="0"/>
                <a:cs typeface="Times New Roman" panose="02020603050405020304" pitchFamily="18" charset="0"/>
              </a:rPr>
              <a:t>La OPS define que la interculturalidad es la habilidad para reconocer, armonizar y negociar las innumerables diferencias que existen al interior de cada sociedad, además de la forma de interacción comunicativa que se produce entre los grupos humanos de diferentes culturas. </a:t>
            </a:r>
          </a:p>
        </p:txBody>
      </p:sp>
    </p:spTree>
    <p:extLst>
      <p:ext uri="{BB962C8B-B14F-4D97-AF65-F5344CB8AC3E}">
        <p14:creationId xmlns:p14="http://schemas.microsoft.com/office/powerpoint/2010/main" val="1817774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1131</Words>
  <Application>Microsoft Office PowerPoint</Application>
  <PresentationFormat>Personalizado</PresentationFormat>
  <Paragraphs>99</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Times New Roman</vt:lpstr>
      <vt:lpstr>Arial</vt:lpstr>
      <vt:lpstr>Calibri</vt:lpstr>
      <vt:lpstr>Wingdings</vt:lpstr>
      <vt:lpstr>Office Theme</vt:lpstr>
      <vt:lpstr>Presentación de PowerPoint</vt:lpstr>
      <vt:lpstr>INTRODUCCIÓN</vt:lpstr>
      <vt:lpstr>INTRODUCCIÓN</vt:lpstr>
      <vt:lpstr>INTRODUCCIÓN</vt:lpstr>
      <vt:lpstr>INTRODUCCIÓN</vt:lpstr>
      <vt:lpstr>INTRODUCCIÓN</vt:lpstr>
      <vt:lpstr>INTRODUCCIÓN</vt:lpstr>
      <vt:lpstr>DESAFÍOS</vt:lpstr>
      <vt:lpstr>INTERCULTURALIDAD</vt:lpstr>
      <vt:lpstr>INTERCULTURALIDAD</vt:lpstr>
      <vt:lpstr>MANEJO MULTIMODAL</vt:lpstr>
      <vt:lpstr>MANEJO MULTIMODAL</vt:lpstr>
      <vt:lpstr>MANEJO MULTIMODAL</vt:lpstr>
      <vt:lpstr>MANEJO MULTIMODAL</vt:lpstr>
      <vt:lpstr>MANEJO MULTIMODAL</vt:lpstr>
      <vt:lpstr>MANEJO MULTIMODAL</vt:lpstr>
      <vt:lpstr>CUIDADOS PALIATIVOS</vt:lpstr>
      <vt:lpstr>CUIDADOS PALIATIVOS</vt:lpstr>
      <vt:lpstr>CUIDADOS PALIATIVOS</vt:lpstr>
      <vt:lpstr>CUIDADOS PALIATIVOS</vt:lpstr>
      <vt:lpstr>CUIDADOS PALIATIVOS</vt:lpstr>
      <vt:lpstr>ÉTICA EN LOS CUIDADOS PALIATIVOS</vt:lpstr>
      <vt:lpstr>ÉTICA EN LOS CUIDADOS PALIATIVOS</vt:lpstr>
      <vt:lpstr>ÉTICA EN LOS CUIDADOS PALIATIVOS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Medicina Salud Orgánica Azul y Turquesa</dc:title>
  <cp:lastModifiedBy>Carlos Gafas</cp:lastModifiedBy>
  <cp:revision>15</cp:revision>
  <dcterms:created xsi:type="dcterms:W3CDTF">2006-08-16T00:00:00Z</dcterms:created>
  <dcterms:modified xsi:type="dcterms:W3CDTF">2023-12-13T01:40:25Z</dcterms:modified>
  <dc:identifier>DAF01aJ1kog</dc:identifier>
</cp:coreProperties>
</file>