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68" d="100"/>
          <a:sy n="68" d="100"/>
        </p:scale>
        <p:origin x="792"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FE17E65-C0A4-4156-91FD-FE5612C08FB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EC"/>
          </a:p>
        </p:txBody>
      </p:sp>
      <p:sp>
        <p:nvSpPr>
          <p:cNvPr id="3" name="Subtítulo 2">
            <a:extLst>
              <a:ext uri="{FF2B5EF4-FFF2-40B4-BE49-F238E27FC236}">
                <a16:creationId xmlns:a16="http://schemas.microsoft.com/office/drawing/2014/main" id="{EDD0DBC0-3FE2-4FB8-B778-450528FFB83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EC"/>
          </a:p>
        </p:txBody>
      </p:sp>
      <p:sp>
        <p:nvSpPr>
          <p:cNvPr id="4" name="Marcador de fecha 3">
            <a:extLst>
              <a:ext uri="{FF2B5EF4-FFF2-40B4-BE49-F238E27FC236}">
                <a16:creationId xmlns:a16="http://schemas.microsoft.com/office/drawing/2014/main" id="{A28CB473-F70B-4800-B7A0-0F22744AB337}"/>
              </a:ext>
            </a:extLst>
          </p:cNvPr>
          <p:cNvSpPr>
            <a:spLocks noGrp="1"/>
          </p:cNvSpPr>
          <p:nvPr>
            <p:ph type="dt" sz="half" idx="10"/>
          </p:nvPr>
        </p:nvSpPr>
        <p:spPr/>
        <p:txBody>
          <a:bodyPr/>
          <a:lstStyle/>
          <a:p>
            <a:fld id="{C6E18753-0B98-4269-A93E-DD9FE4A2BE44}" type="datetimeFigureOut">
              <a:rPr lang="es-EC" smtClean="0"/>
              <a:t>30/05/2018</a:t>
            </a:fld>
            <a:endParaRPr lang="es-EC"/>
          </a:p>
        </p:txBody>
      </p:sp>
      <p:sp>
        <p:nvSpPr>
          <p:cNvPr id="5" name="Marcador de pie de página 4">
            <a:extLst>
              <a:ext uri="{FF2B5EF4-FFF2-40B4-BE49-F238E27FC236}">
                <a16:creationId xmlns:a16="http://schemas.microsoft.com/office/drawing/2014/main" id="{A657F3EB-4CA8-4A27-BD6C-B7257886BD5B}"/>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E679EABB-E554-42C9-84C1-C23C5C8D7577}"/>
              </a:ext>
            </a:extLst>
          </p:cNvPr>
          <p:cNvSpPr>
            <a:spLocks noGrp="1"/>
          </p:cNvSpPr>
          <p:nvPr>
            <p:ph type="sldNum" sz="quarter" idx="12"/>
          </p:nvPr>
        </p:nvSpPr>
        <p:spPr/>
        <p:txBody>
          <a:bodyPr/>
          <a:lstStyle/>
          <a:p>
            <a:fld id="{CCD061D6-5852-484E-B5D9-1FE3571C9486}" type="slidenum">
              <a:rPr lang="es-EC" smtClean="0"/>
              <a:t>‹Nº›</a:t>
            </a:fld>
            <a:endParaRPr lang="es-EC"/>
          </a:p>
        </p:txBody>
      </p:sp>
    </p:spTree>
    <p:extLst>
      <p:ext uri="{BB962C8B-B14F-4D97-AF65-F5344CB8AC3E}">
        <p14:creationId xmlns:p14="http://schemas.microsoft.com/office/powerpoint/2010/main" val="3539116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BF4A30-9C0D-4824-965F-55B77927A348}"/>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texto vertical 2">
            <a:extLst>
              <a:ext uri="{FF2B5EF4-FFF2-40B4-BE49-F238E27FC236}">
                <a16:creationId xmlns:a16="http://schemas.microsoft.com/office/drawing/2014/main" id="{AD378912-CA28-4F1F-97D1-B31332CA4F87}"/>
              </a:ext>
            </a:extLst>
          </p:cNvPr>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4A03A338-FB39-4561-B7FB-01DE6457DC23}"/>
              </a:ext>
            </a:extLst>
          </p:cNvPr>
          <p:cNvSpPr>
            <a:spLocks noGrp="1"/>
          </p:cNvSpPr>
          <p:nvPr>
            <p:ph type="dt" sz="half" idx="10"/>
          </p:nvPr>
        </p:nvSpPr>
        <p:spPr/>
        <p:txBody>
          <a:bodyPr/>
          <a:lstStyle/>
          <a:p>
            <a:fld id="{C6E18753-0B98-4269-A93E-DD9FE4A2BE44}" type="datetimeFigureOut">
              <a:rPr lang="es-EC" smtClean="0"/>
              <a:t>30/05/2018</a:t>
            </a:fld>
            <a:endParaRPr lang="es-EC"/>
          </a:p>
        </p:txBody>
      </p:sp>
      <p:sp>
        <p:nvSpPr>
          <p:cNvPr id="5" name="Marcador de pie de página 4">
            <a:extLst>
              <a:ext uri="{FF2B5EF4-FFF2-40B4-BE49-F238E27FC236}">
                <a16:creationId xmlns:a16="http://schemas.microsoft.com/office/drawing/2014/main" id="{91BCAF9C-7437-47CC-B7AD-871A5CA24A3E}"/>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46B5D2DC-8C1D-4850-A037-09CDE048A82C}"/>
              </a:ext>
            </a:extLst>
          </p:cNvPr>
          <p:cNvSpPr>
            <a:spLocks noGrp="1"/>
          </p:cNvSpPr>
          <p:nvPr>
            <p:ph type="sldNum" sz="quarter" idx="12"/>
          </p:nvPr>
        </p:nvSpPr>
        <p:spPr/>
        <p:txBody>
          <a:bodyPr/>
          <a:lstStyle/>
          <a:p>
            <a:fld id="{CCD061D6-5852-484E-B5D9-1FE3571C9486}" type="slidenum">
              <a:rPr lang="es-EC" smtClean="0"/>
              <a:t>‹Nº›</a:t>
            </a:fld>
            <a:endParaRPr lang="es-EC"/>
          </a:p>
        </p:txBody>
      </p:sp>
    </p:spTree>
    <p:extLst>
      <p:ext uri="{BB962C8B-B14F-4D97-AF65-F5344CB8AC3E}">
        <p14:creationId xmlns:p14="http://schemas.microsoft.com/office/powerpoint/2010/main" val="40367567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F693A84B-9789-463D-9853-5A0655B6BC56}"/>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EC"/>
          </a:p>
        </p:txBody>
      </p:sp>
      <p:sp>
        <p:nvSpPr>
          <p:cNvPr id="3" name="Marcador de texto vertical 2">
            <a:extLst>
              <a:ext uri="{FF2B5EF4-FFF2-40B4-BE49-F238E27FC236}">
                <a16:creationId xmlns:a16="http://schemas.microsoft.com/office/drawing/2014/main" id="{7D176727-D435-4580-9317-638DA66E701C}"/>
              </a:ext>
            </a:extLst>
          </p:cNvPr>
          <p:cNvSpPr>
            <a:spLocks noGrp="1"/>
          </p:cNvSpPr>
          <p:nvPr>
            <p:ph type="body" orient="vert" idx="1"/>
          </p:nvPr>
        </p:nvSpPr>
        <p:spPr>
          <a:xfrm>
            <a:off x="838200" y="365125"/>
            <a:ext cx="7734300" cy="5811838"/>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C88AF8AD-2945-4628-B359-CB7531CD94C1}"/>
              </a:ext>
            </a:extLst>
          </p:cNvPr>
          <p:cNvSpPr>
            <a:spLocks noGrp="1"/>
          </p:cNvSpPr>
          <p:nvPr>
            <p:ph type="dt" sz="half" idx="10"/>
          </p:nvPr>
        </p:nvSpPr>
        <p:spPr/>
        <p:txBody>
          <a:bodyPr/>
          <a:lstStyle/>
          <a:p>
            <a:fld id="{C6E18753-0B98-4269-A93E-DD9FE4A2BE44}" type="datetimeFigureOut">
              <a:rPr lang="es-EC" smtClean="0"/>
              <a:t>30/05/2018</a:t>
            </a:fld>
            <a:endParaRPr lang="es-EC"/>
          </a:p>
        </p:txBody>
      </p:sp>
      <p:sp>
        <p:nvSpPr>
          <p:cNvPr id="5" name="Marcador de pie de página 4">
            <a:extLst>
              <a:ext uri="{FF2B5EF4-FFF2-40B4-BE49-F238E27FC236}">
                <a16:creationId xmlns:a16="http://schemas.microsoft.com/office/drawing/2014/main" id="{90D456D7-22E2-4C2C-9C34-74A47DC0968C}"/>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8EE70169-76B5-462A-AE22-2B35F84CEB5E}"/>
              </a:ext>
            </a:extLst>
          </p:cNvPr>
          <p:cNvSpPr>
            <a:spLocks noGrp="1"/>
          </p:cNvSpPr>
          <p:nvPr>
            <p:ph type="sldNum" sz="quarter" idx="12"/>
          </p:nvPr>
        </p:nvSpPr>
        <p:spPr/>
        <p:txBody>
          <a:bodyPr/>
          <a:lstStyle/>
          <a:p>
            <a:fld id="{CCD061D6-5852-484E-B5D9-1FE3571C9486}" type="slidenum">
              <a:rPr lang="es-EC" smtClean="0"/>
              <a:t>‹Nº›</a:t>
            </a:fld>
            <a:endParaRPr lang="es-EC"/>
          </a:p>
        </p:txBody>
      </p:sp>
    </p:spTree>
    <p:extLst>
      <p:ext uri="{BB962C8B-B14F-4D97-AF65-F5344CB8AC3E}">
        <p14:creationId xmlns:p14="http://schemas.microsoft.com/office/powerpoint/2010/main" val="31014799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EA74C79-FEE0-45CA-8E7E-812768EC71B5}"/>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C79433B1-4542-483C-BCC1-F123FE84B096}"/>
              </a:ext>
            </a:extLst>
          </p:cNvPr>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A886A9EF-A33D-4BBA-BF28-F4032EA49BD2}"/>
              </a:ext>
            </a:extLst>
          </p:cNvPr>
          <p:cNvSpPr>
            <a:spLocks noGrp="1"/>
          </p:cNvSpPr>
          <p:nvPr>
            <p:ph type="dt" sz="half" idx="10"/>
          </p:nvPr>
        </p:nvSpPr>
        <p:spPr/>
        <p:txBody>
          <a:bodyPr/>
          <a:lstStyle/>
          <a:p>
            <a:fld id="{C6E18753-0B98-4269-A93E-DD9FE4A2BE44}" type="datetimeFigureOut">
              <a:rPr lang="es-EC" smtClean="0"/>
              <a:t>30/05/2018</a:t>
            </a:fld>
            <a:endParaRPr lang="es-EC"/>
          </a:p>
        </p:txBody>
      </p:sp>
      <p:sp>
        <p:nvSpPr>
          <p:cNvPr id="5" name="Marcador de pie de página 4">
            <a:extLst>
              <a:ext uri="{FF2B5EF4-FFF2-40B4-BE49-F238E27FC236}">
                <a16:creationId xmlns:a16="http://schemas.microsoft.com/office/drawing/2014/main" id="{66E8D070-28E4-47DB-839F-F3F3F68562B2}"/>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79A6522F-88B5-47D9-A560-532C40E66A18}"/>
              </a:ext>
            </a:extLst>
          </p:cNvPr>
          <p:cNvSpPr>
            <a:spLocks noGrp="1"/>
          </p:cNvSpPr>
          <p:nvPr>
            <p:ph type="sldNum" sz="quarter" idx="12"/>
          </p:nvPr>
        </p:nvSpPr>
        <p:spPr/>
        <p:txBody>
          <a:bodyPr/>
          <a:lstStyle/>
          <a:p>
            <a:fld id="{CCD061D6-5852-484E-B5D9-1FE3571C9486}" type="slidenum">
              <a:rPr lang="es-EC" smtClean="0"/>
              <a:t>‹Nº›</a:t>
            </a:fld>
            <a:endParaRPr lang="es-EC"/>
          </a:p>
        </p:txBody>
      </p:sp>
    </p:spTree>
    <p:extLst>
      <p:ext uri="{BB962C8B-B14F-4D97-AF65-F5344CB8AC3E}">
        <p14:creationId xmlns:p14="http://schemas.microsoft.com/office/powerpoint/2010/main" val="7379245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5D86F2-A3E3-4D58-B447-1F3BBD8F67EA}"/>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7FEF20BB-4689-4EED-856D-D89190E6885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Marcador de fecha 3">
            <a:extLst>
              <a:ext uri="{FF2B5EF4-FFF2-40B4-BE49-F238E27FC236}">
                <a16:creationId xmlns:a16="http://schemas.microsoft.com/office/drawing/2014/main" id="{5BF2B0B4-26EB-4A59-BE1C-09595E121744}"/>
              </a:ext>
            </a:extLst>
          </p:cNvPr>
          <p:cNvSpPr>
            <a:spLocks noGrp="1"/>
          </p:cNvSpPr>
          <p:nvPr>
            <p:ph type="dt" sz="half" idx="10"/>
          </p:nvPr>
        </p:nvSpPr>
        <p:spPr/>
        <p:txBody>
          <a:bodyPr/>
          <a:lstStyle/>
          <a:p>
            <a:fld id="{C6E18753-0B98-4269-A93E-DD9FE4A2BE44}" type="datetimeFigureOut">
              <a:rPr lang="es-EC" smtClean="0"/>
              <a:t>30/05/2018</a:t>
            </a:fld>
            <a:endParaRPr lang="es-EC"/>
          </a:p>
        </p:txBody>
      </p:sp>
      <p:sp>
        <p:nvSpPr>
          <p:cNvPr id="5" name="Marcador de pie de página 4">
            <a:extLst>
              <a:ext uri="{FF2B5EF4-FFF2-40B4-BE49-F238E27FC236}">
                <a16:creationId xmlns:a16="http://schemas.microsoft.com/office/drawing/2014/main" id="{D17F9CA8-91F6-4392-9B06-65ED30F3B01D}"/>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CB42AFCA-058D-4981-A04F-A35C2C7BA379}"/>
              </a:ext>
            </a:extLst>
          </p:cNvPr>
          <p:cNvSpPr>
            <a:spLocks noGrp="1"/>
          </p:cNvSpPr>
          <p:nvPr>
            <p:ph type="sldNum" sz="quarter" idx="12"/>
          </p:nvPr>
        </p:nvSpPr>
        <p:spPr/>
        <p:txBody>
          <a:bodyPr/>
          <a:lstStyle/>
          <a:p>
            <a:fld id="{CCD061D6-5852-484E-B5D9-1FE3571C9486}" type="slidenum">
              <a:rPr lang="es-EC" smtClean="0"/>
              <a:t>‹Nº›</a:t>
            </a:fld>
            <a:endParaRPr lang="es-EC"/>
          </a:p>
        </p:txBody>
      </p:sp>
    </p:spTree>
    <p:extLst>
      <p:ext uri="{BB962C8B-B14F-4D97-AF65-F5344CB8AC3E}">
        <p14:creationId xmlns:p14="http://schemas.microsoft.com/office/powerpoint/2010/main" val="6548662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EF77E5-34B2-4082-BA83-1E37D33C896E}"/>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90F32225-57E6-4E3D-9FB6-D7AB8380EB4C}"/>
              </a:ext>
            </a:extLst>
          </p:cNvPr>
          <p:cNvSpPr>
            <a:spLocks noGrp="1"/>
          </p:cNvSpPr>
          <p:nvPr>
            <p:ph sz="half" idx="1"/>
          </p:nvPr>
        </p:nvSpPr>
        <p:spPr>
          <a:xfrm>
            <a:off x="838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contenido 3">
            <a:extLst>
              <a:ext uri="{FF2B5EF4-FFF2-40B4-BE49-F238E27FC236}">
                <a16:creationId xmlns:a16="http://schemas.microsoft.com/office/drawing/2014/main" id="{34E0E521-15E3-4A65-AA10-1DA5C0D8FBDA}"/>
              </a:ext>
            </a:extLst>
          </p:cNvPr>
          <p:cNvSpPr>
            <a:spLocks noGrp="1"/>
          </p:cNvSpPr>
          <p:nvPr>
            <p:ph sz="half" idx="2"/>
          </p:nvPr>
        </p:nvSpPr>
        <p:spPr>
          <a:xfrm>
            <a:off x="6172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fecha 4">
            <a:extLst>
              <a:ext uri="{FF2B5EF4-FFF2-40B4-BE49-F238E27FC236}">
                <a16:creationId xmlns:a16="http://schemas.microsoft.com/office/drawing/2014/main" id="{54EB6CAE-4C27-4AAF-80F9-D90D0A2FA3A5}"/>
              </a:ext>
            </a:extLst>
          </p:cNvPr>
          <p:cNvSpPr>
            <a:spLocks noGrp="1"/>
          </p:cNvSpPr>
          <p:nvPr>
            <p:ph type="dt" sz="half" idx="10"/>
          </p:nvPr>
        </p:nvSpPr>
        <p:spPr/>
        <p:txBody>
          <a:bodyPr/>
          <a:lstStyle/>
          <a:p>
            <a:fld id="{C6E18753-0B98-4269-A93E-DD9FE4A2BE44}" type="datetimeFigureOut">
              <a:rPr lang="es-EC" smtClean="0"/>
              <a:t>30/05/2018</a:t>
            </a:fld>
            <a:endParaRPr lang="es-EC"/>
          </a:p>
        </p:txBody>
      </p:sp>
      <p:sp>
        <p:nvSpPr>
          <p:cNvPr id="6" name="Marcador de pie de página 5">
            <a:extLst>
              <a:ext uri="{FF2B5EF4-FFF2-40B4-BE49-F238E27FC236}">
                <a16:creationId xmlns:a16="http://schemas.microsoft.com/office/drawing/2014/main" id="{E5A7E507-CD77-40BD-A8EC-019AAE937FCB}"/>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8418BD8F-33AF-42A1-A75F-E333D6A13D52}"/>
              </a:ext>
            </a:extLst>
          </p:cNvPr>
          <p:cNvSpPr>
            <a:spLocks noGrp="1"/>
          </p:cNvSpPr>
          <p:nvPr>
            <p:ph type="sldNum" sz="quarter" idx="12"/>
          </p:nvPr>
        </p:nvSpPr>
        <p:spPr/>
        <p:txBody>
          <a:bodyPr/>
          <a:lstStyle/>
          <a:p>
            <a:fld id="{CCD061D6-5852-484E-B5D9-1FE3571C9486}" type="slidenum">
              <a:rPr lang="es-EC" smtClean="0"/>
              <a:t>‹Nº›</a:t>
            </a:fld>
            <a:endParaRPr lang="es-EC"/>
          </a:p>
        </p:txBody>
      </p:sp>
    </p:spTree>
    <p:extLst>
      <p:ext uri="{BB962C8B-B14F-4D97-AF65-F5344CB8AC3E}">
        <p14:creationId xmlns:p14="http://schemas.microsoft.com/office/powerpoint/2010/main" val="6402336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F8FB91B-8A6E-49B2-BC2F-E7305005F51A}"/>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E3858368-5E89-4B98-94E0-F7F3F2306E1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Marcador de contenido 3">
            <a:extLst>
              <a:ext uri="{FF2B5EF4-FFF2-40B4-BE49-F238E27FC236}">
                <a16:creationId xmlns:a16="http://schemas.microsoft.com/office/drawing/2014/main" id="{871EBD0A-9E0C-4F17-BC65-4B2266DDE31E}"/>
              </a:ext>
            </a:extLst>
          </p:cNvPr>
          <p:cNvSpPr>
            <a:spLocks noGrp="1"/>
          </p:cNvSpPr>
          <p:nvPr>
            <p:ph sz="half" idx="2"/>
          </p:nvPr>
        </p:nvSpPr>
        <p:spPr>
          <a:xfrm>
            <a:off x="839788" y="2505075"/>
            <a:ext cx="5157787"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texto 4">
            <a:extLst>
              <a:ext uri="{FF2B5EF4-FFF2-40B4-BE49-F238E27FC236}">
                <a16:creationId xmlns:a16="http://schemas.microsoft.com/office/drawing/2014/main" id="{6AEA0094-F4EE-44C5-9273-F11DFD6E9AA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Marcador de contenido 5">
            <a:extLst>
              <a:ext uri="{FF2B5EF4-FFF2-40B4-BE49-F238E27FC236}">
                <a16:creationId xmlns:a16="http://schemas.microsoft.com/office/drawing/2014/main" id="{6B515C48-D9D4-423A-85AC-723A244EEB7E}"/>
              </a:ext>
            </a:extLst>
          </p:cNvPr>
          <p:cNvSpPr>
            <a:spLocks noGrp="1"/>
          </p:cNvSpPr>
          <p:nvPr>
            <p:ph sz="quarter" idx="4"/>
          </p:nvPr>
        </p:nvSpPr>
        <p:spPr>
          <a:xfrm>
            <a:off x="6172200" y="2505075"/>
            <a:ext cx="5183188"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7" name="Marcador de fecha 6">
            <a:extLst>
              <a:ext uri="{FF2B5EF4-FFF2-40B4-BE49-F238E27FC236}">
                <a16:creationId xmlns:a16="http://schemas.microsoft.com/office/drawing/2014/main" id="{E4942EBA-C11D-490A-8D15-509CD80E39A4}"/>
              </a:ext>
            </a:extLst>
          </p:cNvPr>
          <p:cNvSpPr>
            <a:spLocks noGrp="1"/>
          </p:cNvSpPr>
          <p:nvPr>
            <p:ph type="dt" sz="half" idx="10"/>
          </p:nvPr>
        </p:nvSpPr>
        <p:spPr/>
        <p:txBody>
          <a:bodyPr/>
          <a:lstStyle/>
          <a:p>
            <a:fld id="{C6E18753-0B98-4269-A93E-DD9FE4A2BE44}" type="datetimeFigureOut">
              <a:rPr lang="es-EC" smtClean="0"/>
              <a:t>30/05/2018</a:t>
            </a:fld>
            <a:endParaRPr lang="es-EC"/>
          </a:p>
        </p:txBody>
      </p:sp>
      <p:sp>
        <p:nvSpPr>
          <p:cNvPr id="8" name="Marcador de pie de página 7">
            <a:extLst>
              <a:ext uri="{FF2B5EF4-FFF2-40B4-BE49-F238E27FC236}">
                <a16:creationId xmlns:a16="http://schemas.microsoft.com/office/drawing/2014/main" id="{9693F39F-8953-4147-92ED-DD3EA05A0808}"/>
              </a:ext>
            </a:extLst>
          </p:cNvPr>
          <p:cNvSpPr>
            <a:spLocks noGrp="1"/>
          </p:cNvSpPr>
          <p:nvPr>
            <p:ph type="ftr" sz="quarter" idx="11"/>
          </p:nvPr>
        </p:nvSpPr>
        <p:spPr/>
        <p:txBody>
          <a:bodyPr/>
          <a:lstStyle/>
          <a:p>
            <a:endParaRPr lang="es-EC"/>
          </a:p>
        </p:txBody>
      </p:sp>
      <p:sp>
        <p:nvSpPr>
          <p:cNvPr id="9" name="Marcador de número de diapositiva 8">
            <a:extLst>
              <a:ext uri="{FF2B5EF4-FFF2-40B4-BE49-F238E27FC236}">
                <a16:creationId xmlns:a16="http://schemas.microsoft.com/office/drawing/2014/main" id="{2E68CEAC-0A24-4624-9A28-4872A4BB311B}"/>
              </a:ext>
            </a:extLst>
          </p:cNvPr>
          <p:cNvSpPr>
            <a:spLocks noGrp="1"/>
          </p:cNvSpPr>
          <p:nvPr>
            <p:ph type="sldNum" sz="quarter" idx="12"/>
          </p:nvPr>
        </p:nvSpPr>
        <p:spPr/>
        <p:txBody>
          <a:bodyPr/>
          <a:lstStyle/>
          <a:p>
            <a:fld id="{CCD061D6-5852-484E-B5D9-1FE3571C9486}" type="slidenum">
              <a:rPr lang="es-EC" smtClean="0"/>
              <a:t>‹Nº›</a:t>
            </a:fld>
            <a:endParaRPr lang="es-EC"/>
          </a:p>
        </p:txBody>
      </p:sp>
    </p:spTree>
    <p:extLst>
      <p:ext uri="{BB962C8B-B14F-4D97-AF65-F5344CB8AC3E}">
        <p14:creationId xmlns:p14="http://schemas.microsoft.com/office/powerpoint/2010/main" val="33490665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0A62DA1-4199-4291-A220-7686CA580BF3}"/>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fecha 2">
            <a:extLst>
              <a:ext uri="{FF2B5EF4-FFF2-40B4-BE49-F238E27FC236}">
                <a16:creationId xmlns:a16="http://schemas.microsoft.com/office/drawing/2014/main" id="{1614ED66-D831-446D-85D6-8A976311AD00}"/>
              </a:ext>
            </a:extLst>
          </p:cNvPr>
          <p:cNvSpPr>
            <a:spLocks noGrp="1"/>
          </p:cNvSpPr>
          <p:nvPr>
            <p:ph type="dt" sz="half" idx="10"/>
          </p:nvPr>
        </p:nvSpPr>
        <p:spPr/>
        <p:txBody>
          <a:bodyPr/>
          <a:lstStyle/>
          <a:p>
            <a:fld id="{C6E18753-0B98-4269-A93E-DD9FE4A2BE44}" type="datetimeFigureOut">
              <a:rPr lang="es-EC" smtClean="0"/>
              <a:t>30/05/2018</a:t>
            </a:fld>
            <a:endParaRPr lang="es-EC"/>
          </a:p>
        </p:txBody>
      </p:sp>
      <p:sp>
        <p:nvSpPr>
          <p:cNvPr id="4" name="Marcador de pie de página 3">
            <a:extLst>
              <a:ext uri="{FF2B5EF4-FFF2-40B4-BE49-F238E27FC236}">
                <a16:creationId xmlns:a16="http://schemas.microsoft.com/office/drawing/2014/main" id="{5F9B6689-8BAD-437B-BAA4-CB5FB6087C7C}"/>
              </a:ext>
            </a:extLst>
          </p:cNvPr>
          <p:cNvSpPr>
            <a:spLocks noGrp="1"/>
          </p:cNvSpPr>
          <p:nvPr>
            <p:ph type="ftr" sz="quarter" idx="11"/>
          </p:nvPr>
        </p:nvSpPr>
        <p:spPr/>
        <p:txBody>
          <a:bodyPr/>
          <a:lstStyle/>
          <a:p>
            <a:endParaRPr lang="es-EC"/>
          </a:p>
        </p:txBody>
      </p:sp>
      <p:sp>
        <p:nvSpPr>
          <p:cNvPr id="5" name="Marcador de número de diapositiva 4">
            <a:extLst>
              <a:ext uri="{FF2B5EF4-FFF2-40B4-BE49-F238E27FC236}">
                <a16:creationId xmlns:a16="http://schemas.microsoft.com/office/drawing/2014/main" id="{68BF0721-09B9-4744-9DE6-E32A51ECA51A}"/>
              </a:ext>
            </a:extLst>
          </p:cNvPr>
          <p:cNvSpPr>
            <a:spLocks noGrp="1"/>
          </p:cNvSpPr>
          <p:nvPr>
            <p:ph type="sldNum" sz="quarter" idx="12"/>
          </p:nvPr>
        </p:nvSpPr>
        <p:spPr/>
        <p:txBody>
          <a:bodyPr/>
          <a:lstStyle/>
          <a:p>
            <a:fld id="{CCD061D6-5852-484E-B5D9-1FE3571C9486}" type="slidenum">
              <a:rPr lang="es-EC" smtClean="0"/>
              <a:t>‹Nº›</a:t>
            </a:fld>
            <a:endParaRPr lang="es-EC"/>
          </a:p>
        </p:txBody>
      </p:sp>
    </p:spTree>
    <p:extLst>
      <p:ext uri="{BB962C8B-B14F-4D97-AF65-F5344CB8AC3E}">
        <p14:creationId xmlns:p14="http://schemas.microsoft.com/office/powerpoint/2010/main" val="34188681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9F062505-E224-490D-A653-AC25857EE5C4}"/>
              </a:ext>
            </a:extLst>
          </p:cNvPr>
          <p:cNvSpPr>
            <a:spLocks noGrp="1"/>
          </p:cNvSpPr>
          <p:nvPr>
            <p:ph type="dt" sz="half" idx="10"/>
          </p:nvPr>
        </p:nvSpPr>
        <p:spPr/>
        <p:txBody>
          <a:bodyPr/>
          <a:lstStyle/>
          <a:p>
            <a:fld id="{C6E18753-0B98-4269-A93E-DD9FE4A2BE44}" type="datetimeFigureOut">
              <a:rPr lang="es-EC" smtClean="0"/>
              <a:t>30/05/2018</a:t>
            </a:fld>
            <a:endParaRPr lang="es-EC"/>
          </a:p>
        </p:txBody>
      </p:sp>
      <p:sp>
        <p:nvSpPr>
          <p:cNvPr id="3" name="Marcador de pie de página 2">
            <a:extLst>
              <a:ext uri="{FF2B5EF4-FFF2-40B4-BE49-F238E27FC236}">
                <a16:creationId xmlns:a16="http://schemas.microsoft.com/office/drawing/2014/main" id="{D9418CE6-DB49-485B-87EC-384CBAF09E21}"/>
              </a:ext>
            </a:extLst>
          </p:cNvPr>
          <p:cNvSpPr>
            <a:spLocks noGrp="1"/>
          </p:cNvSpPr>
          <p:nvPr>
            <p:ph type="ftr" sz="quarter" idx="11"/>
          </p:nvPr>
        </p:nvSpPr>
        <p:spPr/>
        <p:txBody>
          <a:bodyPr/>
          <a:lstStyle/>
          <a:p>
            <a:endParaRPr lang="es-EC"/>
          </a:p>
        </p:txBody>
      </p:sp>
      <p:sp>
        <p:nvSpPr>
          <p:cNvPr id="4" name="Marcador de número de diapositiva 3">
            <a:extLst>
              <a:ext uri="{FF2B5EF4-FFF2-40B4-BE49-F238E27FC236}">
                <a16:creationId xmlns:a16="http://schemas.microsoft.com/office/drawing/2014/main" id="{50AD0931-9816-42AA-9BC0-4B44E344FB6C}"/>
              </a:ext>
            </a:extLst>
          </p:cNvPr>
          <p:cNvSpPr>
            <a:spLocks noGrp="1"/>
          </p:cNvSpPr>
          <p:nvPr>
            <p:ph type="sldNum" sz="quarter" idx="12"/>
          </p:nvPr>
        </p:nvSpPr>
        <p:spPr/>
        <p:txBody>
          <a:bodyPr/>
          <a:lstStyle/>
          <a:p>
            <a:fld id="{CCD061D6-5852-484E-B5D9-1FE3571C9486}" type="slidenum">
              <a:rPr lang="es-EC" smtClean="0"/>
              <a:t>‹Nº›</a:t>
            </a:fld>
            <a:endParaRPr lang="es-EC"/>
          </a:p>
        </p:txBody>
      </p:sp>
    </p:spTree>
    <p:extLst>
      <p:ext uri="{BB962C8B-B14F-4D97-AF65-F5344CB8AC3E}">
        <p14:creationId xmlns:p14="http://schemas.microsoft.com/office/powerpoint/2010/main" val="41317800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18E7A1A-5607-44F7-B378-3A83BF65374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22716268-8D39-460B-BA4B-2E78B32DEC3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texto 3">
            <a:extLst>
              <a:ext uri="{FF2B5EF4-FFF2-40B4-BE49-F238E27FC236}">
                <a16:creationId xmlns:a16="http://schemas.microsoft.com/office/drawing/2014/main" id="{440BBEDF-DA6F-4B23-A1F6-5C10F0B118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2370A937-C3E2-4952-B55C-78F6E8920767}"/>
              </a:ext>
            </a:extLst>
          </p:cNvPr>
          <p:cNvSpPr>
            <a:spLocks noGrp="1"/>
          </p:cNvSpPr>
          <p:nvPr>
            <p:ph type="dt" sz="half" idx="10"/>
          </p:nvPr>
        </p:nvSpPr>
        <p:spPr/>
        <p:txBody>
          <a:bodyPr/>
          <a:lstStyle/>
          <a:p>
            <a:fld id="{C6E18753-0B98-4269-A93E-DD9FE4A2BE44}" type="datetimeFigureOut">
              <a:rPr lang="es-EC" smtClean="0"/>
              <a:t>30/05/2018</a:t>
            </a:fld>
            <a:endParaRPr lang="es-EC"/>
          </a:p>
        </p:txBody>
      </p:sp>
      <p:sp>
        <p:nvSpPr>
          <p:cNvPr id="6" name="Marcador de pie de página 5">
            <a:extLst>
              <a:ext uri="{FF2B5EF4-FFF2-40B4-BE49-F238E27FC236}">
                <a16:creationId xmlns:a16="http://schemas.microsoft.com/office/drawing/2014/main" id="{4A6679C9-0EEA-4097-88C3-9CD7D0C578E5}"/>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BBD000DE-B70F-43D7-97F7-5D463CA0565E}"/>
              </a:ext>
            </a:extLst>
          </p:cNvPr>
          <p:cNvSpPr>
            <a:spLocks noGrp="1"/>
          </p:cNvSpPr>
          <p:nvPr>
            <p:ph type="sldNum" sz="quarter" idx="12"/>
          </p:nvPr>
        </p:nvSpPr>
        <p:spPr/>
        <p:txBody>
          <a:bodyPr/>
          <a:lstStyle/>
          <a:p>
            <a:fld id="{CCD061D6-5852-484E-B5D9-1FE3571C9486}" type="slidenum">
              <a:rPr lang="es-EC" smtClean="0"/>
              <a:t>‹Nº›</a:t>
            </a:fld>
            <a:endParaRPr lang="es-EC"/>
          </a:p>
        </p:txBody>
      </p:sp>
    </p:spTree>
    <p:extLst>
      <p:ext uri="{BB962C8B-B14F-4D97-AF65-F5344CB8AC3E}">
        <p14:creationId xmlns:p14="http://schemas.microsoft.com/office/powerpoint/2010/main" val="15139301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679A55B-C5F7-4EE2-BDB1-1B35AF9030F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posición de imagen 2">
            <a:extLst>
              <a:ext uri="{FF2B5EF4-FFF2-40B4-BE49-F238E27FC236}">
                <a16:creationId xmlns:a16="http://schemas.microsoft.com/office/drawing/2014/main" id="{B4FE7AF9-26AA-41B5-A883-55801AC6E71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Marcador de texto 3">
            <a:extLst>
              <a:ext uri="{FF2B5EF4-FFF2-40B4-BE49-F238E27FC236}">
                <a16:creationId xmlns:a16="http://schemas.microsoft.com/office/drawing/2014/main" id="{638767C9-B87C-4EF7-8CC5-CDBB6F9BDB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3BC17E80-A14E-4853-B2F5-680737327182}"/>
              </a:ext>
            </a:extLst>
          </p:cNvPr>
          <p:cNvSpPr>
            <a:spLocks noGrp="1"/>
          </p:cNvSpPr>
          <p:nvPr>
            <p:ph type="dt" sz="half" idx="10"/>
          </p:nvPr>
        </p:nvSpPr>
        <p:spPr/>
        <p:txBody>
          <a:bodyPr/>
          <a:lstStyle/>
          <a:p>
            <a:fld id="{C6E18753-0B98-4269-A93E-DD9FE4A2BE44}" type="datetimeFigureOut">
              <a:rPr lang="es-EC" smtClean="0"/>
              <a:t>30/05/2018</a:t>
            </a:fld>
            <a:endParaRPr lang="es-EC"/>
          </a:p>
        </p:txBody>
      </p:sp>
      <p:sp>
        <p:nvSpPr>
          <p:cNvPr id="6" name="Marcador de pie de página 5">
            <a:extLst>
              <a:ext uri="{FF2B5EF4-FFF2-40B4-BE49-F238E27FC236}">
                <a16:creationId xmlns:a16="http://schemas.microsoft.com/office/drawing/2014/main" id="{A3846627-D43F-480B-9871-3382B47BE300}"/>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0023D530-3B42-4B73-8EC7-34F1A4E3F0A0}"/>
              </a:ext>
            </a:extLst>
          </p:cNvPr>
          <p:cNvSpPr>
            <a:spLocks noGrp="1"/>
          </p:cNvSpPr>
          <p:nvPr>
            <p:ph type="sldNum" sz="quarter" idx="12"/>
          </p:nvPr>
        </p:nvSpPr>
        <p:spPr/>
        <p:txBody>
          <a:bodyPr/>
          <a:lstStyle/>
          <a:p>
            <a:fld id="{CCD061D6-5852-484E-B5D9-1FE3571C9486}" type="slidenum">
              <a:rPr lang="es-EC" smtClean="0"/>
              <a:t>‹Nº›</a:t>
            </a:fld>
            <a:endParaRPr lang="es-EC"/>
          </a:p>
        </p:txBody>
      </p:sp>
    </p:spTree>
    <p:extLst>
      <p:ext uri="{BB962C8B-B14F-4D97-AF65-F5344CB8AC3E}">
        <p14:creationId xmlns:p14="http://schemas.microsoft.com/office/powerpoint/2010/main" val="42851215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EC1B57AA-9A09-4804-B12E-0ED7976D2F2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88DF4ABB-7E28-43CE-8AEF-0FCE06855F1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FD0FD4CA-D7CF-43E7-AB90-AD36411A72D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E18753-0B98-4269-A93E-DD9FE4A2BE44}" type="datetimeFigureOut">
              <a:rPr lang="es-EC" smtClean="0"/>
              <a:t>30/05/2018</a:t>
            </a:fld>
            <a:endParaRPr lang="es-EC"/>
          </a:p>
        </p:txBody>
      </p:sp>
      <p:sp>
        <p:nvSpPr>
          <p:cNvPr id="5" name="Marcador de pie de página 4">
            <a:extLst>
              <a:ext uri="{FF2B5EF4-FFF2-40B4-BE49-F238E27FC236}">
                <a16:creationId xmlns:a16="http://schemas.microsoft.com/office/drawing/2014/main" id="{B27AA829-D951-453F-B8CD-FC2CF0CAD32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Marcador de número de diapositiva 5">
            <a:extLst>
              <a:ext uri="{FF2B5EF4-FFF2-40B4-BE49-F238E27FC236}">
                <a16:creationId xmlns:a16="http://schemas.microsoft.com/office/drawing/2014/main" id="{6607632E-8681-4FBF-B5DC-9489C8D057B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D061D6-5852-484E-B5D9-1FE3571C9486}" type="slidenum">
              <a:rPr lang="es-EC" smtClean="0"/>
              <a:t>‹Nº›</a:t>
            </a:fld>
            <a:endParaRPr lang="es-EC"/>
          </a:p>
        </p:txBody>
      </p:sp>
    </p:spTree>
    <p:extLst>
      <p:ext uri="{BB962C8B-B14F-4D97-AF65-F5344CB8AC3E}">
        <p14:creationId xmlns:p14="http://schemas.microsoft.com/office/powerpoint/2010/main" val="1950490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9BFFD8A-8427-4D4D-BA7F-E5C1CBD42921}"/>
              </a:ext>
            </a:extLst>
          </p:cNvPr>
          <p:cNvSpPr>
            <a:spLocks noGrp="1"/>
          </p:cNvSpPr>
          <p:nvPr>
            <p:ph type="ctrTitle"/>
          </p:nvPr>
        </p:nvSpPr>
        <p:spPr/>
        <p:txBody>
          <a:bodyPr/>
          <a:lstStyle/>
          <a:p>
            <a:r>
              <a:rPr lang="es-EC" dirty="0"/>
              <a:t>NEUROEPITELIOS </a:t>
            </a:r>
          </a:p>
        </p:txBody>
      </p:sp>
      <p:sp>
        <p:nvSpPr>
          <p:cNvPr id="3" name="Subtítulo 2">
            <a:extLst>
              <a:ext uri="{FF2B5EF4-FFF2-40B4-BE49-F238E27FC236}">
                <a16:creationId xmlns:a16="http://schemas.microsoft.com/office/drawing/2014/main" id="{D4B6D150-9D51-4565-B6C8-AE269A87B529}"/>
              </a:ext>
            </a:extLst>
          </p:cNvPr>
          <p:cNvSpPr>
            <a:spLocks noGrp="1"/>
          </p:cNvSpPr>
          <p:nvPr>
            <p:ph type="subTitle" idx="1"/>
          </p:nvPr>
        </p:nvSpPr>
        <p:spPr/>
        <p:txBody>
          <a:bodyPr/>
          <a:lstStyle/>
          <a:p>
            <a:r>
              <a:rPr lang="es-EC" dirty="0"/>
              <a:t>DRA ROSA VELEZ </a:t>
            </a:r>
          </a:p>
        </p:txBody>
      </p:sp>
    </p:spTree>
    <p:extLst>
      <p:ext uri="{BB962C8B-B14F-4D97-AF65-F5344CB8AC3E}">
        <p14:creationId xmlns:p14="http://schemas.microsoft.com/office/powerpoint/2010/main" val="18379026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9CB8E7-4B8E-4A1C-AC25-4AE1A6AA8DE3}"/>
              </a:ext>
            </a:extLst>
          </p:cNvPr>
          <p:cNvSpPr>
            <a:spLocks noGrp="1"/>
          </p:cNvSpPr>
          <p:nvPr>
            <p:ph type="title"/>
          </p:nvPr>
        </p:nvSpPr>
        <p:spPr/>
        <p:txBody>
          <a:bodyPr/>
          <a:lstStyle/>
          <a:p>
            <a:r>
              <a:rPr lang="es-EC" dirty="0"/>
              <a:t>Vista </a:t>
            </a:r>
          </a:p>
        </p:txBody>
      </p:sp>
      <p:sp>
        <p:nvSpPr>
          <p:cNvPr id="3" name="Marcador de contenido 2">
            <a:extLst>
              <a:ext uri="{FF2B5EF4-FFF2-40B4-BE49-F238E27FC236}">
                <a16:creationId xmlns:a16="http://schemas.microsoft.com/office/drawing/2014/main" id="{F7794C7E-CAB2-421E-BD74-86EBE45DB96A}"/>
              </a:ext>
            </a:extLst>
          </p:cNvPr>
          <p:cNvSpPr>
            <a:spLocks noGrp="1"/>
          </p:cNvSpPr>
          <p:nvPr>
            <p:ph idx="1"/>
          </p:nvPr>
        </p:nvSpPr>
        <p:spPr/>
        <p:txBody>
          <a:bodyPr/>
          <a:lstStyle/>
          <a:p>
            <a:r>
              <a:rPr lang="es-EC" dirty="0"/>
              <a:t>La estimulación de los fotorreceptores por la luz se transmite a través de interneuronas a las células ganglionares, que transmiten la señal al cerebro. Los espacios entre las neuronas y entre los fotorreceptores en la retina neural están ocupados por una población de células de soporte especializadas.</a:t>
            </a:r>
          </a:p>
          <a:p>
            <a:endParaRPr lang="es-EC" dirty="0"/>
          </a:p>
        </p:txBody>
      </p:sp>
    </p:spTree>
    <p:extLst>
      <p:ext uri="{BB962C8B-B14F-4D97-AF65-F5344CB8AC3E}">
        <p14:creationId xmlns:p14="http://schemas.microsoft.com/office/powerpoint/2010/main" val="6991961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43635A-16FA-417B-93E0-F03183E685C2}"/>
              </a:ext>
            </a:extLst>
          </p:cNvPr>
          <p:cNvSpPr>
            <a:spLocks noGrp="1"/>
          </p:cNvSpPr>
          <p:nvPr>
            <p:ph type="title"/>
          </p:nvPr>
        </p:nvSpPr>
        <p:spPr/>
        <p:txBody>
          <a:bodyPr/>
          <a:lstStyle/>
          <a:p>
            <a:r>
              <a:rPr lang="es-EC" dirty="0"/>
              <a:t>Resumen</a:t>
            </a:r>
          </a:p>
        </p:txBody>
      </p:sp>
      <p:sp>
        <p:nvSpPr>
          <p:cNvPr id="3" name="Marcador de contenido 2">
            <a:extLst>
              <a:ext uri="{FF2B5EF4-FFF2-40B4-BE49-F238E27FC236}">
                <a16:creationId xmlns:a16="http://schemas.microsoft.com/office/drawing/2014/main" id="{92B80058-2DBB-4E9C-81B7-8A3D04FB80F8}"/>
              </a:ext>
            </a:extLst>
          </p:cNvPr>
          <p:cNvSpPr>
            <a:spLocks noGrp="1"/>
          </p:cNvSpPr>
          <p:nvPr>
            <p:ph idx="1"/>
          </p:nvPr>
        </p:nvSpPr>
        <p:spPr/>
        <p:txBody>
          <a:bodyPr>
            <a:normAutofit fontScale="85000" lnSpcReduction="10000"/>
          </a:bodyPr>
          <a:lstStyle/>
          <a:p>
            <a:pPr algn="just"/>
            <a:r>
              <a:rPr lang="es-EC" dirty="0"/>
              <a:t>La mayoría de las células receptoras sensoriales, como las células epidérmicas y las células nerviosas, se derivan del epitelio que forma la superficie externa del embrión. </a:t>
            </a:r>
          </a:p>
          <a:p>
            <a:pPr algn="just"/>
            <a:r>
              <a:rPr lang="es-EC" dirty="0"/>
              <a:t>Transducen estímulos externos en señales eléctricas, que transmiten a las neuronas a través de sinapsis químicas. Las células receptoras olfativas en la nariz son en sí mismas neuronas de pleno derecho que envían sus axones al cerebro. </a:t>
            </a:r>
          </a:p>
          <a:p>
            <a:pPr algn="just"/>
            <a:r>
              <a:rPr lang="es-EC" dirty="0"/>
              <a:t>Tienen una vida útil de solo uno o dos meses y se reemplazan continuamente por nuevas células derivadas de células madre en el epitelio olfatorio. </a:t>
            </a:r>
          </a:p>
          <a:p>
            <a:pPr algn="just"/>
            <a:r>
              <a:rPr lang="es-EC" dirty="0"/>
              <a:t>Cada neurona olfatoria expresa solo una de las cientos de proteínas receptoras olfativas diferentes para las que existen genes en el genoma, y ​​los axones de todas las neuronas olfatorias que expresan la misma proteína receptora navegan hacia los mismos glomérulos en los bulbos olfatorios del cerebro.</a:t>
            </a:r>
          </a:p>
          <a:p>
            <a:endParaRPr lang="es-EC" dirty="0"/>
          </a:p>
        </p:txBody>
      </p:sp>
    </p:spTree>
    <p:extLst>
      <p:ext uri="{BB962C8B-B14F-4D97-AF65-F5344CB8AC3E}">
        <p14:creationId xmlns:p14="http://schemas.microsoft.com/office/powerpoint/2010/main" val="41591669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66001DB-24F0-4A7D-AAFE-D59A5223EE91}"/>
              </a:ext>
            </a:extLst>
          </p:cNvPr>
          <p:cNvSpPr>
            <a:spLocks noGrp="1"/>
          </p:cNvSpPr>
          <p:nvPr>
            <p:ph type="title"/>
          </p:nvPr>
        </p:nvSpPr>
        <p:spPr/>
        <p:txBody>
          <a:bodyPr/>
          <a:lstStyle/>
          <a:p>
            <a:r>
              <a:rPr lang="es-EC" dirty="0"/>
              <a:t>NEUROEPITELIOS </a:t>
            </a:r>
          </a:p>
        </p:txBody>
      </p:sp>
      <p:sp>
        <p:nvSpPr>
          <p:cNvPr id="3" name="Marcador de contenido 2">
            <a:extLst>
              <a:ext uri="{FF2B5EF4-FFF2-40B4-BE49-F238E27FC236}">
                <a16:creationId xmlns:a16="http://schemas.microsoft.com/office/drawing/2014/main" id="{F1566DAC-6894-48C3-A126-67BF5C42034C}"/>
              </a:ext>
            </a:extLst>
          </p:cNvPr>
          <p:cNvSpPr>
            <a:spLocks noGrp="1"/>
          </p:cNvSpPr>
          <p:nvPr>
            <p:ph idx="1"/>
          </p:nvPr>
        </p:nvSpPr>
        <p:spPr>
          <a:xfrm>
            <a:off x="5147042" y="1477108"/>
            <a:ext cx="6206758" cy="5015767"/>
          </a:xfrm>
        </p:spPr>
        <p:txBody>
          <a:bodyPr/>
          <a:lstStyle/>
          <a:p>
            <a:pPr algn="just"/>
            <a:r>
              <a:rPr lang="es-EC" dirty="0"/>
              <a:t>Los epitelios sensoriales están formados por células especializadas que cuentan con un </a:t>
            </a:r>
            <a:r>
              <a:rPr lang="es-EC" dirty="0">
                <a:solidFill>
                  <a:srgbClr val="7030A0"/>
                </a:solidFill>
              </a:rPr>
              <a:t>mecanismo de transducción de señales </a:t>
            </a:r>
            <a:r>
              <a:rPr lang="es-EC" dirty="0"/>
              <a:t>que permiten convertir diferentes tipos de estímulos químicos o físicos provenientes del mundo externo en mensajes interpretables por otras células o tejidos del organismo, permitiendo de esta manera que los seres vivos puedan interactuar en forma rápida con su medio ambiente.</a:t>
            </a:r>
          </a:p>
        </p:txBody>
      </p:sp>
      <p:pic>
        <p:nvPicPr>
          <p:cNvPr id="1026" name="Picture 2" descr="https://upload.wikimedia.org/wikipedia/commons/thumb/4/40/Lukt_high_sve.jpg/800px-Lukt_high_sve.jpg">
            <a:extLst>
              <a:ext uri="{FF2B5EF4-FFF2-40B4-BE49-F238E27FC236}">
                <a16:creationId xmlns:a16="http://schemas.microsoft.com/office/drawing/2014/main" id="{0DC2F945-0010-4634-A896-9C331E4FBB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9828" y="1575582"/>
            <a:ext cx="4767214"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05045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1D42D14-5B6C-41DF-A2D8-88E6DF5E6BA4}"/>
              </a:ext>
            </a:extLst>
          </p:cNvPr>
          <p:cNvSpPr>
            <a:spLocks noGrp="1"/>
          </p:cNvSpPr>
          <p:nvPr>
            <p:ph type="title"/>
          </p:nvPr>
        </p:nvSpPr>
        <p:spPr/>
        <p:txBody>
          <a:bodyPr/>
          <a:lstStyle/>
          <a:p>
            <a:r>
              <a:rPr lang="es-EC" dirty="0"/>
              <a:t>NEUROEPITELIOS</a:t>
            </a:r>
          </a:p>
        </p:txBody>
      </p:sp>
      <p:sp>
        <p:nvSpPr>
          <p:cNvPr id="3" name="Marcador de contenido 2">
            <a:extLst>
              <a:ext uri="{FF2B5EF4-FFF2-40B4-BE49-F238E27FC236}">
                <a16:creationId xmlns:a16="http://schemas.microsoft.com/office/drawing/2014/main" id="{0BC74851-D3E1-44C8-9CB0-B186CBE3FC2C}"/>
              </a:ext>
            </a:extLst>
          </p:cNvPr>
          <p:cNvSpPr>
            <a:spLocks noGrp="1"/>
          </p:cNvSpPr>
          <p:nvPr>
            <p:ph idx="1"/>
          </p:nvPr>
        </p:nvSpPr>
        <p:spPr/>
        <p:txBody>
          <a:bodyPr>
            <a:normAutofit lnSpcReduction="10000"/>
          </a:bodyPr>
          <a:lstStyle/>
          <a:p>
            <a:pPr algn="just"/>
            <a:r>
              <a:rPr lang="es-EC" dirty="0"/>
              <a:t>Todos provienen de un mismo origen : EL ECTODERMO que da lugar a la epidermis</a:t>
            </a:r>
          </a:p>
          <a:p>
            <a:pPr algn="just"/>
            <a:r>
              <a:rPr lang="es-EC" dirty="0"/>
              <a:t>Estas estructuras tienen varias características básicas en común, y su desarrollo se rige por sistemas relacionados de genes. </a:t>
            </a:r>
          </a:p>
          <a:p>
            <a:pPr algn="just"/>
            <a:r>
              <a:rPr lang="es-EC" dirty="0"/>
              <a:t>Todos ellos conservan una organización epitelial, pero es muy diferente de la epidermis ordinaria o de las glándulas que derivan de ella.</a:t>
            </a:r>
          </a:p>
          <a:p>
            <a:pPr algn="just"/>
            <a:r>
              <a:rPr lang="es-EC" dirty="0"/>
              <a:t>La nariz, la oreja y el ojo son órganos complejos, con dispositivos elaborados para recoger señales del mundo externo y entregarlas, filtradas y concentradas, al epitelio sensorial, donde pueden desencadenar efectos sobre el sistema nervioso</a:t>
            </a:r>
          </a:p>
          <a:p>
            <a:endParaRPr lang="es-EC" dirty="0"/>
          </a:p>
          <a:p>
            <a:endParaRPr lang="es-EC" dirty="0"/>
          </a:p>
          <a:p>
            <a:endParaRPr lang="es-EC" dirty="0"/>
          </a:p>
        </p:txBody>
      </p:sp>
    </p:spTree>
    <p:extLst>
      <p:ext uri="{BB962C8B-B14F-4D97-AF65-F5344CB8AC3E}">
        <p14:creationId xmlns:p14="http://schemas.microsoft.com/office/powerpoint/2010/main" val="13483522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7F5EE01-5F5B-4E4C-9223-4B7B77701BD5}"/>
              </a:ext>
            </a:extLst>
          </p:cNvPr>
          <p:cNvSpPr>
            <a:spLocks noGrp="1"/>
          </p:cNvSpPr>
          <p:nvPr>
            <p:ph type="title"/>
          </p:nvPr>
        </p:nvSpPr>
        <p:spPr/>
        <p:txBody>
          <a:bodyPr/>
          <a:lstStyle/>
          <a:p>
            <a:endParaRPr lang="es-EC"/>
          </a:p>
        </p:txBody>
      </p:sp>
      <p:sp>
        <p:nvSpPr>
          <p:cNvPr id="3" name="Marcador de contenido 2">
            <a:extLst>
              <a:ext uri="{FF2B5EF4-FFF2-40B4-BE49-F238E27FC236}">
                <a16:creationId xmlns:a16="http://schemas.microsoft.com/office/drawing/2014/main" id="{A3311391-8556-4D9C-8616-2EA43F50BA54}"/>
              </a:ext>
            </a:extLst>
          </p:cNvPr>
          <p:cNvSpPr>
            <a:spLocks noGrp="1"/>
          </p:cNvSpPr>
          <p:nvPr>
            <p:ph idx="1"/>
          </p:nvPr>
        </p:nvSpPr>
        <p:spPr/>
        <p:txBody>
          <a:bodyPr/>
          <a:lstStyle/>
          <a:p>
            <a:pPr algn="just"/>
            <a:r>
              <a:rPr lang="es-EC" dirty="0"/>
              <a:t>Dentro de cada epitelio sensorial se encuentran células sensoriales que actúan como transductores, convirtiendo señales del mundo exterior en una forma eléctrica que puede ser interpretada por el sistema nervioso. En la nariz, los transductores sensoriales son neuronas sensoriales olfativas; en el oído, células ciliadas auditivas; y en el ojo, fotorreceptores.</a:t>
            </a:r>
          </a:p>
        </p:txBody>
      </p:sp>
    </p:spTree>
    <p:extLst>
      <p:ext uri="{BB962C8B-B14F-4D97-AF65-F5344CB8AC3E}">
        <p14:creationId xmlns:p14="http://schemas.microsoft.com/office/powerpoint/2010/main" val="22997936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5C31A2D-4E5E-465C-9F84-4284A3E3A5FF}"/>
              </a:ext>
            </a:extLst>
          </p:cNvPr>
          <p:cNvSpPr>
            <a:spLocks noGrp="1"/>
          </p:cNvSpPr>
          <p:nvPr>
            <p:ph type="title"/>
          </p:nvPr>
        </p:nvSpPr>
        <p:spPr/>
        <p:txBody>
          <a:bodyPr/>
          <a:lstStyle/>
          <a:p>
            <a:r>
              <a:rPr lang="es-EC" dirty="0"/>
              <a:t>OLFATO </a:t>
            </a:r>
          </a:p>
        </p:txBody>
      </p:sp>
      <p:sp>
        <p:nvSpPr>
          <p:cNvPr id="3" name="Marcador de contenido 2">
            <a:extLst>
              <a:ext uri="{FF2B5EF4-FFF2-40B4-BE49-F238E27FC236}">
                <a16:creationId xmlns:a16="http://schemas.microsoft.com/office/drawing/2014/main" id="{7A6F2897-E718-47B7-8490-5C36686094A2}"/>
              </a:ext>
            </a:extLst>
          </p:cNvPr>
          <p:cNvSpPr>
            <a:spLocks noGrp="1"/>
          </p:cNvSpPr>
          <p:nvPr>
            <p:ph idx="1"/>
          </p:nvPr>
        </p:nvSpPr>
        <p:spPr>
          <a:xfrm>
            <a:off x="803275" y="1412239"/>
            <a:ext cx="10515600" cy="4351338"/>
          </a:xfrm>
        </p:spPr>
        <p:txBody>
          <a:bodyPr/>
          <a:lstStyle/>
          <a:p>
            <a:pPr algn="just"/>
            <a:r>
              <a:rPr lang="es-EC" dirty="0"/>
              <a:t>En el epitelio olfatorio de la nariz un subconjunto de las células epiteliales se diferencian como neuronas sensoriales olfativas. Estas células tienen cilios modificados e inmóviles en sus superficies libres, que contienen proteínas receptoras de </a:t>
            </a:r>
            <a:r>
              <a:rPr lang="es-EC" dirty="0" err="1"/>
              <a:t>odorizantes</a:t>
            </a:r>
            <a:r>
              <a:rPr lang="es-EC" dirty="0"/>
              <a:t> y un solo axón que se extiende desde su extremo basal hacia el cerebro.</a:t>
            </a:r>
          </a:p>
          <a:p>
            <a:pPr algn="just"/>
            <a:r>
              <a:rPr lang="es-EC" dirty="0"/>
              <a:t>Las superficies sensoriales se mantienen húmedas y protegidas por una capa de fluido secretada por células secuestradas en glándulas que se comunican con la superficie expuesta. </a:t>
            </a:r>
          </a:p>
          <a:p>
            <a:pPr algn="just"/>
            <a:endParaRPr lang="es-EC" dirty="0"/>
          </a:p>
        </p:txBody>
      </p:sp>
      <p:pic>
        <p:nvPicPr>
          <p:cNvPr id="4" name="Imagen 3">
            <a:extLst>
              <a:ext uri="{FF2B5EF4-FFF2-40B4-BE49-F238E27FC236}">
                <a16:creationId xmlns:a16="http://schemas.microsoft.com/office/drawing/2014/main" id="{2CA456E4-6180-4F26-AC6E-F6A7BB03DD5F}"/>
              </a:ext>
            </a:extLst>
          </p:cNvPr>
          <p:cNvPicPr/>
          <p:nvPr/>
        </p:nvPicPr>
        <p:blipFill rotWithShape="1">
          <a:blip r:embed="rId2"/>
          <a:srcRect l="25074" t="8689" r="20374" b="59737"/>
          <a:stretch/>
        </p:blipFill>
        <p:spPr bwMode="auto">
          <a:xfrm>
            <a:off x="873126" y="4669155"/>
            <a:ext cx="10515600" cy="218884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2062891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9693935-9D95-4206-84C6-23162605FA28}"/>
              </a:ext>
            </a:extLst>
          </p:cNvPr>
          <p:cNvSpPr>
            <a:spLocks noGrp="1"/>
          </p:cNvSpPr>
          <p:nvPr>
            <p:ph type="title"/>
          </p:nvPr>
        </p:nvSpPr>
        <p:spPr/>
        <p:txBody>
          <a:bodyPr/>
          <a:lstStyle/>
          <a:p>
            <a:r>
              <a:rPr lang="es-EC" dirty="0"/>
              <a:t>OLFATO</a:t>
            </a:r>
          </a:p>
        </p:txBody>
      </p:sp>
      <p:sp>
        <p:nvSpPr>
          <p:cNvPr id="3" name="Marcador de contenido 2">
            <a:extLst>
              <a:ext uri="{FF2B5EF4-FFF2-40B4-BE49-F238E27FC236}">
                <a16:creationId xmlns:a16="http://schemas.microsoft.com/office/drawing/2014/main" id="{05F651E3-B728-41FA-99A9-318E06792F99}"/>
              </a:ext>
            </a:extLst>
          </p:cNvPr>
          <p:cNvSpPr>
            <a:spLocks noGrp="1"/>
          </p:cNvSpPr>
          <p:nvPr>
            <p:ph idx="1"/>
          </p:nvPr>
        </p:nvSpPr>
        <p:spPr/>
        <p:txBody>
          <a:bodyPr/>
          <a:lstStyle/>
          <a:p>
            <a:pPr algn="just"/>
            <a:r>
              <a:rPr lang="es-EC" dirty="0"/>
              <a:t>La sensibilidad discriminante de una neurona olfativa individual es útil solo si su axón entrega sus mensajes a la estación de retransmisión específica en el cerebro que está dedicada al rango particular de olores que detecta la neurona. Estas estaciones repetidoras se llaman glomérulos y se encuentran en estructuras llamadas bulbos olfatorios (uno en cada lado del cerebro). Las neuronas olfatorias que expresan el mismo receptor odorante están ampliamente dispersas en el epitelio olfatorio, pero todos sus axones convergen en el mismo glomérulo.</a:t>
            </a:r>
          </a:p>
        </p:txBody>
      </p:sp>
    </p:spTree>
    <p:extLst>
      <p:ext uri="{BB962C8B-B14F-4D97-AF65-F5344CB8AC3E}">
        <p14:creationId xmlns:p14="http://schemas.microsoft.com/office/powerpoint/2010/main" val="41672127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95A7AF8-0089-43D3-869C-E532B5361C95}"/>
              </a:ext>
            </a:extLst>
          </p:cNvPr>
          <p:cNvSpPr>
            <a:spLocks noGrp="1"/>
          </p:cNvSpPr>
          <p:nvPr>
            <p:ph type="title"/>
          </p:nvPr>
        </p:nvSpPr>
        <p:spPr>
          <a:xfrm>
            <a:off x="838200" y="365125"/>
            <a:ext cx="10515600" cy="661817"/>
          </a:xfrm>
        </p:spPr>
        <p:txBody>
          <a:bodyPr>
            <a:normAutofit fontScale="90000"/>
          </a:bodyPr>
          <a:lstStyle/>
          <a:p>
            <a:r>
              <a:rPr lang="es-EC" dirty="0" err="1"/>
              <a:t>OIDO</a:t>
            </a:r>
            <a:endParaRPr lang="es-EC" dirty="0"/>
          </a:p>
        </p:txBody>
      </p:sp>
      <p:sp>
        <p:nvSpPr>
          <p:cNvPr id="3" name="Marcador de contenido 2">
            <a:extLst>
              <a:ext uri="{FF2B5EF4-FFF2-40B4-BE49-F238E27FC236}">
                <a16:creationId xmlns:a16="http://schemas.microsoft.com/office/drawing/2014/main" id="{A5A4B138-3B5F-4BB5-83BB-587341D21853}"/>
              </a:ext>
            </a:extLst>
          </p:cNvPr>
          <p:cNvSpPr>
            <a:spLocks noGrp="1"/>
          </p:cNvSpPr>
          <p:nvPr>
            <p:ph idx="1"/>
          </p:nvPr>
        </p:nvSpPr>
        <p:spPr>
          <a:xfrm>
            <a:off x="838200" y="1026942"/>
            <a:ext cx="10515600" cy="4351338"/>
          </a:xfrm>
        </p:spPr>
        <p:txBody>
          <a:bodyPr>
            <a:normAutofit fontScale="92500"/>
          </a:bodyPr>
          <a:lstStyle/>
          <a:p>
            <a:pPr algn="just"/>
            <a:r>
              <a:rPr lang="es-EC" dirty="0"/>
              <a:t>El epitelio sensorial responsable de la audición es el más preciso y minuciosamente diseñado de todos los tejidos del cuerpo.</a:t>
            </a:r>
          </a:p>
          <a:p>
            <a:pPr algn="just"/>
            <a:r>
              <a:rPr lang="es-EC" dirty="0"/>
              <a:t>Sus células sensoriales, las células ciliadas auditivas, se mantienen en un marco rígido de células de soporte y se superponen mediante una masa de matriz extracelular (la membrana tectorial), en una estructura llamada órgano de Corti. Las células ciliadas convierten los estímulos mecánicos en señales eléctricas.</a:t>
            </a:r>
          </a:p>
          <a:p>
            <a:pPr algn="just"/>
            <a:r>
              <a:rPr lang="es-EC" dirty="0"/>
              <a:t>En humanos y otros mamíferos, las células ciliadas auditivas, a diferencia de las neuronas olfatorias, tienen que durar toda la vida. Si son destruidos por enfermedades, toxinas o ruido excesivamente fuerte, no se regeneran y la pérdida auditiva resultante es permanente.</a:t>
            </a:r>
          </a:p>
        </p:txBody>
      </p:sp>
      <p:pic>
        <p:nvPicPr>
          <p:cNvPr id="4" name="Imagen 3">
            <a:extLst>
              <a:ext uri="{FF2B5EF4-FFF2-40B4-BE49-F238E27FC236}">
                <a16:creationId xmlns:a16="http://schemas.microsoft.com/office/drawing/2014/main" id="{B4366666-A33B-4F0C-ABD3-EE0C3EDCDD98}"/>
              </a:ext>
            </a:extLst>
          </p:cNvPr>
          <p:cNvPicPr/>
          <p:nvPr/>
        </p:nvPicPr>
        <p:blipFill rotWithShape="1">
          <a:blip r:embed="rId2"/>
          <a:srcRect l="26050" t="9558" r="25744" b="58574"/>
          <a:stretch/>
        </p:blipFill>
        <p:spPr bwMode="auto">
          <a:xfrm>
            <a:off x="7371471" y="5013155"/>
            <a:ext cx="4263634" cy="147972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943603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F1B8745-5329-4B33-9A85-3BFC633156FF}"/>
              </a:ext>
            </a:extLst>
          </p:cNvPr>
          <p:cNvSpPr>
            <a:spLocks noGrp="1"/>
          </p:cNvSpPr>
          <p:nvPr>
            <p:ph type="title"/>
          </p:nvPr>
        </p:nvSpPr>
        <p:spPr/>
        <p:txBody>
          <a:bodyPr/>
          <a:lstStyle/>
          <a:p>
            <a:r>
              <a:rPr lang="es-EC" dirty="0"/>
              <a:t>VISTA</a:t>
            </a:r>
          </a:p>
        </p:txBody>
      </p:sp>
      <p:sp>
        <p:nvSpPr>
          <p:cNvPr id="3" name="Marcador de contenido 2">
            <a:extLst>
              <a:ext uri="{FF2B5EF4-FFF2-40B4-BE49-F238E27FC236}">
                <a16:creationId xmlns:a16="http://schemas.microsoft.com/office/drawing/2014/main" id="{30ECFEC7-6703-458A-9911-C2D03FBC28F1}"/>
              </a:ext>
            </a:extLst>
          </p:cNvPr>
          <p:cNvSpPr>
            <a:spLocks noGrp="1"/>
          </p:cNvSpPr>
          <p:nvPr>
            <p:ph idx="1"/>
          </p:nvPr>
        </p:nvSpPr>
        <p:spPr>
          <a:xfrm>
            <a:off x="838200" y="1459864"/>
            <a:ext cx="10515600" cy="4772123"/>
          </a:xfrm>
        </p:spPr>
        <p:txBody>
          <a:bodyPr>
            <a:normAutofit fontScale="92500" lnSpcReduction="20000"/>
          </a:bodyPr>
          <a:lstStyle/>
          <a:p>
            <a:pPr algn="just"/>
            <a:r>
              <a:rPr lang="es-EC" dirty="0"/>
              <a:t>La </a:t>
            </a:r>
            <a:r>
              <a:rPr lang="es-EC" dirty="0">
                <a:solidFill>
                  <a:srgbClr val="FF0000"/>
                </a:solidFill>
              </a:rPr>
              <a:t>retina neural </a:t>
            </a:r>
            <a:r>
              <a:rPr lang="es-EC" dirty="0"/>
              <a:t>es el epitelio sensorial más complejo. Consiste en varias capas de células organizadas de una manera perversa. Las neuronas que transmiten señales del ojo al cerebro (llamadas células ganglionares de la retina) se encuentran más cerca del mundo externo, por lo que la luz, enfocada por la lente, debe pasar a través de ellas para llegar a las células fotorreceptoras. </a:t>
            </a:r>
          </a:p>
          <a:p>
            <a:pPr algn="just"/>
            <a:r>
              <a:rPr lang="es-EC" dirty="0"/>
              <a:t>Los fotorreceptores, que se clasifican como bastones  o conos, según su forma, se encuentran con sus extremos fotorreceptores, o segmentos externos, parcialmente enterrados en el epitelio pigmentario.</a:t>
            </a:r>
          </a:p>
          <a:p>
            <a:pPr algn="just"/>
            <a:r>
              <a:rPr lang="es-EC"/>
              <a:t> Bastones </a:t>
            </a:r>
            <a:r>
              <a:rPr lang="es-EC" dirty="0"/>
              <a:t>y conos contienen diferentes </a:t>
            </a:r>
            <a:r>
              <a:rPr lang="es-EC" b="1" dirty="0">
                <a:solidFill>
                  <a:srgbClr val="FF0000"/>
                </a:solidFill>
              </a:rPr>
              <a:t>rodopsinas</a:t>
            </a:r>
            <a:r>
              <a:rPr lang="es-EC" dirty="0"/>
              <a:t>: complejos fotosensibles de la proteína </a:t>
            </a:r>
            <a:r>
              <a:rPr lang="es-EC" dirty="0" err="1"/>
              <a:t>opsina</a:t>
            </a:r>
            <a:r>
              <a:rPr lang="es-EC" dirty="0"/>
              <a:t> con el pigmento visual retinal. </a:t>
            </a:r>
          </a:p>
          <a:p>
            <a:pPr algn="just"/>
            <a:r>
              <a:rPr lang="es-EC" dirty="0">
                <a:solidFill>
                  <a:srgbClr val="FF0000"/>
                </a:solidFill>
              </a:rPr>
              <a:t>Los bastones </a:t>
            </a:r>
            <a:r>
              <a:rPr lang="es-EC" dirty="0"/>
              <a:t>son especialmente sensibles a niveles bajos de luz. </a:t>
            </a:r>
          </a:p>
          <a:p>
            <a:pPr algn="just"/>
            <a:r>
              <a:rPr lang="es-EC" dirty="0">
                <a:solidFill>
                  <a:srgbClr val="FF0000"/>
                </a:solidFill>
              </a:rPr>
              <a:t>Los conos </a:t>
            </a:r>
            <a:r>
              <a:rPr lang="es-EC" dirty="0"/>
              <a:t>(de los cuales hay tres tipos, cada uno con una </a:t>
            </a:r>
            <a:r>
              <a:rPr lang="es-EC" dirty="0" err="1"/>
              <a:t>opsin</a:t>
            </a:r>
            <a:r>
              <a:rPr lang="es-EC" dirty="0"/>
              <a:t> diferente, dando una respuesta espectral diferente) detectan el color y los detalles finos.</a:t>
            </a:r>
          </a:p>
          <a:p>
            <a:endParaRPr lang="es-EC" dirty="0"/>
          </a:p>
        </p:txBody>
      </p:sp>
    </p:spTree>
    <p:extLst>
      <p:ext uri="{BB962C8B-B14F-4D97-AF65-F5344CB8AC3E}">
        <p14:creationId xmlns:p14="http://schemas.microsoft.com/office/powerpoint/2010/main" val="38653430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32F8EEB-9E38-4687-9547-0E8C8E0571B4}"/>
              </a:ext>
            </a:extLst>
          </p:cNvPr>
          <p:cNvSpPr>
            <a:spLocks noGrp="1"/>
          </p:cNvSpPr>
          <p:nvPr>
            <p:ph type="title"/>
          </p:nvPr>
        </p:nvSpPr>
        <p:spPr/>
        <p:txBody>
          <a:bodyPr/>
          <a:lstStyle/>
          <a:p>
            <a:endParaRPr lang="es-EC"/>
          </a:p>
        </p:txBody>
      </p:sp>
      <p:sp>
        <p:nvSpPr>
          <p:cNvPr id="3" name="Marcador de contenido 2">
            <a:extLst>
              <a:ext uri="{FF2B5EF4-FFF2-40B4-BE49-F238E27FC236}">
                <a16:creationId xmlns:a16="http://schemas.microsoft.com/office/drawing/2014/main" id="{4C800535-5335-4F9E-84CD-8509BD5042AD}"/>
              </a:ext>
            </a:extLst>
          </p:cNvPr>
          <p:cNvSpPr>
            <a:spLocks noGrp="1"/>
          </p:cNvSpPr>
          <p:nvPr>
            <p:ph idx="1"/>
          </p:nvPr>
        </p:nvSpPr>
        <p:spPr/>
        <p:txBody>
          <a:bodyPr/>
          <a:lstStyle/>
          <a:p>
            <a:endParaRPr lang="es-EC"/>
          </a:p>
        </p:txBody>
      </p:sp>
      <p:pic>
        <p:nvPicPr>
          <p:cNvPr id="4" name="Imagen 3">
            <a:extLst>
              <a:ext uri="{FF2B5EF4-FFF2-40B4-BE49-F238E27FC236}">
                <a16:creationId xmlns:a16="http://schemas.microsoft.com/office/drawing/2014/main" id="{BB24824F-5807-439B-A76D-45B1C219C5C1}"/>
              </a:ext>
            </a:extLst>
          </p:cNvPr>
          <p:cNvPicPr/>
          <p:nvPr/>
        </p:nvPicPr>
        <p:blipFill rotWithShape="1">
          <a:blip r:embed="rId2"/>
          <a:srcRect l="24585" t="8110" r="42686" b="27302"/>
          <a:stretch/>
        </p:blipFill>
        <p:spPr bwMode="auto">
          <a:xfrm>
            <a:off x="1097280" y="365124"/>
            <a:ext cx="10256520" cy="592313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42717121"/>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120</TotalTime>
  <Words>834</Words>
  <Application>Microsoft Office PowerPoint</Application>
  <PresentationFormat>Panorámica</PresentationFormat>
  <Paragraphs>33</Paragraphs>
  <Slides>11</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11</vt:i4>
      </vt:variant>
    </vt:vector>
  </HeadingPairs>
  <TitlesOfParts>
    <vt:vector size="15" baseType="lpstr">
      <vt:lpstr>Arial</vt:lpstr>
      <vt:lpstr>Calibri</vt:lpstr>
      <vt:lpstr>Calibri Light</vt:lpstr>
      <vt:lpstr>Tema de Office</vt:lpstr>
      <vt:lpstr>NEUROEPITELIOS </vt:lpstr>
      <vt:lpstr>NEUROEPITELIOS </vt:lpstr>
      <vt:lpstr>NEUROEPITELIOS</vt:lpstr>
      <vt:lpstr>Presentación de PowerPoint</vt:lpstr>
      <vt:lpstr>OLFATO </vt:lpstr>
      <vt:lpstr>OLFATO</vt:lpstr>
      <vt:lpstr>OIDO</vt:lpstr>
      <vt:lpstr>VISTA</vt:lpstr>
      <vt:lpstr>Presentación de PowerPoint</vt:lpstr>
      <vt:lpstr>Vista </vt:lpstr>
      <vt:lpstr>Resumen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NEUROEPITELIOS </dc:title>
  <dc:creator>ROSA VELEZ</dc:creator>
  <cp:lastModifiedBy>ROSA VELEZ</cp:lastModifiedBy>
  <cp:revision>17</cp:revision>
  <dcterms:created xsi:type="dcterms:W3CDTF">2018-05-14T05:38:00Z</dcterms:created>
  <dcterms:modified xsi:type="dcterms:W3CDTF">2018-05-30T08:06:45Z</dcterms:modified>
</cp:coreProperties>
</file>